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63" r:id="rId3"/>
    <p:sldId id="278" r:id="rId4"/>
    <p:sldId id="279" r:id="rId5"/>
    <p:sldId id="281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65" r:id="rId14"/>
    <p:sldId id="267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C08E"/>
    <a:srgbClr val="00CC99"/>
    <a:srgbClr val="00966F"/>
    <a:srgbClr val="009E75"/>
    <a:srgbClr val="00DEA4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01" autoAdjust="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5091-51AA-4571-9DB0-CBB376339E62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0CAB5-6163-46D3-81D8-F08AFFA19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what</a:t>
            </a:r>
            <a:r>
              <a:rPr lang="zh-CN" altLang="en-US" smtClean="0"/>
              <a:t>：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6</a:t>
            </a:r>
            <a:r>
              <a:rPr lang="zh-CN" altLang="en-US" smtClean="0"/>
              <a:t>月发布，狭义：</a:t>
            </a:r>
            <a:r>
              <a:rPr lang="en-US" altLang="zh-CN" smtClean="0"/>
              <a:t>es2015</a:t>
            </a:r>
            <a:r>
              <a:rPr lang="zh-CN" altLang="en-US" smtClean="0"/>
              <a:t>，广义：</a:t>
            </a:r>
            <a:r>
              <a:rPr lang="en-US" altLang="zh-CN" smtClean="0"/>
              <a:t>js</a:t>
            </a:r>
            <a:r>
              <a:rPr lang="zh-CN" altLang="en-US" smtClean="0"/>
              <a:t>语言的下一代标准，包含</a:t>
            </a:r>
            <a:r>
              <a:rPr lang="en-US" altLang="zh-CN" smtClean="0"/>
              <a:t>es2015,es2016…</a:t>
            </a:r>
            <a:r>
              <a:rPr lang="zh-CN" altLang="en-US" smtClean="0"/>
              <a:t>，</a:t>
            </a:r>
            <a:r>
              <a:rPr lang="en-US" altLang="zh-CN" smtClean="0"/>
              <a:t>es2015</a:t>
            </a:r>
            <a:r>
              <a:rPr lang="zh-CN" altLang="en-US" smtClean="0"/>
              <a:t>正式名字，</a:t>
            </a:r>
            <a:r>
              <a:rPr lang="en-US" altLang="zh-CN" smtClean="0"/>
              <a:t>babel</a:t>
            </a:r>
            <a:r>
              <a:rPr lang="zh-CN" altLang="en-US" smtClean="0"/>
              <a:t>中使用正式名称</a:t>
            </a:r>
            <a:endParaRPr lang="en-US" altLang="zh-CN" smtClean="0"/>
          </a:p>
          <a:p>
            <a:r>
              <a:rPr lang="en-US" altLang="zh-CN" smtClean="0"/>
              <a:t>Why</a:t>
            </a:r>
            <a:r>
              <a:rPr lang="zh-CN" altLang="en-US" smtClean="0"/>
              <a:t>：跟随时代脚步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9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：多个参数组装成一个数组 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：必须放在参数的最后，否则报错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扩展运算符：在函数参数中使用，把数组拆分为多个逗号分隔的值，不需要放在最后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3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对比</a:t>
            </a:r>
            <a:r>
              <a:rPr lang="en-US" altLang="zh-CN" smtClean="0"/>
              <a:t>CSS</a:t>
            </a:r>
            <a:r>
              <a:rPr lang="zh-CN" altLang="en-US" smtClean="0"/>
              <a:t>：原</a:t>
            </a:r>
            <a:r>
              <a:rPr lang="en-US" altLang="zh-CN" smtClean="0"/>
              <a:t>CSS</a:t>
            </a:r>
            <a:r>
              <a:rPr lang="zh-CN" altLang="en-US" smtClean="0"/>
              <a:t>是静态的，</a:t>
            </a:r>
            <a:r>
              <a:rPr lang="en-US" altLang="zh-CN" smtClean="0"/>
              <a:t>less</a:t>
            </a:r>
            <a:r>
              <a:rPr lang="zh-CN" altLang="en-US" smtClean="0"/>
              <a:t>拥有了一些简单的编程语言特性。</a:t>
            </a:r>
            <a:endParaRPr lang="en-US" altLang="zh-CN" smtClean="0"/>
          </a:p>
          <a:p>
            <a:r>
              <a:rPr lang="zh-CN" altLang="en-US" smtClean="0"/>
              <a:t>一些</a:t>
            </a:r>
            <a:r>
              <a:rPr lang="en-US" altLang="zh-CN" smtClean="0"/>
              <a:t>UI</a:t>
            </a:r>
            <a:r>
              <a:rPr lang="zh-CN" altLang="en-US" smtClean="0"/>
              <a:t>框架使用</a:t>
            </a:r>
            <a:r>
              <a:rPr lang="en-US" altLang="zh-CN" smtClean="0"/>
              <a:t>less</a:t>
            </a:r>
            <a:r>
              <a:rPr lang="zh-CN" altLang="en-US" smtClean="0"/>
              <a:t>：</a:t>
            </a:r>
            <a:r>
              <a:rPr lang="en-US" altLang="zh-CN" smtClean="0"/>
              <a:t>bootstrapV3, </a:t>
            </a:r>
            <a:r>
              <a:rPr lang="zh-CN" altLang="en-US" smtClean="0"/>
              <a:t>蚂蚁金服</a:t>
            </a:r>
            <a:r>
              <a:rPr lang="en-US" altLang="zh-CN" smtClean="0"/>
              <a:t>UI</a:t>
            </a:r>
            <a:r>
              <a:rPr lang="zh-CN" altLang="en-US" smtClean="0"/>
              <a:t>框架，</a:t>
            </a:r>
            <a:r>
              <a:rPr lang="en-US" altLang="zh-CN" smtClean="0"/>
              <a:t>satmenticUI</a:t>
            </a:r>
            <a:r>
              <a:rPr lang="zh-CN" altLang="en-US" smtClean="0"/>
              <a:t>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7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sublimeText</a:t>
            </a:r>
            <a:r>
              <a:rPr lang="zh-CN" altLang="en-US" smtClean="0"/>
              <a:t>插件（</a:t>
            </a:r>
            <a:r>
              <a:rPr lang="en-US" altLang="zh-CN" smtClean="0"/>
              <a:t>IDE </a:t>
            </a:r>
            <a:r>
              <a:rPr lang="zh-CN" altLang="en-US" smtClean="0"/>
              <a:t>插件），保存</a:t>
            </a:r>
            <a:r>
              <a:rPr lang="en-US" altLang="zh-CN" smtClean="0"/>
              <a:t>less</a:t>
            </a:r>
            <a:r>
              <a:rPr lang="zh-CN" altLang="en-US" smtClean="0"/>
              <a:t>文件时，自动生成对应的</a:t>
            </a:r>
            <a:r>
              <a:rPr lang="en-US" altLang="zh-CN" smtClean="0"/>
              <a:t>css</a:t>
            </a:r>
            <a:r>
              <a:rPr lang="zh-CN" altLang="en-US" smtClean="0"/>
              <a:t>文件，并且可对</a:t>
            </a:r>
            <a:r>
              <a:rPr lang="en-US" altLang="zh-CN" smtClean="0"/>
              <a:t>css</a:t>
            </a:r>
            <a:r>
              <a:rPr lang="zh-CN" altLang="en-US" smtClean="0"/>
              <a:t>进行压缩</a:t>
            </a:r>
            <a:endParaRPr lang="en-US" altLang="zh-CN" smtClean="0"/>
          </a:p>
          <a:p>
            <a:r>
              <a:rPr lang="en-US" altLang="zh-CN" smtClean="0"/>
              <a:t>Webpack</a:t>
            </a:r>
            <a:r>
              <a:rPr lang="zh-CN" altLang="en-US" smtClean="0"/>
              <a:t>：直接运行时解析</a:t>
            </a:r>
            <a:r>
              <a:rPr lang="en-US" altLang="zh-CN" smtClean="0"/>
              <a:t>less</a:t>
            </a:r>
            <a:r>
              <a:rPr lang="zh-CN" altLang="en-US" smtClean="0"/>
              <a:t>文件</a:t>
            </a:r>
            <a:endParaRPr lang="en-US" altLang="zh-CN" smtClean="0"/>
          </a:p>
          <a:p>
            <a:r>
              <a:rPr lang="en-US" altLang="zh-CN" smtClean="0"/>
              <a:t>Html</a:t>
            </a:r>
            <a:r>
              <a:rPr lang="zh-CN" altLang="en-US" smtClean="0"/>
              <a:t>中载入，文件太大，不是很合适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8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Less</a:t>
            </a:r>
            <a:r>
              <a:rPr lang="zh-CN" altLang="en-US" smtClean="0"/>
              <a:t>引入了变量的概念，使用</a:t>
            </a:r>
            <a:r>
              <a:rPr lang="en-US" altLang="zh-CN" smtClean="0"/>
              <a:t>@</a:t>
            </a:r>
            <a:r>
              <a:rPr lang="zh-CN" altLang="en-US" smtClean="0"/>
              <a:t>标识变量，原先</a:t>
            </a:r>
            <a:r>
              <a:rPr lang="en-US" altLang="zh-CN" smtClean="0"/>
              <a:t>css</a:t>
            </a:r>
            <a:r>
              <a:rPr lang="zh-CN" altLang="en-US" smtClean="0"/>
              <a:t>是没有变量的，提高了可读性和可维护性。</a:t>
            </a:r>
            <a:endParaRPr lang="en-US" altLang="zh-CN" smtClean="0"/>
          </a:p>
          <a:p>
            <a:r>
              <a:rPr lang="zh-CN" altLang="en-US" smtClean="0"/>
              <a:t>变量除了控制值之外，还可以用在其他地方，例如：标识选择器名称、标识属性名称、标识</a:t>
            </a:r>
            <a:r>
              <a:rPr lang="en-US" altLang="zh-CN" smtClean="0"/>
              <a:t>URL</a:t>
            </a:r>
            <a:r>
              <a:rPr lang="zh-CN" altLang="en-US" smtClean="0"/>
              <a:t>等。使用方法为</a:t>
            </a:r>
            <a:r>
              <a:rPr lang="en-US" altLang="zh-CN" smtClean="0"/>
              <a:t>@</a:t>
            </a:r>
            <a:r>
              <a:rPr lang="zh-CN" altLang="en-US" smtClean="0"/>
              <a:t>之后用一个大括号包裹起来</a:t>
            </a:r>
            <a:endParaRPr lang="en-US" altLang="zh-CN" smtClean="0"/>
          </a:p>
          <a:p>
            <a:r>
              <a:rPr lang="zh-CN" altLang="en-US" smtClean="0"/>
              <a:t>懒惰计算：可以先使用在定义（用到时再查前后的定义），如果有重复定义，则先看作用域</a:t>
            </a:r>
            <a:r>
              <a:rPr lang="en-US" altLang="zh-CN" smtClean="0"/>
              <a:t>(</a:t>
            </a:r>
            <a:r>
              <a:rPr lang="zh-CN" altLang="en-US" smtClean="0"/>
              <a:t>近优先</a:t>
            </a:r>
            <a:r>
              <a:rPr lang="en-US" altLang="zh-CN" smtClean="0"/>
              <a:t>)</a:t>
            </a:r>
            <a:r>
              <a:rPr lang="zh-CN" altLang="en-US" smtClean="0"/>
              <a:t>，相同的话再看顺序</a:t>
            </a:r>
            <a:r>
              <a:rPr lang="en-US" altLang="zh-CN" smtClean="0"/>
              <a:t>(</a:t>
            </a:r>
            <a:r>
              <a:rPr lang="zh-CN" altLang="en-US" smtClean="0"/>
              <a:t>后覆盖前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意义：可以通过改变一个变量的值，来改变整个主题颜色（包括</a:t>
            </a:r>
            <a:r>
              <a:rPr lang="en-US" altLang="zh-CN" smtClean="0"/>
              <a:t>hover</a:t>
            </a:r>
            <a:r>
              <a:rPr lang="zh-CN" altLang="en-US" smtClean="0"/>
              <a:t>、</a:t>
            </a:r>
            <a:r>
              <a:rPr lang="en-US" altLang="zh-CN" smtClean="0"/>
              <a:t>active</a:t>
            </a:r>
            <a:r>
              <a:rPr lang="zh-CN" altLang="en-US" smtClean="0"/>
              <a:t>等颜色）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34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嵌套语法使用之后，代码更简洁，可读性更强，类似于</a:t>
            </a:r>
            <a:r>
              <a:rPr lang="en-US" altLang="zh-CN" smtClean="0"/>
              <a:t>html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en-US" altLang="zh-CN" smtClean="0"/>
              <a:t>&amp;</a:t>
            </a:r>
            <a:r>
              <a:rPr lang="zh-CN" altLang="en-US" smtClean="0"/>
              <a:t>操作符：引用父选择器，使用场景：伪选择器时</a:t>
            </a:r>
            <a:r>
              <a:rPr lang="en-US" altLang="zh-CN" smtClean="0"/>
              <a:t>(:hover)</a:t>
            </a:r>
            <a:r>
              <a:rPr lang="zh-CN" altLang="en-US" smtClean="0"/>
              <a:t>；产生需要的类选择器</a:t>
            </a:r>
            <a:endParaRPr lang="en-US" altLang="zh-CN" smtClean="0"/>
          </a:p>
          <a:p>
            <a:r>
              <a:rPr lang="zh-CN" altLang="en-US" smtClean="0"/>
              <a:t>支持重复引用：多个</a:t>
            </a:r>
            <a:r>
              <a:rPr lang="en-US" altLang="zh-CN" smtClean="0"/>
              <a:t>&amp;</a:t>
            </a:r>
            <a:r>
              <a:rPr lang="zh-CN" altLang="en-US" smtClean="0"/>
              <a:t>操作符</a:t>
            </a:r>
            <a:endParaRPr lang="en-US" altLang="zh-CN" smtClean="0"/>
          </a:p>
          <a:p>
            <a:r>
              <a:rPr lang="zh-CN" altLang="en-US" smtClean="0"/>
              <a:t>引用的所有父节点，并且可以改变引用顺序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48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Mixins</a:t>
            </a:r>
            <a:r>
              <a:rPr lang="zh-CN" altLang="en-US" smtClean="0"/>
              <a:t>可以理解为编程语言中的函数；</a:t>
            </a:r>
            <a:endParaRPr lang="en-US" altLang="zh-CN" smtClean="0"/>
          </a:p>
          <a:p>
            <a:r>
              <a:rPr lang="en-US" altLang="zh-CN" smtClean="0"/>
              <a:t>Mixin</a:t>
            </a:r>
            <a:r>
              <a:rPr lang="zh-CN" altLang="en-US" smtClean="0"/>
              <a:t>可以不加大括号也可以加大括号，加了之后</a:t>
            </a:r>
            <a:r>
              <a:rPr lang="en-US" altLang="zh-CN" smtClean="0"/>
              <a:t>CSS</a:t>
            </a:r>
            <a:r>
              <a:rPr lang="zh-CN" altLang="en-US" smtClean="0"/>
              <a:t>中不显示，推荐加括号，代码简洁并且更像一个函数。调用的时候加大括号和不加大括号是一样的，推荐加，更像函数调用。</a:t>
            </a:r>
            <a:endParaRPr lang="en-US" altLang="zh-CN" smtClean="0"/>
          </a:p>
          <a:p>
            <a:r>
              <a:rPr lang="en-US" altLang="zh-CN" smtClean="0"/>
              <a:t>Mixin</a:t>
            </a:r>
            <a:r>
              <a:rPr lang="zh-CN" altLang="en-US" smtClean="0"/>
              <a:t>内部可以放属性，也可以放选择器，都可以放。</a:t>
            </a:r>
            <a:endParaRPr lang="en-US" altLang="zh-CN" smtClean="0"/>
          </a:p>
          <a:p>
            <a:r>
              <a:rPr lang="zh-CN" altLang="en-US" smtClean="0"/>
              <a:t>带单个参数和带多个参数，可以支持默认参数，匹配时按照参数位置或者参数名称匹配，一旦匹配上则顺序执行。</a:t>
            </a:r>
            <a:endParaRPr lang="en-US" altLang="zh-CN" smtClean="0"/>
          </a:p>
          <a:p>
            <a:r>
              <a:rPr lang="zh-CN" altLang="en-US" smtClean="0"/>
              <a:t>当按照参数值匹配时，可以根据不同的参数值执行不同的任务，这点很有意义。</a:t>
            </a:r>
            <a:endParaRPr lang="en-US" altLang="zh-CN" smtClean="0"/>
          </a:p>
          <a:p>
            <a:r>
              <a:rPr lang="zh-CN" altLang="en-US" smtClean="0"/>
              <a:t>返回值，其实返回的是变量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由于混合和选择器很像，所以一般会把需要的混合单独写到一个文件中，其他文件来调用。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07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Less</a:t>
            </a:r>
            <a:r>
              <a:rPr lang="zh-CN" altLang="en-US" smtClean="0"/>
              <a:t>支持</a:t>
            </a:r>
            <a:r>
              <a:rPr lang="en-US" altLang="zh-CN" smtClean="0"/>
              <a:t>import</a:t>
            </a:r>
            <a:r>
              <a:rPr lang="zh-CN" altLang="en-US" smtClean="0"/>
              <a:t>导入外部</a:t>
            </a:r>
            <a:r>
              <a:rPr lang="en-US" altLang="zh-CN" smtClean="0"/>
              <a:t>less</a:t>
            </a:r>
            <a:r>
              <a:rPr lang="zh-CN" altLang="en-US" smtClean="0"/>
              <a:t>文件；可以导入</a:t>
            </a:r>
            <a:r>
              <a:rPr lang="en-US" altLang="zh-CN" smtClean="0"/>
              <a:t>less</a:t>
            </a:r>
            <a:r>
              <a:rPr lang="zh-CN" altLang="en-US" smtClean="0"/>
              <a:t>也可以导入</a:t>
            </a:r>
            <a:r>
              <a:rPr lang="en-US" altLang="zh-CN" smtClean="0"/>
              <a:t>css</a:t>
            </a:r>
            <a:r>
              <a:rPr lang="zh-CN" altLang="en-US" smtClean="0"/>
              <a:t>，当导入文件为</a:t>
            </a:r>
            <a:r>
              <a:rPr lang="en-US" altLang="zh-CN" smtClean="0"/>
              <a:t>less</a:t>
            </a:r>
            <a:r>
              <a:rPr lang="zh-CN" altLang="en-US" smtClean="0"/>
              <a:t>时，可以不写后缀名</a:t>
            </a:r>
            <a:endParaRPr lang="en-US" altLang="zh-CN" smtClean="0"/>
          </a:p>
          <a:p>
            <a:r>
              <a:rPr lang="zh-CN" altLang="en-US" smtClean="0"/>
              <a:t>运算符：</a:t>
            </a:r>
            <a:r>
              <a:rPr lang="en-US" altLang="zh-CN" smtClean="0"/>
              <a:t>less</a:t>
            </a:r>
            <a:r>
              <a:rPr lang="zh-CN" altLang="en-US" smtClean="0"/>
              <a:t>支持用加减乘除来操作任何数字，颜色和变量。在运算前，会都切换为统一的单位，以最左侧遇到的第一个明确的单位为准。</a:t>
            </a:r>
            <a:endParaRPr lang="en-US" altLang="zh-CN" smtClean="0"/>
          </a:p>
          <a:p>
            <a:r>
              <a:rPr lang="en-US" altLang="zh-CN" smtClean="0"/>
              <a:t>less</a:t>
            </a:r>
            <a:r>
              <a:rPr lang="zh-CN" altLang="en-US" smtClean="0"/>
              <a:t>内建了一些系统函数，帮助我们直接操作颜色等。</a:t>
            </a:r>
            <a:endParaRPr lang="en-US" altLang="zh-CN" smtClean="0"/>
          </a:p>
          <a:p>
            <a:r>
              <a:rPr lang="zh-CN" altLang="en-US" smtClean="0"/>
              <a:t>命名空间和访问：我们可以打包一个模块，里面包含混合和变量，优点为：名称是唯一的，不会和其他文件冲突。不可以在外部调用变量，只能调用混合。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8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由于部分特性不一定支持，使用</a:t>
            </a:r>
            <a:r>
              <a:rPr lang="en-US" altLang="zh-CN" smtClean="0"/>
              <a:t>babel</a:t>
            </a:r>
            <a:r>
              <a:rPr lang="zh-CN" altLang="en-US" smtClean="0"/>
              <a:t>可以有效支持所有特性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0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定义变量：</a:t>
            </a:r>
            <a:r>
              <a:rPr lang="en-US" altLang="zh-CN" smtClean="0"/>
              <a:t>let</a:t>
            </a:r>
            <a:r>
              <a:rPr lang="zh-CN" altLang="en-US" smtClean="0"/>
              <a:t>可以完全取代</a:t>
            </a:r>
            <a:r>
              <a:rPr lang="en-US" altLang="zh-CN" smtClean="0"/>
              <a:t>var</a:t>
            </a:r>
            <a:r>
              <a:rPr lang="zh-CN" altLang="en-US" smtClean="0"/>
              <a:t>，基本的使用方法，但是和</a:t>
            </a:r>
            <a:r>
              <a:rPr lang="en-US" altLang="zh-CN" smtClean="0"/>
              <a:t>var</a:t>
            </a:r>
            <a:r>
              <a:rPr lang="zh-CN" altLang="en-US" smtClean="0"/>
              <a:t>有区别，</a:t>
            </a:r>
            <a:r>
              <a:rPr lang="en-US" altLang="zh-CN" smtClean="0"/>
              <a:t>var</a:t>
            </a:r>
            <a:r>
              <a:rPr lang="zh-CN" altLang="en-US" smtClean="0"/>
              <a:t>是全局的，但</a:t>
            </a:r>
            <a:r>
              <a:rPr lang="en-US" altLang="zh-CN" smtClean="0"/>
              <a:t>let</a:t>
            </a:r>
            <a:r>
              <a:rPr lang="zh-CN" altLang="en-US" smtClean="0"/>
              <a:t>是局部的</a:t>
            </a:r>
            <a:endParaRPr lang="en-US" altLang="zh-CN" smtClean="0"/>
          </a:p>
          <a:p>
            <a:r>
              <a:rPr lang="zh-CN" altLang="en-US" smtClean="0"/>
              <a:t>块级作用域：原来</a:t>
            </a:r>
            <a:r>
              <a:rPr lang="en-US" altLang="zh-CN" smtClean="0"/>
              <a:t>js</a:t>
            </a:r>
            <a:r>
              <a:rPr lang="zh-CN" altLang="en-US" smtClean="0"/>
              <a:t>只有全局作用域和函数作用域，也就是说</a:t>
            </a:r>
            <a:r>
              <a:rPr lang="en-US" altLang="zh-CN" smtClean="0"/>
              <a:t>var</a:t>
            </a:r>
            <a:r>
              <a:rPr lang="zh-CN" altLang="en-US" smtClean="0"/>
              <a:t>定义变量如果不在函数中，则就是全局的变量，可读性和可维护性很差，用</a:t>
            </a:r>
            <a:r>
              <a:rPr lang="en-US" altLang="zh-CN" smtClean="0"/>
              <a:t>let</a:t>
            </a:r>
            <a:r>
              <a:rPr lang="zh-CN" altLang="en-US" smtClean="0"/>
              <a:t>则是代码块级的作用域，需要时定义，用后即焚。</a:t>
            </a:r>
            <a:endParaRPr lang="en-US" altLang="zh-CN" smtClean="0"/>
          </a:p>
          <a:p>
            <a:r>
              <a:rPr lang="zh-CN" altLang="en-US" smtClean="0"/>
              <a:t>不存在变量提升：先声明后使用（原先</a:t>
            </a:r>
            <a:r>
              <a:rPr lang="en-US" altLang="zh-CN" smtClean="0"/>
              <a:t>var</a:t>
            </a:r>
            <a:r>
              <a:rPr lang="zh-CN" altLang="en-US" smtClean="0"/>
              <a:t>可以先使用后声明而且不报错）</a:t>
            </a:r>
            <a:endParaRPr lang="en-US" altLang="zh-CN" smtClean="0"/>
          </a:p>
          <a:p>
            <a:r>
              <a:rPr lang="zh-CN" altLang="en-US" smtClean="0"/>
              <a:t>不允许重复定义：在同一个作用域中，不允许重复定义，可读性更高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3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允许按照一定模式，从数组和对象中提取值，对变量进行赋值，这被称为解构（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Destructuring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解构数据：按照位置来解构，模式就是位置。</a:t>
            </a:r>
            <a:endParaRPr lang="en-US" altLang="zh-CN" smtClean="0"/>
          </a:p>
          <a:p>
            <a:r>
              <a:rPr lang="zh-CN" altLang="en-US" smtClean="0"/>
              <a:t>解构失败：对应数组的相应位置没这个值，导致失败。</a:t>
            </a:r>
            <a:endParaRPr lang="en-US" altLang="zh-CN" smtClean="0"/>
          </a:p>
          <a:p>
            <a:r>
              <a:rPr lang="zh-CN" altLang="en-US" smtClean="0"/>
              <a:t>不完全解构：对应数组多出值，则只解构位置对应的值</a:t>
            </a:r>
            <a:endParaRPr lang="en-US" altLang="zh-CN" smtClean="0"/>
          </a:p>
          <a:p>
            <a:r>
              <a:rPr lang="zh-CN" altLang="en-US" smtClean="0"/>
              <a:t>解构对象：按照模式来解构，模式就是名称，之前是简写，全写为模式名</a:t>
            </a:r>
            <a:r>
              <a:rPr lang="en-US" altLang="zh-CN" smtClean="0"/>
              <a:t>+</a:t>
            </a:r>
            <a:r>
              <a:rPr lang="zh-CN" altLang="en-US" smtClean="0"/>
              <a:t>变量名，如果变量名不想和模式名相同，则需要用全写的方式。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8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拼接和嵌入变量：反引号包裹，方便的嵌入变量，返回的是一个字符串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多行字符串格式保留：回车和空格都会保留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${…}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嵌入：可嵌入变量、表达式、可以运算、对象属性，甚至函数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嵌套：一个数组并拼接为字符串返回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定义：新的函数定义方式，用箭头来连接函数参数和函数体，如果只有一个参数，可以省略括号，函数体如果只有一句，可以省略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和大括号，否则必须使用。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简洁：不但使函数定义更加简洁，回调函数也变得更简洁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指针函数体内的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对象，就是定义时所在的对象，而不是使用时（谁调用指向谁，可能是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，可能是当前对象，不确定）所在的对象。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长期以来，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对象一直是一个令人头痛的问题，在对象方法中使用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，必须非常小心。箭头函数”绑定”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，很大程度上解决了这个困扰。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定义：是异步编程的解决方案，每个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对象，可以理解为一个异步操作。避免层层嵌套的回调函数（多个异步回调有相关依赖关系的时候）。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对象状态：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pending, resolved,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 rejected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，一旦状态改变，则状态就凝固了，只要之后添加回调函数即可获得这个状态，这个状态不受任何其他外部影响，只取决于异步操作的结果</a:t>
            </a:r>
            <a:endParaRPr lang="en-US" altLang="zh-CN" b="0" baseline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使用：使用构造函数来新增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对象，立即执行代码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 resolve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reject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是两个系统函数，用来改变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对象的状态，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方法接受两个回调函数为参数（第二个可省略），返回为新的一个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对象，所有可以链式写法，之后的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方法要等之前的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对象状态改变后才会执行。</a:t>
            </a:r>
            <a:endParaRPr lang="en-US" altLang="zh-CN" b="0" baseline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reject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后，错误会向下一直传递到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捕获为止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,catch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对象，还能接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5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语法上更为简洁，更像是同步代码，语义上更好理解，可读性更高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函数返回一个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对象，可以使用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方法添加回调函数。当函数执行的时候，一旦遇到</a:t>
            </a:r>
            <a:r>
              <a:rPr lang="en-US" altLang="zh-CN" smtClean="0"/>
              <a:t>await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就会先返回，等到异步操作完成，再接着执行函数体内后面的语句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return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语句返回的值，会成为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方法回调函数的参数。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函数内部的异步操作执行完，才会执行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方法指定的回调函数。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只要一个</a:t>
            </a:r>
            <a:r>
              <a:rPr lang="en-US" altLang="zh-CN" smtClean="0"/>
              <a:t>await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语句后面的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mtClean="0"/>
              <a:t>reject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，那么整个</a:t>
            </a:r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函数都会中断执行。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如果需要其中一个异步操作报错后，仍然可以执行下面的异步操作，则需要添加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Promise.all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方法，把多个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对象包装成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个，总的状态取决于各个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状态，各个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对象的结果将会合并成一个数组进行返回（同步触发，不是顺序触发）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8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历史上，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一直没有模块（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）体系，无法将一个大程序拆分成互相依赖的小文件，再用简单的方法拼装起来。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在语言标准的层面上，实现了模块功能。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模块就是对象，实质是整体加载</a:t>
            </a:r>
            <a:r>
              <a:rPr lang="en-US" altLang="zh-CN" smtClean="0"/>
              <a:t>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模块（即加载</a:t>
            </a:r>
            <a:r>
              <a:rPr lang="en-US" altLang="zh-CN" smtClean="0"/>
              <a:t>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的所有方法），生成一个对象（</a:t>
            </a:r>
            <a:r>
              <a:rPr lang="en-US" altLang="zh-CN" smtClean="0"/>
              <a:t>_fs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），然后再从这个对象上面读取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个方法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模块不是对象，而是通过</a:t>
            </a:r>
            <a:r>
              <a:rPr lang="en-US" altLang="zh-CN" smtClean="0"/>
              <a:t>export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命令显式指定输出的代码，再通过</a:t>
            </a:r>
            <a:r>
              <a:rPr lang="en-US" altLang="zh-CN" smtClean="0"/>
              <a:t>import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命令输入。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是模块默认输出，是唯一的，不能有多个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  2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时候无需知道模块内部的名称，可随意取名，不需要用大括号包裹。</a:t>
            </a:r>
            <a:endParaRPr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：普通用法，重命名，路径支持绝对路径，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后缀名可省略，可直接写模块文件名，但需要配置文件写入路径，默认输出的化，引入时不需加大括号，并且名字可随意取名</a:t>
            </a:r>
            <a:endParaRPr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用法比较多的是输入一个类，然后引入类并使用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9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Minimalism &amp; Shape &amp; PPT</a:t>
            </a:r>
          </a:p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极简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作者：木先生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5243" y="3474636"/>
            <a:ext cx="853514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2.0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3.0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99792" y="28301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1" r:id="rId4"/>
    <p:sldLayoutId id="2147483662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602675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55676" y="1760448"/>
            <a:ext cx="2448272" cy="2372072"/>
            <a:chOff x="755576" y="1711846"/>
            <a:chExt cx="2448272" cy="2372072"/>
          </a:xfrm>
        </p:grpSpPr>
        <p:sp>
          <p:nvSpPr>
            <p:cNvPr id="4" name="矩形 3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ES6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第一章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20072" y="1760448"/>
            <a:ext cx="2448272" cy="2372072"/>
            <a:chOff x="755576" y="1711846"/>
            <a:chExt cx="2448272" cy="2372072"/>
          </a:xfrm>
        </p:grpSpPr>
        <p:sp>
          <p:nvSpPr>
            <p:cNvPr id="15" name="矩形 14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LESS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7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1.7 </a:t>
            </a:r>
            <a:r>
              <a:rPr lang="en-US" altLang="zh-CN"/>
              <a:t>async </a:t>
            </a:r>
            <a:r>
              <a:rPr lang="zh-CN" altLang="en-US" smtClean="0"/>
              <a:t>函数（</a:t>
            </a:r>
            <a:r>
              <a:rPr lang="en-US" altLang="zh-CN" smtClean="0"/>
              <a:t>es2017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827534" y="1374662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160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普通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2" y="1491630"/>
            <a:ext cx="3936437" cy="172819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938056" y="2139701"/>
            <a:ext cx="2304256" cy="103801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61393" y="1368036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4048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：不中断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91630"/>
            <a:ext cx="3848316" cy="172819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7092280" y="2283718"/>
            <a:ext cx="1656184" cy="14401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83468" y="367891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27534" y="3219822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：同步触发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88" y="3799572"/>
            <a:ext cx="3096444" cy="122045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1040542" y="4371950"/>
            <a:ext cx="2595354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1.8 </a:t>
            </a:r>
            <a:r>
              <a:rPr lang="en-US" altLang="zh-CN"/>
              <a:t>Module </a:t>
            </a:r>
            <a:r>
              <a:rPr lang="zh-CN" altLang="en-US"/>
              <a:t>语法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export /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export default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：编译时加载（静态加载）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075806"/>
            <a:ext cx="46692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643758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473908"/>
            <a:ext cx="3600399" cy="11532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8" y="1492893"/>
            <a:ext cx="4430268" cy="10788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95" y="3186303"/>
            <a:ext cx="4741301" cy="18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1.9 </a:t>
            </a:r>
            <a:r>
              <a:rPr lang="en-US" altLang="zh-CN"/>
              <a:t>… </a:t>
            </a:r>
            <a:r>
              <a:rPr lang="zh-CN" altLang="en-US"/>
              <a:t>语法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：扩展运算符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：函数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4" y="1639420"/>
            <a:ext cx="3638155" cy="23004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927" y="1639420"/>
            <a:ext cx="3706774" cy="10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40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4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294" y="2283718"/>
            <a:ext cx="32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http://lesscss.org/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2.0 LESS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gray">
          <a:xfrm>
            <a:off x="2663702" y="1171558"/>
            <a:ext cx="5426487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定义：一种动态的样式语言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gray">
          <a:xfrm>
            <a:off x="1206056" y="1171558"/>
            <a:ext cx="1457646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gray">
          <a:xfrm>
            <a:off x="2663701" y="2859782"/>
            <a:ext cx="5426487" cy="1584176"/>
          </a:xfrm>
          <a:prstGeom prst="rect">
            <a:avLst/>
          </a:prstGeom>
          <a:gradFill flip="none" rotWithShape="1">
            <a:gsLst>
              <a:gs pos="0">
                <a:srgbClr val="C0504D">
                  <a:tint val="66000"/>
                  <a:satMod val="160000"/>
                </a:srgbClr>
              </a:gs>
              <a:gs pos="50000">
                <a:srgbClr val="C0504D">
                  <a:tint val="44500"/>
                  <a:satMod val="160000"/>
                </a:srgbClr>
              </a:gs>
              <a:gs pos="100000">
                <a:srgbClr val="C0504D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全部兼容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，易上手，学习难度不高；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简单编程语言特性，使可读性、可维护性提高；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框架使用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(Bootstrap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antDesign…)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gray">
          <a:xfrm>
            <a:off x="1209380" y="2859782"/>
            <a:ext cx="1457646" cy="1584176"/>
          </a:xfrm>
          <a:prstGeom prst="rect">
            <a:avLst/>
          </a:prstGeom>
          <a:solidFill>
            <a:srgbClr val="C0504D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LESS</a:t>
            </a:r>
            <a:r>
              <a:rPr lang="zh-CN" altLang="en-US" smtClean="0"/>
              <a:t>安装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4067944" y="1303187"/>
            <a:ext cx="5472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2000" b="1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2000" b="1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插件，例如：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sublimeText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less2css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使用打包工具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less-loader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81291"/>
            <a:ext cx="2994920" cy="102878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884788" y="3042016"/>
            <a:ext cx="617798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rPr>
              <a:t>浏览器环境：不推荐</a:t>
            </a:r>
            <a:endParaRPr lang="en-US" altLang="zh-CN" sz="2000" b="1" dirty="0" smtClean="0">
              <a:solidFill>
                <a:srgbClr val="C050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700472"/>
            <a:ext cx="7087214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 LESS</a:t>
            </a:r>
            <a:r>
              <a:rPr lang="zh-CN" altLang="en-US" smtClean="0"/>
              <a:t>特性</a:t>
            </a:r>
            <a:r>
              <a:rPr lang="en-US" altLang="zh-CN" smtClean="0"/>
              <a:t>---</a:t>
            </a:r>
            <a:r>
              <a:rPr lang="zh-CN" altLang="en-US" smtClean="0"/>
              <a:t>变量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9992" y="906027"/>
            <a:ext cx="3744416" cy="507831"/>
            <a:chOff x="4499992" y="906027"/>
            <a:chExt cx="3744416" cy="50783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557337" y="1404958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499992" y="906027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：替换其它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450" y="915566"/>
            <a:ext cx="3600400" cy="507831"/>
            <a:chOff x="637450" y="915566"/>
            <a:chExt cx="3600400" cy="507831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637450" y="1404958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37450" y="915566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：替换值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7450" y="2711991"/>
            <a:ext cx="3744416" cy="507831"/>
            <a:chOff x="637450" y="2711991"/>
            <a:chExt cx="3744416" cy="50783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4795" y="3210922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7450" y="2711991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：延迟加载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懒加载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55837" y="2711991"/>
            <a:ext cx="3600400" cy="507831"/>
            <a:chOff x="4655837" y="2711991"/>
            <a:chExt cx="3600400" cy="50783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655837" y="3201383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55837" y="2711991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：懒加载使用场景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74" y="1507292"/>
            <a:ext cx="1399504" cy="992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649" y="1491630"/>
            <a:ext cx="1591626" cy="11054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543879"/>
            <a:ext cx="2250219" cy="117188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3334726"/>
            <a:ext cx="2854430" cy="15626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3334726"/>
            <a:ext cx="2996722" cy="15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LESS</a:t>
            </a:r>
            <a:r>
              <a:rPr lang="zh-CN" altLang="en-US" smtClean="0"/>
              <a:t>特性</a:t>
            </a:r>
            <a:r>
              <a:rPr lang="en-US" altLang="zh-CN" smtClean="0"/>
              <a:t>---</a:t>
            </a:r>
            <a:r>
              <a:rPr lang="zh-CN" altLang="en-US" smtClean="0"/>
              <a:t>嵌套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4795" y="843558"/>
            <a:ext cx="3744416" cy="507831"/>
            <a:chOff x="694795" y="843558"/>
            <a:chExt cx="3744416" cy="50783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2140" y="1342489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94795" y="843558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：基本使用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843558"/>
            <a:ext cx="3600400" cy="507831"/>
            <a:chOff x="4788024" y="843558"/>
            <a:chExt cx="3600400" cy="507831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4788024" y="1332950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788024" y="843558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操作符用法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68293" y="2931790"/>
            <a:ext cx="3744416" cy="507831"/>
            <a:chOff x="637450" y="2711991"/>
            <a:chExt cx="3744416" cy="50783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4795" y="3210922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7450" y="2711991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操作符用法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2140" y="2931978"/>
            <a:ext cx="3600400" cy="496018"/>
            <a:chOff x="4655837" y="2711991"/>
            <a:chExt cx="3600400" cy="496018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655837" y="3201383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55837" y="2711991"/>
              <a:ext cx="3600399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b="1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操作符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用法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418156"/>
            <a:ext cx="1200470" cy="119530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419622"/>
            <a:ext cx="1488750" cy="119653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293" y="1494600"/>
            <a:ext cx="1856918" cy="129317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40" y="3579862"/>
            <a:ext cx="1789673" cy="122413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559" y="3579862"/>
            <a:ext cx="1641193" cy="122413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2240" y="1672742"/>
            <a:ext cx="1866967" cy="89900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5507" y="3579862"/>
            <a:ext cx="1650074" cy="135678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6193" y="3650884"/>
            <a:ext cx="2114553" cy="12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2.4 LESS</a:t>
            </a:r>
            <a:r>
              <a:rPr lang="zh-CN" altLang="en-US" smtClean="0"/>
              <a:t>特性</a:t>
            </a:r>
            <a:r>
              <a:rPr lang="en-US" altLang="zh-CN" smtClean="0"/>
              <a:t>---Mixins</a:t>
            </a:r>
            <a:r>
              <a:rPr lang="zh-CN" altLang="en-US" smtClean="0"/>
              <a:t>（混合）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9992" y="906027"/>
            <a:ext cx="3744416" cy="507831"/>
            <a:chOff x="4499992" y="906027"/>
            <a:chExt cx="3744416" cy="50783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557337" y="1404958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499992" y="906027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：带参数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450" y="915566"/>
            <a:ext cx="3600400" cy="507831"/>
            <a:chOff x="637450" y="915566"/>
            <a:chExt cx="3600400" cy="507831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637450" y="1404958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37450" y="915566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：基本用法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7450" y="2711991"/>
            <a:ext cx="3744416" cy="507831"/>
            <a:chOff x="637450" y="2711991"/>
            <a:chExt cx="3744416" cy="50783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4795" y="3210922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7450" y="2711991"/>
              <a:ext cx="37444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：参数名匹配和参数值匹配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55837" y="2711991"/>
            <a:ext cx="3600400" cy="507831"/>
            <a:chOff x="4655837" y="2711991"/>
            <a:chExt cx="3600400" cy="50783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655837" y="3201383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55837" y="2711991"/>
              <a:ext cx="36003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：返回值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75189"/>
            <a:ext cx="1446854" cy="1307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727" y="1459722"/>
            <a:ext cx="1711745" cy="13227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1475670"/>
            <a:ext cx="1512168" cy="13064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454" y="1618512"/>
            <a:ext cx="1573086" cy="99002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32" y="3291830"/>
            <a:ext cx="2448272" cy="17583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8024" y="3433240"/>
            <a:ext cx="3545867" cy="12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LESS</a:t>
            </a:r>
            <a:r>
              <a:rPr lang="zh-CN" altLang="en-US" smtClean="0"/>
              <a:t>特性</a:t>
            </a:r>
            <a:r>
              <a:rPr lang="en-US" altLang="zh-CN" smtClean="0"/>
              <a:t>---</a:t>
            </a:r>
            <a:r>
              <a:rPr lang="zh-CN" altLang="en-US" smtClean="0"/>
              <a:t>其他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99992" y="906027"/>
            <a:ext cx="3744416" cy="505557"/>
            <a:chOff x="4499992" y="906027"/>
            <a:chExt cx="3744416" cy="50555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557337" y="1404958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499992" y="906027"/>
              <a:ext cx="3744416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  <a:r>
                <a:rPr lang="en-US" altLang="zh-CN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(+,-,*,/)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450" y="915566"/>
            <a:ext cx="3600400" cy="496018"/>
            <a:chOff x="637450" y="915566"/>
            <a:chExt cx="3600400" cy="496018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637450" y="1404958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37450" y="915566"/>
              <a:ext cx="3600399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导入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7450" y="2711991"/>
            <a:ext cx="3744416" cy="505557"/>
            <a:chOff x="637450" y="2711991"/>
            <a:chExt cx="3744416" cy="50555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4795" y="3210922"/>
              <a:ext cx="3687071" cy="6626"/>
            </a:xfrm>
            <a:prstGeom prst="line">
              <a:avLst/>
            </a:prstGeom>
            <a:ln w="12700">
              <a:solidFill>
                <a:srgbClr val="C0504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7450" y="2711991"/>
              <a:ext cx="3744416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rgbClr val="C0504D"/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en-US" altLang="zh-CN" b="1" dirty="0">
                <a:solidFill>
                  <a:srgbClr val="C050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55837" y="2711991"/>
            <a:ext cx="3600400" cy="496018"/>
            <a:chOff x="4655837" y="2711991"/>
            <a:chExt cx="3600400" cy="496018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655837" y="3201383"/>
              <a:ext cx="3600400" cy="66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55837" y="2711991"/>
              <a:ext cx="3600399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命名空间和访问</a:t>
              </a:r>
              <a:endPara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6" y="1537330"/>
            <a:ext cx="3543054" cy="9011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24" y="1470533"/>
            <a:ext cx="2664296" cy="134808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81" y="3267865"/>
            <a:ext cx="3194298" cy="18293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724" y="3319371"/>
            <a:ext cx="2664296" cy="16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4000" b="1" smtClean="0">
                <a:solidFill>
                  <a:srgbClr val="00CC99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en-US" sz="4000" b="1" dirty="0">
              <a:solidFill>
                <a:srgbClr val="00CC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294" y="2283718"/>
            <a:ext cx="32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参考文献：阮一峰的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://es6.ruanyifeng.com/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1.0 ES6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gray">
          <a:xfrm>
            <a:off x="2663702" y="1171558"/>
            <a:ext cx="5426487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广义：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语言的下一代标准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狭义：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ES2015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gray">
          <a:xfrm>
            <a:off x="1206056" y="1171558"/>
            <a:ext cx="1457646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663701" y="2859782"/>
            <a:ext cx="5426487" cy="1584176"/>
          </a:xfrm>
          <a:prstGeom prst="rect">
            <a:avLst/>
          </a:prstGeom>
          <a:gradFill flip="none" rotWithShape="1">
            <a:gsLst>
              <a:gs pos="0">
                <a:srgbClr val="00C08E">
                  <a:tint val="66000"/>
                  <a:satMod val="160000"/>
                </a:srgbClr>
              </a:gs>
              <a:gs pos="50000">
                <a:srgbClr val="00C08E">
                  <a:tint val="44500"/>
                  <a:satMod val="160000"/>
                </a:srgbClr>
              </a:gs>
              <a:gs pos="100000">
                <a:srgbClr val="00C08E">
                  <a:tint val="23500"/>
                  <a:satMod val="160000"/>
                </a:srgb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主流前端开发框架采用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(Angular</a:t>
            </a:r>
            <a:r>
              <a:rPr lang="en-US" altLang="zh-CN" smtClean="0"/>
              <a:t>/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Vue/React)</a:t>
            </a: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应用越来越广泛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(APP/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…)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1209380" y="2859782"/>
            <a:ext cx="1457646" cy="1584176"/>
          </a:xfrm>
          <a:prstGeom prst="rect">
            <a:avLst/>
          </a:prstGeom>
          <a:solidFill>
            <a:srgbClr val="00C08E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</a:t>
            </a:r>
            <a:r>
              <a:rPr lang="en-US" altLang="zh-CN" smtClean="0"/>
              <a:t>ES6</a:t>
            </a:r>
            <a:r>
              <a:rPr lang="zh-CN" altLang="en-US" smtClean="0"/>
              <a:t>兼容性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9932" y="1347614"/>
            <a:ext cx="1332148" cy="144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9932" y="2787774"/>
            <a:ext cx="1332148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4214682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99932" y="1354240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1419622"/>
            <a:ext cx="374441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  <a:endParaRPr lang="en-US" altLang="zh-CN" sz="2000" b="1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浏览器：</a:t>
            </a:r>
            <a:r>
              <a:rPr lang="en-US" altLang="zh-CN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98%</a:t>
            </a:r>
            <a:r>
              <a:rPr lang="zh-CN" altLang="en-US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IOS10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,Android6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服务器端：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97%</a:t>
            </a:r>
            <a:r>
              <a:rPr lang="zh-CN" altLang="en-US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7308" y="3147814"/>
            <a:ext cx="18922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Babel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转码工具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let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：块级作用域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：定义变量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518449"/>
            <a:ext cx="3600400" cy="8389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r="36014"/>
          <a:stretch/>
        </p:blipFill>
        <p:spPr>
          <a:xfrm>
            <a:off x="4557337" y="1491630"/>
            <a:ext cx="3687071" cy="838952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694795" y="3214697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715766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：变量提升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不存在的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" y="3354033"/>
            <a:ext cx="3744416" cy="732441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 flipV="1">
            <a:off x="4655837" y="3203483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714091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：不允许重复声明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249" y="3357003"/>
            <a:ext cx="3763175" cy="10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smtClean="0"/>
              <a:t>解构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：解构数组的特性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：解构数组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214697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715766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：解构对象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4655837" y="3203483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714091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：解构的常见用法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9" y="1518563"/>
            <a:ext cx="3629971" cy="10667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707" y="1518563"/>
            <a:ext cx="2931621" cy="1086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49" y="3395472"/>
            <a:ext cx="3724430" cy="1017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785" y="3371809"/>
            <a:ext cx="3585624" cy="12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smtClean="0"/>
              <a:t>模板字符串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：多行字符串格式保留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：拼接和嵌入变量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070681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571750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${…}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4655837" y="3061142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571750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：支持嵌套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8" y="1491630"/>
            <a:ext cx="3556621" cy="969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7" y="1508462"/>
            <a:ext cx="3687071" cy="734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71" y="3177661"/>
            <a:ext cx="3527278" cy="18312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3177660"/>
            <a:ext cx="3456384" cy="19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</a:t>
            </a:r>
            <a:r>
              <a:rPr lang="zh-CN" altLang="en-US" smtClean="0"/>
              <a:t>箭头函数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：简洁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写法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441839"/>
            <a:ext cx="7581260" cy="89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942908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8" y="1508462"/>
            <a:ext cx="3634689" cy="1319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6" y="1502888"/>
            <a:ext cx="3718719" cy="1038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56" y="3566185"/>
            <a:ext cx="3688273" cy="9497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337" y="3566185"/>
            <a:ext cx="3687072" cy="12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1.6 Promise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37450" y="1411584"/>
            <a:ext cx="3398940" cy="0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异步回调写法（原来）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529992"/>
            <a:ext cx="3398940" cy="109979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577057" y="1529992"/>
            <a:ext cx="2967288" cy="3317818"/>
            <a:chOff x="4577057" y="1529992"/>
            <a:chExt cx="2967288" cy="331781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7057" y="1529992"/>
              <a:ext cx="2947568" cy="168983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7057" y="3147814"/>
              <a:ext cx="2967288" cy="1699996"/>
            </a:xfrm>
            <a:prstGeom prst="rect">
              <a:avLst/>
            </a:prstGeom>
          </p:spPr>
        </p:pic>
      </p:grpSp>
      <p:sp>
        <p:nvSpPr>
          <p:cNvPr id="10" name="圆角矩形 9"/>
          <p:cNvSpPr/>
          <p:nvPr/>
        </p:nvSpPr>
        <p:spPr>
          <a:xfrm>
            <a:off x="4788024" y="4083918"/>
            <a:ext cx="1738536" cy="72008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2174</Words>
  <Application>Microsoft Office PowerPoint</Application>
  <PresentationFormat>全屏显示(16:9)</PresentationFormat>
  <Paragraphs>172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1.0 ES6简介</vt:lpstr>
      <vt:lpstr>1.1 ES6兼容性</vt:lpstr>
      <vt:lpstr>1.2 let命令</vt:lpstr>
      <vt:lpstr>1.3 解构</vt:lpstr>
      <vt:lpstr>1.4 模板字符串</vt:lpstr>
      <vt:lpstr>1.5 箭头函数</vt:lpstr>
      <vt:lpstr>1.6 Promise对象</vt:lpstr>
      <vt:lpstr>1.7 async 函数（es2017）</vt:lpstr>
      <vt:lpstr>1.8 Module 语法</vt:lpstr>
      <vt:lpstr>1.9 … 语法</vt:lpstr>
      <vt:lpstr>PowerPoint 演示文稿</vt:lpstr>
      <vt:lpstr>2.0 LESS简介</vt:lpstr>
      <vt:lpstr>2.1 LESS安装</vt:lpstr>
      <vt:lpstr>2.2 LESS特性---变量</vt:lpstr>
      <vt:lpstr>2.3 LESS特性---嵌套</vt:lpstr>
      <vt:lpstr>2.4 LESS特性---Mixins（混合）</vt:lpstr>
      <vt:lpstr>2.5 LESS特性---其他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zjj</cp:lastModifiedBy>
  <cp:revision>375</cp:revision>
  <dcterms:modified xsi:type="dcterms:W3CDTF">2018-03-08T09:10:04Z</dcterms:modified>
</cp:coreProperties>
</file>