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99" r:id="rId6"/>
    <p:sldId id="281" r:id="rId7"/>
    <p:sldId id="290" r:id="rId8"/>
    <p:sldId id="294" r:id="rId9"/>
    <p:sldId id="297" r:id="rId10"/>
    <p:sldId id="295" r:id="rId11"/>
    <p:sldId id="296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04A"/>
    <a:srgbClr val="36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6" d="100"/>
          <a:sy n="46" d="100"/>
        </p:scale>
        <p:origin x="1688" y="16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6698-CD3C-6845-B50E-FCFB9C1714C1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EE3D-399C-2445-B303-E129F5489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0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Epoll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是一种高效的管理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的模型，相对于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poll</a:t>
            </a:r>
            <a:r>
              <a:rPr kumimoji="1" lang="zh-CN" altLang="en-US" dirty="0" smtClean="0"/>
              <a:t>来说具有更高的效率和易用性。传统的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以及</a:t>
            </a:r>
            <a:r>
              <a:rPr kumimoji="1" lang="en-US" altLang="zh-CN" dirty="0" smtClean="0"/>
              <a:t>poll</a:t>
            </a:r>
            <a:r>
              <a:rPr kumimoji="1" lang="zh-CN" altLang="en-US" dirty="0" smtClean="0"/>
              <a:t>的效率会因为 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数量的线形递增而导致呈二次乃至三次方的下降，而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的性能不会随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数量增加而下降。标准的</a:t>
            </a:r>
            <a:r>
              <a:rPr kumimoji="1" lang="en-US" altLang="zh-CN" dirty="0" smtClean="0"/>
              <a:t>linux-2.4.20</a:t>
            </a:r>
            <a:r>
              <a:rPr kumimoji="1" lang="zh-CN" altLang="en-US" dirty="0" smtClean="0"/>
              <a:t>内核不支持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，需要打</a:t>
            </a:r>
            <a:r>
              <a:rPr kumimoji="1" lang="en-US" altLang="zh-CN" dirty="0" smtClean="0"/>
              <a:t>patch</a:t>
            </a:r>
            <a:r>
              <a:rPr kumimoji="1" lang="zh-CN" altLang="en-US" dirty="0" smtClean="0"/>
              <a:t>。本文主要从</a:t>
            </a:r>
            <a:r>
              <a:rPr kumimoji="1" lang="en-US" altLang="zh-CN" dirty="0" smtClean="0"/>
              <a:t>linux-2.4.32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linux-2.6.10</a:t>
            </a:r>
            <a:r>
              <a:rPr kumimoji="1" lang="zh-CN" altLang="en-US" dirty="0" smtClean="0"/>
              <a:t>两个内核版本介绍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freebsd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是最古老的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使用难度一次递增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为什么会慢，大家比较认可的原因有两点，一点是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方法返回后，需要遍历所有监控的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，而不是发生变化的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Ssocket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，还有一点是每次调用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方法，都需要在用户态和内核态拷贝文件描述符的位图（通过调用三次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copy_from_user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方法拷贝读、写、异常三个位图）。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可以避免上面提到的这两点。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支持以下处理连接的方法，可以使用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指令进行分配：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select - </a:t>
            </a:r>
            <a:r>
              <a:rPr kumimoji="1" lang="zh-CN" altLang="en-US" dirty="0" smtClean="0"/>
              <a:t>标准方法。如果当前平台没有更有效的方法，则默认编译。您可以使用配置参数</a:t>
            </a:r>
            <a:r>
              <a:rPr kumimoji="1" lang="en-US" altLang="zh-CN" dirty="0" smtClean="0"/>
              <a:t>-with-</a:t>
            </a:r>
            <a:r>
              <a:rPr kumimoji="1" lang="en-US" altLang="zh-CN" dirty="0" err="1" smtClean="0"/>
              <a:t>select_module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-without-</a:t>
            </a:r>
            <a:r>
              <a:rPr kumimoji="1" lang="en-US" altLang="zh-CN" dirty="0" err="1" smtClean="0"/>
              <a:t>select_module</a:t>
            </a:r>
            <a:r>
              <a:rPr kumimoji="1" lang="zh-CN" altLang="en-US" dirty="0" smtClean="0"/>
              <a:t>启用或禁用此模块。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poll - </a:t>
            </a:r>
            <a:r>
              <a:rPr kumimoji="1" lang="zh-CN" altLang="en-US" dirty="0" smtClean="0"/>
              <a:t>标准方法。如果当前平台没有更有效的方法，则默认编译。您可以使用配置参数</a:t>
            </a:r>
            <a:r>
              <a:rPr kumimoji="1" lang="en-US" altLang="zh-CN" dirty="0" smtClean="0"/>
              <a:t>-with-</a:t>
            </a:r>
            <a:r>
              <a:rPr kumimoji="1" lang="en-US" altLang="zh-CN" dirty="0" err="1" smtClean="0"/>
              <a:t>poll_module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-without-</a:t>
            </a:r>
            <a:r>
              <a:rPr kumimoji="1" lang="en-US" altLang="zh-CN" dirty="0" err="1" smtClean="0"/>
              <a:t>poll_module</a:t>
            </a:r>
            <a:r>
              <a:rPr kumimoji="1" lang="zh-CN" altLang="en-US" dirty="0" smtClean="0"/>
              <a:t>启用或禁用此模块。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dirty="0" smtClean="0"/>
              <a:t>* </a:t>
            </a:r>
            <a:r>
              <a:rPr kumimoji="1" lang="en-US" altLang="zh-CN" dirty="0" err="1" smtClean="0"/>
              <a:t>kqueue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FreeBSD 4.1+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OpenBSD</a:t>
            </a:r>
            <a:r>
              <a:rPr kumimoji="1" lang="en-US" altLang="zh-CN" dirty="0" smtClean="0"/>
              <a:t> 2.9+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NetBSD</a:t>
            </a:r>
            <a:r>
              <a:rPr kumimoji="1" lang="en-US" altLang="zh-CN" dirty="0" smtClean="0"/>
              <a:t> 2.0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MacOS</a:t>
            </a:r>
            <a:r>
              <a:rPr kumimoji="1" lang="en-US" altLang="zh-CN" dirty="0" smtClean="0"/>
              <a:t> X</a:t>
            </a:r>
            <a:r>
              <a:rPr kumimoji="1" lang="zh-CN" altLang="en-US" dirty="0" smtClean="0"/>
              <a:t>上使用的有效方法。使用</a:t>
            </a:r>
            <a:r>
              <a:rPr kumimoji="1" lang="en-US" altLang="zh-CN" dirty="0" err="1" smtClean="0"/>
              <a:t>kqueue</a:t>
            </a:r>
            <a:r>
              <a:rPr kumimoji="1" lang="zh-CN" altLang="en-US" dirty="0" smtClean="0"/>
              <a:t>运行</a:t>
            </a:r>
            <a:r>
              <a:rPr kumimoji="1" lang="en-US" altLang="zh-CN" dirty="0" err="1" smtClean="0"/>
              <a:t>MacOS</a:t>
            </a:r>
            <a:r>
              <a:rPr kumimoji="1" lang="en-US" altLang="zh-CN" dirty="0" smtClean="0"/>
              <a:t> X</a:t>
            </a:r>
            <a:r>
              <a:rPr kumimoji="1" lang="zh-CN" altLang="en-US" dirty="0" smtClean="0"/>
              <a:t>的双处理器机器可能导致内核恐慌。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* </a:t>
            </a:r>
            <a:r>
              <a:rPr kumimoji="1" lang="en-US" altLang="zh-CN" dirty="0" err="1" smtClean="0"/>
              <a:t>epoll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Linux 2.6+</a:t>
            </a:r>
            <a:r>
              <a:rPr kumimoji="1" lang="zh-CN" altLang="en-US" dirty="0" smtClean="0"/>
              <a:t>上使用的有效方法。在一些分发中，比如</a:t>
            </a:r>
            <a:r>
              <a:rPr kumimoji="1" lang="en-US" altLang="zh-CN" dirty="0" err="1" smtClean="0"/>
              <a:t>SuSE</a:t>
            </a:r>
            <a:r>
              <a:rPr kumimoji="1" lang="en-US" altLang="zh-CN" dirty="0" smtClean="0"/>
              <a:t> 8.2</a:t>
            </a:r>
            <a:r>
              <a:rPr kumimoji="1" lang="zh-CN" altLang="en-US" dirty="0" smtClean="0"/>
              <a:t>，有些内核版本</a:t>
            </a:r>
            <a:r>
              <a:rPr kumimoji="1" lang="en-US" altLang="zh-CN" dirty="0" smtClean="0"/>
              <a:t>2.4</a:t>
            </a:r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* </a:t>
            </a:r>
            <a:r>
              <a:rPr kumimoji="1" lang="en-US" altLang="zh-CN" dirty="0" err="1" smtClean="0"/>
              <a:t>rtsig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实时信号，</a:t>
            </a:r>
            <a:r>
              <a:rPr kumimoji="1" lang="en-US" altLang="zh-CN" dirty="0" smtClean="0"/>
              <a:t>Linux 2.2.19+</a:t>
            </a:r>
            <a:r>
              <a:rPr kumimoji="1" lang="zh-CN" altLang="en-US" dirty="0" smtClean="0"/>
              <a:t>上使用的可执行文件。默认情况下，整个系统中不超过</a:t>
            </a:r>
            <a:r>
              <a:rPr kumimoji="1" lang="en-US" altLang="zh-CN" dirty="0" smtClean="0"/>
              <a:t>1024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POSIX</a:t>
            </a:r>
            <a:r>
              <a:rPr kumimoji="1" lang="zh-CN" altLang="en-US" dirty="0" smtClean="0"/>
              <a:t>实时（排队）信号。这对于高负载的服务器是不够的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因此需要通过使用内核参数</a:t>
            </a:r>
            <a:r>
              <a:rPr kumimoji="1" lang="en-US" altLang="zh-CN" dirty="0" smtClean="0"/>
              <a:t>/ </a:t>
            </a:r>
            <a:r>
              <a:rPr kumimoji="1" lang="en-US" altLang="zh-CN" dirty="0" err="1" smtClean="0"/>
              <a:t>proc</a:t>
            </a:r>
            <a:r>
              <a:rPr kumimoji="1" lang="en-US" altLang="zh-CN" dirty="0" smtClean="0"/>
              <a:t> / sys / kernel / </a:t>
            </a:r>
            <a:r>
              <a:rPr kumimoji="1" lang="en-US" altLang="zh-CN" dirty="0" err="1" smtClean="0"/>
              <a:t>rtsig</a:t>
            </a:r>
            <a:r>
              <a:rPr kumimoji="1" lang="en-US" altLang="zh-CN" dirty="0" smtClean="0"/>
              <a:t>-max</a:t>
            </a:r>
            <a:r>
              <a:rPr kumimoji="1" lang="zh-CN" altLang="en-US" dirty="0" smtClean="0"/>
              <a:t>来增加队列大小。但是，从</a:t>
            </a:r>
            <a:r>
              <a:rPr kumimoji="1" lang="en-US" altLang="zh-CN" dirty="0" smtClean="0"/>
              <a:t>Linux 2.6.6-mm2</a:t>
            </a:r>
            <a:r>
              <a:rPr kumimoji="1" lang="zh-CN" altLang="en-US" dirty="0" smtClean="0"/>
              <a:t>开始，此参数不再可用，并且对于每个进程都有一个单独的队列的信号，其大小由</a:t>
            </a:r>
            <a:r>
              <a:rPr kumimoji="1" lang="en-US" altLang="zh-CN" dirty="0" smtClean="0"/>
              <a:t>RLIMIT_SIGPENDING</a:t>
            </a:r>
            <a:r>
              <a:rPr kumimoji="1" lang="zh-CN" altLang="en-US" dirty="0" smtClean="0"/>
              <a:t>分配。当队列变得过度拥挤时，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会丢弃它，并开始使用轮询方法处理连接，直到情况正常化。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nb-NO" altLang="zh-CN" dirty="0" smtClean="0"/>
              <a:t>* /</a:t>
            </a:r>
            <a:r>
              <a:rPr kumimoji="1" lang="nb-NO" altLang="zh-CN" dirty="0" err="1" smtClean="0"/>
              <a:t>dev</a:t>
            </a:r>
            <a:r>
              <a:rPr kumimoji="1" lang="nb-NO" altLang="zh-CN" dirty="0" smtClean="0"/>
              <a:t>/poll - </a:t>
            </a:r>
            <a:r>
              <a:rPr kumimoji="1" lang="zh-CN" altLang="nb-NO" dirty="0" smtClean="0"/>
              <a:t>在</a:t>
            </a:r>
            <a:r>
              <a:rPr kumimoji="1" lang="nb-NO" altLang="zh-CN" dirty="0" smtClean="0"/>
              <a:t>Solaris 7 11/99 +</a:t>
            </a:r>
            <a:r>
              <a:rPr kumimoji="1" lang="zh-CN" altLang="nb-NO" dirty="0" smtClean="0"/>
              <a:t>，</a:t>
            </a:r>
            <a:r>
              <a:rPr kumimoji="1" lang="nb-NO" altLang="zh-CN" dirty="0" smtClean="0"/>
              <a:t>HP / UX 11.22+</a:t>
            </a:r>
            <a:r>
              <a:rPr kumimoji="1" lang="zh-CN" altLang="nb-NO" dirty="0" smtClean="0"/>
              <a:t>（</a:t>
            </a:r>
            <a:r>
              <a:rPr kumimoji="1" lang="nb-NO" altLang="zh-CN" dirty="0" err="1" smtClean="0"/>
              <a:t>eventport</a:t>
            </a:r>
            <a:r>
              <a:rPr kumimoji="1" lang="zh-CN" altLang="nb-NO" dirty="0" smtClean="0"/>
              <a:t>），</a:t>
            </a:r>
            <a:r>
              <a:rPr kumimoji="1" lang="nb-NO" altLang="zh-CN" dirty="0" smtClean="0"/>
              <a:t>IRIX 6.5.15+</a:t>
            </a:r>
            <a:r>
              <a:rPr kumimoji="1" lang="zh-CN" altLang="nb-NO" dirty="0" smtClean="0"/>
              <a:t>和</a:t>
            </a:r>
            <a:r>
              <a:rPr kumimoji="1" lang="nb-NO" altLang="zh-CN" dirty="0" smtClean="0"/>
              <a:t>Tru64 UNIX 5.1A +</a:t>
            </a:r>
            <a:r>
              <a:rPr kumimoji="1" lang="zh-CN" altLang="nb-NO" dirty="0" smtClean="0"/>
              <a:t>上使用的有效方法。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* </a:t>
            </a:r>
            <a:r>
              <a:rPr kumimoji="1" lang="en-US" altLang="zh-CN" dirty="0" err="1" smtClean="0"/>
              <a:t>eventport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Solaris 10</a:t>
            </a:r>
            <a:r>
              <a:rPr kumimoji="1" lang="zh-CN" altLang="en-US" dirty="0" smtClean="0"/>
              <a:t>中使用的有效方法。为避免内核恐慌，必须安装此安全修补程序。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b="1" dirty="0" err="1" smtClean="0">
                <a:effectLst/>
              </a:rPr>
              <a:t>Nginx</a:t>
            </a:r>
            <a:r>
              <a:rPr lang="zh-CN" altLang="en-US" b="1" dirty="0" smtClean="0">
                <a:effectLst/>
              </a:rPr>
              <a:t>采用的是事件驱动架构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所谓事件驱动架构：就是由一些</a:t>
            </a:r>
            <a:r>
              <a:rPr lang="zh-CN" altLang="en-US" b="1" dirty="0" smtClean="0">
                <a:effectLst/>
              </a:rPr>
              <a:t>事件发生源</a:t>
            </a:r>
            <a:r>
              <a:rPr lang="zh-CN" altLang="en-US" dirty="0" smtClean="0"/>
              <a:t>来产生事件，由一个或多个</a:t>
            </a:r>
            <a:r>
              <a:rPr lang="zh-CN" altLang="en-US" b="1" dirty="0" smtClean="0">
                <a:effectLst/>
              </a:rPr>
              <a:t>事件收集器</a:t>
            </a:r>
            <a:r>
              <a:rPr lang="zh-CN" altLang="en-US" dirty="0" smtClean="0"/>
              <a:t>来收集，分发事件，然后许多</a:t>
            </a:r>
            <a:r>
              <a:rPr lang="zh-CN" altLang="en-US" b="1" dirty="0" smtClean="0">
                <a:effectLst/>
              </a:rPr>
              <a:t>事件处理器</a:t>
            </a:r>
            <a:r>
              <a:rPr lang="zh-CN" altLang="en-US" dirty="0" smtClean="0"/>
              <a:t>会注册自己感兴趣的事件，同时会消费这些事件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会由网卡、磁盘产生事件，事件模块会负责事件的收集和分发操作，而所有的模块都可能是事件消费者，它们首先需要向事件模块注册感兴趣的事件类型，这样在有事件发生时，事件模块会把事件分发到相应的模块中进行处理。（每个事件消费模块都不能有阻塞行为）</a:t>
            </a: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请求的多阶段异步处理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就是一个请求的处理过程按照事件的触发划分阶段的原则：一般是找到请求处理流程中的阻塞方法（或者造成阻塞的代码段），在阻塞代码段上按照下面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种方式来划分阶段：</a:t>
            </a:r>
          </a:p>
          <a:p>
            <a:r>
              <a:rPr lang="zh-CN" altLang="en-US" dirty="0" smtClean="0"/>
              <a:t>方式划分为多个阶段，每个阶段都可以由事件收集、分发器来触发。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将阻塞进程的方法按照相关的触发事件分解为两个阶段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将阻塞方法调用按照时间分解为多个阶段的方法调用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无所事事</a:t>
            </a:r>
            <a:r>
              <a:rPr lang="en-US" altLang="zh-CN" dirty="0" smtClean="0"/>
              <a:t>"</a:t>
            </a:r>
            <a:r>
              <a:rPr lang="zh-CN" altLang="en-US" dirty="0" smtClean="0"/>
              <a:t>且必须等待系统的响应，从而导致进程空转，使用定时器划分阶段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超时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如果阻塞方法完全无法继续划分，则必须使用独立的进程执行这个阻塞方法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第三方服务</a:t>
            </a:r>
            <a:r>
              <a:rPr lang="en-US" altLang="zh-CN" dirty="0" smtClean="0"/>
              <a:t>(upstream/</a:t>
            </a:r>
            <a:r>
              <a:rPr lang="en-US" altLang="zh-CN" dirty="0" err="1" smtClean="0"/>
              <a:t>subrequest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多阶段异步处理优势：其配合事件驱动架构，会极大提高网络性能，同时使得每个进程都全力运转，不会或者尽量少地出现进程休眠状况，一旦进程因为阻塞出现休眠（不能处理，内存也无法释放），（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）必然减少并发处理事件的数目，一定会降低网络性能，同事增加请求处理事件的平均时延，增加进程数会产生更多进程切换消耗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资源降低网络性能。（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）休眠的进程会使进程占用的内存（连接）得不到有效释放，这最终必然导致系统可用内存的下降，从而影响系统能够处理的最大并发连接数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多阶段：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send part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send complete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part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complete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active-close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close</a:t>
            </a:r>
            <a:r>
              <a:rPr lang="en-US" altLang="zh-CN" smtClean="0"/>
              <a:t> 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effectLst/>
              </a:rPr>
              <a:t>Nginx</a:t>
            </a:r>
            <a:r>
              <a:rPr lang="zh-CN" altLang="en-US" b="1" dirty="0" smtClean="0">
                <a:effectLst/>
              </a:rPr>
              <a:t>采用的是事件驱动架构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所谓事件驱动架构：就是由一些</a:t>
            </a:r>
            <a:r>
              <a:rPr lang="zh-CN" altLang="en-US" b="1" dirty="0" smtClean="0">
                <a:effectLst/>
              </a:rPr>
              <a:t>事件发生源</a:t>
            </a:r>
            <a:r>
              <a:rPr lang="zh-CN" altLang="en-US" dirty="0" smtClean="0"/>
              <a:t>来产生事件，由一个或多个</a:t>
            </a:r>
            <a:r>
              <a:rPr lang="zh-CN" altLang="en-US" b="1" dirty="0" smtClean="0">
                <a:effectLst/>
              </a:rPr>
              <a:t>事件收集器</a:t>
            </a:r>
            <a:r>
              <a:rPr lang="zh-CN" altLang="en-US" dirty="0" smtClean="0"/>
              <a:t>来收集，分发事件，然后许多</a:t>
            </a:r>
            <a:r>
              <a:rPr lang="zh-CN" altLang="en-US" b="1" dirty="0" smtClean="0">
                <a:effectLst/>
              </a:rPr>
              <a:t>事件处理器</a:t>
            </a:r>
            <a:r>
              <a:rPr lang="zh-CN" altLang="en-US" dirty="0" smtClean="0"/>
              <a:t>会注册自己感兴趣的事件，同时会消费这些事件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会由网卡、磁盘产生事件，事件模块会负责事件的收集和分发操作，而所有的模块都可能是事件消费者，它们首先需要向事件模块注册感兴趣的事件类型，这样在有事件发生时，事件模块会把事件分发到相应的模块中进行处理。（每个事件消费模块都不能有阻塞行为）</a:t>
            </a: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请求的多阶段异步处理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就是一个请求的处理过程按照事件的触发划分阶段的原则：一般是找到请求处理流程中的阻塞方法（或者造成阻塞的代码段），在阻塞代码段上按照下面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种方式来划分阶段：</a:t>
            </a:r>
          </a:p>
          <a:p>
            <a:r>
              <a:rPr lang="zh-CN" altLang="en-US" dirty="0" smtClean="0"/>
              <a:t>方式划分为多个阶段，每个阶段都可以由事件收集、分发器来触发。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将阻塞进程的方法按照相关的触发事件分解为两个阶段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将阻塞方法调用按照时间分解为多个阶段的方法调用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无所事事</a:t>
            </a:r>
            <a:r>
              <a:rPr lang="en-US" altLang="zh-CN" dirty="0" smtClean="0"/>
              <a:t>"</a:t>
            </a:r>
            <a:r>
              <a:rPr lang="zh-CN" altLang="en-US" dirty="0" smtClean="0"/>
              <a:t>且必须等待系统的响应，从而导致进程空转，使用定时器划分阶段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超时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如果阻塞方法完全无法继续划分，则必须使用独立的进程执行这个阻塞方法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第三方服务</a:t>
            </a:r>
            <a:r>
              <a:rPr lang="en-US" altLang="zh-CN" dirty="0" smtClean="0"/>
              <a:t>(upstream/</a:t>
            </a:r>
            <a:r>
              <a:rPr lang="en-US" altLang="zh-CN" dirty="0" err="1" smtClean="0"/>
              <a:t>subrequest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多阶段异步处理优势：其配合事件驱动架构，会极大提高网络性能，同时使得每个进程都全力运转，不会或者尽量少地出现进程休眠状况，一旦进程因为阻塞出现休眠（不能处理，内存也无法释放），（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）必然减少并发处理事件的数目，一定会降低网络性能，同事增加请求处理事件的平均时延，增加进程数会产生更多进程切换消耗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资源降低网络性能。（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）休眠的进程会使进程占用的内存（连接）得不到有效释放，这最终必然导致系统可用内存的下降，从而影响系统能够处理的最大并发连接数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多阶段：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send part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send complete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part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complete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active-close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close </a:t>
            </a:r>
          </a:p>
          <a:p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、根据</a:t>
            </a:r>
            <a:r>
              <a:rPr kumimoji="1" lang="en-US" altLang="zh-CN" dirty="0" err="1" smtClean="0"/>
              <a:t>objs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modules.c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数据进行数据初始化。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ngx_event_core_module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ngx_epoll_module</a:t>
            </a:r>
            <a:endParaRPr kumimoji="1" lang="zh-CN" altLang="en-US" dirty="0" smtClean="0"/>
          </a:p>
          <a:p>
            <a:r>
              <a:rPr kumimoji="1" lang="zh-CN" altLang="en-US" dirty="0" smtClean="0"/>
              <a:t>这个参数的设置是在</a:t>
            </a:r>
            <a:r>
              <a:rPr kumimoji="1" lang="en-US" altLang="zh-CN" dirty="0" err="1" smtClean="0"/>
              <a:t>event_core_module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event_core_init_conf</a:t>
            </a:r>
            <a:r>
              <a:rPr kumimoji="1" lang="zh-CN" altLang="en-US" dirty="0" smtClean="0"/>
              <a:t>中进行的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ecf</a:t>
            </a:r>
            <a:r>
              <a:rPr kumimoji="1" lang="en-US" altLang="zh-CN" dirty="0" smtClean="0"/>
              <a:t>-use</a:t>
            </a:r>
            <a:r>
              <a:rPr kumimoji="1" lang="zh-CN" altLang="en-US" dirty="0" smtClean="0"/>
              <a:t>实际是模块对应</a:t>
            </a:r>
            <a:r>
              <a:rPr kumimoji="1" lang="en-US" altLang="zh-CN" dirty="0" err="1" smtClean="0"/>
              <a:t>ctx_index</a:t>
            </a:r>
            <a:r>
              <a:rPr kumimoji="1" lang="zh-CN" altLang="en-US" dirty="0" smtClean="0"/>
              <a:t>编号值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ngx_event_process_init</a:t>
            </a:r>
            <a:r>
              <a:rPr lang="zh-CN" altLang="en-US" dirty="0" smtClean="0"/>
              <a:t>方法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actions.init</a:t>
            </a:r>
            <a:r>
              <a:rPr kumimoji="1" lang="en-US" altLang="zh-CN" baseline="0" dirty="0" smtClean="0"/>
              <a:t>    </a:t>
            </a:r>
            <a:r>
              <a:rPr kumimoji="1" lang="en-US" altLang="zh-CN" dirty="0" err="1" smtClean="0"/>
              <a:t>epoll_create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dirty="0" smtClean="0"/>
              <a:t>rev-&gt;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r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dirty="0" err="1" smtClean="0"/>
              <a:t>ngx_event_accept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ngx_add_event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或者 </a:t>
            </a:r>
            <a:r>
              <a:rPr lang="en-US" altLang="zh-CN" dirty="0" err="1" smtClean="0"/>
              <a:t>ngx_trylock_accept_mutex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err="1" smtClean="0"/>
              <a:t>ngx_epoll_process_events</a:t>
            </a:r>
            <a:endParaRPr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、因为不同的文件描述符，所以设定的</a:t>
            </a:r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也一样。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b="1" dirty="0" err="1" smtClean="0">
                <a:effectLst/>
              </a:rPr>
              <a:t>Nginx</a:t>
            </a:r>
            <a:r>
              <a:rPr lang="zh-CN" altLang="en-US" b="1" dirty="0" smtClean="0">
                <a:effectLst/>
              </a:rPr>
              <a:t>采用的是事件驱动架构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所谓事件驱动架构：就是由一些</a:t>
            </a:r>
            <a:r>
              <a:rPr lang="zh-CN" altLang="en-US" b="1" dirty="0" smtClean="0">
                <a:effectLst/>
              </a:rPr>
              <a:t>事件发生源</a:t>
            </a:r>
            <a:r>
              <a:rPr lang="zh-CN" altLang="en-US" dirty="0" smtClean="0"/>
              <a:t>来产生事件，由一个或多个</a:t>
            </a:r>
            <a:r>
              <a:rPr lang="zh-CN" altLang="en-US" b="1" dirty="0" smtClean="0">
                <a:effectLst/>
              </a:rPr>
              <a:t>事件收集器</a:t>
            </a:r>
            <a:r>
              <a:rPr lang="zh-CN" altLang="en-US" dirty="0" smtClean="0"/>
              <a:t>来收集，分发事件，然后许多</a:t>
            </a:r>
            <a:r>
              <a:rPr lang="zh-CN" altLang="en-US" b="1" dirty="0" smtClean="0">
                <a:effectLst/>
              </a:rPr>
              <a:t>事件处理器</a:t>
            </a:r>
            <a:r>
              <a:rPr lang="zh-CN" altLang="en-US" dirty="0" smtClean="0"/>
              <a:t>会注册自己感兴趣的事件，同时会消费这些事件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会由网卡、磁盘产生事件，事件模块会负责事件的收集和分发操作，而所有的模块都可能是事件消费者，它们首先需要向事件模块注册感兴趣的事件类型，这样在有事件发生时，事件模块会把事件分发到相应的模块中进行处理。（每个事件消费模块都不能有阻塞行为）</a:t>
            </a: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请求的多阶段异步处理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就是一个请求的处理过程按照事件的触发划分阶段的原则：一般是找到请求处理流程中的阻塞方法（或者造成阻塞的代码段），在阻塞代码段上按照下面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种方式来划分阶段：</a:t>
            </a:r>
          </a:p>
          <a:p>
            <a:r>
              <a:rPr lang="zh-CN" altLang="en-US" dirty="0" smtClean="0"/>
              <a:t>方式划分为多个阶段，每个阶段都可以由事件收集、分发器来触发。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将阻塞进程的方法按照相关的触发事件分解为两个阶段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将阻塞方法调用按照时间分解为多个阶段的方法调用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无所事事</a:t>
            </a:r>
            <a:r>
              <a:rPr lang="en-US" altLang="zh-CN" dirty="0" smtClean="0"/>
              <a:t>"</a:t>
            </a:r>
            <a:r>
              <a:rPr lang="zh-CN" altLang="en-US" dirty="0" smtClean="0"/>
              <a:t>且必须等待系统的响应，从而导致进程空转，使用定时器划分阶段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超时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如果阻塞方法完全无法继续划分，则必须使用独立的进程执行这个阻塞方法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第三方服务</a:t>
            </a:r>
            <a:r>
              <a:rPr lang="en-US" altLang="zh-CN" dirty="0" smtClean="0"/>
              <a:t>(upstream/</a:t>
            </a:r>
            <a:r>
              <a:rPr lang="en-US" altLang="zh-CN" dirty="0" err="1" smtClean="0"/>
              <a:t>subrequest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多阶段异步处理优势：其配合事件驱动架构，会极大提高网络性能，同时使得每个进程都全力运转，不会或者尽量少地出现进程休眠状况，一旦进程因为阻塞出现休眠（不能处理，内存也无法释放），（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）必然减少并发处理事件的数目，一定会降低网络性能，同事增加请求处理事件的平均时延，增加进程数会产生更多进程切换消耗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资源降低网络性能。（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）休眠的进程会使进程占用的内存（连接）得不到有效释放，这最终必然导致系统可用内存的下降，从而影响系统能够处理的最大并发连接数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多阶段：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send part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send complete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part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complete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active-close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close </a:t>
            </a:r>
          </a:p>
          <a:p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9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ngx_event_process_init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根据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accept_mutex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来设置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ngx_use_accept_mutex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2.6.1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版本之后，通过引入一个标记位，解决掉了惊群问题。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https://</a:t>
            </a:r>
            <a:r>
              <a:rPr lang="en-US" altLang="zh-CN" dirty="0" err="1" smtClean="0"/>
              <a:t>elixir.bootlin.com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/v4.0/source/net/ipv4/inet_connection_sock.c#L245</a:t>
            </a:r>
            <a:endParaRPr lang="zh-CN" altLang="en-US" dirty="0" smtClean="0"/>
          </a:p>
          <a:p>
            <a:pPr latinLnBrk="1"/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/liujiyong7/article/details/43346829</a:t>
            </a:r>
            <a:endParaRPr kumimoji="1" lang="zh-CN" altLang="en-US" dirty="0" smtClean="0"/>
          </a:p>
          <a:p>
            <a:pPr latinLnBrk="1"/>
            <a:endParaRPr kumimoji="1" lang="zh-CN" altLang="en-US" dirty="0"/>
          </a:p>
          <a:p>
            <a:pPr latinLnBrk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 err="1" smtClean="0"/>
              <a:t>ngx_event_accept</a:t>
            </a:r>
            <a:r>
              <a:rPr lang="zh-CN" altLang="en-US" dirty="0" smtClean="0"/>
              <a:t>中会将</a:t>
            </a:r>
            <a:r>
              <a:rPr lang="en-US" altLang="zh-CN" dirty="0" err="1" smtClean="0"/>
              <a:t>ngx_accept_disable</a:t>
            </a:r>
            <a:r>
              <a:rPr lang="zh-CN" altLang="en-US" dirty="0" smtClean="0"/>
              <a:t> 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，判断是否空余</a:t>
            </a:r>
            <a:r>
              <a:rPr lang="en-US" altLang="zh-CN" dirty="0" smtClean="0"/>
              <a:t>connection</a:t>
            </a:r>
            <a:r>
              <a:rPr lang="zh-CN" altLang="en-US" baseline="0" dirty="0" smtClean="0"/>
              <a:t> 小于 </a:t>
            </a:r>
            <a:r>
              <a:rPr lang="en-US" altLang="zh-CN" baseline="0" dirty="0" smtClean="0"/>
              <a:t>1/8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55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10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44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0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3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8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9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7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75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75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7AD5-19AF-A64F-904B-010F454472F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0" y="395022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2708038" y="2960657"/>
            <a:ext cx="7553562" cy="81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ginx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之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模块</a:t>
            </a:r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8333" y="447040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牛玉富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2018/06/25</a:t>
            </a:r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824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成功获取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socket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读事件时调用 </a:t>
            </a:r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ngx_event_accept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050" name="Picture 2" descr="https://images2015.cnblogs.com/blog/843403/201511/843403-20151124174732421-10316664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1" y="1193372"/>
            <a:ext cx="6075336" cy="54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710766" y="1309653"/>
            <a:ext cx="5269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accept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会与客户端建立一个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tcp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连接</a:t>
            </a:r>
          </a:p>
          <a:p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epoll_create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设置回调</a:t>
            </a:r>
            <a:r>
              <a:rPr kumimoji="1" lang="en-US" altLang="zh-CN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ngx_http_init_request</a:t>
            </a:r>
            <a:endParaRPr kumimoji="1" lang="zh-CN" altLang="en-US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、调用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ngx_http_init_request</a:t>
            </a:r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即：</a:t>
            </a:r>
            <a:r>
              <a:rPr kumimoji="1" lang="en-US" altLang="zh-CN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http</a:t>
            </a:r>
            <a:r>
              <a:rPr kumimoji="1"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请求后的初始化流程</a:t>
            </a:r>
          </a:p>
        </p:txBody>
      </p:sp>
    </p:spTree>
    <p:extLst>
      <p:ext uri="{BB962C8B-B14F-4D97-AF65-F5344CB8AC3E}">
        <p14:creationId xmlns:p14="http://schemas.microsoft.com/office/powerpoint/2010/main" val="19707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参考文档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7306" y="1661622"/>
            <a:ext cx="8386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[</a:t>
            </a:r>
            <a:r>
              <a:rPr kumimoji="1" lang="zh-CN" altLang="en-US" dirty="0">
                <a:solidFill>
                  <a:schemeClr val="bg1"/>
                </a:solidFill>
              </a:rPr>
              <a:t>原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r>
              <a:rPr kumimoji="1" lang="zh-CN" altLang="en-US" dirty="0">
                <a:solidFill>
                  <a:schemeClr val="bg1"/>
                </a:solidFill>
              </a:rPr>
              <a:t>高级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复用技术：</a:t>
            </a:r>
            <a:r>
              <a:rPr kumimoji="1" lang="en-US" altLang="zh-CN" dirty="0" err="1">
                <a:solidFill>
                  <a:schemeClr val="bg1"/>
                </a:solidFill>
              </a:rPr>
              <a:t>Epoll</a:t>
            </a:r>
            <a:r>
              <a:rPr kumimoji="1" lang="zh-CN" altLang="en-US" dirty="0">
                <a:solidFill>
                  <a:schemeClr val="bg1"/>
                </a:solidFill>
              </a:rPr>
              <a:t>的使用及一个完整的</a:t>
            </a:r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r>
              <a:rPr kumimoji="1" lang="zh-CN" altLang="en-US" dirty="0">
                <a:solidFill>
                  <a:schemeClr val="bg1"/>
                </a:solidFill>
              </a:rPr>
              <a:t>实例</a:t>
            </a:r>
            <a:r>
              <a:rPr kumimoji="1" lang="en-US" altLang="zh-CN" dirty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www.cnblogs.com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moonlove</a:t>
            </a:r>
            <a:r>
              <a:rPr kumimoji="1" lang="en-US" altLang="zh-CN" dirty="0">
                <a:solidFill>
                  <a:schemeClr val="bg1"/>
                </a:solidFill>
              </a:rPr>
              <a:t>/archive/2012/03/17/2509150.html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多进程连接请求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dirty="0" smtClean="0">
                <a:solidFill>
                  <a:schemeClr val="bg1"/>
                </a:solidFill>
              </a:rPr>
              <a:t>事件分发流程分析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www.cnblogs.com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NerdWill</a:t>
            </a:r>
            <a:r>
              <a:rPr kumimoji="1" lang="en-US" altLang="zh-CN" dirty="0" smtClean="0">
                <a:solidFill>
                  <a:schemeClr val="bg1"/>
                </a:solidFill>
              </a:rPr>
              <a:t>/p/4992345.html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zh-CN" altLang="en-US" dirty="0" smtClean="0">
                <a:solidFill>
                  <a:schemeClr val="bg1"/>
                </a:solidFill>
              </a:rPr>
              <a:t>优化</a:t>
            </a:r>
            <a:r>
              <a:rPr kumimoji="1" lang="en-US" altLang="zh-CN" dirty="0" smtClean="0">
                <a:solidFill>
                  <a:schemeClr val="bg1"/>
                </a:solidFill>
              </a:rPr>
              <a:t>use</a:t>
            </a:r>
            <a:r>
              <a:rPr kumimoji="1" lang="zh-CN" altLang="en-US" dirty="0" smtClean="0">
                <a:solidFill>
                  <a:schemeClr val="bg1"/>
                </a:solidFill>
              </a:rPr>
              <a:t>参数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epoll,kqueue,rtsig,eventport,poll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www.cnblogs.com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tiantiandas</a:t>
            </a:r>
            <a:r>
              <a:rPr kumimoji="1" lang="en-US" altLang="zh-CN" dirty="0" smtClean="0">
                <a:solidFill>
                  <a:schemeClr val="bg1"/>
                </a:solidFill>
              </a:rPr>
              <a:t>/p/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nginx_use.html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accept_mutex</a:t>
            </a:r>
            <a:r>
              <a:rPr kumimoji="1" lang="zh-CN" altLang="en-US" dirty="0" smtClean="0">
                <a:solidFill>
                  <a:schemeClr val="bg1"/>
                </a:solidFill>
              </a:rPr>
              <a:t>配置分析</a:t>
            </a:r>
            <a:br>
              <a:rPr kumimoji="1" lang="zh-CN" altLang="en-US" dirty="0" smtClean="0">
                <a:solidFill>
                  <a:schemeClr val="bg1"/>
                </a:solidFill>
              </a:rPr>
            </a:br>
            <a:r>
              <a:rPr kumimoji="1" lang="en-US" altLang="zh-CN" dirty="0" smtClean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www.cnblogs.com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raichen</a:t>
            </a:r>
            <a:r>
              <a:rPr kumimoji="1" lang="en-US" altLang="zh-CN" dirty="0" smtClean="0">
                <a:solidFill>
                  <a:schemeClr val="bg1"/>
                </a:solidFill>
              </a:rPr>
              <a:t>/p/5112598.html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7009" y="2827709"/>
            <a:ext cx="1094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THANK</a:t>
            </a:r>
            <a:r>
              <a:rPr kumimoji="1" lang="zh-CN" altLang="en-US" sz="6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1678" y="-212208"/>
            <a:ext cx="2829621" cy="855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5000" dirty="0" smtClean="0">
                <a:solidFill>
                  <a:schemeClr val="bg1"/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1</a:t>
            </a:r>
            <a:endParaRPr kumimoji="1" lang="zh-CN" altLang="en-US" sz="55000" dirty="0">
              <a:solidFill>
                <a:schemeClr val="bg1"/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657602" y="1473198"/>
            <a:ext cx="16932" cy="288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56671" y="2564035"/>
            <a:ext cx="4086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多路复用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IO</a:t>
            </a:r>
            <a:endParaRPr kumimoji="1" lang="zh-CN" altLang="en-US" sz="4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6671" y="327192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poll select </a:t>
            </a:r>
            <a:r>
              <a:rPr kumimoji="1" lang="en-US" altLang="zh-CN" sz="2800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zh-CN" alt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和</a:t>
            </a:r>
            <a:r>
              <a:rPr kumimoji="1" lang="en-US" altLang="zh-CN" sz="2800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kqueue</a:t>
            </a:r>
            <a:r>
              <a:rPr kumimoji="1" lang="zh-CN" alt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性能对比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1026" name="Picture 2" descr="https://images2015.cnblogs.com/blog/887364/201607/887364-20160719173320576-8198910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1857"/>
            <a:ext cx="7067227" cy="53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933664" y="1543983"/>
            <a:ext cx="4054530" cy="4032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Nginx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支持的事件模型</a:t>
            </a:r>
            <a:endParaRPr kumimoji="1" lang="en-US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endParaRPr kumimoji="1" lang="zh-CN" altLang="en-US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Select</a:t>
            </a:r>
            <a:endParaRPr kumimoji="1" lang="zh-CN" altLang="en-US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Pool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Kqueue</a:t>
            </a:r>
            <a:endParaRPr kumimoji="1" lang="en-US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l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l</a:t>
            </a:r>
            <a:endParaRPr kumimoji="1" lang="en-US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dev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/poll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eventport</a:t>
            </a: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函数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6799" y="2255992"/>
            <a:ext cx="10109201" cy="43412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epoll_create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__size)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用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来创建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实例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endParaRPr kumimoji="1" lang="en-US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epoll_ctl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epfd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op,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fd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struct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epoll_event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*event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);</a:t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用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来增加或移除被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所监听的文件描述符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endParaRPr kumimoji="1" lang="en-US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epoll_wait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epfd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struct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epoll_event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*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events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maxevents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timeout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);</a:t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用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来等待发生在监听描述符上的事件。它会一直阻塞直到事件发生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模式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431533"/>
            <a:ext cx="10109201" cy="43412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.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水平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触发（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LT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此种模式，当数据可读的时候，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epoll_wait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将会一直返回就绪事件。如果你没有处理完全部数据，并且再次在该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实例上调用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epoll_wait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才监听描述符的时候，它将会再次返回就绪事件，因为有数据可读。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ET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只支持非阻塞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socket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2.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边缘触发（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EPOLLET</a:t>
            </a:r>
            <a:endParaRPr kumimoji="1" lang="zh-CN" altLang="en-US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此种模式，只能获取一次就绪通知，如果没有处理完全部数据，并且再次调用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epoll_wait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的时候，它将会阻塞，因为就绪事件已经释放出来了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ngnix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默认采用</a:t>
            </a: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3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0379" y="719836"/>
            <a:ext cx="4366901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0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2</a:t>
            </a:r>
            <a:endParaRPr kumimoji="1" lang="zh-CN" altLang="en-US" sz="50000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758267" y="1744133"/>
            <a:ext cx="16933" cy="3217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621871" y="2752319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模块加载</a:t>
            </a:r>
            <a:endParaRPr kumimoji="1" lang="zh-CN" altLang="en-US" sz="4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1871" y="3460205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load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模块加载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40469" y="1939158"/>
            <a:ext cx="7788165" cy="446164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解析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nginx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配置文件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nginx.conf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中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event_block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设置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ecf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-&gt;use</a:t>
            </a: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ngx_init_cycle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de-DE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create_conf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de-DE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ngx_conf_parse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de-DE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  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ngx_conf_read_token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de-DE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  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ngx_conf_handler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de-DE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        </a:t>
            </a:r>
            <a:r>
              <a:rPr kumimoji="1" lang="de-DE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ngx_events_block</a:t>
            </a:r>
            <a:endParaRPr kumimoji="1" lang="zh-CN" altLang="en-US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	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ngx_event_core_init_conf</a:t>
            </a:r>
            <a:endParaRPr kumimoji="1" lang="de-DE" altLang="zh-CN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AutoNum type="arabicPeriod" startAt="2"/>
            </a:pP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使用时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ngx_event_process_init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时根据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ecf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en-US" altLang="zh-CN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use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，获取对应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event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模型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ngx_start_worker_processes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ngx_worker_process_cycle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ngx_worker_process_init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zh-CN" altLang="en-US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</a:t>
            </a:r>
            <a:r>
              <a:rPr kumimoji="1" lang="en-US" altLang="zh-CN" sz="2400" dirty="0" err="1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ngx_event_process_init</a:t>
            </a:r>
            <a:endParaRPr kumimoji="1" lang="zh-CN" altLang="en-US" sz="24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476" y="1770924"/>
            <a:ext cx="3710151" cy="42093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user www www; 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worker_processes</a:t>
            </a:r>
            <a:r>
              <a:rPr lang="en-US" altLang="zh-CN" dirty="0" smtClean="0">
                <a:solidFill>
                  <a:schemeClr val="bg1"/>
                </a:solidFill>
              </a:rPr>
              <a:t> 2; 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error_log</a:t>
            </a:r>
            <a:r>
              <a:rPr lang="en-US" altLang="zh-CN" dirty="0" smtClean="0">
                <a:solidFill>
                  <a:schemeClr val="bg1"/>
                </a:solidFill>
              </a:rPr>
              <a:t> /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/log/</a:t>
            </a:r>
            <a:r>
              <a:rPr lang="en-US" altLang="zh-CN" dirty="0" err="1" smtClean="0">
                <a:solidFill>
                  <a:schemeClr val="bg1"/>
                </a:solidFill>
              </a:rPr>
              <a:t>nginx-error.log</a:t>
            </a:r>
            <a:r>
              <a:rPr lang="en-US" altLang="zh-CN" dirty="0" smtClean="0">
                <a:solidFill>
                  <a:schemeClr val="bg1"/>
                </a:solidFill>
              </a:rPr>
              <a:t> info;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events {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use </a:t>
            </a:r>
            <a:r>
              <a:rPr lang="en-US" altLang="zh-CN" dirty="0" err="1" smtClean="0">
                <a:solidFill>
                  <a:schemeClr val="bg1"/>
                </a:solidFill>
              </a:rPr>
              <a:t>epoll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worker_connections</a:t>
            </a:r>
            <a:r>
              <a:rPr lang="en-US" altLang="zh-CN" dirty="0" smtClean="0">
                <a:solidFill>
                  <a:schemeClr val="bg1"/>
                </a:solidFill>
              </a:rPr>
              <a:t> 2048;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 ...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监听建立流程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" y="1120152"/>
            <a:ext cx="4328686" cy="57124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424" y="1301858"/>
            <a:ext cx="6028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、建立</a:t>
            </a:r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socket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并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listenling</a:t>
            </a:r>
            <a:endParaRPr kumimoji="1" lang="en-US" altLang="zh-CN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epoll_create</a:t>
            </a:r>
            <a:endParaRPr kumimoji="1" lang="en-US" altLang="zh-CN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epoll_ctl</a:t>
            </a:r>
            <a:endParaRPr kumimoji="1" lang="en-US" altLang="zh-CN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kumimoji="1" lang="en-US" altLang="zh-CN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epoll_wait</a:t>
            </a:r>
            <a:endParaRPr kumimoji="1" lang="zh-CN" altLang="en-US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5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成功获取</a:t>
            </a:r>
            <a:r>
              <a:rPr kumimoji="1" lang="en-US" altLang="zh-CN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socket</a:t>
            </a:r>
            <a:r>
              <a:rPr kumimoji="1"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读事件时调用 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ngx_event_accept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“惊群”问题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3074" name="Picture 2" descr="https://images2015.cnblogs.com/blog/843403/201511/843403-20151125162551562-40983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5" y="1212238"/>
            <a:ext cx="5055142" cy="36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63892" y="1351722"/>
            <a:ext cx="63548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“惊群”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         多</a:t>
            </a:r>
            <a:r>
              <a:rPr kumimoji="1" lang="zh-CN" altLang="en-US" dirty="0">
                <a:solidFill>
                  <a:schemeClr val="bg1"/>
                </a:solidFill>
              </a:rPr>
              <a:t>个进程同时监听一个套接字，当有新</a:t>
            </a:r>
            <a:r>
              <a:rPr kumimoji="1" lang="zh-CN" altLang="en-US" dirty="0" smtClean="0">
                <a:solidFill>
                  <a:schemeClr val="bg1"/>
                </a:solidFill>
              </a:rPr>
              <a:t>连  接到</a:t>
            </a:r>
            <a:r>
              <a:rPr kumimoji="1" lang="zh-CN" altLang="en-US" dirty="0">
                <a:solidFill>
                  <a:schemeClr val="bg1"/>
                </a:solidFill>
              </a:rPr>
              <a:t>来时，会同时唤醒全部进程，但只能有一个进程与客户端连接成功，造成资源的浪费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Nginx</a:t>
            </a:r>
            <a:r>
              <a:rPr kumimoji="1" lang="zh-CN" altLang="en-US" dirty="0">
                <a:solidFill>
                  <a:schemeClr val="bg1"/>
                </a:solidFill>
              </a:rPr>
              <a:t>通过进程间共享互斥锁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ngx_accept_mutex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对套接字的互斥</a:t>
            </a:r>
            <a:r>
              <a:rPr kumimoji="1" lang="zh-CN" altLang="en-US" dirty="0" smtClean="0">
                <a:solidFill>
                  <a:schemeClr val="bg1"/>
                </a:solidFill>
              </a:rPr>
              <a:t>访问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1.11.3</a:t>
            </a:r>
            <a:r>
              <a:rPr kumimoji="1" lang="zh-CN" altLang="en-US" dirty="0">
                <a:solidFill>
                  <a:srgbClr val="FF0000"/>
                </a:solidFill>
              </a:rPr>
              <a:t>开始，默认不使用负载均衡锁，提高</a:t>
            </a:r>
            <a:r>
              <a:rPr kumimoji="1" lang="zh-CN" altLang="en-US" dirty="0" smtClean="0">
                <a:solidFill>
                  <a:srgbClr val="FF0000"/>
                </a:solidFill>
              </a:rPr>
              <a:t>性能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github.com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en-US" altLang="zh-CN" dirty="0" smtClean="0">
                <a:solidFill>
                  <a:schemeClr val="bg1"/>
                </a:solidFill>
              </a:rPr>
              <a:t>/commit/46dd747c9e2bc47c0689f62f9cba3d470d898b43#diff-46158dccbc314517fbc59e5267db2e95</a:t>
            </a: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 err="1">
                <a:solidFill>
                  <a:srgbClr val="FF0000"/>
                </a:solidFill>
              </a:rPr>
              <a:t>linux</a:t>
            </a:r>
            <a:r>
              <a:rPr kumimoji="1" lang="en-US" altLang="zh-CN" dirty="0">
                <a:solidFill>
                  <a:srgbClr val="FF0000"/>
                </a:solidFill>
              </a:rPr>
              <a:t> 2.6.1</a:t>
            </a:r>
            <a:r>
              <a:rPr kumimoji="1" lang="zh-CN" altLang="en-US" dirty="0">
                <a:solidFill>
                  <a:srgbClr val="FF0000"/>
                </a:solidFill>
              </a:rPr>
              <a:t>版本之后，通过引入一个标记位，解决掉了惊群问题。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elixir.bootlin.com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linux</a:t>
            </a:r>
            <a:r>
              <a:rPr kumimoji="1" lang="en-US" altLang="zh-CN" dirty="0" smtClean="0">
                <a:solidFill>
                  <a:schemeClr val="bg1"/>
                </a:solidFill>
              </a:rPr>
              <a:t>/v4.0/source/net/ipv4/inet_connection_sock.c#L245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75" y="5164058"/>
            <a:ext cx="5055142" cy="10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1528</Words>
  <Application>Microsoft Macintosh PowerPoint</Application>
  <PresentationFormat>宽屏</PresentationFormat>
  <Paragraphs>182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Bernard MT Condensed</vt:lpstr>
      <vt:lpstr>DengXian</vt:lpstr>
      <vt:lpstr>DengXian Light</vt:lpstr>
      <vt:lpstr>Heiti SC Light</vt:lpstr>
      <vt:lpstr>Lantinghei SC Demibold</vt:lpstr>
      <vt:lpstr>Lantinghei SC Extralight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yufu niu</cp:lastModifiedBy>
  <cp:revision>223</cp:revision>
  <dcterms:created xsi:type="dcterms:W3CDTF">2016-11-16T03:04:29Z</dcterms:created>
  <dcterms:modified xsi:type="dcterms:W3CDTF">2018-06-26T09:08:28Z</dcterms:modified>
</cp:coreProperties>
</file>