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0" r:id="rId3"/>
    <p:sldId id="271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8246-C8E1-1045-AABC-6EFABF67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82FB9-B84E-0349-B894-DDCB3A348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C597-B329-E64A-9D26-9F8FBFB4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2CC8-02C1-C745-B2D4-8DB88B28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3F9A-3827-7246-9503-F5B2F103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46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6A94-7D1B-8D48-90F6-55E6C8F4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0C03-4702-AA47-B496-0CD4BA8D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E991-D6FD-0543-A7C7-EAE2BA40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67645-98C4-5245-8C20-225BAB4D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ED14-25C1-A64A-85F4-D36C307A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20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328A3-74FB-994E-8B61-5C3F2807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5F0DD-3A1B-A240-9AE6-700104B12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2658-EAA6-BC47-B9C8-825FADC8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0595-BD60-3745-B915-60C6F572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6894-27C2-B944-92DF-9DE30FD6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31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BC50-2897-AD4F-9EE2-2FE6DCB8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459D-51FA-CC44-BB2B-9E5C2FEB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2BC74-D9FB-D64F-8922-A7F5D3B5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79D9-D89F-614E-AAE0-F75E7F04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556B-6AF4-B345-B1EB-5F3176BB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044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6AB-DC1E-FC48-A8A4-6541D304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1D633-FB5B-BC40-A47F-CEE08F6B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C350-356C-624F-BE86-E3477585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491E-AE9F-3B4F-B482-1C9830F7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1D9C-578D-AF46-882B-650EA437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163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197A-10C6-204D-94B3-8CF2C251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690A-AFC8-4146-AB1C-1868A330D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F10C9-A299-5A4E-9D49-8E7E430ED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F69FC-5D6B-664C-B19A-43C03B05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AA826-EA92-614C-972B-741EABFD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03E8-9118-304F-B661-A1516043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5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1CCF-1DB0-AF4F-93FC-4059F7F3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4D50-E8C0-2048-A793-068C7A5A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B2967-7ADF-5D41-92F4-D6DEB4D3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EC75F-2C64-6D46-A684-0B4623C09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BDF29-CEE9-5548-8C9C-CB9CF3B46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60F9D-DD30-ED45-804A-E21DA374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1E2E-E6C3-D741-B808-39357831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B5DBE-E018-6B41-8D84-794F7F4C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79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F67-384A-4649-987C-13208519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9965-0A70-3441-BB9B-6180C072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714E1-28D9-7A42-84F1-F726B355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F2CC0-418E-2642-B0E9-247A66C1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51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6A5E1-D7D9-4143-B77C-50717974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142EF-4BA2-6449-A6A3-E728F785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738F4-08CE-454B-A9F0-9AAB3685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4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0A2-B6AC-B34B-A490-A69CFEC4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5314-5A0D-2D4A-9A28-F935733F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53FB-2181-D140-9C0F-2602B42AE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3922-053B-FD46-85D4-954F99C9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68E65-9769-7A4D-854F-680B9A43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3ECB-CD23-3244-86FE-70EC6820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46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43DE-DD53-EC4E-9FEB-24E1A8CC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EEEF1-1C96-7F4D-A000-40A89C37C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00BCE-099C-D54D-8500-D4EB2710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5116-293E-E64D-A765-4F4E4CC5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0F7D-5BDC-DC4A-B0CB-89E918E4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1E74E-FE23-E04A-B68C-95C0E3D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68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4F73C-9633-6040-841A-4E4DF0AC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2A047-BB0E-A844-B574-C5F799A7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556C-BCDB-A74B-B3D4-BCEC48F49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3471-A16C-274D-A22D-67DAF1E18F0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EC59-ED89-314F-B7D8-DCC5CFFDE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A92C-7292-DB47-BA9C-EC814DDFB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0850-9AE6-ED47-A59F-6E0EF18D1D1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393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C54F-55C8-8346-B0A4-85332F04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p:pic>
        <p:nvPicPr>
          <p:cNvPr id="5" name="Content Placeholder 4" descr="A graph of a market positivity&#10;&#10;Description automatically generated with medium confidence">
            <a:extLst>
              <a:ext uri="{FF2B5EF4-FFF2-40B4-BE49-F238E27FC236}">
                <a16:creationId xmlns:a16="http://schemas.microsoft.com/office/drawing/2014/main" id="{5C1C667F-B332-E74F-8C95-978B8297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671" y="919667"/>
            <a:ext cx="7136129" cy="55732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D815C-DF13-9E4C-A2D4-94CA1DDE2DC0}"/>
              </a:ext>
            </a:extLst>
          </p:cNvPr>
          <p:cNvSpPr txBox="1"/>
          <p:nvPr/>
        </p:nvSpPr>
        <p:spPr>
          <a:xfrm>
            <a:off x="602538" y="162559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菱洋エレクトロ株式会社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84317-CA06-3C4D-8BCD-D822755D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6" y="2576946"/>
            <a:ext cx="3937544" cy="2747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EE56E8-A4C5-3447-A9B0-EFD212C70D61}"/>
              </a:ext>
            </a:extLst>
          </p:cNvPr>
          <p:cNvSpPr txBox="1"/>
          <p:nvPr/>
        </p:nvSpPr>
        <p:spPr>
          <a:xfrm>
            <a:off x="9125527" y="5806908"/>
            <a:ext cx="2835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Market-oriented technology development</a:t>
            </a:r>
            <a:endParaRPr lang="en-CN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9D5C8-E91B-4042-B1FD-0DDAE9A05069}"/>
              </a:ext>
            </a:extLst>
          </p:cNvPr>
          <p:cNvSpPr txBox="1"/>
          <p:nvPr/>
        </p:nvSpPr>
        <p:spPr>
          <a:xfrm>
            <a:off x="8948092" y="2468003"/>
            <a:ext cx="290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competitive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advantages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C9D9B-2A6A-CD4A-931A-B4A2A005547A}"/>
              </a:ext>
            </a:extLst>
          </p:cNvPr>
          <p:cNvSpPr txBox="1"/>
          <p:nvPr/>
        </p:nvSpPr>
        <p:spPr>
          <a:xfrm>
            <a:off x="4636655" y="566241"/>
            <a:ext cx="29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Technology-oriented market entry</a:t>
            </a:r>
            <a:endParaRPr lang="en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4F19A-CC37-AB47-B1E3-35AFE5D0D96A}"/>
              </a:ext>
            </a:extLst>
          </p:cNvPr>
          <p:cNvSpPr txBox="1"/>
          <p:nvPr/>
        </p:nvSpPr>
        <p:spPr>
          <a:xfrm>
            <a:off x="114416" y="5472358"/>
            <a:ext cx="368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Ryoyo Electro has primarily handled semiconductors, computer systems and peripherals, and electronic devices.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8A8A-F445-6749-B736-929436B66C08}"/>
              </a:ext>
            </a:extLst>
          </p:cNvPr>
          <p:cNvSpPr txBox="1"/>
          <p:nvPr/>
        </p:nvSpPr>
        <p:spPr>
          <a:xfrm>
            <a:off x="73968" y="1043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Opportunity discovery at the company level</a:t>
            </a:r>
            <a:endParaRPr lang="en-CN" b="1" u="sng" dirty="0"/>
          </a:p>
        </p:txBody>
      </p:sp>
    </p:spTree>
    <p:extLst>
      <p:ext uri="{BB962C8B-B14F-4D97-AF65-F5344CB8AC3E}">
        <p14:creationId xmlns:p14="http://schemas.microsoft.com/office/powerpoint/2010/main" val="394340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8B6221-0ACC-E44C-AEEE-CEA7A377B8B0}"/>
              </a:ext>
            </a:extLst>
          </p:cNvPr>
          <p:cNvGraphicFramePr>
            <a:graphicFrameLocks noGrp="1"/>
          </p:cNvGraphicFramePr>
          <p:nvPr/>
        </p:nvGraphicFramePr>
        <p:xfrm>
          <a:off x="473249" y="1528638"/>
          <a:ext cx="9200838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3008">
                  <a:extLst>
                    <a:ext uri="{9D8B030D-6E8A-4147-A177-3AD203B41FA5}">
                      <a16:colId xmlns:a16="http://schemas.microsoft.com/office/drawing/2014/main" val="1456964622"/>
                    </a:ext>
                  </a:extLst>
                </a:gridCol>
                <a:gridCol w="4567830">
                  <a:extLst>
                    <a:ext uri="{9D8B030D-6E8A-4147-A177-3AD203B41FA5}">
                      <a16:colId xmlns:a16="http://schemas.microsoft.com/office/drawing/2014/main" val="72037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Technology-oriented market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Web contents selected by the dual-attn model (TF-IDF: Removing stopwords and only keeping nouns; Top30)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000" dirty="0">
                          <a:solidFill>
                            <a:srgbClr val="FF0000"/>
                          </a:solidFill>
                        </a:rPr>
                        <a:t>G0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CN" altLang="zh-CN" sz="1000" dirty="0">
                          <a:solidFill>
                            <a:srgbClr val="FF0000"/>
                          </a:solidFill>
                        </a:rPr>
                        <a:t>L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(speech analysis or synthesis; speech recognition)</a:t>
                      </a:r>
                      <a:endParaRPr lang="en-CN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/>
                        <a:t>ボイス </a:t>
                      </a:r>
                      <a:r>
                        <a:rPr lang="en-US" altLang="ja-JP" sz="1000" dirty="0"/>
                        <a:t>(voice), functional, mobile, SDK,  </a:t>
                      </a:r>
                      <a:r>
                        <a:rPr lang="ja-JP" altLang="en-US" sz="1000"/>
                        <a:t>動画 </a:t>
                      </a:r>
                      <a:r>
                        <a:rPr lang="en-US" altLang="ja-JP" sz="1000" dirty="0"/>
                        <a:t>(video), </a:t>
                      </a:r>
                      <a:r>
                        <a:rPr lang="ja-JP" altLang="en-US" sz="1000"/>
                        <a:t>カーナビ </a:t>
                      </a:r>
                      <a:r>
                        <a:rPr lang="en-US" altLang="ja-JP" sz="1000" dirty="0"/>
                        <a:t>(car navigation), </a:t>
                      </a:r>
                      <a:r>
                        <a:rPr lang="ja-JP" altLang="en-US" sz="1000"/>
                        <a:t>フュートレック </a:t>
                      </a:r>
                      <a:r>
                        <a:rPr lang="en-US" altLang="ja-JP" sz="1000" dirty="0"/>
                        <a:t>(company name), </a:t>
                      </a:r>
                      <a:r>
                        <a:rPr lang="ja-JP" altLang="en-US" sz="1000"/>
                        <a:t>識別 </a:t>
                      </a:r>
                      <a:r>
                        <a:rPr lang="en-US" altLang="ja-JP" sz="1000" dirty="0"/>
                        <a:t>(recognition), </a:t>
                      </a:r>
                      <a:r>
                        <a:rPr lang="en-US" altLang="ja-JP" sz="1000" dirty="0" err="1"/>
                        <a:t>AmiVoice</a:t>
                      </a:r>
                      <a:r>
                        <a:rPr lang="en-US" altLang="ja-JP" sz="1000" dirty="0"/>
                        <a:t>, AI, </a:t>
                      </a:r>
                      <a:r>
                        <a:rPr lang="ja-JP" altLang="en-US" sz="1000"/>
                        <a:t>フォン </a:t>
                      </a:r>
                      <a:r>
                        <a:rPr lang="en-US" altLang="ja-JP" sz="1000" dirty="0"/>
                        <a:t>(phone), </a:t>
                      </a:r>
                      <a:r>
                        <a:rPr lang="ja-JP" altLang="en-US" sz="1000"/>
                        <a:t>ノウハウ </a:t>
                      </a:r>
                      <a:r>
                        <a:rPr lang="en-US" altLang="ja-JP" sz="1000" dirty="0"/>
                        <a:t>(knowhow), </a:t>
                      </a:r>
                      <a:r>
                        <a:rPr lang="ja-JP" altLang="en-US" sz="1000"/>
                        <a:t>デジタル </a:t>
                      </a:r>
                      <a:r>
                        <a:rPr lang="en-US" altLang="ja-JP" sz="1000" dirty="0"/>
                        <a:t>(digital), </a:t>
                      </a:r>
                      <a:r>
                        <a:rPr lang="ja-JP" altLang="en-US" sz="1000"/>
                        <a:t>技術 </a:t>
                      </a:r>
                      <a:r>
                        <a:rPr lang="en-US" altLang="ja-JP" sz="1000" dirty="0"/>
                        <a:t>(technology), </a:t>
                      </a:r>
                      <a:r>
                        <a:rPr lang="ja-JP" altLang="en-US" sz="1000"/>
                        <a:t>出力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altLang="ja-JP" sz="1000" dirty="0" err="1"/>
                        <a:t>ouput</a:t>
                      </a:r>
                      <a:r>
                        <a:rPr lang="en-US" altLang="ja-JP" sz="1000" dirty="0"/>
                        <a:t>), </a:t>
                      </a:r>
                      <a:r>
                        <a:rPr lang="ja-JP" altLang="en-US" sz="1000"/>
                        <a:t>スタイル </a:t>
                      </a:r>
                      <a:r>
                        <a:rPr lang="en-US" altLang="ja-JP" sz="1000" dirty="0"/>
                        <a:t>(style), </a:t>
                      </a:r>
                      <a:r>
                        <a:rPr lang="ja-JP" altLang="en-US" sz="1000"/>
                        <a:t>感情 </a:t>
                      </a:r>
                      <a:r>
                        <a:rPr lang="en-US" altLang="ja-JP" sz="1000" dirty="0"/>
                        <a:t>(emotion), </a:t>
                      </a:r>
                      <a:r>
                        <a:rPr lang="ja-JP" altLang="en-US" sz="1000"/>
                        <a:t>スタンドアローン </a:t>
                      </a:r>
                      <a:r>
                        <a:rPr lang="en-US" altLang="ja-JP" sz="1000" dirty="0"/>
                        <a:t>(stand-alone), </a:t>
                      </a:r>
                      <a:r>
                        <a:rPr lang="ja-JP" altLang="en-US" sz="1000"/>
                        <a:t>ウェアラブル </a:t>
                      </a:r>
                      <a:r>
                        <a:rPr lang="en-US" altLang="ja-JP" sz="1000" dirty="0"/>
                        <a:t>(wearable), CMS (Contents Management System), </a:t>
                      </a:r>
                      <a:r>
                        <a:rPr lang="en-US" altLang="ja-JP" sz="1000" dirty="0" err="1"/>
                        <a:t>ProVoXT</a:t>
                      </a:r>
                      <a:r>
                        <a:rPr lang="en-US" altLang="ja-JP" sz="1000" dirty="0"/>
                        <a:t>, </a:t>
                      </a:r>
                      <a:r>
                        <a:rPr lang="en-US" altLang="ja-JP" sz="1000" dirty="0" err="1"/>
                        <a:t>ScribeAssist</a:t>
                      </a:r>
                      <a:r>
                        <a:rPr lang="en-US" altLang="ja-JP" sz="1000" dirty="0"/>
                        <a:t>, </a:t>
                      </a:r>
                      <a:r>
                        <a:rPr lang="en-US" altLang="ja-JP" sz="1000" dirty="0" err="1"/>
                        <a:t>iNote</a:t>
                      </a:r>
                      <a:r>
                        <a:rPr lang="en-US" altLang="ja-JP" sz="1000" dirty="0"/>
                        <a:t>, </a:t>
                      </a:r>
                      <a:r>
                        <a:rPr lang="en-US" altLang="ja-JP" sz="1000" dirty="0" err="1"/>
                        <a:t>iPicking</a:t>
                      </a:r>
                      <a:r>
                        <a:rPr lang="en-US" altLang="ja-JP" sz="1000" dirty="0"/>
                        <a:t>, </a:t>
                      </a:r>
                      <a:r>
                        <a:rPr lang="ja-JP" altLang="en-US" sz="1000"/>
                        <a:t>ウェアラブルマイク </a:t>
                      </a:r>
                      <a:r>
                        <a:rPr lang="en-US" altLang="ja-JP" sz="1000" dirty="0"/>
                        <a:t>(wearable microphone), </a:t>
                      </a:r>
                      <a:r>
                        <a:rPr lang="ja-JP" altLang="en-US" sz="1000"/>
                        <a:t>オンプレミスサーバー </a:t>
                      </a:r>
                      <a:r>
                        <a:rPr lang="en-US" altLang="ja-JP" sz="1000" dirty="0"/>
                        <a:t>(on-premise server), </a:t>
                      </a:r>
                      <a:r>
                        <a:rPr lang="ja-JP" altLang="en-US" sz="1000"/>
                        <a:t>スーパーアテンダー </a:t>
                      </a:r>
                      <a:r>
                        <a:rPr lang="en-US" altLang="ja-JP" sz="1000" dirty="0"/>
                        <a:t>(product name), </a:t>
                      </a:r>
                      <a:r>
                        <a:rPr lang="ja-JP" altLang="en-US" sz="1000"/>
                        <a:t>チャット</a:t>
                      </a:r>
                      <a:r>
                        <a:rPr lang="en-US" altLang="ja-JP" sz="1000" dirty="0"/>
                        <a:t>(chat), </a:t>
                      </a:r>
                      <a:r>
                        <a:rPr lang="ja-JP" altLang="en-US" sz="1000"/>
                        <a:t>機器 </a:t>
                      </a:r>
                      <a:r>
                        <a:rPr lang="en-US" altLang="ja-JP" sz="1000" dirty="0"/>
                        <a:t>(device), </a:t>
                      </a:r>
                      <a:r>
                        <a:rPr lang="en-US" altLang="ja-JP" sz="1000" dirty="0" err="1"/>
                        <a:t>vGate</a:t>
                      </a:r>
                      <a:r>
                        <a:rPr lang="en-US" altLang="ja-JP" sz="1000" dirty="0"/>
                        <a:t> (product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3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000" dirty="0"/>
                        <a:t>G06N </a:t>
                      </a:r>
                      <a:r>
                        <a:rPr lang="en-US" sz="1000" dirty="0"/>
                        <a:t>(computer systems based on specific computational models)</a:t>
                      </a:r>
                      <a:endParaRPr lang="en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/>
                        <a:t>ライブラリ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library), </a:t>
                      </a:r>
                      <a:r>
                        <a:rPr lang="ja-JP" altLang="en-US" sz="1000"/>
                        <a:t>技術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technology), </a:t>
                      </a:r>
                      <a:r>
                        <a:rPr lang="ja-JP" altLang="en-US" sz="1000"/>
                        <a:t>機器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device), AI, </a:t>
                      </a:r>
                      <a:r>
                        <a:rPr lang="ja-JP" altLang="en-US" sz="1000"/>
                        <a:t>キット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kit), </a:t>
                      </a:r>
                      <a:r>
                        <a:rPr lang="ja-JP" altLang="en-US" sz="1000"/>
                        <a:t>アナリストカバレッジ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analyst coverage), </a:t>
                      </a:r>
                      <a:r>
                        <a:rPr lang="ja-JP" altLang="en-US" sz="1000"/>
                        <a:t>デジタル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digital), </a:t>
                      </a:r>
                      <a:r>
                        <a:rPr lang="en-US" sz="1000" dirty="0" err="1"/>
                        <a:t>AiiR</a:t>
                      </a:r>
                      <a:r>
                        <a:rPr lang="en-US" sz="1000" dirty="0"/>
                        <a:t> (company name), algorithms, </a:t>
                      </a:r>
                      <a:r>
                        <a:rPr lang="ja-JP" altLang="en-US" sz="1000"/>
                        <a:t>レコーダー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recorder), </a:t>
                      </a:r>
                      <a:r>
                        <a:rPr lang="ja-JP" altLang="en-US" sz="1000"/>
                        <a:t>スマートフォンアプリ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smartphone app), </a:t>
                      </a:r>
                      <a:r>
                        <a:rPr lang="ja-JP" altLang="en-US" sz="1000"/>
                        <a:t>モビリティ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mobility), RPA (Robotic process automation), </a:t>
                      </a:r>
                      <a:r>
                        <a:rPr lang="ja-JP" altLang="en-US" sz="1000"/>
                        <a:t>コンピュータ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computer), CRESCO (company name), </a:t>
                      </a:r>
                      <a:r>
                        <a:rPr lang="ja-JP" altLang="en-US" sz="1000"/>
                        <a:t>エレクトロン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electron), </a:t>
                      </a:r>
                      <a:r>
                        <a:rPr lang="ja-JP" altLang="en-US" sz="1000"/>
                        <a:t>メタバース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metaverse), </a:t>
                      </a:r>
                      <a:r>
                        <a:rPr lang="ja-JP" altLang="en-US" sz="1000"/>
                        <a:t>電力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electricity), </a:t>
                      </a:r>
                      <a:r>
                        <a:rPr lang="ja-JP" altLang="en-US" sz="1000"/>
                        <a:t>マウント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mount), </a:t>
                      </a:r>
                      <a:r>
                        <a:rPr lang="en-US" sz="1000" dirty="0" err="1"/>
                        <a:t>AISing</a:t>
                      </a:r>
                      <a:r>
                        <a:rPr lang="en-US" sz="1000" dirty="0"/>
                        <a:t> (company name), </a:t>
                      </a:r>
                      <a:r>
                        <a:rPr lang="ja-JP" altLang="en-US" sz="1000"/>
                        <a:t>エイシング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 err="1"/>
                        <a:t>AISing</a:t>
                      </a:r>
                      <a:r>
                        <a:rPr lang="en-US" sz="1000" dirty="0"/>
                        <a:t>),  </a:t>
                      </a:r>
                      <a:r>
                        <a:rPr lang="ja-JP" altLang="en-US" sz="1000"/>
                        <a:t>出力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Output), </a:t>
                      </a:r>
                      <a:r>
                        <a:rPr lang="en-US" sz="1000" dirty="0" err="1"/>
                        <a:t>Tonamel</a:t>
                      </a:r>
                      <a:r>
                        <a:rPr lang="en-US" sz="1000" dirty="0"/>
                        <a:t> (company name), </a:t>
                      </a:r>
                      <a:r>
                        <a:rPr lang="en-US" sz="1000" dirty="0" err="1"/>
                        <a:t>JPSwitch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KayacJapan</a:t>
                      </a:r>
                      <a:r>
                        <a:rPr lang="en-US" sz="1000" dirty="0"/>
                        <a:t> (company name), </a:t>
                      </a:r>
                      <a:r>
                        <a:rPr lang="ja-JP" altLang="en-US" sz="1000"/>
                        <a:t>ゲムトレ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company name), </a:t>
                      </a:r>
                      <a:r>
                        <a:rPr lang="ja-JP" altLang="en-US" sz="1000"/>
                        <a:t>サンネット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company name), </a:t>
                      </a:r>
                      <a:r>
                        <a:rPr lang="ja-JP" altLang="en-US" sz="1000"/>
                        <a:t>ハイパーカジュアル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 err="1"/>
                        <a:t>hypercasual</a:t>
                      </a:r>
                      <a:r>
                        <a:rPr lang="en-US" sz="1000" dirty="0"/>
                        <a:t> game), </a:t>
                      </a:r>
                      <a:r>
                        <a:rPr lang="ja-JP" altLang="en-US" sz="1000"/>
                        <a:t>モジュール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module), </a:t>
                      </a:r>
                      <a:r>
                        <a:rPr lang="ja-JP" altLang="en-US" sz="1000"/>
                        <a:t>アナライザー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Analyzer)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6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000" dirty="0"/>
                        <a:t>G06T (</a:t>
                      </a:r>
                      <a:r>
                        <a:rPr lang="en-US" sz="1000" dirty="0"/>
                        <a:t>image data processing</a:t>
                      </a:r>
                      <a:r>
                        <a:rPr lang="en-CN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technology, </a:t>
                      </a:r>
                      <a:r>
                        <a:rPr lang="ja-JP" altLang="en-US" sz="1000"/>
                        <a:t>スマート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smart), </a:t>
                      </a:r>
                      <a:r>
                        <a:rPr lang="ja-JP" altLang="en-US" sz="1000"/>
                        <a:t>動画 </a:t>
                      </a:r>
                      <a:r>
                        <a:rPr lang="en-US" altLang="ja-JP" sz="1000" dirty="0"/>
                        <a:t>(v</a:t>
                      </a:r>
                      <a:r>
                        <a:rPr lang="en-US" sz="1000" dirty="0"/>
                        <a:t>ideo), </a:t>
                      </a:r>
                      <a:r>
                        <a:rPr lang="ja-JP" altLang="en-US" sz="1000"/>
                        <a:t>デバイス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device), </a:t>
                      </a:r>
                      <a:r>
                        <a:rPr lang="ja-JP" altLang="en-US" sz="1000"/>
                        <a:t>半導体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semiconductor), AI, featuring, filtering, morpho (company name), scene, </a:t>
                      </a:r>
                      <a:r>
                        <a:rPr lang="ja-JP" altLang="en-US" sz="1000"/>
                        <a:t>スマートシティ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smart city), </a:t>
                      </a:r>
                      <a:r>
                        <a:rPr lang="ja-JP" altLang="en-US" sz="1000"/>
                        <a:t>メディア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media), </a:t>
                      </a:r>
                      <a:r>
                        <a:rPr lang="ja-JP" altLang="en-US" sz="1000"/>
                        <a:t>デジタル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digital), </a:t>
                      </a:r>
                      <a:r>
                        <a:rPr lang="ja-JP" altLang="en-US" sz="1000"/>
                        <a:t>トラッキング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tracking), </a:t>
                      </a:r>
                      <a:r>
                        <a:rPr lang="ja-JP" altLang="en-US" sz="1000"/>
                        <a:t>ブックフリッピングスキャニング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book flipping scanning), </a:t>
                      </a:r>
                      <a:r>
                        <a:rPr lang="ja-JP" altLang="en-US" sz="1000"/>
                        <a:t>アクティブプロジェクションマッピング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active projection mapping), </a:t>
                      </a:r>
                      <a:r>
                        <a:rPr lang="ja-JP" altLang="en-US" sz="1000"/>
                        <a:t>背景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background), </a:t>
                      </a:r>
                      <a:r>
                        <a:rPr lang="ja-JP" altLang="en-US" sz="1000"/>
                        <a:t>フレーム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frame), </a:t>
                      </a:r>
                      <a:r>
                        <a:rPr lang="ja-JP" altLang="en-US" sz="1000"/>
                        <a:t>キャリブレーション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calibration), </a:t>
                      </a:r>
                      <a:r>
                        <a:rPr lang="ja-JP" altLang="en-US" sz="1000"/>
                        <a:t>ドローン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drone), </a:t>
                      </a:r>
                      <a:r>
                        <a:rPr lang="ja-JP" altLang="en-US" sz="1000"/>
                        <a:t>ワイプ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wipe), </a:t>
                      </a:r>
                      <a:r>
                        <a:rPr lang="ja-JP" altLang="en-US" sz="1000"/>
                        <a:t>台形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Trapezoid),</a:t>
                      </a:r>
                      <a:r>
                        <a:rPr lang="ja-JP" altLang="en-US" sz="1000"/>
                        <a:t>被写体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object), </a:t>
                      </a:r>
                      <a:r>
                        <a:rPr lang="ja-JP" altLang="en-US" sz="1000"/>
                        <a:t>ディープラーニング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deep learning), </a:t>
                      </a:r>
                      <a:r>
                        <a:rPr lang="ja-JP" altLang="en-US" sz="1000"/>
                        <a:t>電算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DENSAN), Kobo (company name), DDS (company name), </a:t>
                      </a:r>
                      <a:r>
                        <a:rPr lang="ja-JP" altLang="en-US" sz="1000"/>
                        <a:t>ソリューションクラウド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solution cloud), LPIXEL (company name), </a:t>
                      </a:r>
                      <a:r>
                        <a:rPr lang="ja-JP" altLang="en-US" sz="1000"/>
                        <a:t>エルピクセル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company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782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B81FF1-B04D-DA40-88AF-BFF59D4E2D81}"/>
              </a:ext>
            </a:extLst>
          </p:cNvPr>
          <p:cNvSpPr txBox="1"/>
          <p:nvPr/>
        </p:nvSpPr>
        <p:spPr>
          <a:xfrm>
            <a:off x="473249" y="732501"/>
            <a:ext cx="741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Ryoyo Electro has primarily handled semiconductors, computer systems and peripherals, and electronic devices.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7512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8B6221-0ACC-E44C-AEEE-CEA7A377B8B0}"/>
              </a:ext>
            </a:extLst>
          </p:cNvPr>
          <p:cNvGraphicFramePr>
            <a:graphicFrameLocks noGrp="1"/>
          </p:cNvGraphicFramePr>
          <p:nvPr/>
        </p:nvGraphicFramePr>
        <p:xfrm>
          <a:off x="394422" y="1899127"/>
          <a:ext cx="92008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3008">
                  <a:extLst>
                    <a:ext uri="{9D8B030D-6E8A-4147-A177-3AD203B41FA5}">
                      <a16:colId xmlns:a16="http://schemas.microsoft.com/office/drawing/2014/main" val="1456964622"/>
                    </a:ext>
                  </a:extLst>
                </a:gridCol>
                <a:gridCol w="4567830">
                  <a:extLst>
                    <a:ext uri="{9D8B030D-6E8A-4147-A177-3AD203B41FA5}">
                      <a16:colId xmlns:a16="http://schemas.microsoft.com/office/drawing/2014/main" val="72037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Market-oriented technology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Overlapped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market-side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keywords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CN" dirty="0"/>
                        <a:t>Removing stopwords and only keeping nouns</a:t>
                      </a:r>
                      <a:r>
                        <a:rPr lang="en-US" altLang="zh-CN" dirty="0"/>
                        <a:t>)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altLang="zh-CN" sz="1000" dirty="0">
                          <a:solidFill>
                            <a:schemeClr val="tx1"/>
                          </a:solidFill>
                        </a:rPr>
                        <a:t>H02J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(circuit arrangements or systems for supplying or distributing electric power)</a:t>
                      </a:r>
                      <a:endParaRPr lang="en-CN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技術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(technology),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充電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(charging),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機器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(machine),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装置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(device),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電池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(battery),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シリーズ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(series),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電力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(electricity),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生産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(production),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調達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(procurement), 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製造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(manufacture),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用途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(usage),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エンジニアリング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(engineering),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メーター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(meter),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ダイオード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(diode), OEM,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高周波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(radio frequency),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放射線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(ionizing radiation), </a:t>
                      </a:r>
                      <a:r>
                        <a:rPr lang="ja-JP" altLang="en-US" sz="1000">
                          <a:solidFill>
                            <a:schemeClr val="tx1"/>
                          </a:solidFill>
                        </a:rPr>
                        <a:t>モジュール </a:t>
                      </a:r>
                      <a:r>
                        <a:rPr lang="en-US" altLang="ja-JP" sz="1000" dirty="0">
                          <a:solidFill>
                            <a:schemeClr val="tx1"/>
                          </a:solidFill>
                        </a:rPr>
                        <a:t>(module)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3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000" dirty="0"/>
                        <a:t>G01R </a:t>
                      </a:r>
                      <a:r>
                        <a:rPr lang="en-US" sz="1000" dirty="0"/>
                        <a:t>(measuring electric variables)</a:t>
                      </a:r>
                      <a:endParaRPr lang="en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/>
                        <a:t> ケーブル </a:t>
                      </a:r>
                      <a:r>
                        <a:rPr lang="en-US" altLang="ja-JP" sz="1000" dirty="0"/>
                        <a:t>(cable), </a:t>
                      </a:r>
                      <a:r>
                        <a:rPr lang="ja-JP" altLang="en-US" sz="1000"/>
                        <a:t>メーター </a:t>
                      </a:r>
                      <a:r>
                        <a:rPr lang="en-US" altLang="ja-JP" sz="1000" dirty="0"/>
                        <a:t>(meter), </a:t>
                      </a:r>
                      <a:r>
                        <a:rPr lang="ja-JP" altLang="en-US" sz="1000"/>
                        <a:t>装置 </a:t>
                      </a:r>
                      <a:r>
                        <a:rPr lang="en-US" altLang="ja-JP" sz="1000" dirty="0"/>
                        <a:t>(device), </a:t>
                      </a:r>
                      <a:r>
                        <a:rPr lang="ja-JP" altLang="en-US" sz="1000"/>
                        <a:t>電力 </a:t>
                      </a:r>
                      <a:r>
                        <a:rPr lang="en-US" altLang="ja-JP" sz="1000" dirty="0"/>
                        <a:t>(electricity), </a:t>
                      </a:r>
                      <a:r>
                        <a:rPr lang="ja-JP" altLang="en-US" sz="1000"/>
                        <a:t>電池 </a:t>
                      </a:r>
                      <a:r>
                        <a:rPr lang="en-US" altLang="ja-JP" sz="1000" dirty="0"/>
                        <a:t>(battery), </a:t>
                      </a:r>
                      <a:r>
                        <a:rPr lang="ja-JP" altLang="en-US" sz="1000"/>
                        <a:t>半導体 </a:t>
                      </a:r>
                      <a:r>
                        <a:rPr lang="en-US" altLang="ja-JP" sz="1000" dirty="0"/>
                        <a:t>(semiconductor),</a:t>
                      </a:r>
                      <a:r>
                        <a:rPr lang="ja-JP" altLang="en-US" sz="1000"/>
                        <a:t>技術 </a:t>
                      </a:r>
                      <a:r>
                        <a:rPr lang="en-US" altLang="ja-JP" sz="1000" dirty="0"/>
                        <a:t>(technology), </a:t>
                      </a:r>
                      <a:r>
                        <a:rPr lang="ja-JP" altLang="en-US" sz="1000"/>
                        <a:t>アプリケーション </a:t>
                      </a:r>
                      <a:r>
                        <a:rPr lang="en-US" altLang="ja-JP" sz="1000" dirty="0"/>
                        <a:t>(application), </a:t>
                      </a:r>
                      <a:r>
                        <a:rPr lang="ja-JP" altLang="en-US" sz="1000"/>
                        <a:t>液晶 </a:t>
                      </a:r>
                      <a:r>
                        <a:rPr lang="en-US" altLang="ja-JP" sz="1000" dirty="0"/>
                        <a:t>(liquid crystal), Bluetooth, </a:t>
                      </a:r>
                      <a:r>
                        <a:rPr lang="ja-JP" altLang="en-US" sz="1000"/>
                        <a:t>出力 </a:t>
                      </a:r>
                      <a:r>
                        <a:rPr lang="en-US" altLang="ja-JP" sz="1000" dirty="0"/>
                        <a:t>(Output), </a:t>
                      </a:r>
                      <a:r>
                        <a:rPr lang="ja-JP" altLang="en-US" sz="1000"/>
                        <a:t>コンバータ</a:t>
                      </a:r>
                      <a:r>
                        <a:rPr lang="en-US" altLang="ja-JP" sz="1000" dirty="0"/>
                        <a:t>(converter), </a:t>
                      </a:r>
                      <a:r>
                        <a:rPr lang="ja-JP" altLang="en-US" sz="1000"/>
                        <a:t>ダイオード </a:t>
                      </a:r>
                      <a:r>
                        <a:rPr lang="en-US" altLang="ja-JP" sz="1000" dirty="0"/>
                        <a:t>(diode), remote, </a:t>
                      </a:r>
                      <a:r>
                        <a:rPr lang="ja-JP" altLang="en-US" sz="1000"/>
                        <a:t>コンソール </a:t>
                      </a:r>
                      <a:r>
                        <a:rPr lang="en-US" altLang="ja-JP" sz="1000" dirty="0"/>
                        <a:t>(console), </a:t>
                      </a:r>
                      <a:r>
                        <a:rPr lang="ja-JP" altLang="en-US" sz="1000"/>
                        <a:t>高周波 </a:t>
                      </a:r>
                      <a:r>
                        <a:rPr lang="en-US" altLang="ja-JP" sz="1000" dirty="0"/>
                        <a:t>(radio 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6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000" dirty="0"/>
                        <a:t>H02S (</a:t>
                      </a:r>
                      <a:r>
                        <a:rPr lang="en-US" sz="1000" dirty="0"/>
                        <a:t>generation of electric power by conversion of infra-red radiation</a:t>
                      </a:r>
                      <a:r>
                        <a:rPr lang="en-CN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/>
                        <a:t>装置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device), </a:t>
                      </a:r>
                      <a:r>
                        <a:rPr lang="ja-JP" altLang="en-US" sz="1000"/>
                        <a:t>製造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manufacture), </a:t>
                      </a:r>
                      <a:r>
                        <a:rPr lang="ja-JP" altLang="en-US" sz="1000"/>
                        <a:t>電力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electricity), </a:t>
                      </a:r>
                      <a:r>
                        <a:rPr lang="ja-JP" altLang="en-US" sz="1000"/>
                        <a:t>生産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production), </a:t>
                      </a:r>
                      <a:r>
                        <a:rPr lang="ja-JP" altLang="en-US" sz="1000"/>
                        <a:t>機器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machine), </a:t>
                      </a:r>
                      <a:r>
                        <a:rPr lang="ja-JP" altLang="en-US" sz="1000"/>
                        <a:t>電池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battery), </a:t>
                      </a:r>
                      <a:r>
                        <a:rPr lang="ja-JP" altLang="en-US" sz="1000"/>
                        <a:t>出力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Output), </a:t>
                      </a:r>
                      <a:r>
                        <a:rPr lang="ja-JP" altLang="en-US" sz="1000"/>
                        <a:t>ケーブル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cable), </a:t>
                      </a:r>
                      <a:r>
                        <a:rPr lang="ja-JP" altLang="en-US" sz="1000"/>
                        <a:t>高周波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radio frequency), </a:t>
                      </a:r>
                      <a:r>
                        <a:rPr lang="ja-JP" altLang="en-US" sz="1000"/>
                        <a:t>ダイオード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diode), </a:t>
                      </a:r>
                      <a:r>
                        <a:rPr lang="ja-JP" altLang="en-US" sz="1000"/>
                        <a:t>半導体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semiconductor), </a:t>
                      </a:r>
                      <a:r>
                        <a:rPr lang="ja-JP" altLang="en-US" sz="1000"/>
                        <a:t>振動 </a:t>
                      </a:r>
                      <a:r>
                        <a:rPr lang="en-US" altLang="ja-JP" sz="1000" dirty="0"/>
                        <a:t>(</a:t>
                      </a:r>
                      <a:r>
                        <a:rPr lang="en-US" sz="1000" dirty="0"/>
                        <a:t>Oscillation)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782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B81FF1-B04D-DA40-88AF-BFF59D4E2D81}"/>
              </a:ext>
            </a:extLst>
          </p:cNvPr>
          <p:cNvSpPr txBox="1"/>
          <p:nvPr/>
        </p:nvSpPr>
        <p:spPr>
          <a:xfrm>
            <a:off x="473249" y="732501"/>
            <a:ext cx="741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Ryoyo Electro has primarily handled semiconductors, computer systems and peripherals, and electronic devices.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9F500-33F4-F048-A71A-5408A2987DB2}"/>
              </a:ext>
            </a:extLst>
          </p:cNvPr>
          <p:cNvSpPr txBox="1"/>
          <p:nvPr/>
        </p:nvSpPr>
        <p:spPr>
          <a:xfrm>
            <a:off x="394422" y="4708716"/>
            <a:ext cx="606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www.ryoyo.co.jp</a:t>
            </a:r>
            <a:r>
              <a:rPr lang="en-US" dirty="0"/>
              <a:t>/product/product-cat/semiconductor/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D2E3C-A223-894D-A281-6814AF73905B}"/>
              </a:ext>
            </a:extLst>
          </p:cNvPr>
          <p:cNvSpPr txBox="1"/>
          <p:nvPr/>
        </p:nvSpPr>
        <p:spPr>
          <a:xfrm>
            <a:off x="394422" y="5229011"/>
            <a:ext cx="103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Business on battery and power devices.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technological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(under-developed):</a:t>
            </a:r>
            <a:r>
              <a:rPr lang="zh-CN" altLang="en-US" dirty="0"/>
              <a:t> </a:t>
            </a:r>
            <a:r>
              <a:rPr lang="en-US" altLang="zh-CN" dirty="0"/>
              <a:t>H02J,</a:t>
            </a:r>
            <a:r>
              <a:rPr lang="zh-CN" altLang="en-US" dirty="0"/>
              <a:t> </a:t>
            </a:r>
            <a:r>
              <a:rPr lang="en-US" altLang="zh-CN" dirty="0"/>
              <a:t>G01R,</a:t>
            </a:r>
            <a:r>
              <a:rPr lang="zh-CN" altLang="en-US" dirty="0"/>
              <a:t> </a:t>
            </a:r>
            <a:r>
              <a:rPr lang="en-US" altLang="zh-CN" dirty="0"/>
              <a:t>H02S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D888F-5347-AF4E-BAE1-47E3AD8BB8C7}"/>
              </a:ext>
            </a:extLst>
          </p:cNvPr>
          <p:cNvSpPr txBox="1"/>
          <p:nvPr/>
        </p:nvSpPr>
        <p:spPr>
          <a:xfrm>
            <a:off x="4994841" y="1529795"/>
            <a:ext cx="461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sorted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number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overlapped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keywords</a:t>
            </a:r>
            <a:endParaRPr lang="en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6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747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wfi</dc:creator>
  <cp:lastModifiedBy>wfi</cp:lastModifiedBy>
  <cp:revision>3</cp:revision>
  <dcterms:created xsi:type="dcterms:W3CDTF">2023-08-09T03:56:43Z</dcterms:created>
  <dcterms:modified xsi:type="dcterms:W3CDTF">2023-08-09T05:57:56Z</dcterms:modified>
</cp:coreProperties>
</file>