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2"/>
  </p:notesMasterIdLst>
  <p:sldIdLst>
    <p:sldId id="257" r:id="rId2"/>
    <p:sldId id="272" r:id="rId3"/>
    <p:sldId id="342" r:id="rId4"/>
    <p:sldId id="343" r:id="rId5"/>
    <p:sldId id="344" r:id="rId6"/>
    <p:sldId id="345" r:id="rId7"/>
    <p:sldId id="332" r:id="rId8"/>
    <p:sldId id="327" r:id="rId9"/>
    <p:sldId id="341" r:id="rId10"/>
    <p:sldId id="34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B91D2-AA32-43FD-A05B-63E503AFE281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A8B35-A9F6-49FB-B0F4-1B3D06D25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9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BB18B-E6CA-4F18-9EFC-CBDFD74B2CB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8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A8B35-A9F6-49FB-B0F4-1B3D06D255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2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A8B35-A9F6-49FB-B0F4-1B3D06D255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7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A8B35-A9F6-49FB-B0F4-1B3D06D255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4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A8B35-A9F6-49FB-B0F4-1B3D06D255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3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A8B35-A9F6-49FB-B0F4-1B3D06D255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7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A8B35-A9F6-49FB-B0F4-1B3D06D255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90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A8B35-A9F6-49FB-B0F4-1B3D06D255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5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A8B35-A9F6-49FB-B0F4-1B3D06D255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9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F93DD-80C7-4497-854B-F36E4997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4BE05-6FBC-4DE1-92B0-9C43DCD36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B44FD-A79D-4226-9F48-2564168F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3A7-3EEB-4768-A064-1D6D85E339D2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4A41D-F293-435C-8EF7-0ABFA9C5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302C4-D28E-42D5-B39E-EB14DDF2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8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13591-44CB-4231-9789-1388DF5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BB085-D561-4B91-BA2C-B26C46C5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98E4D8-9ED2-4E5F-B32D-69A3088D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CC21DF-3587-433A-8175-FE7BFD78B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52543A-80CD-41DF-ACCD-031435A0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663142-DFEE-4F28-B90F-2B37B045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B607-C81F-40E5-88B9-F3091D329985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8EA868-99B4-47FF-8C89-48BD2426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330B94-DFE0-4D0A-B7EB-2C673E69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CCD6C-A279-43EC-8F24-DFEEFA08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DB57C2-6284-4424-8249-363EA000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21C-234A-4C28-833B-52C9F2883B8E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5EC27-A281-4FBB-9A50-467A3A12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CC562-63FE-4835-AEC5-CF9E864F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5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115C4-230E-41B2-B4C2-3471A363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0FF-05A0-4CC9-A27B-8805A749BD83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AAEA52-0168-4214-A5E4-F17B6F25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98731-8ECD-49BB-91CF-BF8B5935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7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253C-DBFD-48A7-B520-B3409773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9F87E-C807-46F5-B702-8DBBDE3A3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161AD-F376-448C-AFDF-34462AEE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4488B-9E42-4453-820F-9566C0B5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ED4-B31E-4F82-A2A4-46607E1C96B4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0D659-3920-49BE-841A-4E31751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E6BE8-DF52-4A0E-BA0F-599F5758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7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A5A4B-FE85-4BEB-B99A-D42999A9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D29C76-47C8-4F68-A53D-9BFDE00AC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5DCF3-DCDB-49D1-A366-E03CA5C5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2C5AE-AD5D-4776-8970-B2FA7212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7C06-8593-453D-8821-9AA5B77E81CF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72C26-98E1-4566-989A-6C7C27A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E69D0-6F6A-4D8C-A9E7-DF93285B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77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DEF6-FC06-428B-960C-EF995A9B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BBB56-C188-4C28-A61F-C7806C848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EAA30-D25A-47E0-8513-7F52418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F3A5-7D34-477A-9305-73A09EBFA555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929FE-396A-4A37-8544-2C435B11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503DD-1A05-4AD9-9E6E-D74C0E42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437B4D-7955-4AED-8B8E-B81773EFC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A0104-2C04-4686-89C6-3FC7788C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96607-80F5-4B82-8CEA-CA15016C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FE0-5CB7-4D8B-B3FB-262313CF34C0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545B5-A191-4A74-B14B-7B4A69AC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29FED-555F-4E92-9E7D-AC4C83ED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1392" y="225912"/>
            <a:ext cx="6926057" cy="58736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ED08F-AF5E-42E5-86D0-515C9086C84C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655D0-67EA-47CD-A0AE-25258484802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21024" y="-1"/>
            <a:ext cx="1452283" cy="7035501"/>
          </a:xfrm>
          <a:prstGeom prst="rect">
            <a:avLst/>
          </a:prstGeom>
          <a:gradFill flip="none" rotWithShape="1">
            <a:gsLst>
              <a:gs pos="45000">
                <a:srgbClr val="204E90">
                  <a:lumMod val="100000"/>
                </a:srgbClr>
              </a:gs>
              <a:gs pos="0">
                <a:srgbClr val="104087"/>
              </a:gs>
              <a:gs pos="100000">
                <a:srgbClr val="4375C5">
                  <a:alpha val="94000"/>
                </a:srgb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8" y="0"/>
            <a:ext cx="12202845" cy="68579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74625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3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27290-96DE-40FD-9935-DE91B0EE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44CE7E-BBA1-4358-9F6A-AFD0630BE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A3324-DB4C-4545-BC62-83F08A79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7A8-43C5-48B0-89D7-BEF860C982C6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650FD-B045-4D6B-A9C5-CCD07CA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E0371-CE4F-4AF2-A3FF-95AFAB27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AE1-F87A-4F41-A2A2-6BA4B18799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8F4AC0-CEF4-4E04-98A2-5A4C59836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96E95-3467-4245-9BF5-75BB5BFF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EF83A-68AE-4CE7-B9AF-BBAB926F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854-A215-42C8-802E-0E90BEC8BA67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D2CF4-617C-402C-AD6C-D425DB7D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816C7-3E58-4280-833C-6838C7E5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AE1-F87A-4F41-A2A2-6BA4B1879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B44545C7-1780-41DA-A4D5-AE504AC1C87F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AED08F-AF5E-42E5-86D0-515C9086C84C}" type="datetime1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31FE807-DD8F-4433-AC87-A3400F7952E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0655D0-67EA-47CD-A0AE-25258484802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7C12F7-BB3D-4FDF-B10C-A6A1E0CFEEFA}"/>
              </a:ext>
            </a:extLst>
          </p:cNvPr>
          <p:cNvSpPr/>
          <p:nvPr userDrawn="1"/>
        </p:nvSpPr>
        <p:spPr>
          <a:xfrm>
            <a:off x="-121024" y="-1"/>
            <a:ext cx="660670" cy="7035501"/>
          </a:xfrm>
          <a:prstGeom prst="rect">
            <a:avLst/>
          </a:prstGeom>
          <a:gradFill flip="none" rotWithShape="1">
            <a:gsLst>
              <a:gs pos="45000">
                <a:srgbClr val="204E90">
                  <a:lumMod val="100000"/>
                </a:srgbClr>
              </a:gs>
              <a:gs pos="0">
                <a:srgbClr val="104087"/>
              </a:gs>
              <a:gs pos="100000">
                <a:srgbClr val="4375C5">
                  <a:alpha val="94000"/>
                </a:srgb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B90216-5B07-4C94-84BE-2FED03F8F9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4574" y="-136524"/>
            <a:ext cx="116744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7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EC3DCC0F-B7D5-443C-A190-18B16E2B0D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03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7">
            <a:extLst>
              <a:ext uri="{FF2B5EF4-FFF2-40B4-BE49-F238E27FC236}">
                <a16:creationId xmlns:a16="http://schemas.microsoft.com/office/drawing/2014/main" id="{E452F62B-6728-4EF7-912B-594F6215FD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4" y="136525"/>
            <a:ext cx="12203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04E386F-78B6-4C2A-A271-1C7D833A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54F475E4-10A0-4AB2-BD51-E6FBC9E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53117-0A15-46BB-8282-1E0194E6035A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30377ED-2F84-445B-93BE-A97CA444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E5E4684-8DDD-4C06-A663-08827025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09B96-BF81-4809-99A1-593682623FBA}" type="slidenum">
              <a:rPr lang="zh-CN" altLang="en-US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03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4" y="0"/>
            <a:ext cx="12203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E1AE5-90AA-4CC2-8931-A378B84486B4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9B96-BF81-4809-99A1-593682623FBA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6CFF92-EC17-4181-A23A-E4681033A4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2125" y="2554288"/>
            <a:ext cx="5939574" cy="2093126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071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0F1C-E01B-4F3E-99A0-C1CCDEA64E9A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7967D-1D88-4137-89B8-FF1AE40698E9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2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81B39-711C-41F3-87F8-FC6A4E61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A7F63-28FA-49CB-891A-6AEB44EE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04863-FF7F-4776-893C-9CD265CE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BCB2-7044-4990-81D3-AAC38A802DA2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CA713-33E4-4D53-A3AF-E50CD236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8CA5D-4E4F-40C8-B59D-E8D9F343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46C7E-66DE-43A4-B394-4E5ED190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A5C7F-7113-4DA5-A93A-BDC4B42FD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1DBC7-D3FE-4C24-A078-3B1162E8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770D-4EB8-486D-9C9A-922ED067F01F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26C91-A5B5-4F85-B367-0B1E7558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F54B9-DBC3-428F-AE2B-190AE1D2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8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67DB5-E6A1-4272-B306-E23F64E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09AE7-BB31-4820-9822-0053EB60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F0F51-5555-4DF5-8048-6966A1660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08ED7-2B64-4E8D-B186-310EF2D0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5844-5CAF-404F-8C0C-7A20A705823C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04FC4-B808-4FEF-B603-6DFE9569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79AF5-56A8-4867-ABAB-46B460ED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2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23E73-A626-4D0B-8516-0E1912CC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2E3F8-2C44-4D93-BC23-158E3873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8E215-BB1B-4F90-AF47-30E1EC6A6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5C0D-721D-4B9D-BD55-FBB159679DB5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1C052-1253-41D6-A43F-5FE520D8D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009B-4FE5-46FE-9CF4-2B89F64A7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CF94-8D40-4497-A7C6-DDDA86EE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3ECCB4-AA62-465F-ADC3-CBA07164F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724" y="2298699"/>
            <a:ext cx="9642475" cy="156940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云化虚拟化网络业务可用性计算时间、精度和置信度分析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D2D24-1271-4E21-982D-1249BC04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AE1-F87A-4F41-A2A2-6BA4B18799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235D7A-339C-4B58-9E1A-30EA1C6ACF93}"/>
              </a:ext>
            </a:extLst>
          </p:cNvPr>
          <p:cNvSpPr txBox="1"/>
          <p:nvPr/>
        </p:nvSpPr>
        <p:spPr>
          <a:xfrm>
            <a:off x="4627880" y="5244346"/>
            <a:ext cx="293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网络可靠性研究组</a:t>
            </a:r>
          </a:p>
        </p:txBody>
      </p:sp>
    </p:spTree>
    <p:extLst>
      <p:ext uri="{BB962C8B-B14F-4D97-AF65-F5344CB8AC3E}">
        <p14:creationId xmlns:p14="http://schemas.microsoft.com/office/powerpoint/2010/main" val="26656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9">
            <a:extLst>
              <a:ext uri="{FF2B5EF4-FFF2-40B4-BE49-F238E27FC236}">
                <a16:creationId xmlns:a16="http://schemas.microsoft.com/office/drawing/2014/main" id="{BFC702D6-02AA-40AE-A7FD-A3315AD4E5E1}"/>
              </a:ext>
            </a:extLst>
          </p:cNvPr>
          <p:cNvGrpSpPr>
            <a:grpSpLocks/>
          </p:cNvGrpSpPr>
          <p:nvPr/>
        </p:nvGrpSpPr>
        <p:grpSpPr bwMode="auto">
          <a:xfrm>
            <a:off x="459176" y="1450488"/>
            <a:ext cx="4204902" cy="144632"/>
            <a:chOff x="842591" y="1616264"/>
            <a:chExt cx="3627679" cy="72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C36C6-CD92-4108-A899-56428E43940C}"/>
                </a:ext>
              </a:extLst>
            </p:cNvPr>
            <p:cNvCxnSpPr/>
            <p:nvPr/>
          </p:nvCxnSpPr>
          <p:spPr>
            <a:xfrm>
              <a:off x="869581" y="1653064"/>
              <a:ext cx="3600689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2DD25E-1185-41F0-ACC1-2FDB0C4BD330}"/>
                </a:ext>
              </a:extLst>
            </p:cNvPr>
            <p:cNvSpPr/>
            <p:nvPr/>
          </p:nvSpPr>
          <p:spPr>
            <a:xfrm>
              <a:off x="842591" y="1616264"/>
              <a:ext cx="71443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4E250C-FA85-4FBC-857F-513F0F051BBF}"/>
              </a:ext>
            </a:extLst>
          </p:cNvPr>
          <p:cNvSpPr/>
          <p:nvPr/>
        </p:nvSpPr>
        <p:spPr>
          <a:xfrm>
            <a:off x="556301" y="1047769"/>
            <a:ext cx="253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仿真时长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8BC3FCC-6936-482B-A6BB-7E276FAA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、网络业务可用性计算次数和精度分析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FB2F914-9B5A-43B1-9300-4B4801B69A78}"/>
                  </a:ext>
                </a:extLst>
              </p:cNvPr>
              <p:cNvSpPr/>
              <p:nvPr/>
            </p:nvSpPr>
            <p:spPr>
              <a:xfrm>
                <a:off x="796086" y="1728524"/>
                <a:ext cx="10238858" cy="170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微软雅黑" panose="020B0503020204020204" pitchFamily="34" charset="-122"/>
                  </a:rPr>
                  <a:t>    同时，在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−4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可以发现过短的仿真时长下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，得到的结果精度随仿真次数的变化曲线始终无法趋近于要求的精度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，这说明我们不能选用过短的仿真时长来进行可用性的计算。通过图形分析我们发现，仿真时长在选择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年时其精度曲线不能满足要求，仿真时长最少要达到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FB2F914-9B5A-43B1-9300-4B4801B69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86" y="1728524"/>
                <a:ext cx="10238858" cy="1705403"/>
              </a:xfrm>
              <a:prstGeom prst="rect">
                <a:avLst/>
              </a:prstGeom>
              <a:blipFill>
                <a:blip r:embed="rId3"/>
                <a:stretch>
                  <a:fillRect l="-536" b="-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E3B3DC9-AD19-4F77-B888-4BD3644A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198" y="3638039"/>
            <a:ext cx="3914071" cy="2655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A1A1050-DFF7-4D5E-A759-90A24856F724}"/>
                  </a:ext>
                </a:extLst>
              </p:cNvPr>
              <p:cNvSpPr/>
              <p:nvPr/>
            </p:nvSpPr>
            <p:spPr>
              <a:xfrm>
                <a:off x="7560197" y="4421080"/>
                <a:ext cx="2423604" cy="63031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需要达到的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𝜀</m:t>
                    </m:r>
                  </m:oMath>
                </a14:m>
                <a:r>
                  <a:rPr lang="zh-CN" altLang="en-US" dirty="0"/>
                  <a:t>精度值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A1A1050-DFF7-4D5E-A759-90A24856F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97" y="4421080"/>
                <a:ext cx="2423604" cy="630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85DC6F-B3D5-4637-97C3-528289390F04}"/>
              </a:ext>
            </a:extLst>
          </p:cNvPr>
          <p:cNvCxnSpPr>
            <a:cxnSpLocks/>
          </p:cNvCxnSpPr>
          <p:nvPr/>
        </p:nvCxnSpPr>
        <p:spPr>
          <a:xfrm flipH="1">
            <a:off x="4719343" y="4687410"/>
            <a:ext cx="2760956" cy="1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20C1E0F-53DA-49A3-A71B-F4FFB5DC12D7}"/>
              </a:ext>
            </a:extLst>
          </p:cNvPr>
          <p:cNvSpPr/>
          <p:nvPr/>
        </p:nvSpPr>
        <p:spPr>
          <a:xfrm>
            <a:off x="3565245" y="5228948"/>
            <a:ext cx="230820" cy="4882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96559F-0BB1-433B-AE76-837F1A20198C}"/>
              </a:ext>
            </a:extLst>
          </p:cNvPr>
          <p:cNvSpPr/>
          <p:nvPr/>
        </p:nvSpPr>
        <p:spPr>
          <a:xfrm>
            <a:off x="7560197" y="3429000"/>
            <a:ext cx="2423604" cy="630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仿真时长为</a:t>
            </a:r>
            <a:r>
              <a:rPr lang="en-US" altLang="zh-CN" dirty="0"/>
              <a:t>10</a:t>
            </a:r>
            <a:r>
              <a:rPr lang="zh-CN" altLang="en-US" dirty="0"/>
              <a:t>年、</a:t>
            </a:r>
            <a:r>
              <a:rPr lang="en-US" altLang="zh-CN" dirty="0"/>
              <a:t>20</a:t>
            </a:r>
            <a:r>
              <a:rPr lang="zh-CN" altLang="en-US" dirty="0"/>
              <a:t>年的曲线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69F2DD-21FF-47AD-BD0D-AFC446167207}"/>
              </a:ext>
            </a:extLst>
          </p:cNvPr>
          <p:cNvSpPr/>
          <p:nvPr/>
        </p:nvSpPr>
        <p:spPr>
          <a:xfrm>
            <a:off x="7560197" y="5511695"/>
            <a:ext cx="2423604" cy="630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仿真时长超过</a:t>
            </a:r>
            <a:r>
              <a:rPr lang="en-US" altLang="zh-CN" dirty="0"/>
              <a:t>50</a:t>
            </a:r>
            <a:r>
              <a:rPr lang="zh-CN" altLang="en-US" dirty="0"/>
              <a:t>年的曲线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40FAF40-B26E-4813-B911-27AB27F99B5D}"/>
              </a:ext>
            </a:extLst>
          </p:cNvPr>
          <p:cNvCxnSpPr>
            <a:cxnSpLocks/>
          </p:cNvCxnSpPr>
          <p:nvPr/>
        </p:nvCxnSpPr>
        <p:spPr>
          <a:xfrm flipH="1">
            <a:off x="3796065" y="3744157"/>
            <a:ext cx="3724183" cy="150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44FE0F0-99CE-45DA-A0C4-C906472C43A6}"/>
              </a:ext>
            </a:extLst>
          </p:cNvPr>
          <p:cNvCxnSpPr>
            <a:cxnSpLocks/>
          </p:cNvCxnSpPr>
          <p:nvPr/>
        </p:nvCxnSpPr>
        <p:spPr>
          <a:xfrm flipH="1">
            <a:off x="5228671" y="5822469"/>
            <a:ext cx="2251628" cy="14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E8AA0DF-D106-4B52-BC85-64F4C5F3E154}"/>
              </a:ext>
            </a:extLst>
          </p:cNvPr>
          <p:cNvSpPr/>
          <p:nvPr/>
        </p:nvSpPr>
        <p:spPr>
          <a:xfrm>
            <a:off x="5165863" y="5822469"/>
            <a:ext cx="45719" cy="172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9637435" y="487283"/>
            <a:ext cx="255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5A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目录页</a:t>
            </a:r>
            <a:endParaRPr lang="en-US" altLang="zh-CN" sz="2400" b="1" dirty="0">
              <a:solidFill>
                <a:srgbClr val="F15A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9196371" y="948035"/>
            <a:ext cx="171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29382" y="6356350"/>
            <a:ext cx="2743200" cy="365125"/>
          </a:xfrm>
        </p:spPr>
        <p:txBody>
          <a:bodyPr/>
          <a:lstStyle/>
          <a:p>
            <a:pPr>
              <a:defRPr/>
            </a:pPr>
            <a:fld id="{6E7B2755-25A3-4186-87C2-4969405707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2955092" y="3131595"/>
            <a:ext cx="7431781" cy="1689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案例介绍</a:t>
            </a:r>
            <a:endParaRPr lang="en-US" altLang="zh-CN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云化虚拟化网络业务可靠性计算时间分析</a:t>
            </a:r>
            <a:endParaRPr lang="en-US" altLang="zh-CN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云化虚拟化网络业务可靠性计算次数和精度分析</a:t>
            </a:r>
            <a:endParaRPr lang="en-US" altLang="zh-CN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55092" y="2410870"/>
            <a:ext cx="7431781" cy="720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介绍内容</a:t>
            </a:r>
          </a:p>
        </p:txBody>
      </p:sp>
    </p:spTree>
    <p:extLst>
      <p:ext uri="{BB962C8B-B14F-4D97-AF65-F5344CB8AC3E}">
        <p14:creationId xmlns:p14="http://schemas.microsoft.com/office/powerpoint/2010/main" val="372540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E6B98E4-9C09-4A6B-89E0-2D1A399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、案例介绍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29">
            <a:extLst>
              <a:ext uri="{FF2B5EF4-FFF2-40B4-BE49-F238E27FC236}">
                <a16:creationId xmlns:a16="http://schemas.microsoft.com/office/drawing/2014/main" id="{BFC702D6-02AA-40AE-A7FD-A3315AD4E5E1}"/>
              </a:ext>
            </a:extLst>
          </p:cNvPr>
          <p:cNvGrpSpPr>
            <a:grpSpLocks/>
          </p:cNvGrpSpPr>
          <p:nvPr/>
        </p:nvGrpSpPr>
        <p:grpSpPr bwMode="auto">
          <a:xfrm>
            <a:off x="459176" y="1450488"/>
            <a:ext cx="4204902" cy="144632"/>
            <a:chOff x="842591" y="1616264"/>
            <a:chExt cx="3627679" cy="72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C36C6-CD92-4108-A899-56428E43940C}"/>
                </a:ext>
              </a:extLst>
            </p:cNvPr>
            <p:cNvCxnSpPr/>
            <p:nvPr/>
          </p:nvCxnSpPr>
          <p:spPr>
            <a:xfrm>
              <a:off x="869581" y="1653064"/>
              <a:ext cx="3600689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2DD25E-1185-41F0-ACC1-2FDB0C4BD330}"/>
                </a:ext>
              </a:extLst>
            </p:cNvPr>
            <p:cNvSpPr/>
            <p:nvPr/>
          </p:nvSpPr>
          <p:spPr>
            <a:xfrm>
              <a:off x="842591" y="1616264"/>
              <a:ext cx="71443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4E250C-FA85-4FBC-857F-513F0F051BBF}"/>
              </a:ext>
            </a:extLst>
          </p:cNvPr>
          <p:cNvSpPr/>
          <p:nvPr/>
        </p:nvSpPr>
        <p:spPr>
          <a:xfrm>
            <a:off x="556301" y="104776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案例网络参数与拓扑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B0EC7A-D88C-44D4-B803-3B523395E9E4}"/>
              </a:ext>
            </a:extLst>
          </p:cNvPr>
          <p:cNvSpPr/>
          <p:nvPr/>
        </p:nvSpPr>
        <p:spPr>
          <a:xfrm>
            <a:off x="510107" y="1583357"/>
            <a:ext cx="4319346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本次分析所采用的网络案例为典型的云化虚拟化网络案例，其相关参数为：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DCGW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个业务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网络拓扑如右图所示。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348A61-E2B6-445B-9BD3-47EB3A53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576" y="2006767"/>
            <a:ext cx="6597317" cy="44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7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E6B98E4-9C09-4A6B-89E0-2D1A399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、案例介绍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29">
            <a:extLst>
              <a:ext uri="{FF2B5EF4-FFF2-40B4-BE49-F238E27FC236}">
                <a16:creationId xmlns:a16="http://schemas.microsoft.com/office/drawing/2014/main" id="{BFC702D6-02AA-40AE-A7FD-A3315AD4E5E1}"/>
              </a:ext>
            </a:extLst>
          </p:cNvPr>
          <p:cNvGrpSpPr>
            <a:grpSpLocks/>
          </p:cNvGrpSpPr>
          <p:nvPr/>
        </p:nvGrpSpPr>
        <p:grpSpPr bwMode="auto">
          <a:xfrm>
            <a:off x="459176" y="1450488"/>
            <a:ext cx="4204902" cy="144632"/>
            <a:chOff x="842591" y="1616264"/>
            <a:chExt cx="3627679" cy="72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C36C6-CD92-4108-A899-56428E43940C}"/>
                </a:ext>
              </a:extLst>
            </p:cNvPr>
            <p:cNvCxnSpPr/>
            <p:nvPr/>
          </p:nvCxnSpPr>
          <p:spPr>
            <a:xfrm>
              <a:off x="869581" y="1653064"/>
              <a:ext cx="3600689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2DD25E-1185-41F0-ACC1-2FDB0C4BD330}"/>
                </a:ext>
              </a:extLst>
            </p:cNvPr>
            <p:cNvSpPr/>
            <p:nvPr/>
          </p:nvSpPr>
          <p:spPr>
            <a:xfrm>
              <a:off x="842591" y="1616264"/>
              <a:ext cx="71443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4E250C-FA85-4FBC-857F-513F0F051BBF}"/>
              </a:ext>
            </a:extLst>
          </p:cNvPr>
          <p:cNvSpPr/>
          <p:nvPr/>
        </p:nvSpPr>
        <p:spPr>
          <a:xfrm>
            <a:off x="556301" y="104776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案例业务参数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11070C-C0AD-45CB-936E-49B19F2E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62320"/>
              </p:ext>
            </p:extLst>
          </p:nvPr>
        </p:nvGraphicFramePr>
        <p:xfrm>
          <a:off x="6606499" y="3866250"/>
          <a:ext cx="4632742" cy="279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741">
                  <a:extLst>
                    <a:ext uri="{9D8B030D-6E8A-4147-A177-3AD203B41FA5}">
                      <a16:colId xmlns:a16="http://schemas.microsoft.com/office/drawing/2014/main" val="61347585"/>
                    </a:ext>
                  </a:extLst>
                </a:gridCol>
                <a:gridCol w="3589001">
                  <a:extLst>
                    <a:ext uri="{9D8B030D-6E8A-4147-A177-3AD203B41FA5}">
                      <a16:colId xmlns:a16="http://schemas.microsoft.com/office/drawing/2014/main" val="269586486"/>
                    </a:ext>
                  </a:extLst>
                </a:gridCol>
              </a:tblGrid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业务逻辑路径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1376876388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[D1,VNF1,VNF2,D1]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2865454521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[D1,VNF1,VNF3,VNF4,D1]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730927981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[D1,VNF5,D1]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1635408503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[D1,VNF6,VNF7,D1]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194227077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[D1,VNF5,VNF8,VNF2,D1]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2042429534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[D1,VNF10,D1]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725431414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[D1,VNF9,VNF11,D1]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983842461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[D1,VNF116,VNF35,D1]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2813625060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[D1,VNF117,VNF44,VNF13,D1]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2811056377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[D1,VNF118,D1]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2003110312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[D1,VNF119,VNF21,D1]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1928116606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[D1,VNF120,VNF51,VNF100,D1]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2949354039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[D1,VNF121,D1]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2611382960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[D1,VNF122,VNF19,D1]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0" marR="1000" marT="1000" marB="0" anchor="ctr"/>
                </a:tc>
                <a:extLst>
                  <a:ext uri="{0D108BD9-81ED-4DB2-BD59-A6C34878D82A}">
                    <a16:rowId xmlns:a16="http://schemas.microsoft.com/office/drawing/2014/main" val="26884530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083F354C-FF2E-495A-AE68-889070A9D50F}"/>
              </a:ext>
            </a:extLst>
          </p:cNvPr>
          <p:cNvSpPr/>
          <p:nvPr/>
        </p:nvSpPr>
        <p:spPr>
          <a:xfrm>
            <a:off x="510106" y="1583357"/>
            <a:ext cx="4986495" cy="3419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初始状态下，在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S1-S117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1170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上，随机部署了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。共分为三类：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个主机型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个主备型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way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部分部分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参数如下表所示：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参数如下表所示：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CFA5E7E-0D0B-4445-A78F-A0414299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15506"/>
              </p:ext>
            </p:extLst>
          </p:nvPr>
        </p:nvGraphicFramePr>
        <p:xfrm>
          <a:off x="556301" y="3847200"/>
          <a:ext cx="4940300" cy="2793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515">
                  <a:extLst>
                    <a:ext uri="{9D8B030D-6E8A-4147-A177-3AD203B41FA5}">
                      <a16:colId xmlns:a16="http://schemas.microsoft.com/office/drawing/2014/main" val="3863026170"/>
                    </a:ext>
                  </a:extLst>
                </a:gridCol>
                <a:gridCol w="746377">
                  <a:extLst>
                    <a:ext uri="{9D8B030D-6E8A-4147-A177-3AD203B41FA5}">
                      <a16:colId xmlns:a16="http://schemas.microsoft.com/office/drawing/2014/main" val="1344349586"/>
                    </a:ext>
                  </a:extLst>
                </a:gridCol>
                <a:gridCol w="710834">
                  <a:extLst>
                    <a:ext uri="{9D8B030D-6E8A-4147-A177-3AD203B41FA5}">
                      <a16:colId xmlns:a16="http://schemas.microsoft.com/office/drawing/2014/main" val="3425050748"/>
                    </a:ext>
                  </a:extLst>
                </a:gridCol>
                <a:gridCol w="1161029">
                  <a:extLst>
                    <a:ext uri="{9D8B030D-6E8A-4147-A177-3AD203B41FA5}">
                      <a16:colId xmlns:a16="http://schemas.microsoft.com/office/drawing/2014/main" val="1034545809"/>
                    </a:ext>
                  </a:extLst>
                </a:gridCol>
                <a:gridCol w="580515">
                  <a:extLst>
                    <a:ext uri="{9D8B030D-6E8A-4147-A177-3AD203B41FA5}">
                      <a16:colId xmlns:a16="http://schemas.microsoft.com/office/drawing/2014/main" val="1674771185"/>
                    </a:ext>
                  </a:extLst>
                </a:gridCol>
                <a:gridCol w="580515">
                  <a:extLst>
                    <a:ext uri="{9D8B030D-6E8A-4147-A177-3AD203B41FA5}">
                      <a16:colId xmlns:a16="http://schemas.microsoft.com/office/drawing/2014/main" val="2248894816"/>
                    </a:ext>
                  </a:extLst>
                </a:gridCol>
                <a:gridCol w="580515">
                  <a:extLst>
                    <a:ext uri="{9D8B030D-6E8A-4147-A177-3AD203B41FA5}">
                      <a16:colId xmlns:a16="http://schemas.microsoft.com/office/drawing/2014/main" val="3829233185"/>
                    </a:ext>
                  </a:extLst>
                </a:gridCol>
              </a:tblGrid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</a:t>
                      </a:r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备份类型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工作节点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备用节点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倒换概率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倒换时间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423127965"/>
                  </a:ext>
                </a:extLst>
              </a:tr>
              <a:tr h="14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118497221"/>
                  </a:ext>
                </a:extLst>
              </a:tr>
              <a:tr h="14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[V11]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1785643602"/>
                  </a:ext>
                </a:extLst>
              </a:tr>
              <a:tr h="14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主备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[V3]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[V13]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1023319393"/>
                  </a:ext>
                </a:extLst>
              </a:tr>
              <a:tr h="14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Way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[V5,V15]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2897541756"/>
                  </a:ext>
                </a:extLst>
              </a:tr>
              <a:tr h="14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Way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[V27,V37]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2064191852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[V1131]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1145620004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主备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[V1123]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[V1133]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3135145684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Way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[V1125,V1135]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2318973795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Way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[V1147,V1157]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2260474386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[V1161]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2589965446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[V1171]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2330159745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[P255]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4066211207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[P256]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1053314579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DCGW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[P257]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138150486"/>
                  </a:ext>
                </a:extLst>
              </a:tr>
              <a:tr h="1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VNF151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DCGW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[P258]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1" marR="661" marT="661" marB="0" anchor="ctr"/>
                </a:tc>
                <a:extLst>
                  <a:ext uri="{0D108BD9-81ED-4DB2-BD59-A6C34878D82A}">
                    <a16:rowId xmlns:a16="http://schemas.microsoft.com/office/drawing/2014/main" val="2166637317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406B3AF-651E-49AB-88FF-D31340675562}"/>
              </a:ext>
            </a:extLst>
          </p:cNvPr>
          <p:cNvSpPr/>
          <p:nvPr/>
        </p:nvSpPr>
        <p:spPr>
          <a:xfrm>
            <a:off x="6606499" y="1522804"/>
            <a:ext cx="4747301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进行组合，形成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个业务。其中：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个只包含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的业务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的业务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的业务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部分业务参数如下表所示：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94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E6B98E4-9C09-4A6B-89E0-2D1A399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、云化虚拟化网络业务可靠性计算时间分析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29">
            <a:extLst>
              <a:ext uri="{FF2B5EF4-FFF2-40B4-BE49-F238E27FC236}">
                <a16:creationId xmlns:a16="http://schemas.microsoft.com/office/drawing/2014/main" id="{BFC702D6-02AA-40AE-A7FD-A3315AD4E5E1}"/>
              </a:ext>
            </a:extLst>
          </p:cNvPr>
          <p:cNvGrpSpPr>
            <a:grpSpLocks/>
          </p:cNvGrpSpPr>
          <p:nvPr/>
        </p:nvGrpSpPr>
        <p:grpSpPr bwMode="auto">
          <a:xfrm>
            <a:off x="459176" y="1450488"/>
            <a:ext cx="4204902" cy="144632"/>
            <a:chOff x="842591" y="1616264"/>
            <a:chExt cx="3627679" cy="72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C36C6-CD92-4108-A899-56428E43940C}"/>
                </a:ext>
              </a:extLst>
            </p:cNvPr>
            <p:cNvCxnSpPr/>
            <p:nvPr/>
          </p:nvCxnSpPr>
          <p:spPr>
            <a:xfrm>
              <a:off x="869581" y="1653064"/>
              <a:ext cx="3600689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2DD25E-1185-41F0-ACC1-2FDB0C4BD330}"/>
                </a:ext>
              </a:extLst>
            </p:cNvPr>
            <p:cNvSpPr/>
            <p:nvPr/>
          </p:nvSpPr>
          <p:spPr>
            <a:xfrm>
              <a:off x="842591" y="1616264"/>
              <a:ext cx="71443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4E250C-FA85-4FBC-857F-513F0F051BBF}"/>
              </a:ext>
            </a:extLst>
          </p:cNvPr>
          <p:cNvSpPr/>
          <p:nvPr/>
        </p:nvSpPr>
        <p:spPr>
          <a:xfrm>
            <a:off x="556301" y="104776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计算结果与计算时间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CCA6C-15E2-4235-9253-C51B98BE650F}"/>
              </a:ext>
            </a:extLst>
          </p:cNvPr>
          <p:cNvSpPr/>
          <p:nvPr/>
        </p:nvSpPr>
        <p:spPr>
          <a:xfrm>
            <a:off x="6304398" y="159512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T=200</a:t>
            </a:r>
            <a:r>
              <a:rPr lang="en-US" altLang="en-US" sz="1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N=[10,50,100]</a:t>
            </a:r>
            <a:r>
              <a:rPr lang="en-US" altLang="en-US" sz="16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时的可靠度计算结果与计算时间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DE3945D-D015-46E9-8A36-DF94E6D95BEF}"/>
              </a:ext>
            </a:extLst>
          </p:cNvPr>
          <p:cNvSpPr/>
          <p:nvPr/>
        </p:nvSpPr>
        <p:spPr>
          <a:xfrm>
            <a:off x="259198" y="160789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N=100</a:t>
            </a:r>
            <a:r>
              <a:rPr lang="en-US" alt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en-US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T=[10,20,50,100,200]</a:t>
            </a:r>
            <a:r>
              <a:rPr lang="en-US" alt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时的可靠度计算结果与计算时间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C0E8F0E-D317-4FC6-AC5D-894D2E96E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1370"/>
              </p:ext>
            </p:extLst>
          </p:nvPr>
        </p:nvGraphicFramePr>
        <p:xfrm>
          <a:off x="203406" y="2016648"/>
          <a:ext cx="5794622" cy="477304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88991">
                  <a:extLst>
                    <a:ext uri="{9D8B030D-6E8A-4147-A177-3AD203B41FA5}">
                      <a16:colId xmlns:a16="http://schemas.microsoft.com/office/drawing/2014/main" val="2779480722"/>
                    </a:ext>
                  </a:extLst>
                </a:gridCol>
                <a:gridCol w="928755">
                  <a:extLst>
                    <a:ext uri="{9D8B030D-6E8A-4147-A177-3AD203B41FA5}">
                      <a16:colId xmlns:a16="http://schemas.microsoft.com/office/drawing/2014/main" val="3521325971"/>
                    </a:ext>
                  </a:extLst>
                </a:gridCol>
                <a:gridCol w="944219">
                  <a:extLst>
                    <a:ext uri="{9D8B030D-6E8A-4147-A177-3AD203B41FA5}">
                      <a16:colId xmlns:a16="http://schemas.microsoft.com/office/drawing/2014/main" val="610452010"/>
                    </a:ext>
                  </a:extLst>
                </a:gridCol>
                <a:gridCol w="944219">
                  <a:extLst>
                    <a:ext uri="{9D8B030D-6E8A-4147-A177-3AD203B41FA5}">
                      <a16:colId xmlns:a16="http://schemas.microsoft.com/office/drawing/2014/main" val="1279140522"/>
                    </a:ext>
                  </a:extLst>
                </a:gridCol>
                <a:gridCol w="944219">
                  <a:extLst>
                    <a:ext uri="{9D8B030D-6E8A-4147-A177-3AD203B41FA5}">
                      <a16:colId xmlns:a16="http://schemas.microsoft.com/office/drawing/2014/main" val="1792201371"/>
                    </a:ext>
                  </a:extLst>
                </a:gridCol>
                <a:gridCol w="944219">
                  <a:extLst>
                    <a:ext uri="{9D8B030D-6E8A-4147-A177-3AD203B41FA5}">
                      <a16:colId xmlns:a16="http://schemas.microsoft.com/office/drawing/2014/main" val="2786134639"/>
                    </a:ext>
                  </a:extLst>
                </a:gridCol>
              </a:tblGrid>
              <a:tr h="230063"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T(</a:t>
                      </a:r>
                      <a:r>
                        <a:rPr lang="zh-CN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extLst>
                  <a:ext uri="{0D108BD9-81ED-4DB2-BD59-A6C34878D82A}">
                    <a16:rowId xmlns:a16="http://schemas.microsoft.com/office/drawing/2014/main" val="1571991135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App1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0.997383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0.998185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0.999206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0.999593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0.999791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4025518989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0.997958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0.998698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0.999393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0.999645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0.999827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1637431144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App3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0.998965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0.999102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0.999566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0.999786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0.999892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3077062240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App4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0.997577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0.998157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0.999239</a:t>
                      </a:r>
                      <a:endParaRPr lang="en-US" altLang="zh-CN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0.999565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0.999786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303825226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App5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0.997908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0.998318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0.999202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0.999597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0.999787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3047876790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App6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0.997902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0.998726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0.999395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0.999691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0.999828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2607669087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App7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0.996606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0.997755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0.998995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0.999441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1948970323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App8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0.996964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0.999134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0.999546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0.999763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3749224452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0.997767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0.998659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0.999677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0.999835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1267370924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App10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0.997494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0.998263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0.999174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0.999572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0.999775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3683846016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2474550019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App95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0.99547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0.997093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0.998616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0.999268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0.999642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1125059854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App96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0.997756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0.998603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0.999361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0.999709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0.999826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415589985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App97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0.995263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0.996705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0.998515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0.99929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0.999615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2087751611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App98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0.99385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0.995702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0.997976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0.998972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0.999445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3585490054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App99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0.99733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0.998362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0.999174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0.999614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0.999772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3337862228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App100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0.996292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0.997366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0.998768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0.999362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0.999657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457928"/>
                  </a:ext>
                </a:extLst>
              </a:tr>
              <a:tr h="2058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整网业务可靠度</a:t>
                      </a:r>
                      <a:endParaRPr lang="en-US" alt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0.996956</a:t>
                      </a:r>
                      <a:endParaRPr lang="en-US" altLang="zh-CN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0.997944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0.999034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0.999503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0.999741</a:t>
                      </a:r>
                      <a:endParaRPr lang="en-US" altLang="zh-CN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252776"/>
                  </a:ext>
                </a:extLst>
              </a:tr>
              <a:tr h="2058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计算时间（</a:t>
                      </a: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1903.307</a:t>
                      </a:r>
                      <a:endParaRPr lang="en-US" altLang="zh-CN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2477.007</a:t>
                      </a:r>
                      <a:endParaRPr lang="en-US" altLang="zh-CN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2933.741</a:t>
                      </a:r>
                      <a:endParaRPr lang="en-US" altLang="zh-CN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3065.553</a:t>
                      </a:r>
                      <a:endParaRPr lang="en-US" altLang="zh-CN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3389.464</a:t>
                      </a:r>
                      <a:endParaRPr lang="en-US" altLang="zh-CN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924257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9E4DE6F-783F-44F9-B89A-AAE36A00D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75807"/>
              </p:ext>
            </p:extLst>
          </p:nvPr>
        </p:nvGraphicFramePr>
        <p:xfrm>
          <a:off x="7021948" y="2007646"/>
          <a:ext cx="3906184" cy="47619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88991">
                  <a:extLst>
                    <a:ext uri="{9D8B030D-6E8A-4147-A177-3AD203B41FA5}">
                      <a16:colId xmlns:a16="http://schemas.microsoft.com/office/drawing/2014/main" val="2779480722"/>
                    </a:ext>
                  </a:extLst>
                </a:gridCol>
                <a:gridCol w="928755">
                  <a:extLst>
                    <a:ext uri="{9D8B030D-6E8A-4147-A177-3AD203B41FA5}">
                      <a16:colId xmlns:a16="http://schemas.microsoft.com/office/drawing/2014/main" val="3521325971"/>
                    </a:ext>
                  </a:extLst>
                </a:gridCol>
                <a:gridCol w="944219">
                  <a:extLst>
                    <a:ext uri="{9D8B030D-6E8A-4147-A177-3AD203B41FA5}">
                      <a16:colId xmlns:a16="http://schemas.microsoft.com/office/drawing/2014/main" val="610452010"/>
                    </a:ext>
                  </a:extLst>
                </a:gridCol>
                <a:gridCol w="944219">
                  <a:extLst>
                    <a:ext uri="{9D8B030D-6E8A-4147-A177-3AD203B41FA5}">
                      <a16:colId xmlns:a16="http://schemas.microsoft.com/office/drawing/2014/main" val="1279140522"/>
                    </a:ext>
                  </a:extLst>
                </a:gridCol>
              </a:tblGrid>
              <a:tr h="230063"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991135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App1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0.999778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25518989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0.999797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0.999824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37431144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App3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0.999879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77062240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App4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0.999768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0.999781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0.999784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3825226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App5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0.999768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0.999797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47876790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App6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0.999851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0.999828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7669087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App7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0.999737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48970323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App8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0.999754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0.999776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9224452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0.999851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0.999833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67370924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App10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0.999776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83846016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tc>
                  <a:txBody>
                    <a:bodyPr/>
                    <a:lstStyle/>
                    <a:p>
                      <a:pPr marL="266700" marR="0" lvl="0" indent="-26670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 anchor="b"/>
                </a:tc>
                <a:extLst>
                  <a:ext uri="{0D108BD9-81ED-4DB2-BD59-A6C34878D82A}">
                    <a16:rowId xmlns:a16="http://schemas.microsoft.com/office/drawing/2014/main" val="2474550019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App95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0.999633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0.999619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0.999634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25059854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App96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0.999851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0.999847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0.999833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5589985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App97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0.99959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0.999614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0.999623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87751611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App98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0.999359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0.999498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0.999461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85490054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App99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0.999791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0.999798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7862228"/>
                  </a:ext>
                </a:extLst>
              </a:tr>
              <a:tr h="230063">
                <a:tc>
                  <a:txBody>
                    <a:bodyPr/>
                    <a:lstStyle/>
                    <a:p>
                      <a:pPr marL="266700" indent="-266700" algn="ctr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App100</a:t>
                      </a:r>
                      <a:endParaRPr lang="en-US" sz="1050" b="1" kern="10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0.999639</a:t>
                      </a:r>
                    </a:p>
                  </a:txBody>
                  <a:tcPr marL="4763" marR="4763" marT="476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0.999696</a:t>
                      </a:r>
                    </a:p>
                  </a:txBody>
                  <a:tcPr marL="4763" marR="4763" marT="476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0.999671</a:t>
                      </a:r>
                    </a:p>
                  </a:txBody>
                  <a:tcPr marL="4763" marR="4763" marT="476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457928"/>
                  </a:ext>
                </a:extLst>
              </a:tr>
              <a:tr h="2058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整网业务可靠度</a:t>
                      </a:r>
                      <a:endParaRPr lang="en-US" alt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0.999725</a:t>
                      </a: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0.999743</a:t>
                      </a: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0.999743</a:t>
                      </a: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252776"/>
                  </a:ext>
                </a:extLst>
              </a:tr>
              <a:tr h="2058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计算时间（</a:t>
                      </a:r>
                      <a:r>
                        <a:rPr lang="en-US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zh-CN" sz="105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6" marR="1156" marT="1156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362.1257</a:t>
                      </a: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1743.53</a:t>
                      </a: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3500.041</a:t>
                      </a: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924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4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E6B98E4-9C09-4A6B-89E0-2D1A399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、云化虚拟化网络业务可靠性计算时间分析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29">
            <a:extLst>
              <a:ext uri="{FF2B5EF4-FFF2-40B4-BE49-F238E27FC236}">
                <a16:creationId xmlns:a16="http://schemas.microsoft.com/office/drawing/2014/main" id="{BFC702D6-02AA-40AE-A7FD-A3315AD4E5E1}"/>
              </a:ext>
            </a:extLst>
          </p:cNvPr>
          <p:cNvGrpSpPr>
            <a:grpSpLocks/>
          </p:cNvGrpSpPr>
          <p:nvPr/>
        </p:nvGrpSpPr>
        <p:grpSpPr bwMode="auto">
          <a:xfrm>
            <a:off x="459176" y="1450488"/>
            <a:ext cx="4204902" cy="144632"/>
            <a:chOff x="842591" y="1616264"/>
            <a:chExt cx="3627679" cy="72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C36C6-CD92-4108-A899-56428E43940C}"/>
                </a:ext>
              </a:extLst>
            </p:cNvPr>
            <p:cNvCxnSpPr/>
            <p:nvPr/>
          </p:nvCxnSpPr>
          <p:spPr>
            <a:xfrm>
              <a:off x="869581" y="1653064"/>
              <a:ext cx="3600689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2DD25E-1185-41F0-ACC1-2FDB0C4BD330}"/>
                </a:ext>
              </a:extLst>
            </p:cNvPr>
            <p:cNvSpPr/>
            <p:nvPr/>
          </p:nvSpPr>
          <p:spPr>
            <a:xfrm>
              <a:off x="842591" y="1616264"/>
              <a:ext cx="71443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4E250C-FA85-4FBC-857F-513F0F051BBF}"/>
              </a:ext>
            </a:extLst>
          </p:cNvPr>
          <p:cNvSpPr/>
          <p:nvPr/>
        </p:nvSpPr>
        <p:spPr>
          <a:xfrm>
            <a:off x="556301" y="104776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计算结果与计算时间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D642D6-9386-40D1-A37F-F84A4BC82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8" y="2042511"/>
            <a:ext cx="4962370" cy="39698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5743D4-8968-4A56-914E-391C0B13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94" y="2042510"/>
            <a:ext cx="4962370" cy="396989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E60624A-7A4A-4F61-A10D-A5A33469A121}"/>
              </a:ext>
            </a:extLst>
          </p:cNvPr>
          <p:cNvSpPr/>
          <p:nvPr/>
        </p:nvSpPr>
        <p:spPr>
          <a:xfrm>
            <a:off x="510106" y="1583357"/>
            <a:ext cx="9628193" cy="120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采用串行处理下，计算时间与计算周期和计算次数的关系如下：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7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4E6B98E4-9C09-4A6B-89E0-2D1A399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、网络业务可用性计算次数和精度分析 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29">
            <a:extLst>
              <a:ext uri="{FF2B5EF4-FFF2-40B4-BE49-F238E27FC236}">
                <a16:creationId xmlns:a16="http://schemas.microsoft.com/office/drawing/2014/main" id="{BFC702D6-02AA-40AE-A7FD-A3315AD4E5E1}"/>
              </a:ext>
            </a:extLst>
          </p:cNvPr>
          <p:cNvGrpSpPr>
            <a:grpSpLocks/>
          </p:cNvGrpSpPr>
          <p:nvPr/>
        </p:nvGrpSpPr>
        <p:grpSpPr bwMode="auto">
          <a:xfrm>
            <a:off x="459176" y="1450488"/>
            <a:ext cx="4204902" cy="144632"/>
            <a:chOff x="842591" y="1616264"/>
            <a:chExt cx="3627679" cy="72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C36C6-CD92-4108-A899-56428E43940C}"/>
                </a:ext>
              </a:extLst>
            </p:cNvPr>
            <p:cNvCxnSpPr/>
            <p:nvPr/>
          </p:nvCxnSpPr>
          <p:spPr>
            <a:xfrm>
              <a:off x="869581" y="1653064"/>
              <a:ext cx="3600689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2DD25E-1185-41F0-ACC1-2FDB0C4BD330}"/>
                </a:ext>
              </a:extLst>
            </p:cNvPr>
            <p:cNvSpPr/>
            <p:nvPr/>
          </p:nvSpPr>
          <p:spPr>
            <a:xfrm>
              <a:off x="842591" y="1616264"/>
              <a:ext cx="71443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4E250C-FA85-4FBC-857F-513F0F051BBF}"/>
              </a:ext>
            </a:extLst>
          </p:cNvPr>
          <p:cNvSpPr/>
          <p:nvPr/>
        </p:nvSpPr>
        <p:spPr>
          <a:xfrm>
            <a:off x="556301" y="1047769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业务可用度计算精度和仿真次数的关系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FE1C9A-3B84-4FD7-931D-0E6598B73D1F}"/>
                  </a:ext>
                </a:extLst>
              </p:cNvPr>
              <p:cNvSpPr/>
              <p:nvPr/>
            </p:nvSpPr>
            <p:spPr>
              <a:xfrm>
                <a:off x="500581" y="1583357"/>
                <a:ext cx="11241839" cy="4715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根据中心极限定律，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次仿真的独立随机变量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有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有限的数学期望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以及方差</a:t>
                </a: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l-GR" altLang="zh-CN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即在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充分大时，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近似服从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l-GR" altLang="zh-CN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，而绝对误差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则近似服从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N(0,</a:t>
                </a: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l-GR" altLang="zh-CN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l-GR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为置信水平，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标准正态置信区间长度。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此时，仿真的绝对误差为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故而，当仿真次数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足够时，仿真误差小于所需的与误差阈值，即可用多次仿真的可用度均值代替可用度的期望值。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FE1C9A-3B84-4FD7-931D-0E6598B73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1" y="1583357"/>
                <a:ext cx="11241839" cy="4715650"/>
              </a:xfrm>
              <a:prstGeom prst="rect">
                <a:avLst/>
              </a:prstGeom>
              <a:blipFill>
                <a:blip r:embed="rId4"/>
                <a:stretch>
                  <a:fillRect l="-434" r="-488" b="-1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5743D64-A4C4-4A33-B586-FF400D95F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8276"/>
              </p:ext>
            </p:extLst>
          </p:nvPr>
        </p:nvGraphicFramePr>
        <p:xfrm>
          <a:off x="2497865" y="2273319"/>
          <a:ext cx="589320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5"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7865" y="2273319"/>
                        <a:ext cx="5893207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DD1A7FE2-9002-4AFD-84E5-569C5387A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01642"/>
              </p:ext>
            </p:extLst>
          </p:nvPr>
        </p:nvGraphicFramePr>
        <p:xfrm>
          <a:off x="5568156" y="4593564"/>
          <a:ext cx="1055687" cy="80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" name="Equation" r:id="rId7" imgW="431640" imgH="330120" progId="Equation.DSMT4">
                  <p:embed/>
                </p:oleObj>
              </mc:Choice>
              <mc:Fallback>
                <p:oleObj name="Equation" r:id="rId7" imgW="431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8156" y="4593564"/>
                        <a:ext cx="1055687" cy="806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20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9">
            <a:extLst>
              <a:ext uri="{FF2B5EF4-FFF2-40B4-BE49-F238E27FC236}">
                <a16:creationId xmlns:a16="http://schemas.microsoft.com/office/drawing/2014/main" id="{BFC702D6-02AA-40AE-A7FD-A3315AD4E5E1}"/>
              </a:ext>
            </a:extLst>
          </p:cNvPr>
          <p:cNvGrpSpPr>
            <a:grpSpLocks/>
          </p:cNvGrpSpPr>
          <p:nvPr/>
        </p:nvGrpSpPr>
        <p:grpSpPr bwMode="auto">
          <a:xfrm>
            <a:off x="459176" y="1450488"/>
            <a:ext cx="4204902" cy="144632"/>
            <a:chOff x="842591" y="1616264"/>
            <a:chExt cx="3627679" cy="72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C36C6-CD92-4108-A899-56428E43940C}"/>
                </a:ext>
              </a:extLst>
            </p:cNvPr>
            <p:cNvCxnSpPr/>
            <p:nvPr/>
          </p:nvCxnSpPr>
          <p:spPr>
            <a:xfrm>
              <a:off x="869581" y="1653064"/>
              <a:ext cx="3600689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2DD25E-1185-41F0-ACC1-2FDB0C4BD330}"/>
                </a:ext>
              </a:extLst>
            </p:cNvPr>
            <p:cNvSpPr/>
            <p:nvPr/>
          </p:nvSpPr>
          <p:spPr>
            <a:xfrm>
              <a:off x="842591" y="1616264"/>
              <a:ext cx="71443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4E250C-FA85-4FBC-857F-513F0F051BBF}"/>
              </a:ext>
            </a:extLst>
          </p:cNvPr>
          <p:cNvSpPr/>
          <p:nvPr/>
        </p:nvSpPr>
        <p:spPr>
          <a:xfrm>
            <a:off x="556301" y="104776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业务可用度计算结果的收敛性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AB398D-B475-4B7C-9CAA-1F6A643CCAE2}"/>
              </a:ext>
            </a:extLst>
          </p:cNvPr>
          <p:cNvSpPr/>
          <p:nvPr/>
        </p:nvSpPr>
        <p:spPr>
          <a:xfrm>
            <a:off x="510106" y="1583357"/>
            <a:ext cx="11241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我们以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年，置信度为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的情况下，画出了业务均值和仿真绝对误差随仿真次数的变化情况，所取的误差阈值为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10^(-4)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。可以看出，对着这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个业务，随着仿真次数增加其均值逐渐收敛；仿真次数分别取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次结果时，能在置信度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的情况下，满足仿真精度需求。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62908-92CA-424E-8041-F9151D8C1CCD}"/>
              </a:ext>
            </a:extLst>
          </p:cNvPr>
          <p:cNvSpPr/>
          <p:nvPr/>
        </p:nvSpPr>
        <p:spPr>
          <a:xfrm>
            <a:off x="2057104" y="6303932"/>
            <a:ext cx="334052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可用度均值随仿真次数的变化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65B762-6B42-47F9-BC0A-E702C75A0D4E}"/>
              </a:ext>
            </a:extLst>
          </p:cNvPr>
          <p:cNvSpPr/>
          <p:nvPr/>
        </p:nvSpPr>
        <p:spPr>
          <a:xfrm>
            <a:off x="8094133" y="6321294"/>
            <a:ext cx="262361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误差随仿真次数的变化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8BC3FCC-6936-482B-A6BB-7E276FAA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、网络业务可用性计算次数和精度分析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F704A79-93F0-4018-9A19-2183A6E69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68" y="2809808"/>
            <a:ext cx="4101656" cy="32205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461B7A-0E1E-4536-878B-54B3B0A99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78" y="2942311"/>
            <a:ext cx="4489885" cy="30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1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9">
            <a:extLst>
              <a:ext uri="{FF2B5EF4-FFF2-40B4-BE49-F238E27FC236}">
                <a16:creationId xmlns:a16="http://schemas.microsoft.com/office/drawing/2014/main" id="{BFC702D6-02AA-40AE-A7FD-A3315AD4E5E1}"/>
              </a:ext>
            </a:extLst>
          </p:cNvPr>
          <p:cNvGrpSpPr>
            <a:grpSpLocks/>
          </p:cNvGrpSpPr>
          <p:nvPr/>
        </p:nvGrpSpPr>
        <p:grpSpPr bwMode="auto">
          <a:xfrm>
            <a:off x="459176" y="1450488"/>
            <a:ext cx="4204902" cy="144632"/>
            <a:chOff x="842591" y="1616264"/>
            <a:chExt cx="3627679" cy="72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C36C6-CD92-4108-A899-56428E43940C}"/>
                </a:ext>
              </a:extLst>
            </p:cNvPr>
            <p:cNvCxnSpPr/>
            <p:nvPr/>
          </p:nvCxnSpPr>
          <p:spPr>
            <a:xfrm>
              <a:off x="869581" y="1653064"/>
              <a:ext cx="3600689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2DD25E-1185-41F0-ACC1-2FDB0C4BD330}"/>
                </a:ext>
              </a:extLst>
            </p:cNvPr>
            <p:cNvSpPr/>
            <p:nvPr/>
          </p:nvSpPr>
          <p:spPr>
            <a:xfrm>
              <a:off x="842591" y="1616264"/>
              <a:ext cx="71443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4E250C-FA85-4FBC-857F-513F0F051BBF}"/>
              </a:ext>
            </a:extLst>
          </p:cNvPr>
          <p:cNvSpPr/>
          <p:nvPr/>
        </p:nvSpPr>
        <p:spPr>
          <a:xfrm>
            <a:off x="556301" y="1047769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业务可用度估计值与仿真次数、仿真时长的关系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65B762-6B42-47F9-BC0A-E702C75A0D4E}"/>
              </a:ext>
            </a:extLst>
          </p:cNvPr>
          <p:cNvSpPr/>
          <p:nvPr/>
        </p:nvSpPr>
        <p:spPr>
          <a:xfrm>
            <a:off x="1426410" y="5333589"/>
            <a:ext cx="247088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不同仿真时长下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的结果精度随仿真次数的变化曲线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8BC3FCC-6936-482B-A6BB-7E276FAA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307252"/>
            <a:ext cx="9710195" cy="468252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、网络业务可用性计算次数和精度分析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FB2F914-9B5A-43B1-9300-4B4801B69A78}"/>
                  </a:ext>
                </a:extLst>
              </p:cNvPr>
              <p:cNvSpPr/>
              <p:nvPr/>
            </p:nvSpPr>
            <p:spPr>
              <a:xfrm>
                <a:off x="778028" y="1781699"/>
                <a:ext cx="9928441" cy="874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微软雅黑" panose="020B0503020204020204" pitchFamily="34" charset="-122"/>
                  </a:rPr>
                  <a:t>  同时，当精度要求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−4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时，随着仿真时长的增加，不同业务的仿真误差随着仿真时长的增加其仿真精度会提高。下面对其中的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个业务进行展示和说明。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FB2F914-9B5A-43B1-9300-4B4801B69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8" y="1781699"/>
                <a:ext cx="9928441" cy="874407"/>
              </a:xfrm>
              <a:prstGeom prst="rect">
                <a:avLst/>
              </a:prstGeom>
              <a:blipFill>
                <a:blip r:embed="rId3"/>
                <a:stretch>
                  <a:fillRect l="-553" r="-491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B41442F4-39EC-4496-8C0C-1491F6062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93" y="2696491"/>
            <a:ext cx="3624793" cy="245911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FBE1CCD-452E-450B-AD72-66F552108BA0}"/>
              </a:ext>
            </a:extLst>
          </p:cNvPr>
          <p:cNvSpPr/>
          <p:nvPr/>
        </p:nvSpPr>
        <p:spPr>
          <a:xfrm>
            <a:off x="5044059" y="5333588"/>
            <a:ext cx="247088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不同仿真时长下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的结果精度随仿真次数的变化曲线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35DF96-BD7E-452A-A01B-4B812F61F882}"/>
              </a:ext>
            </a:extLst>
          </p:cNvPr>
          <p:cNvSpPr/>
          <p:nvPr/>
        </p:nvSpPr>
        <p:spPr>
          <a:xfrm>
            <a:off x="8882913" y="5333587"/>
            <a:ext cx="247088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不同仿真时长下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的结果精度随仿真次数的变化曲线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94E4C8F-695B-4E0F-8337-078AF5CF7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625" y="2663557"/>
            <a:ext cx="3624793" cy="249204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7401D7-9FD5-4F14-8AEA-87EDA79A8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89" y="2687767"/>
            <a:ext cx="3601965" cy="24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1335</Words>
  <Application>Microsoft Office PowerPoint</Application>
  <PresentationFormat>宽屏</PresentationFormat>
  <Paragraphs>419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Equation</vt:lpstr>
      <vt:lpstr>云化虚拟化网络业务可用性计算时间、精度和置信度分析</vt:lpstr>
      <vt:lpstr>PowerPoint 演示文稿</vt:lpstr>
      <vt:lpstr>1、案例介绍</vt:lpstr>
      <vt:lpstr>1、案例介绍</vt:lpstr>
      <vt:lpstr>2、云化虚拟化网络业务可靠性计算时间分析</vt:lpstr>
      <vt:lpstr>2、云化虚拟化网络业务可靠性计算时间分析</vt:lpstr>
      <vt:lpstr>3、网络业务可用性计算次数和精度分析 </vt:lpstr>
      <vt:lpstr>3、网络业务可用性计算次数和精度分析 </vt:lpstr>
      <vt:lpstr>3、网络业务可用性计算次数和精度分析 </vt:lpstr>
      <vt:lpstr>3、网络业务可用性计算次数和精度分析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ASON网络路由和恢复算法</dc:title>
  <dc:creator>易 志为</dc:creator>
  <cp:lastModifiedBy>zhu juxing</cp:lastModifiedBy>
  <cp:revision>312</cp:revision>
  <dcterms:created xsi:type="dcterms:W3CDTF">2020-04-25T07:29:06Z</dcterms:created>
  <dcterms:modified xsi:type="dcterms:W3CDTF">2021-03-04T08:45:03Z</dcterms:modified>
</cp:coreProperties>
</file>