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  <p:embeddedFont>
      <p:font typeface="Bree Serif"/>
      <p:regular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reeSerif-regular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LatoLight-bold.fntdata"/><Relationship Id="rId14" Type="http://schemas.openxmlformats.org/officeDocument/2006/relationships/slide" Target="slides/slide8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1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f1a82b37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f1a82b37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f1a82b37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f1a82b37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f1a82b37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ef1a82b37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f1a82b37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f1a82b37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f1a82b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f1a82b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f1a82b37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f1a82b37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f1a82b37_6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f1a82b37_6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ef1a82b37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ef1a82b37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f1a82b37_6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f1a82b37_6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ef1a82b37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ef1a82b37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f1a82b37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f1a82b37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f1a82b37_6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f1a82b37_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4228cbc5_5_24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814228cbc5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814228cbc5_5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f1a82b37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f1a82b37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f1a82b37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ef1a82b37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f1a82b37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f1a82b37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f1a82b37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f1a82b37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f1a82b37_6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f1a82b37_6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f1a82b37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f1a82b37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f1a82b37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f1a82b37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None/>
              <a:defRPr b="0" i="0" sz="2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7.png"/><Relationship Id="rId15" Type="http://schemas.openxmlformats.org/officeDocument/2006/relationships/image" Target="../media/image25.png"/><Relationship Id="rId1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35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t.me/zhuk_roma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github.com/zhuk-roman/tabs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hyperlink" Target="http://app.mit.pp.u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iangolo/uwsgi-nginx-flask-docker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0" y="1487575"/>
            <a:ext cx="8520600" cy="11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Web App Hosted with AWS ECS</a:t>
            </a:r>
            <a:endParaRPr sz="3600"/>
          </a:p>
        </p:txBody>
      </p:sp>
      <p:sp>
        <p:nvSpPr>
          <p:cNvPr id="62" name="Google Shape;62;p15"/>
          <p:cNvSpPr txBox="1"/>
          <p:nvPr/>
        </p:nvSpPr>
        <p:spPr>
          <a:xfrm>
            <a:off x="2847150" y="628600"/>
            <a:ext cx="34497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EPAM University Program 2020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3544650" y="4591000"/>
            <a:ext cx="2054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ZHUK ROMAN </a:t>
            </a:r>
            <a:endParaRPr sz="1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079" y="3456700"/>
            <a:ext cx="849842" cy="113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Infrastructure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scenario was written for creating Aws </a:t>
            </a:r>
            <a:r>
              <a:rPr lang="en"/>
              <a:t>infrastructure. Following components are managed with terraform: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ECS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ECS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ECS task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ECS auto scaling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ECS auto scaling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CloudWatch alarms for scale in and scale 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RDS, S3, ELB, IAM users and policies were created manually.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pipeline will build a docker image and push it to private repository on dockerhub.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AWS credentials with </a:t>
            </a:r>
            <a:r>
              <a:rPr lang="en"/>
              <a:t>permissions to</a:t>
            </a:r>
            <a:r>
              <a:rPr lang="en"/>
              <a:t> upload and delete S3 files are stored in Jenkins </a:t>
            </a:r>
            <a:r>
              <a:rPr i="1" lang="en"/>
              <a:t>secretfile</a:t>
            </a:r>
            <a:r>
              <a:rPr lang="en"/>
              <a:t> credentials. It will be added to our docker image.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Last step in pipeline is force ECS to pull latest image and deploy to all instances in ECS service.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493500" y="1268050"/>
            <a:ext cx="85953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environment {...}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stages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stage(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'Cloning git'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{...}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stage(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'Copy aws credentials'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steps{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script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withCredentials([file(credentialsId: 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'aws_credentials'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variable: 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'aws_credentials'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)])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sh 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"cp \$aws_credentials aws_credentials"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stage(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'Building image'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{...}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stage(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'Push image'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){...}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stage(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'Remove unused docker image and sensitive data'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{...}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stage(</a:t>
            </a:r>
            <a:r>
              <a:rPr lang="en" sz="1050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'ECS force new deployment'</a:t>
            </a:r>
            <a:r>
              <a:rPr lang="en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steps{</a:t>
            </a:r>
            <a:endParaRPr sz="105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sh </a:t>
            </a:r>
            <a:r>
              <a:rPr lang="en" sz="1050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"aws ecs update-service --cluster white-hart --service tabs --force-new-deployment"</a:t>
            </a:r>
            <a:endParaRPr sz="105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05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Pipeline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get this pipeline work we will have to install </a:t>
            </a:r>
            <a:r>
              <a:rPr b="1" lang="en"/>
              <a:t>docker</a:t>
            </a:r>
            <a:r>
              <a:rPr lang="en"/>
              <a:t> and </a:t>
            </a:r>
            <a:r>
              <a:rPr b="1" lang="en"/>
              <a:t>aws-cli</a:t>
            </a:r>
            <a:r>
              <a:rPr lang="en"/>
              <a:t> to the machine where Jenkins is installed.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Jenkins user should be added to docker group. Aws user should have permission to perform UpdateService call for ECS service.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46" y="2872696"/>
            <a:ext cx="5115724" cy="1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2621038" y="2871763"/>
            <a:ext cx="5025975" cy="1994275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700" y="3291388"/>
            <a:ext cx="639700" cy="6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4824863" y="3904688"/>
            <a:ext cx="787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ECS</a:t>
            </a:r>
            <a:endParaRPr sz="10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388" y="3336575"/>
            <a:ext cx="1297000" cy="58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8"/>
          <p:cNvCxnSpPr/>
          <p:nvPr/>
        </p:nvCxnSpPr>
        <p:spPr>
          <a:xfrm>
            <a:off x="3458913" y="3629488"/>
            <a:ext cx="475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8"/>
          <p:cNvSpPr txBox="1"/>
          <p:nvPr/>
        </p:nvSpPr>
        <p:spPr>
          <a:xfrm>
            <a:off x="2691638" y="3931088"/>
            <a:ext cx="9885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Elastic Load Balancer</a:t>
            </a:r>
            <a:endParaRPr sz="10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2250" y="3176525"/>
            <a:ext cx="906825" cy="90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8"/>
          <p:cNvCxnSpPr/>
          <p:nvPr/>
        </p:nvCxnSpPr>
        <p:spPr>
          <a:xfrm>
            <a:off x="2359275" y="3627087"/>
            <a:ext cx="513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4013" y="3897888"/>
            <a:ext cx="586701" cy="58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6353750" y="4522488"/>
            <a:ext cx="8472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S3 Bucket</a:t>
            </a:r>
            <a:endParaRPr sz="10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3950" y="2973186"/>
            <a:ext cx="566784" cy="6397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6353750" y="3592388"/>
            <a:ext cx="8472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RDS</a:t>
            </a:r>
            <a:endParaRPr sz="1000"/>
          </a:p>
        </p:txBody>
      </p:sp>
      <p:sp>
        <p:nvSpPr>
          <p:cNvPr id="181" name="Google Shape;181;p28"/>
          <p:cNvSpPr/>
          <p:nvPr/>
        </p:nvSpPr>
        <p:spPr>
          <a:xfrm>
            <a:off x="3921188" y="3133688"/>
            <a:ext cx="1993200" cy="135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1512063" y="3923538"/>
            <a:ext cx="8472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9488" y="1485363"/>
            <a:ext cx="586700" cy="5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613338" y="2094963"/>
            <a:ext cx="9390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Github</a:t>
            </a:r>
            <a:endParaRPr sz="100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91000" y="1374313"/>
            <a:ext cx="566775" cy="7824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8"/>
          <p:cNvCxnSpPr>
            <a:stCxn id="183" idx="3"/>
            <a:endCxn id="187" idx="1"/>
          </p:cNvCxnSpPr>
          <p:nvPr/>
        </p:nvCxnSpPr>
        <p:spPr>
          <a:xfrm flipH="1" rot="10800000">
            <a:off x="1376188" y="1778113"/>
            <a:ext cx="456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 txBox="1"/>
          <p:nvPr/>
        </p:nvSpPr>
        <p:spPr>
          <a:xfrm>
            <a:off x="1804888" y="2088688"/>
            <a:ext cx="9390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Jenkins</a:t>
            </a:r>
            <a:endParaRPr sz="1000"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2563" y="1600225"/>
            <a:ext cx="1368507" cy="35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8"/>
          <p:cNvCxnSpPr>
            <a:stCxn id="187" idx="3"/>
            <a:endCxn id="189" idx="1"/>
          </p:cNvCxnSpPr>
          <p:nvPr/>
        </p:nvCxnSpPr>
        <p:spPr>
          <a:xfrm>
            <a:off x="2762088" y="1778063"/>
            <a:ext cx="41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21488" y="1475138"/>
            <a:ext cx="586700" cy="5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6745313" y="2094950"/>
            <a:ext cx="9390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Terraform</a:t>
            </a:r>
            <a:endParaRPr sz="1000"/>
          </a:p>
        </p:txBody>
      </p:sp>
      <p:cxnSp>
        <p:nvCxnSpPr>
          <p:cNvPr id="193" name="Google Shape;193;p28"/>
          <p:cNvCxnSpPr>
            <a:stCxn id="189" idx="3"/>
          </p:cNvCxnSpPr>
          <p:nvPr/>
        </p:nvCxnSpPr>
        <p:spPr>
          <a:xfrm>
            <a:off x="4541069" y="1778725"/>
            <a:ext cx="729900" cy="135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4" name="Google Shape;194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3750" y="3235512"/>
            <a:ext cx="751500" cy="7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4027738" y="3859988"/>
            <a:ext cx="787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Scaling Group</a:t>
            </a:r>
            <a:endParaRPr sz="1000"/>
          </a:p>
        </p:txBody>
      </p:sp>
      <p:cxnSp>
        <p:nvCxnSpPr>
          <p:cNvPr id="196" name="Google Shape;196;p28"/>
          <p:cNvCxnSpPr>
            <a:stCxn id="191" idx="1"/>
          </p:cNvCxnSpPr>
          <p:nvPr/>
        </p:nvCxnSpPr>
        <p:spPr>
          <a:xfrm flipH="1">
            <a:off x="5713688" y="1768488"/>
            <a:ext cx="1207800" cy="13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97" name="Google Shape;197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16670" y="2754488"/>
            <a:ext cx="325050" cy="218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7887" y="2410337"/>
            <a:ext cx="939000" cy="2265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8"/>
          <p:cNvCxnSpPr>
            <a:stCxn id="179" idx="1"/>
          </p:cNvCxnSpPr>
          <p:nvPr/>
        </p:nvCxnSpPr>
        <p:spPr>
          <a:xfrm flipH="1">
            <a:off x="5554650" y="3293038"/>
            <a:ext cx="939300" cy="25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0" name="Google Shape;200;p28"/>
          <p:cNvCxnSpPr>
            <a:stCxn id="177" idx="1"/>
          </p:cNvCxnSpPr>
          <p:nvPr/>
        </p:nvCxnSpPr>
        <p:spPr>
          <a:xfrm rot="10800000">
            <a:off x="5554613" y="3732238"/>
            <a:ext cx="929400" cy="45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" name="Google Shape;187;p28"/>
          <p:cNvSpPr/>
          <p:nvPr/>
        </p:nvSpPr>
        <p:spPr>
          <a:xfrm>
            <a:off x="1832688" y="1199813"/>
            <a:ext cx="929400" cy="11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83711" y="4251913"/>
            <a:ext cx="161987" cy="27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5950338" y="4484575"/>
            <a:ext cx="428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IAM</a:t>
            </a:r>
            <a:endParaRPr sz="800"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53911" y="2243813"/>
            <a:ext cx="161987" cy="27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3871963" y="2243813"/>
            <a:ext cx="428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IAM</a:t>
            </a:r>
            <a:endParaRPr sz="800"/>
          </a:p>
        </p:txBody>
      </p:sp>
      <p:cxnSp>
        <p:nvCxnSpPr>
          <p:cNvPr id="205" name="Google Shape;205;p28"/>
          <p:cNvCxnSpPr/>
          <p:nvPr/>
        </p:nvCxnSpPr>
        <p:spPr>
          <a:xfrm>
            <a:off x="2775350" y="2217775"/>
            <a:ext cx="2337000" cy="914700"/>
          </a:xfrm>
          <a:prstGeom prst="bentConnector3">
            <a:avLst>
              <a:gd fmla="val 9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6700"/>
            <a:ext cx="85206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175" y="246675"/>
            <a:ext cx="1938800" cy="9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Taurus Script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execution: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- scenario: test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concurrency: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ramp-up: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30m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hold-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60m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scenarios: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test: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requests: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- http: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//app.mit.pp.ua/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cookies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remember_token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1|a3b8cf9671d622.......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domain: app.mit.pp.ua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session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.eJwlj0tqAzEQBe-itRfqlrpb8mUG....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domain: app.mit.pp.ua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74F"/>
              </a:solidFill>
            </a:endParaRPr>
          </a:p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 rot="-5400000">
            <a:off x="-2920975" y="3627625"/>
            <a:ext cx="77574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 Metrics</a:t>
            </a:r>
            <a:endParaRPr/>
          </a:p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850" y="240138"/>
            <a:ext cx="4311682" cy="4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Autoscale Event Messages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event log of the ECS service we can see notifications when CloudWatch alarm triggers autoscale policy.</a:t>
            </a:r>
            <a:endParaRPr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25" y="2434938"/>
            <a:ext cx="7809400" cy="2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75" y="3322425"/>
            <a:ext cx="7960401" cy="2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 Metrics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test RDS metrics was 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highest RDS metric was CPU utilization.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clear from test that app can work </a:t>
            </a:r>
            <a:r>
              <a:rPr lang="en"/>
              <a:t>stable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with about 10k visit/minute (2 request per visit)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using 9 ECS tasks(0.25 vcpu, 512 mb RAM each).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650" y="1185775"/>
            <a:ext cx="2581800" cy="18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</a:t>
            </a:r>
            <a:r>
              <a:rPr lang="en"/>
              <a:t>e </a:t>
            </a:r>
            <a:r>
              <a:rPr lang="en"/>
              <a:t>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Dockerize my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Jenkins for creating docker image on every push.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Host app with Amazon Web Services (</a:t>
            </a:r>
            <a:r>
              <a:rPr lang="en">
                <a:highlight>
                  <a:srgbClr val="FFFFFF"/>
                </a:highlight>
              </a:rPr>
              <a:t>ECS, RDS, S3, ELB, Auto Scaling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 rot="-5400000">
            <a:off x="-3614575" y="43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Aggressive Test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686" y="235050"/>
            <a:ext cx="3858625" cy="310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688" y="3397875"/>
            <a:ext cx="3858626" cy="15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25" y="28225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35"/>
          <p:cNvGrpSpPr/>
          <p:nvPr/>
        </p:nvGrpSpPr>
        <p:grpSpPr>
          <a:xfrm>
            <a:off x="322744" y="-523105"/>
            <a:ext cx="8394934" cy="6051740"/>
            <a:chOff x="860422" y="-1414825"/>
            <a:chExt cx="22380522" cy="16137974"/>
          </a:xfrm>
        </p:grpSpPr>
        <p:sp>
          <p:nvSpPr>
            <p:cNvPr id="263" name="Google Shape;263;p35"/>
            <p:cNvSpPr/>
            <p:nvPr/>
          </p:nvSpPr>
          <p:spPr>
            <a:xfrm>
              <a:off x="860422" y="-1414825"/>
              <a:ext cx="5460900" cy="546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20193000" y="1808412"/>
              <a:ext cx="2286000" cy="2286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1530344" y="8078536"/>
              <a:ext cx="1879500" cy="187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7900644" y="9382849"/>
              <a:ext cx="5340300" cy="5340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11768747" y="767012"/>
              <a:ext cx="1097400" cy="1097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9060863" y="11573987"/>
              <a:ext cx="880800" cy="88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5"/>
          <p:cNvGrpSpPr/>
          <p:nvPr/>
        </p:nvGrpSpPr>
        <p:grpSpPr>
          <a:xfrm>
            <a:off x="2284228" y="1844840"/>
            <a:ext cx="4575582" cy="2168066"/>
            <a:chOff x="6089650" y="5272950"/>
            <a:chExt cx="12198300" cy="5781508"/>
          </a:xfrm>
        </p:grpSpPr>
        <p:sp>
          <p:nvSpPr>
            <p:cNvPr id="270" name="Google Shape;270;p35"/>
            <p:cNvSpPr txBox="1"/>
            <p:nvPr/>
          </p:nvSpPr>
          <p:spPr>
            <a:xfrm>
              <a:off x="6089650" y="5272950"/>
              <a:ext cx="12198300" cy="16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800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Thank You!</a:t>
              </a:r>
              <a:endParaRPr sz="500"/>
            </a:p>
          </p:txBody>
        </p:sp>
        <p:sp>
          <p:nvSpPr>
            <p:cNvPr id="271" name="Google Shape;271;p35"/>
            <p:cNvSpPr txBox="1"/>
            <p:nvPr/>
          </p:nvSpPr>
          <p:spPr>
            <a:xfrm>
              <a:off x="9552274" y="9707158"/>
              <a:ext cx="5273100" cy="13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775" lIns="81550" spcFirstLastPara="1" rIns="81550" wrap="square" tIns="40775">
              <a:noAutofit/>
            </a:bodyPr>
            <a:lstStyle/>
            <a:p>
              <a:pPr indent="0" lvl="0" marL="0" marR="0" rtl="0" algn="ctr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My contacts </a:t>
              </a:r>
              <a:endParaRPr sz="500"/>
            </a:p>
            <a:p>
              <a:pPr indent="0" lvl="0" marL="0" marR="0" rtl="0" algn="ctr">
                <a:lnSpc>
                  <a:spcPct val="153535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hlink"/>
                  </a:solidFill>
                  <a:uFill>
                    <a:noFill/>
                  </a:uFill>
                  <a:latin typeface="Lato Light"/>
                  <a:ea typeface="Lato Light"/>
                  <a:cs typeface="Lato Light"/>
                  <a:sym typeface="Lato Light"/>
                  <a:hlinkClick r:id="rId3"/>
                </a:rPr>
                <a:t>t.me/zhuk_roman</a:t>
              </a:r>
              <a:endParaRPr sz="11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ctr">
                <a:lnSpc>
                  <a:spcPct val="153535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zhuk.roman.v@gmail.com</a:t>
              </a:r>
              <a:endParaRPr sz="11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775" y="1017725"/>
            <a:ext cx="2817200" cy="28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925" y="3967300"/>
            <a:ext cx="495525" cy="4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091175" y="4008100"/>
            <a:ext cx="1918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zhuk-roman/tabs</a:t>
            </a:r>
            <a:endParaRPr>
              <a:solidFill>
                <a:srgbClr val="0366D6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025" y="1017725"/>
            <a:ext cx="2817200" cy="28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9200" y="3967288"/>
            <a:ext cx="495525" cy="4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032425" y="4008100"/>
            <a:ext cx="1918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http://app.mit.pp.ua/</a:t>
            </a:r>
            <a:endParaRPr>
              <a:solidFill>
                <a:srgbClr val="0366D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Application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be a simple b</a:t>
            </a:r>
            <a:r>
              <a:rPr lang="en"/>
              <a:t>ookmark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 will allow users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Register and login to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bookmarks and modify existing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list of bookmarks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 will use AWS RDS with MYSQL 8 database, AWS S3 bucket to store downloaded favicons of websites and AWS ECS to host app inside containers.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Flask</a:t>
            </a:r>
            <a:r>
              <a:rPr lang="en" sz="1200"/>
              <a:t> is a micro web framework written in Python. It is classified as a microframework. It has no database abstraction layer, form validation, or any other components where pre-existing third-party libraries provide common functions. However, Flask supports extensions that can add application features as if they were implemented in Flask itself.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>
                <a:highlight>
                  <a:srgbClr val="FFFFFF"/>
                </a:highlight>
              </a:rPr>
              <a:t>Boto3</a:t>
            </a:r>
            <a:r>
              <a:rPr lang="en" sz="1200">
                <a:highlight>
                  <a:srgbClr val="FFFFFF"/>
                </a:highlight>
              </a:rPr>
              <a:t> is the Amazon Web Services (AWS) SDK for Python. It enables Python developers to create, configure, and manage AWS services, such as EC2 and S3.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>
                <a:highlight>
                  <a:srgbClr val="FFFFFF"/>
                </a:highlight>
              </a:rPr>
              <a:t>Flask-SQLAlchemy</a:t>
            </a:r>
            <a:r>
              <a:rPr lang="en" sz="1200">
                <a:highlight>
                  <a:srgbClr val="FFFFFF"/>
                </a:highlight>
              </a:rPr>
              <a:t> is an extension for Flask that adds support for SQLAlchemy.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>
                <a:highlight>
                  <a:srgbClr val="FFFFFF"/>
                </a:highlight>
              </a:rPr>
              <a:t>Flask-Login</a:t>
            </a:r>
            <a:r>
              <a:rPr lang="en" sz="1200">
                <a:highlight>
                  <a:srgbClr val="FFFFFF"/>
                </a:highlight>
              </a:rPr>
              <a:t> provides user session management for Flask. It handles the common tasks of logging in, logging out, and remembering users sessions.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>
                <a:highlight>
                  <a:srgbClr val="FFFFFF"/>
                </a:highlight>
              </a:rPr>
              <a:t>Flask-Bcrypt</a:t>
            </a:r>
            <a:r>
              <a:rPr lang="en" sz="1200">
                <a:highlight>
                  <a:srgbClr val="FFFFFF"/>
                </a:highlight>
              </a:rPr>
              <a:t> is a Flask extension that provides bcrypt hashing utilities.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>
                <a:highlight>
                  <a:srgbClr val="FFFFFF"/>
                </a:highlight>
              </a:rPr>
              <a:t>Flask-WTF</a:t>
            </a:r>
            <a:r>
              <a:rPr lang="en" sz="1200">
                <a:highlight>
                  <a:srgbClr val="FFFFFF"/>
                </a:highlight>
              </a:rPr>
              <a:t> is a simple integration of WTForms for Flask.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Also following packages were used: requests, os, favicon, random, datetime, bs4.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550" y="3057800"/>
            <a:ext cx="2584701" cy="101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936" y="1090075"/>
            <a:ext cx="5682277" cy="36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53" y="1421078"/>
            <a:ext cx="2136075" cy="24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App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455554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875" y="1152475"/>
            <a:ext cx="3925424" cy="287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4455549" cy="211204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764750" y="1970525"/>
            <a:ext cx="409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1B60"/>
                </a:solidFill>
              </a:rPr>
              <a:t>1</a:t>
            </a:r>
            <a:endParaRPr>
              <a:solidFill>
                <a:srgbClr val="D81B60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7889675" y="1852250"/>
            <a:ext cx="409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1B60"/>
                </a:solidFill>
              </a:rPr>
              <a:t>2</a:t>
            </a:r>
            <a:endParaRPr>
              <a:solidFill>
                <a:srgbClr val="D81B60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824025" y="3717025"/>
            <a:ext cx="409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1B60"/>
                </a:solidFill>
              </a:rPr>
              <a:t>3</a:t>
            </a:r>
            <a:endParaRPr>
              <a:solidFill>
                <a:srgbClr val="D81B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Dockerizing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docker image is    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tiangolo/uwsgi-nginx-flask-docker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an image with uWSGI and Nginx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applications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in a single container.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combination of uWSGI with Nginx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common way to deploy Python 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widely used in the industry and would provide decent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525" y="1279750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900" y="1771450"/>
            <a:ext cx="3287850" cy="21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545050" y="1202850"/>
            <a:ext cx="6509400" cy="3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FROM tiangolo/uwsgi-nginx-flask:python3.7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WORKDIR /root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RUN curl 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"https://awscli.amazonaws.com/awscli-exe-linux-x86_64.zip"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-o </a:t>
            </a:r>
            <a:r>
              <a:rPr lang="en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"awscliv2.zip"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 \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unzip awscliv2.zip &amp;&amp; \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./aws/install &amp;&amp; \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rm -rf awscliv2.zip aws/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COPY ./.aws /root/.aws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COPY ./aws_credentials /root/.aws/credentials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WORKDIR /app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COPY requirements.txt uwsgi.ini /app/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COPY tabs /app/tabs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COPY static /app/static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RUN pip install --upgrade pip &amp;&amp; \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pip install -r requirements.txt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EXPOSE 80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8">
      <a:dk1>
        <a:srgbClr val="999999"/>
      </a:dk1>
      <a:lt1>
        <a:srgbClr val="FFFFFF"/>
      </a:lt1>
      <a:dk2>
        <a:srgbClr val="2A3340"/>
      </a:dk2>
      <a:lt2>
        <a:srgbClr val="FFFFFF"/>
      </a:lt2>
      <a:accent1>
        <a:srgbClr val="FAA818"/>
      </a:accent1>
      <a:accent2>
        <a:srgbClr val="3A72B8"/>
      </a:accent2>
      <a:accent3>
        <a:srgbClr val="C52828"/>
      </a:accent3>
      <a:accent4>
        <a:srgbClr val="FACD67"/>
      </a:accent4>
      <a:accent5>
        <a:srgbClr val="7697BC"/>
      </a:accent5>
      <a:accent6>
        <a:srgbClr val="DE625E"/>
      </a:accent6>
      <a:hlink>
        <a:srgbClr val="F6F7F6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