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3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</a:t>
            </a:r>
            <a:r>
              <a:rPr b="0" lang="ru-RU" sz="1800" spc="-1" strike="noStrike">
                <a:latin typeface="Arial"/>
              </a:rPr>
              <a:t>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081520" y="2586600"/>
            <a:ext cx="833076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Разработка базы данных </a:t>
            </a:r>
            <a:br/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приложения студий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64880" y="5483160"/>
            <a:ext cx="814428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Студент: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Турчанский Никита Андреевич ИУ7-64Б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Научный руководитель: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Исаев Андрей Львович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344600" y="251640"/>
            <a:ext cx="10087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Федеральное государственное бюджетное образовательное учреждение высшего образования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«Московский государственный технический университет имени Н.Э. Баумана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(национальный исследовательский университет)»</a:t>
            </a:r>
            <a:br/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(МГТУ им. Н.Э. Баумана)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493920" y="251640"/>
            <a:ext cx="849960" cy="100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23436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Интерфейс приложения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797360" y="5035680"/>
            <a:ext cx="161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Меню клиента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352000" y="5040000"/>
            <a:ext cx="243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Меню администратора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AADE58-833A-4B14-B08C-94289C559B6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080600" y="2304000"/>
            <a:ext cx="2759400" cy="23288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32000" y="2520000"/>
            <a:ext cx="2707920" cy="1851840"/>
          </a:xfrm>
          <a:prstGeom prst="rect">
            <a:avLst/>
          </a:prstGeom>
          <a:ln>
            <a:noFill/>
          </a:ln>
        </p:spPr>
      </p:pic>
      <p:sp>
        <p:nvSpPr>
          <p:cNvPr id="151" name="TextShape 5"/>
          <p:cNvSpPr txBox="1"/>
          <p:nvPr/>
        </p:nvSpPr>
        <p:spPr>
          <a:xfrm>
            <a:off x="864000" y="4849560"/>
            <a:ext cx="1296000" cy="5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Начальная страница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8136000" y="2448000"/>
            <a:ext cx="3024000" cy="213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120000" y="1872360"/>
            <a:ext cx="5904000" cy="29516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838080" y="223920"/>
            <a:ext cx="10716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Исследовательская часть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61280" y="2298600"/>
            <a:ext cx="729648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38080" y="1468080"/>
            <a:ext cx="107168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ходе исследование было выделено 6 видов запросов разного уровня сложности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3101AA-98A3-4951-9E98-77F1A0663AC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20000" y="3744000"/>
            <a:ext cx="103050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время работы напрямую зависит от сложности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запроса – чем сложнее запрос, тем больше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времени системе требуется на его обработку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чем больше атрибутов необходимо вернуть из запроса,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тем больше данный запрос будет обрабатываться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864000" y="2808000"/>
            <a:ext cx="4108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результате исследования было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установлено, что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06480" y="528480"/>
            <a:ext cx="3337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Заключение 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29880" y="1872720"/>
            <a:ext cx="10874880" cy="41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ходе выполнения курсовой работы были выполнены следующие задачи: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анализ предметной области;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выполнить формализацию задачи;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сформулировать описание пользователей;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спроектировать сущности базы данных;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выбрать средства реализации базы данных и приложения;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разработать базу данных и приложение;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исследование зависимости времени от сложности запроса.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33D023-09B4-4A47-904C-1F12D3A71AC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929880" y="5668920"/>
            <a:ext cx="45849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Поставленная цель была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достигнута.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06480" y="528480"/>
            <a:ext cx="3337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Цель и задачи 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29880" y="1872720"/>
            <a:ext cx="10874880" cy="41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Целью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курсовой работы является разработка базы данных приложения бронирования студий.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Для достижения поставленной цели необходимо выполнить следующие задачи: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анализ предметной области;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выполнить формализацию задачи;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сформулировать описание пользователей;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спроектировать сущности базы данных;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выбрать средства реализации базы данных и приложения;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разработать базу данных и приложение;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исследование зависимости времени от сложности запроса.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E51D04-9823-49DE-8BEF-2CBBB46AC34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44000" y="2520000"/>
            <a:ext cx="3528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Формализация</a:t>
            </a:r>
            <a:br/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задачи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9323BC-6F57-444A-A092-C0E1A632722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997800" y="0"/>
            <a:ext cx="79545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56000" y="226080"/>
            <a:ext cx="58323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Анализ </a:t>
            </a: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предметной </a:t>
            </a: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области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80000" y="2149920"/>
            <a:ext cx="41403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2200" spc="-1" strike="noStrike">
                <a:latin typeface="Arial"/>
              </a:rPr>
              <a:t>Роли</a:t>
            </a:r>
            <a:r>
              <a:rPr b="0" lang="ru-RU" sz="2200" spc="-1" strike="noStrike">
                <a:latin typeface="Arial"/>
              </a:rPr>
              <a:t>: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гость </a:t>
            </a:r>
            <a:r>
              <a:rPr b="0" lang="ru-RU" sz="2200" spc="-1" strike="noStrike">
                <a:latin typeface="Arial"/>
              </a:rPr>
              <a:t>(неавторизованн</a:t>
            </a:r>
            <a:r>
              <a:rPr b="0" lang="ru-RU" sz="2200" spc="-1" strike="noStrike">
                <a:latin typeface="Arial"/>
              </a:rPr>
              <a:t>ый </a:t>
            </a:r>
            <a:r>
              <a:rPr b="0" lang="ru-RU" sz="2200" spc="-1" strike="noStrike">
                <a:latin typeface="Arial"/>
              </a:rPr>
              <a:t>пользователь);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клиент;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администратор.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092360" y="2070000"/>
            <a:ext cx="4140360" cy="25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2200" spc="-1" strike="noStrike">
                <a:latin typeface="Arial"/>
              </a:rPr>
              <a:t>Основные </a:t>
            </a:r>
            <a:r>
              <a:rPr b="1" lang="ru-RU" sz="2200" spc="-1" strike="noStrike">
                <a:latin typeface="Arial"/>
              </a:rPr>
              <a:t>сущности</a:t>
            </a:r>
            <a:r>
              <a:rPr b="0" lang="ru-RU" sz="2200" spc="-1" strike="noStrike">
                <a:latin typeface="Arial"/>
              </a:rPr>
              <a:t>: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пользователь;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бронь;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студия;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комната;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продюсер;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инструменталис</a:t>
            </a:r>
            <a:r>
              <a:rPr b="0" lang="ru-RU" sz="2200" spc="-1" strike="noStrike">
                <a:latin typeface="Arial"/>
              </a:rPr>
              <a:t>т;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200" spc="-1" strike="noStrike">
                <a:latin typeface="Arial"/>
              </a:rPr>
              <a:t>оборудование.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8080" y="-245160"/>
            <a:ext cx="6362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Times New Roman"/>
              </a:rPr>
              <a:t>ER-</a:t>
            </a: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диаграмма в нотации Чена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585051D-7EE8-446F-AF37-E3F853D4A53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72000" y="792000"/>
            <a:ext cx="8204760" cy="59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624000" y="-56520"/>
            <a:ext cx="526896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Д</a:t>
            </a: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иаграмма базы данных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6530400" y="1540440"/>
          <a:ext cx="5192280" cy="4910760"/>
        </p:xfrm>
        <a:graphic>
          <a:graphicData uri="http://schemas.openxmlformats.org/drawingml/2006/table">
            <a:tbl>
              <a:tblPr/>
              <a:tblGrid>
                <a:gridCol w="2596320"/>
                <a:gridCol w="2595960"/>
              </a:tblGrid>
              <a:tr h="7988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ru-RU" sz="2000" spc="-1" strike="noStrike">
                          <a:latin typeface="Arial"/>
                        </a:rPr>
                        <a:t>Сущность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ru-RU" sz="2000" spc="-1" strike="noStrike">
                          <a:latin typeface="Arial"/>
                        </a:rPr>
                        <a:t>Название таблицы</a:t>
                      </a:r>
                      <a:endParaRPr b="1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6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Пользователь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User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1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Бронь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Reserve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1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Студия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Studio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1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Комната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Room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1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Продюсер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Producer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326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Инструмент</a:t>
                      </a:r>
                      <a:r>
                        <a:rPr b="0" lang="ru-RU" sz="1600" spc="-1" strike="noStrike">
                          <a:latin typeface="Arial"/>
                        </a:rPr>
                        <a:t>алист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Instrumentalist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326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Оборудование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Equipment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32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Занятое оборудование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600" spc="-1" strike="noStrike">
                          <a:latin typeface="Arial"/>
                        </a:rPr>
                        <a:t>Reserved_equipments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0" y="-581040"/>
            <a:ext cx="6235560" cy="80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320000" y="-216000"/>
            <a:ext cx="32065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Ролевая модель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47640" y="1321200"/>
          <a:ext cx="10516680" cy="5767200"/>
        </p:xfrm>
        <a:graphic>
          <a:graphicData uri="http://schemas.openxmlformats.org/drawingml/2006/table">
            <a:tbl>
              <a:tblPr/>
              <a:tblGrid>
                <a:gridCol w="3378960"/>
                <a:gridCol w="3477240"/>
                <a:gridCol w="4016520"/>
              </a:tblGrid>
              <a:tr h="491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1" lang="ru-RU" sz="1600" spc="-1" strike="noStrike">
                          <a:latin typeface="Arial"/>
                        </a:rPr>
                        <a:t>Право на чтение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1" lang="ru-RU" sz="1600" spc="-1" strike="noStrike">
                          <a:latin typeface="Arial"/>
                        </a:rPr>
                        <a:t>Право на запись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User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Гость, 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Reserve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Гость, Клиент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Studio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Room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Producer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 </a:t>
                      </a: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Instrumentalist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Equipment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 </a:t>
                      </a:r>
                      <a:r>
                        <a:rPr b="0" lang="ru-RU" sz="1600" spc="-1" strike="noStrike">
                          <a:latin typeface="Arial"/>
                        </a:rPr>
                        <a:t>Клиент, 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Администратор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1600" spc="-1" strike="noStrike">
                          <a:latin typeface="Arial"/>
                        </a:rPr>
                        <a:t>Таблица Reserved_equipment</a:t>
                      </a:r>
                      <a:endParaRPr b="1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Aft>
                          <a:spcPts val="283"/>
                        </a:spcAft>
                      </a:pPr>
                      <a:r>
                        <a:rPr b="0" lang="ru-RU" sz="1600" spc="-1" strike="noStrike">
                          <a:latin typeface="Arial"/>
                        </a:rPr>
                        <a:t>Клиент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9600" y="232200"/>
            <a:ext cx="606240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Триггеры базы данных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404557-AB9C-469E-B8E9-97FBF685D2F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389960" y="792000"/>
            <a:ext cx="5090040" cy="60076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8236440" y="360"/>
            <a:ext cx="34275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223920"/>
            <a:ext cx="10716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Times New Roman"/>
              </a:rPr>
              <a:t>Архитектура приложения и средства реализации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2000" y="3672000"/>
            <a:ext cx="525600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Язык программирования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Golang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наличие библиотеки для тестирования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наличие драйверов для работы с PostgreSQL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38080" y="1549440"/>
            <a:ext cx="99849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 основу приложения был взят принцип чистой архитектуры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Приложение было разбито на компоненты: Model, Service, Repository.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983040" y="2736000"/>
            <a:ext cx="3792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Средства реализации ПО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C54CA34-F8CF-4BA7-BDAF-B15A2F9A213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264000" y="3693600"/>
            <a:ext cx="525600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СУБД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PostgreSQL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наличие опыта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работы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поддерживает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триггеры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предоставляет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процедурный язык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PL/pgSQL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Application>LibreOffice/6.4.7.2$Linux_X86_64 LibreOffice_project/40$Build-2</Application>
  <Words>590</Words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  <dc:description/>
  <dc:language>ru-RU</dc:language>
  <cp:lastModifiedBy/>
  <dcterms:modified xsi:type="dcterms:W3CDTF">2024-06-04T01:30:16Z</dcterms:modified>
  <cp:revision>17</cp:revision>
  <dc:subject/>
  <dc:title>Методы распознавания объектов на изображениях с применением машинного зрения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