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8A843-7DDB-441B-A91E-63CBFAB8B9BD}" type="datetimeFigureOut">
              <a:rPr lang="ru-RU" smtClean="0"/>
              <a:t>24.02.2023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AE54C4-2119-4C76-904E-D34BF5FC97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7600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 6">
            <a:extLst>
              <a:ext uri="{FF2B5EF4-FFF2-40B4-BE49-F238E27FC236}">
                <a16:creationId xmlns:a16="http://schemas.microsoft.com/office/drawing/2014/main" id="{A2AE247C-DA08-1B77-FE87-94F7EC2E22B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63EB77F-AF7B-4C52-933E-629D41AE411C}" type="slidenum">
              <a:t>4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85794FC6-2347-438C-DDF4-F00CAED61ED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 2">
            <a:extLst>
              <a:ext uri="{FF2B5EF4-FFF2-40B4-BE49-F238E27FC236}">
                <a16:creationId xmlns:a16="http://schemas.microsoft.com/office/drawing/2014/main" id="{60C9F685-340F-B99A-90E6-095E9876A2D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2/24/2023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2/24/2023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2/24/2023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2/24/2023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2/24/2023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2/24/2023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873A6E-0C13-48D3-9810-E7098922AF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Клиенты и счета</a:t>
            </a:r>
          </a:p>
        </p:txBody>
      </p:sp>
    </p:spTree>
    <p:extLst>
      <p:ext uri="{BB962C8B-B14F-4D97-AF65-F5344CB8AC3E}">
        <p14:creationId xmlns:p14="http://schemas.microsoft.com/office/powerpoint/2010/main" val="1912537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8401FC-BBF7-4166-A471-7A973E328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Описание проекта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B888A6-28D0-4594-99FD-6C1EDEA6A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rtl="0" hangingPunct="0">
              <a:buNone/>
              <a:tabLst/>
              <a:defRPr sz="1600"/>
            </a:pPr>
            <a:r>
              <a:rPr lang="ru-RU" sz="20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Noto Sans" pitchFamily="34"/>
                <a:ea typeface="DejaVu Sans" pitchFamily="2"/>
                <a:cs typeface="FreeSans" pitchFamily="2"/>
              </a:rPr>
              <a:t>Есть данные о банковских операциях, которые представлены в виде четырех таблиц. Формат хранения данных - </a:t>
            </a:r>
            <a:r>
              <a:rPr lang="ru-RU" sz="2000" b="0" i="0" u="none" strike="noStrike" kern="1200" cap="none" dirty="0" err="1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Noto Sans" pitchFamily="34"/>
                <a:ea typeface="DejaVu Sans" pitchFamily="2"/>
                <a:cs typeface="FreeSans" pitchFamily="2"/>
              </a:rPr>
              <a:t>сsv</a:t>
            </a:r>
            <a:r>
              <a:rPr lang="ru-RU" sz="20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Noto Sans" pitchFamily="34"/>
                <a:ea typeface="DejaVu Sans" pitchFamily="2"/>
                <a:cs typeface="FreeSans" pitchFamily="2"/>
              </a:rPr>
              <a:t>.</a:t>
            </a:r>
          </a:p>
          <a:p>
            <a:pPr marL="0" marR="0" lvl="0" indent="0" algn="l" rtl="0" hangingPunct="0">
              <a:buNone/>
              <a:tabLst/>
              <a:defRPr sz="1600"/>
            </a:pPr>
            <a:endParaRPr lang="ru-RU" sz="2000" b="0" i="0" u="none" strike="noStrike" kern="1200" cap="none" dirty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Noto Sans" pitchFamily="34"/>
              <a:ea typeface="DejaVu Sans" pitchFamily="2"/>
              <a:cs typeface="FreeSans" pitchFamily="2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6692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46B6D6-330C-43E2-A05C-388992A2F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Цель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A1ABCF-BCE5-4886-8FE2-7BD162878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rtl="0" hangingPunct="0">
              <a:buNone/>
              <a:tabLst/>
              <a:defRPr sz="1600"/>
            </a:pPr>
            <a:r>
              <a:rPr lang="ru-RU" sz="20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Noto Sans" pitchFamily="34"/>
                <a:ea typeface="DejaVu Sans" pitchFamily="2"/>
                <a:cs typeface="FreeSans" pitchFamily="2"/>
              </a:rPr>
              <a:t>На основании предоставленных данных таблиц построить витрины данных заданного формата и структуры на указанную дату. Результаты сохранить в </a:t>
            </a:r>
            <a:r>
              <a:rPr lang="ru-RU" sz="2000" b="0" i="0" u="none" strike="noStrike" kern="1200" cap="none" dirty="0" err="1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Noto Sans" pitchFamily="34"/>
                <a:ea typeface="DejaVu Sans" pitchFamily="2"/>
                <a:cs typeface="FreeSans" pitchFamily="2"/>
              </a:rPr>
              <a:t>parket</a:t>
            </a:r>
            <a:r>
              <a:rPr lang="ru-RU" sz="20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Noto Sans" pitchFamily="34"/>
                <a:ea typeface="DejaVu Sans" pitchFamily="2"/>
                <a:cs typeface="FreeSans" pitchFamily="2"/>
              </a:rPr>
              <a:t> формате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2957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F1ED6FA4-33D3-2CAC-70D1-54FE9C8B6FB2}"/>
              </a:ext>
            </a:extLst>
          </p:cNvPr>
          <p:cNvSpPr txBox="1"/>
          <p:nvPr/>
        </p:nvSpPr>
        <p:spPr>
          <a:xfrm>
            <a:off x="3367110" y="820778"/>
            <a:ext cx="8557299" cy="1689122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/>
          <a:p>
            <a:pPr hangingPunct="0"/>
            <a:r>
              <a:rPr lang="ru-RU" sz="1600" b="1" dirty="0">
                <a:highlight>
                  <a:scrgbClr r="0" g="0" b="0">
                    <a:alpha val="0"/>
                  </a:scrgbClr>
                </a:highlight>
                <a:latin typeface="Noto Sans" pitchFamily="34"/>
                <a:ea typeface="DejaVu Sans" pitchFamily="2"/>
                <a:cs typeface="FreeSans" pitchFamily="2"/>
              </a:rPr>
              <a:t>Подготовка системного окружения:</a:t>
            </a:r>
          </a:p>
          <a:p>
            <a:pPr hangingPunct="0"/>
            <a:endParaRPr lang="ru-RU" sz="1600" dirty="0">
              <a:highlight>
                <a:scrgbClr r="0" g="0" b="0">
                  <a:alpha val="0"/>
                </a:scrgbClr>
              </a:highlight>
              <a:latin typeface="Noto Sans" pitchFamily="34"/>
              <a:ea typeface="DejaVu Sans" pitchFamily="2"/>
              <a:cs typeface="FreeSans" pitchFamily="2"/>
            </a:endParaRPr>
          </a:p>
          <a:p>
            <a:pPr hangingPunct="0"/>
            <a:r>
              <a:rPr lang="ru-RU" sz="1600" dirty="0">
                <a:highlight>
                  <a:scrgbClr r="0" g="0" b="0">
                    <a:alpha val="0"/>
                  </a:scrgbClr>
                </a:highlight>
                <a:latin typeface="Noto Sans" pitchFamily="34"/>
                <a:ea typeface="DejaVu Sans" pitchFamily="2"/>
                <a:cs typeface="FreeSans" pitchFamily="2"/>
              </a:rPr>
              <a:t>Установка:</a:t>
            </a:r>
          </a:p>
          <a:p>
            <a:pPr hangingPunct="0"/>
            <a:endParaRPr lang="ru-RU" sz="1600" dirty="0">
              <a:highlight>
                <a:scrgbClr r="0" g="0" b="0">
                  <a:alpha val="0"/>
                </a:scrgbClr>
              </a:highlight>
              <a:latin typeface="Noto Sans" pitchFamily="34"/>
              <a:ea typeface="DejaVu Sans" pitchFamily="2"/>
              <a:cs typeface="FreeSans" pitchFamily="2"/>
            </a:endParaRPr>
          </a:p>
          <a:p>
            <a:pPr hangingPunct="0"/>
            <a:r>
              <a:rPr lang="en-US" sz="1600" dirty="0">
                <a:highlight>
                  <a:scrgbClr r="0" g="0" b="0">
                    <a:alpha val="0"/>
                  </a:scrgbClr>
                </a:highlight>
                <a:latin typeface="Noto Sans" pitchFamily="34"/>
                <a:ea typeface="DejaVu Sans" pitchFamily="2"/>
                <a:cs typeface="FreeSans" pitchFamily="2"/>
              </a:rPr>
              <a:t>Ubuntu 22</a:t>
            </a:r>
            <a:endParaRPr lang="ru-RU" sz="1600" dirty="0">
              <a:highlight>
                <a:scrgbClr r="0" g="0" b="0">
                  <a:alpha val="0"/>
                </a:scrgbClr>
              </a:highlight>
              <a:latin typeface="Noto Sans" pitchFamily="34"/>
              <a:ea typeface="DejaVu Sans" pitchFamily="2"/>
              <a:cs typeface="FreeSans" pitchFamily="2"/>
            </a:endParaRPr>
          </a:p>
          <a:p>
            <a:pPr hangingPunct="0"/>
            <a:r>
              <a:rPr lang="ru-RU" sz="1600" dirty="0" err="1">
                <a:highlight>
                  <a:scrgbClr r="0" g="0" b="0">
                    <a:alpha val="0"/>
                  </a:scrgbClr>
                </a:highlight>
                <a:latin typeface="Noto Sans" pitchFamily="34"/>
                <a:ea typeface="DejaVu Sans" pitchFamily="2"/>
                <a:cs typeface="FreeSans" pitchFamily="2"/>
              </a:rPr>
              <a:t>Spark</a:t>
            </a:r>
            <a:r>
              <a:rPr lang="ru-RU" sz="1600" dirty="0">
                <a:highlight>
                  <a:scrgbClr r="0" g="0" b="0">
                    <a:alpha val="0"/>
                  </a:scrgbClr>
                </a:highlight>
                <a:latin typeface="Noto Sans" pitchFamily="34"/>
                <a:ea typeface="DejaVu Sans" pitchFamily="2"/>
                <a:cs typeface="FreeSans" pitchFamily="2"/>
              </a:rPr>
              <a:t> 3.3.1  </a:t>
            </a:r>
          </a:p>
          <a:p>
            <a:pPr hangingPunct="0"/>
            <a:r>
              <a:rPr lang="ru-RU" sz="1600" dirty="0" err="1">
                <a:highlight>
                  <a:scrgbClr r="0" g="0" b="0">
                    <a:alpha val="0"/>
                  </a:scrgbClr>
                </a:highlight>
                <a:latin typeface="Noto Sans" pitchFamily="34"/>
                <a:ea typeface="DejaVu Sans" pitchFamily="2"/>
                <a:cs typeface="FreeSans" pitchFamily="2"/>
              </a:rPr>
              <a:t>Scala</a:t>
            </a:r>
            <a:r>
              <a:rPr lang="ru-RU" sz="1600" dirty="0">
                <a:highlight>
                  <a:scrgbClr r="0" g="0" b="0">
                    <a:alpha val="0"/>
                  </a:scrgbClr>
                </a:highlight>
                <a:latin typeface="Noto Sans" pitchFamily="34"/>
                <a:ea typeface="DejaVu Sans" pitchFamily="2"/>
                <a:cs typeface="FreeSans" pitchFamily="2"/>
              </a:rPr>
              <a:t>  2.12.</a:t>
            </a:r>
          </a:p>
          <a:p>
            <a:pPr hangingPunct="0"/>
            <a:r>
              <a:rPr lang="ru-RU" sz="1600" dirty="0" err="1">
                <a:highlight>
                  <a:scrgbClr r="0" g="0" b="0">
                    <a:alpha val="0"/>
                  </a:scrgbClr>
                </a:highlight>
                <a:latin typeface="Noto Sans" pitchFamily="34"/>
                <a:ea typeface="DejaVu Sans" pitchFamily="2"/>
                <a:cs typeface="FreeSans" pitchFamily="2"/>
              </a:rPr>
              <a:t>Postgre</a:t>
            </a:r>
            <a:r>
              <a:rPr lang="en-US" sz="1600" dirty="0">
                <a:highlight>
                  <a:scrgbClr r="0" g="0" b="0">
                    <a:alpha val="0"/>
                  </a:scrgbClr>
                </a:highlight>
                <a:latin typeface="Noto Sans" pitchFamily="34"/>
                <a:ea typeface="DejaVu Sans" pitchFamily="2"/>
                <a:cs typeface="FreeSans" pitchFamily="2"/>
              </a:rPr>
              <a:t>SQL </a:t>
            </a:r>
            <a:r>
              <a:rPr lang="ru-RU" sz="1600" dirty="0">
                <a:highlight>
                  <a:scrgbClr r="0" g="0" b="0">
                    <a:alpha val="0"/>
                  </a:scrgbClr>
                </a:highlight>
                <a:latin typeface="Noto Sans" pitchFamily="34"/>
                <a:ea typeface="DejaVu Sans" pitchFamily="2"/>
                <a:cs typeface="FreeSans" pitchFamily="2"/>
              </a:rPr>
              <a:t>1</a:t>
            </a:r>
            <a:r>
              <a:rPr lang="en-US" sz="1600" dirty="0">
                <a:highlight>
                  <a:scrgbClr r="0" g="0" b="0">
                    <a:alpha val="0"/>
                  </a:scrgbClr>
                </a:highlight>
                <a:latin typeface="Noto Sans" pitchFamily="34"/>
                <a:ea typeface="DejaVu Sans" pitchFamily="2"/>
                <a:cs typeface="FreeSans" pitchFamily="2"/>
              </a:rPr>
              <a:t>5</a:t>
            </a:r>
            <a:endParaRPr lang="ru-RU" sz="1600" dirty="0">
              <a:highlight>
                <a:scrgbClr r="0" g="0" b="0">
                  <a:alpha val="0"/>
                </a:scrgbClr>
              </a:highlight>
              <a:latin typeface="Noto Sans" pitchFamily="34"/>
              <a:ea typeface="DejaVu Sans" pitchFamily="2"/>
              <a:cs typeface="FreeSans" pitchFamily="2"/>
            </a:endParaRPr>
          </a:p>
          <a:p>
            <a:pPr hangingPunct="0"/>
            <a:r>
              <a:rPr lang="en-US" sz="1600" dirty="0">
                <a:highlight>
                  <a:scrgbClr r="0" g="0" b="0">
                    <a:alpha val="0"/>
                  </a:scrgbClr>
                </a:highlight>
                <a:latin typeface="Noto Sans" pitchFamily="34"/>
                <a:ea typeface="DejaVu Sans" pitchFamily="2"/>
                <a:cs typeface="FreeSans" pitchFamily="2"/>
              </a:rPr>
              <a:t>J</a:t>
            </a:r>
            <a:r>
              <a:rPr lang="ru-RU" sz="1600" dirty="0" err="1">
                <a:highlight>
                  <a:scrgbClr r="0" g="0" b="0">
                    <a:alpha val="0"/>
                  </a:scrgbClr>
                </a:highlight>
                <a:latin typeface="Noto Sans" pitchFamily="34"/>
                <a:ea typeface="DejaVu Sans" pitchFamily="2"/>
                <a:cs typeface="FreeSans" pitchFamily="2"/>
              </a:rPr>
              <a:t>ava</a:t>
            </a:r>
            <a:r>
              <a:rPr lang="en-US" sz="1600" dirty="0">
                <a:highlight>
                  <a:scrgbClr r="0" g="0" b="0">
                    <a:alpha val="0"/>
                  </a:scrgbClr>
                </a:highlight>
                <a:latin typeface="Noto Sans" pitchFamily="34"/>
                <a:ea typeface="DejaVu Sans" pitchFamily="2"/>
                <a:cs typeface="FreeSans" pitchFamily="2"/>
              </a:rPr>
              <a:t> 11</a:t>
            </a:r>
          </a:p>
          <a:p>
            <a:pPr hangingPunct="0"/>
            <a:r>
              <a:rPr lang="ru-RU" sz="1600" dirty="0">
                <a:highlight>
                  <a:scrgbClr r="0" g="0" b="0">
                    <a:alpha val="0"/>
                  </a:scrgbClr>
                </a:highlight>
                <a:latin typeface="Noto Sans" pitchFamily="34"/>
                <a:ea typeface="DejaVu Sans" pitchFamily="2"/>
                <a:cs typeface="FreeSans" pitchFamily="2"/>
              </a:rPr>
              <a:t>Настройка </a:t>
            </a:r>
            <a:r>
              <a:rPr lang="ru-RU" sz="1600" dirty="0" err="1">
                <a:highlight>
                  <a:scrgbClr r="0" g="0" b="0">
                    <a:alpha val="0"/>
                  </a:scrgbClr>
                </a:highlight>
                <a:latin typeface="Noto Sans" pitchFamily="34"/>
                <a:ea typeface="DejaVu Sans" pitchFamily="2"/>
                <a:cs typeface="FreeSans" pitchFamily="2"/>
              </a:rPr>
              <a:t>jupyter</a:t>
            </a:r>
            <a:r>
              <a:rPr lang="ru-RU" sz="1600" dirty="0">
                <a:highlight>
                  <a:scrgbClr r="0" g="0" b="0">
                    <a:alpha val="0"/>
                  </a:scrgbClr>
                </a:highlight>
                <a:latin typeface="Noto Sans" pitchFamily="34"/>
                <a:ea typeface="DejaVu Sans" pitchFamily="2"/>
                <a:cs typeface="FreeSans" pitchFamily="2"/>
              </a:rPr>
              <a:t> </a:t>
            </a:r>
            <a:r>
              <a:rPr lang="ru-RU" sz="1600" dirty="0" err="1">
                <a:highlight>
                  <a:scrgbClr r="0" g="0" b="0">
                    <a:alpha val="0"/>
                  </a:scrgbClr>
                </a:highlight>
                <a:latin typeface="Noto Sans" pitchFamily="34"/>
                <a:ea typeface="DejaVu Sans" pitchFamily="2"/>
                <a:cs typeface="FreeSans" pitchFamily="2"/>
              </a:rPr>
              <a:t>notebook</a:t>
            </a:r>
            <a:r>
              <a:rPr lang="ru-RU" sz="1600" dirty="0">
                <a:highlight>
                  <a:scrgbClr r="0" g="0" b="0">
                    <a:alpha val="0"/>
                  </a:scrgbClr>
                </a:highlight>
                <a:latin typeface="Noto Sans" pitchFamily="34"/>
                <a:ea typeface="DejaVu Sans" pitchFamily="2"/>
                <a:cs typeface="FreeSans" pitchFamily="2"/>
              </a:rPr>
              <a:t> под </a:t>
            </a:r>
            <a:r>
              <a:rPr lang="ru-RU" sz="1600" dirty="0" err="1">
                <a:highlight>
                  <a:scrgbClr r="0" g="0" b="0">
                    <a:alpha val="0"/>
                  </a:scrgbClr>
                </a:highlight>
                <a:latin typeface="Noto Sans" pitchFamily="34"/>
                <a:ea typeface="DejaVu Sans" pitchFamily="2"/>
                <a:cs typeface="FreeSans" pitchFamily="2"/>
              </a:rPr>
              <a:t>scala</a:t>
            </a:r>
            <a:endParaRPr lang="ru-RU" sz="1600" dirty="0">
              <a:highlight>
                <a:scrgbClr r="0" g="0" b="0">
                  <a:alpha val="0"/>
                </a:scrgbClr>
              </a:highlight>
              <a:latin typeface="Noto Sans" pitchFamily="34"/>
              <a:ea typeface="DejaVu Sans" pitchFamily="2"/>
              <a:cs typeface="FreeSans" pitchFamily="2"/>
            </a:endParaRPr>
          </a:p>
          <a:p>
            <a:pPr hangingPunct="0"/>
            <a:endParaRPr lang="ru-RU" sz="1270" dirty="0">
              <a:highlight>
                <a:scrgbClr r="0" g="0" b="0">
                  <a:alpha val="0"/>
                </a:scrgbClr>
              </a:highlight>
              <a:latin typeface="Noto Sans" pitchFamily="34"/>
              <a:ea typeface="DejaVu Sans" pitchFamily="2"/>
              <a:cs typeface="FreeSans" pitchFamily="2"/>
            </a:endParaRPr>
          </a:p>
          <a:p>
            <a:pPr hangingPunct="0"/>
            <a:endParaRPr lang="ru-RU" sz="1270" dirty="0">
              <a:highlight>
                <a:scrgbClr r="0" g="0" b="0">
                  <a:alpha val="0"/>
                </a:scrgbClr>
              </a:highlight>
              <a:latin typeface="Noto Sans" pitchFamily="34"/>
              <a:ea typeface="DejaVu Sans" pitchFamily="2"/>
              <a:cs typeface="FreeSans" pitchFamily="2"/>
            </a:endParaRPr>
          </a:p>
          <a:p>
            <a:pPr hangingPunct="0"/>
            <a:endParaRPr lang="ru-RU" sz="1270" dirty="0">
              <a:highlight>
                <a:scrgbClr r="0" g="0" b="0">
                  <a:alpha val="0"/>
                </a:scrgbClr>
              </a:highlight>
              <a:latin typeface="Noto Sans" pitchFamily="34"/>
              <a:ea typeface="DejaVu Sans" pitchFamily="2"/>
              <a:cs typeface="FreeSans" pitchFamily="2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744503-144F-8763-8205-A4EA2B2F1050}"/>
              </a:ext>
            </a:extLst>
          </p:cNvPr>
          <p:cNvSpPr txBox="1"/>
          <p:nvPr/>
        </p:nvSpPr>
        <p:spPr>
          <a:xfrm>
            <a:off x="1584017" y="3429000"/>
            <a:ext cx="1769409" cy="2177367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/>
          <a:p>
            <a:pPr hangingPunct="0"/>
            <a:r>
              <a:rPr lang="ru-RU" sz="1600" b="1" dirty="0">
                <a:highlight>
                  <a:scrgbClr r="0" g="0" b="0">
                    <a:alpha val="0"/>
                  </a:scrgbClr>
                </a:highlight>
                <a:latin typeface="Noto Sans" pitchFamily="34"/>
                <a:ea typeface="DejaVu Sans" pitchFamily="2"/>
                <a:cs typeface="FreeSans" pitchFamily="2"/>
              </a:rPr>
              <a:t>Подготовка данных:</a:t>
            </a:r>
          </a:p>
          <a:p>
            <a:pPr hangingPunct="0"/>
            <a:endParaRPr lang="ru-RU" sz="1600" dirty="0">
              <a:highlight>
                <a:scrgbClr r="0" g="0" b="0">
                  <a:alpha val="0"/>
                </a:scrgbClr>
              </a:highlight>
              <a:latin typeface="Noto Sans" pitchFamily="34"/>
              <a:ea typeface="DejaVu Sans" pitchFamily="2"/>
              <a:cs typeface="FreeSans" pitchFamily="2"/>
            </a:endParaRPr>
          </a:p>
          <a:p>
            <a:pPr hangingPunct="0"/>
            <a:r>
              <a:rPr lang="ru-RU" sz="1600" dirty="0">
                <a:highlight>
                  <a:scrgbClr r="0" g="0" b="0">
                    <a:alpha val="0"/>
                  </a:scrgbClr>
                </a:highlight>
                <a:latin typeface="Noto Sans" pitchFamily="34"/>
                <a:ea typeface="DejaVu Sans" pitchFamily="2"/>
                <a:cs typeface="FreeSans" pitchFamily="2"/>
              </a:rPr>
              <a:t>Преобразование входных данных </a:t>
            </a:r>
            <a:r>
              <a:rPr lang="ru-RU" sz="1600" dirty="0" err="1">
                <a:highlight>
                  <a:scrgbClr r="0" g="0" b="0">
                    <a:alpha val="0"/>
                  </a:scrgbClr>
                </a:highlight>
                <a:latin typeface="Noto Sans" pitchFamily="34"/>
                <a:ea typeface="DejaVu Sans" pitchFamily="2"/>
                <a:cs typeface="FreeSans" pitchFamily="2"/>
              </a:rPr>
              <a:t>csv</a:t>
            </a:r>
            <a:endParaRPr lang="ru-RU" sz="1600" dirty="0">
              <a:highlight>
                <a:scrgbClr r="0" g="0" b="0">
                  <a:alpha val="0"/>
                </a:scrgbClr>
              </a:highlight>
              <a:latin typeface="Noto Sans" pitchFamily="34"/>
              <a:ea typeface="DejaVu Sans" pitchFamily="2"/>
              <a:cs typeface="FreeSans" pitchFamily="2"/>
            </a:endParaRPr>
          </a:p>
          <a:p>
            <a:pPr hangingPunct="0"/>
            <a:endParaRPr lang="ru-RU" sz="1600" dirty="0">
              <a:highlight>
                <a:scrgbClr r="0" g="0" b="0">
                  <a:alpha val="0"/>
                </a:scrgbClr>
              </a:highlight>
              <a:latin typeface="Noto Sans" pitchFamily="34"/>
              <a:ea typeface="DejaVu Sans" pitchFamily="2"/>
              <a:cs typeface="FreeSans" pitchFamily="2"/>
            </a:endParaRPr>
          </a:p>
          <a:p>
            <a:pPr hangingPunct="0"/>
            <a:r>
              <a:rPr lang="ru-RU" sz="1600" dirty="0">
                <a:highlight>
                  <a:scrgbClr r="0" g="0" b="0">
                    <a:alpha val="0"/>
                  </a:scrgbClr>
                </a:highlight>
                <a:latin typeface="Noto Sans" pitchFamily="34"/>
                <a:ea typeface="DejaVu Sans" pitchFamily="2"/>
                <a:cs typeface="FreeSans" pitchFamily="2"/>
              </a:rPr>
              <a:t>Определение схемы данных </a:t>
            </a:r>
            <a:r>
              <a:rPr lang="ru-RU" sz="1600" dirty="0" err="1">
                <a:highlight>
                  <a:scrgbClr r="0" g="0" b="0">
                    <a:alpha val="0"/>
                  </a:scrgbClr>
                </a:highlight>
                <a:latin typeface="Noto Sans" pitchFamily="34"/>
                <a:ea typeface="DejaVu Sans" pitchFamily="2"/>
                <a:cs typeface="FreeSans" pitchFamily="2"/>
              </a:rPr>
              <a:t>dataframe</a:t>
            </a:r>
            <a:endParaRPr lang="ru-RU" sz="1600" dirty="0">
              <a:highlight>
                <a:scrgbClr r="0" g="0" b="0">
                  <a:alpha val="0"/>
                </a:scrgbClr>
              </a:highlight>
              <a:latin typeface="Noto Sans" pitchFamily="34"/>
              <a:ea typeface="DejaVu Sans" pitchFamily="2"/>
              <a:cs typeface="FreeSans" pitchFamily="2"/>
            </a:endParaRPr>
          </a:p>
          <a:p>
            <a:pPr hangingPunct="0"/>
            <a:endParaRPr lang="ru-RU" sz="1600" dirty="0">
              <a:highlight>
                <a:scrgbClr r="0" g="0" b="0">
                  <a:alpha val="0"/>
                </a:scrgbClr>
              </a:highlight>
              <a:latin typeface="Noto Sans" pitchFamily="34"/>
              <a:ea typeface="DejaVu Sans" pitchFamily="2"/>
              <a:cs typeface="FreeSans" pitchFamily="2"/>
            </a:endParaRPr>
          </a:p>
          <a:p>
            <a:pPr hangingPunct="0"/>
            <a:r>
              <a:rPr lang="ru-RU" sz="1600" dirty="0">
                <a:highlight>
                  <a:scrgbClr r="0" g="0" b="0">
                    <a:alpha val="0"/>
                  </a:scrgbClr>
                </a:highlight>
                <a:latin typeface="Noto Sans" pitchFamily="34"/>
                <a:ea typeface="DejaVu Sans" pitchFamily="2"/>
                <a:cs typeface="FreeSans" pitchFamily="2"/>
              </a:rPr>
              <a:t>Объединение таблиц данных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B52592-19C5-295E-1E9D-52D9E9CC4D7F}"/>
              </a:ext>
            </a:extLst>
          </p:cNvPr>
          <p:cNvSpPr txBox="1"/>
          <p:nvPr/>
        </p:nvSpPr>
        <p:spPr>
          <a:xfrm>
            <a:off x="4683943" y="3047486"/>
            <a:ext cx="1769409" cy="2177367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/>
          <a:p>
            <a:pPr hangingPunct="0"/>
            <a:r>
              <a:rPr lang="ru-RU" sz="1600" b="1" dirty="0">
                <a:highlight>
                  <a:scrgbClr r="0" g="0" b="0">
                    <a:alpha val="0"/>
                  </a:scrgbClr>
                </a:highlight>
                <a:latin typeface="Noto Sans" pitchFamily="34"/>
                <a:ea typeface="DejaVu Sans" pitchFamily="2"/>
                <a:cs typeface="FreeSans" pitchFamily="2"/>
              </a:rPr>
              <a:t>Построение витрины данных 1</a:t>
            </a:r>
            <a:r>
              <a:rPr lang="ru-RU" sz="1600" dirty="0">
                <a:highlight>
                  <a:scrgbClr r="0" g="0" b="0">
                    <a:alpha val="0"/>
                  </a:scrgbClr>
                </a:highlight>
                <a:latin typeface="Noto Sans" pitchFamily="34"/>
                <a:ea typeface="DejaVu Sans" pitchFamily="2"/>
                <a:cs typeface="FreeSans" pitchFamily="2"/>
              </a:rPr>
              <a:t> (</a:t>
            </a:r>
            <a:r>
              <a:rPr lang="ru-RU" sz="1600" dirty="0" err="1">
                <a:highlight>
                  <a:scrgbClr r="0" g="0" b="0">
                    <a:alpha val="0"/>
                  </a:scrgbClr>
                </a:highlight>
                <a:latin typeface="Noto Sans" pitchFamily="34"/>
                <a:ea typeface="DejaVu Sans" pitchFamily="2"/>
                <a:cs typeface="FreeSans" pitchFamily="2"/>
              </a:rPr>
              <a:t>payments_accounts</a:t>
            </a:r>
            <a:r>
              <a:rPr lang="ru-RU" sz="1600" dirty="0">
                <a:highlight>
                  <a:scrgbClr r="0" g="0" b="0">
                    <a:alpha val="0"/>
                  </a:scrgbClr>
                </a:highlight>
                <a:latin typeface="Noto Sans" pitchFamily="34"/>
                <a:ea typeface="DejaVu Sans" pitchFamily="2"/>
                <a:cs typeface="FreeSans" pitchFamily="2"/>
              </a:rPr>
              <a:t>)</a:t>
            </a:r>
          </a:p>
          <a:p>
            <a:pPr hangingPunct="0"/>
            <a:endParaRPr lang="ru-RU" sz="1600" dirty="0">
              <a:highlight>
                <a:scrgbClr r="0" g="0" b="0">
                  <a:alpha val="0"/>
                </a:scrgbClr>
              </a:highlight>
              <a:latin typeface="Noto Sans" pitchFamily="34"/>
              <a:ea typeface="DejaVu Sans" pitchFamily="2"/>
              <a:cs typeface="FreeSans" pitchFamily="2"/>
            </a:endParaRPr>
          </a:p>
          <a:p>
            <a:pPr hangingPunct="0"/>
            <a:r>
              <a:rPr lang="ru-RU" sz="1600" dirty="0" err="1">
                <a:highlight>
                  <a:scrgbClr r="0" g="0" b="0">
                    <a:alpha val="0"/>
                  </a:scrgbClr>
                </a:highlight>
                <a:latin typeface="Noto Sans" pitchFamily="34"/>
                <a:ea typeface="DejaVu Sans" pitchFamily="2"/>
                <a:cs typeface="FreeSans" pitchFamily="2"/>
              </a:rPr>
              <a:t>Export</a:t>
            </a:r>
            <a:r>
              <a:rPr lang="ru-RU" sz="1600" dirty="0">
                <a:highlight>
                  <a:scrgbClr r="0" g="0" b="0">
                    <a:alpha val="0"/>
                  </a:scrgbClr>
                </a:highlight>
                <a:latin typeface="Noto Sans" pitchFamily="34"/>
                <a:ea typeface="DejaVu Sans" pitchFamily="2"/>
                <a:cs typeface="FreeSans" pitchFamily="2"/>
              </a:rPr>
              <a:t> витрины данных в </a:t>
            </a:r>
            <a:r>
              <a:rPr lang="ru-RU" sz="1600" dirty="0" err="1">
                <a:highlight>
                  <a:scrgbClr r="0" g="0" b="0">
                    <a:alpha val="0"/>
                  </a:scrgbClr>
                </a:highlight>
                <a:latin typeface="Noto Sans" pitchFamily="34"/>
                <a:ea typeface="DejaVu Sans" pitchFamily="2"/>
                <a:cs typeface="FreeSans" pitchFamily="2"/>
              </a:rPr>
              <a:t>parquet</a:t>
            </a:r>
            <a:endParaRPr lang="ru-RU" sz="1600" dirty="0">
              <a:highlight>
                <a:scrgbClr r="0" g="0" b="0">
                  <a:alpha val="0"/>
                </a:scrgbClr>
              </a:highlight>
              <a:latin typeface="Noto Sans" pitchFamily="34"/>
              <a:ea typeface="DejaVu Sans" pitchFamily="2"/>
              <a:cs typeface="FreeSans" pitchFamily="2"/>
            </a:endParaRPr>
          </a:p>
          <a:p>
            <a:pPr hangingPunct="0"/>
            <a:endParaRPr lang="ru-RU" sz="1270" dirty="0">
              <a:highlight>
                <a:scrgbClr r="0" g="0" b="0">
                  <a:alpha val="0"/>
                </a:scrgbClr>
              </a:highlight>
              <a:latin typeface="Noto Sans" pitchFamily="34"/>
              <a:ea typeface="DejaVu Sans" pitchFamily="2"/>
              <a:cs typeface="FreeSans" pitchFamily="2"/>
            </a:endParaRPr>
          </a:p>
          <a:p>
            <a:pPr hangingPunct="0"/>
            <a:endParaRPr lang="ru-RU" sz="1270" dirty="0">
              <a:highlight>
                <a:scrgbClr r="0" g="0" b="0">
                  <a:alpha val="0"/>
                </a:scrgbClr>
              </a:highlight>
              <a:latin typeface="Noto Sans" pitchFamily="34"/>
              <a:ea typeface="DejaVu Sans" pitchFamily="2"/>
              <a:cs typeface="FreeSans" pitchFamily="2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C287BF-B1C0-B635-A9B7-3782A4369D37}"/>
              </a:ext>
            </a:extLst>
          </p:cNvPr>
          <p:cNvSpPr txBox="1"/>
          <p:nvPr/>
        </p:nvSpPr>
        <p:spPr>
          <a:xfrm>
            <a:off x="9539596" y="3047486"/>
            <a:ext cx="1769409" cy="3146972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/>
          <a:p>
            <a:pPr hangingPunct="0"/>
            <a:r>
              <a:rPr lang="ru-RU" sz="1600" b="1" dirty="0">
                <a:highlight>
                  <a:scrgbClr r="0" g="0" b="0">
                    <a:alpha val="0"/>
                  </a:scrgbClr>
                </a:highlight>
                <a:latin typeface="Noto Sans" pitchFamily="34"/>
                <a:ea typeface="DejaVu Sans" pitchFamily="2"/>
                <a:cs typeface="FreeSans" pitchFamily="2"/>
              </a:rPr>
              <a:t>Построение витрины данных 3</a:t>
            </a:r>
          </a:p>
          <a:p>
            <a:pPr hangingPunct="0"/>
            <a:r>
              <a:rPr lang="ru-RU" sz="1600" dirty="0">
                <a:highlight>
                  <a:scrgbClr r="0" g="0" b="0">
                    <a:alpha val="0"/>
                  </a:scrgbClr>
                </a:highlight>
                <a:latin typeface="Noto Sans" pitchFamily="34"/>
                <a:ea typeface="DejaVu Sans" pitchFamily="2"/>
                <a:cs typeface="FreeSans" pitchFamily="2"/>
              </a:rPr>
              <a:t>(</a:t>
            </a:r>
            <a:r>
              <a:rPr lang="ru-RU" sz="1600" dirty="0" err="1">
                <a:highlight>
                  <a:scrgbClr r="0" g="0" b="0">
                    <a:alpha val="0"/>
                  </a:scrgbClr>
                </a:highlight>
                <a:latin typeface="Noto Sans" pitchFamily="34"/>
                <a:ea typeface="DejaVu Sans" pitchFamily="2"/>
                <a:cs typeface="FreeSans" pitchFamily="2"/>
              </a:rPr>
              <a:t>corporate_info</a:t>
            </a:r>
            <a:r>
              <a:rPr lang="ru-RU" sz="1600" dirty="0">
                <a:highlight>
                  <a:scrgbClr r="0" g="0" b="0">
                    <a:alpha val="0"/>
                  </a:scrgbClr>
                </a:highlight>
                <a:latin typeface="Noto Sans" pitchFamily="34"/>
                <a:ea typeface="DejaVu Sans" pitchFamily="2"/>
                <a:cs typeface="FreeSans" pitchFamily="2"/>
              </a:rPr>
              <a:t>)</a:t>
            </a:r>
          </a:p>
          <a:p>
            <a:pPr hangingPunct="0"/>
            <a:endParaRPr lang="ru-RU" sz="1600" dirty="0">
              <a:highlight>
                <a:scrgbClr r="0" g="0" b="0">
                  <a:alpha val="0"/>
                </a:scrgbClr>
              </a:highlight>
              <a:latin typeface="Noto Sans" pitchFamily="34"/>
              <a:ea typeface="DejaVu Sans" pitchFamily="2"/>
              <a:cs typeface="FreeSans" pitchFamily="2"/>
            </a:endParaRPr>
          </a:p>
          <a:p>
            <a:pPr hangingPunct="0"/>
            <a:r>
              <a:rPr lang="ru-RU" sz="1600" dirty="0">
                <a:highlight>
                  <a:scrgbClr r="0" g="0" b="0">
                    <a:alpha val="0"/>
                  </a:scrgbClr>
                </a:highlight>
                <a:latin typeface="Noto Sans" pitchFamily="34"/>
                <a:ea typeface="DejaVu Sans" pitchFamily="2"/>
                <a:cs typeface="FreeSans" pitchFamily="2"/>
              </a:rPr>
              <a:t>Объединение(</a:t>
            </a:r>
            <a:r>
              <a:rPr lang="ru-RU" sz="1600" dirty="0" err="1">
                <a:highlight>
                  <a:scrgbClr r="0" g="0" b="0">
                    <a:alpha val="0"/>
                  </a:scrgbClr>
                </a:highlight>
                <a:latin typeface="Noto Sans" pitchFamily="34"/>
                <a:ea typeface="DejaVu Sans" pitchFamily="2"/>
                <a:cs typeface="FreeSans" pitchFamily="2"/>
              </a:rPr>
              <a:t>join</a:t>
            </a:r>
            <a:r>
              <a:rPr lang="ru-RU" sz="1600" dirty="0">
                <a:highlight>
                  <a:scrgbClr r="0" g="0" b="0">
                    <a:alpha val="0"/>
                  </a:scrgbClr>
                </a:highlight>
                <a:latin typeface="Noto Sans" pitchFamily="34"/>
                <a:ea typeface="DejaVu Sans" pitchFamily="2"/>
                <a:cs typeface="FreeSans" pitchFamily="2"/>
              </a:rPr>
              <a:t>) Витрины 2 и </a:t>
            </a:r>
            <a:r>
              <a:rPr lang="ru-RU" sz="1600" dirty="0" err="1">
                <a:highlight>
                  <a:scrgbClr r="0" g="0" b="0">
                    <a:alpha val="0"/>
                  </a:scrgbClr>
                </a:highlight>
                <a:latin typeface="Noto Sans" pitchFamily="34"/>
                <a:ea typeface="DejaVu Sans" pitchFamily="2"/>
                <a:cs typeface="FreeSans" pitchFamily="2"/>
              </a:rPr>
              <a:t>датафрейма</a:t>
            </a:r>
            <a:r>
              <a:rPr lang="ru-RU" sz="1600" dirty="0">
                <a:highlight>
                  <a:scrgbClr r="0" g="0" b="0">
                    <a:alpha val="0"/>
                  </a:scrgbClr>
                </a:highlight>
                <a:latin typeface="Noto Sans" pitchFamily="34"/>
                <a:ea typeface="DejaVu Sans" pitchFamily="2"/>
                <a:cs typeface="FreeSans" pitchFamily="2"/>
              </a:rPr>
              <a:t> с клиентами и счетами (</a:t>
            </a:r>
            <a:r>
              <a:rPr lang="ru-RU" sz="1600" dirty="0" err="1">
                <a:highlight>
                  <a:scrgbClr r="0" g="0" b="0">
                    <a:alpha val="0"/>
                  </a:scrgbClr>
                </a:highlight>
                <a:latin typeface="Noto Sans" pitchFamily="34"/>
                <a:ea typeface="DejaVu Sans" pitchFamily="2"/>
                <a:cs typeface="FreeSans" pitchFamily="2"/>
              </a:rPr>
              <a:t>clientsAndAccounts</a:t>
            </a:r>
            <a:r>
              <a:rPr lang="ru-RU" sz="1600" dirty="0">
                <a:highlight>
                  <a:scrgbClr r="0" g="0" b="0">
                    <a:alpha val="0"/>
                  </a:scrgbClr>
                </a:highlight>
                <a:latin typeface="Noto Sans" pitchFamily="34"/>
                <a:ea typeface="DejaVu Sans" pitchFamily="2"/>
                <a:cs typeface="FreeSans" pitchFamily="2"/>
              </a:rPr>
              <a:t>)..+</a:t>
            </a:r>
          </a:p>
          <a:p>
            <a:pPr hangingPunct="0"/>
            <a:r>
              <a:rPr lang="ru-RU" sz="1600" dirty="0" err="1">
                <a:highlight>
                  <a:scrgbClr r="0" g="0" b="0">
                    <a:alpha val="0"/>
                  </a:scrgbClr>
                </a:highlight>
                <a:latin typeface="Noto Sans" pitchFamily="34"/>
                <a:ea typeface="DejaVu Sans" pitchFamily="2"/>
                <a:cs typeface="FreeSans" pitchFamily="2"/>
              </a:rPr>
              <a:t>Export</a:t>
            </a:r>
            <a:r>
              <a:rPr lang="ru-RU" sz="1600" dirty="0">
                <a:highlight>
                  <a:scrgbClr r="0" g="0" b="0">
                    <a:alpha val="0"/>
                  </a:scrgbClr>
                </a:highlight>
                <a:latin typeface="Noto Sans" pitchFamily="34"/>
                <a:ea typeface="DejaVu Sans" pitchFamily="2"/>
                <a:cs typeface="FreeSans" pitchFamily="2"/>
              </a:rPr>
              <a:t> витрины данных в </a:t>
            </a:r>
            <a:r>
              <a:rPr lang="ru-RU" sz="1600" dirty="0" err="1">
                <a:highlight>
                  <a:scrgbClr r="0" g="0" b="0">
                    <a:alpha val="0"/>
                  </a:scrgbClr>
                </a:highlight>
                <a:latin typeface="Noto Sans" pitchFamily="34"/>
                <a:ea typeface="DejaVu Sans" pitchFamily="2"/>
                <a:cs typeface="FreeSans" pitchFamily="2"/>
              </a:rPr>
              <a:t>parquet</a:t>
            </a:r>
            <a:endParaRPr lang="ru-RU" sz="1600" dirty="0">
              <a:highlight>
                <a:scrgbClr r="0" g="0" b="0">
                  <a:alpha val="0"/>
                </a:scrgbClr>
              </a:highlight>
              <a:latin typeface="Noto Sans" pitchFamily="34"/>
              <a:ea typeface="DejaVu Sans" pitchFamily="2"/>
              <a:cs typeface="FreeSans" pitchFamily="2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B4D5CF-255F-3F02-25BF-5AC28F8D1517}"/>
              </a:ext>
            </a:extLst>
          </p:cNvPr>
          <p:cNvSpPr txBox="1"/>
          <p:nvPr/>
        </p:nvSpPr>
        <p:spPr>
          <a:xfrm>
            <a:off x="7344978" y="3325200"/>
            <a:ext cx="1769409" cy="2712022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/>
          <a:p>
            <a:pPr hangingPunct="0"/>
            <a:r>
              <a:rPr lang="ru-RU" sz="1600" b="1" dirty="0">
                <a:highlight>
                  <a:scrgbClr r="0" g="0" b="0">
                    <a:alpha val="0"/>
                  </a:scrgbClr>
                </a:highlight>
                <a:latin typeface="Noto Sans" pitchFamily="34"/>
                <a:ea typeface="DejaVu Sans" pitchFamily="2"/>
                <a:cs typeface="FreeSans" pitchFamily="2"/>
              </a:rPr>
              <a:t>Построение витрины данных 2</a:t>
            </a:r>
          </a:p>
          <a:p>
            <a:pPr hangingPunct="0"/>
            <a:r>
              <a:rPr lang="ru-RU" sz="1600" dirty="0">
                <a:highlight>
                  <a:scrgbClr r="0" g="0" b="0">
                    <a:alpha val="0"/>
                  </a:scrgbClr>
                </a:highlight>
                <a:latin typeface="Noto Sans" pitchFamily="34"/>
                <a:ea typeface="DejaVu Sans" pitchFamily="2"/>
                <a:cs typeface="FreeSans" pitchFamily="2"/>
              </a:rPr>
              <a:t>(</a:t>
            </a:r>
            <a:r>
              <a:rPr lang="ru-RU" sz="1600" dirty="0" err="1">
                <a:highlight>
                  <a:scrgbClr r="0" g="0" b="0">
                    <a:alpha val="0"/>
                  </a:scrgbClr>
                </a:highlight>
                <a:latin typeface="Noto Sans" pitchFamily="34"/>
                <a:ea typeface="DejaVu Sans" pitchFamily="2"/>
                <a:cs typeface="FreeSans" pitchFamily="2"/>
              </a:rPr>
              <a:t>corporate_account</a:t>
            </a:r>
            <a:r>
              <a:rPr lang="ru-RU" sz="1600" dirty="0">
                <a:highlight>
                  <a:scrgbClr r="0" g="0" b="0">
                    <a:alpha val="0"/>
                  </a:scrgbClr>
                </a:highlight>
                <a:latin typeface="Noto Sans" pitchFamily="34"/>
                <a:ea typeface="DejaVu Sans" pitchFamily="2"/>
                <a:cs typeface="FreeSans" pitchFamily="2"/>
              </a:rPr>
              <a:t>)</a:t>
            </a:r>
          </a:p>
          <a:p>
            <a:pPr hangingPunct="0"/>
            <a:endParaRPr lang="ru-RU" sz="1600" dirty="0">
              <a:highlight>
                <a:scrgbClr r="0" g="0" b="0">
                  <a:alpha val="0"/>
                </a:scrgbClr>
              </a:highlight>
              <a:latin typeface="Noto Sans" pitchFamily="34"/>
              <a:ea typeface="DejaVu Sans" pitchFamily="2"/>
              <a:cs typeface="FreeSans" pitchFamily="2"/>
            </a:endParaRPr>
          </a:p>
          <a:p>
            <a:pPr hangingPunct="0"/>
            <a:r>
              <a:rPr lang="ru-RU" sz="1600" dirty="0">
                <a:highlight>
                  <a:scrgbClr r="0" g="0" b="0">
                    <a:alpha val="0"/>
                  </a:scrgbClr>
                </a:highlight>
                <a:latin typeface="Noto Sans" pitchFamily="34"/>
                <a:ea typeface="DejaVu Sans" pitchFamily="2"/>
                <a:cs typeface="FreeSans" pitchFamily="2"/>
              </a:rPr>
              <a:t>Объединение(</a:t>
            </a:r>
            <a:r>
              <a:rPr lang="ru-RU" sz="1600" dirty="0" err="1">
                <a:highlight>
                  <a:scrgbClr r="0" g="0" b="0">
                    <a:alpha val="0"/>
                  </a:scrgbClr>
                </a:highlight>
                <a:latin typeface="Noto Sans" pitchFamily="34"/>
                <a:ea typeface="DejaVu Sans" pitchFamily="2"/>
                <a:cs typeface="FreeSans" pitchFamily="2"/>
              </a:rPr>
              <a:t>join</a:t>
            </a:r>
            <a:r>
              <a:rPr lang="ru-RU" sz="1600" dirty="0">
                <a:highlight>
                  <a:scrgbClr r="0" g="0" b="0">
                    <a:alpha val="0"/>
                  </a:scrgbClr>
                </a:highlight>
                <a:latin typeface="Noto Sans" pitchFamily="34"/>
                <a:ea typeface="DejaVu Sans" pitchFamily="2"/>
                <a:cs typeface="FreeSans" pitchFamily="2"/>
              </a:rPr>
              <a:t>) Витрины 1 и </a:t>
            </a:r>
            <a:r>
              <a:rPr lang="ru-RU" sz="1600" dirty="0" err="1">
                <a:highlight>
                  <a:scrgbClr r="0" g="0" b="0">
                    <a:alpha val="0"/>
                  </a:scrgbClr>
                </a:highlight>
                <a:latin typeface="Noto Sans" pitchFamily="34"/>
                <a:ea typeface="DejaVu Sans" pitchFamily="2"/>
                <a:cs typeface="FreeSans" pitchFamily="2"/>
              </a:rPr>
              <a:t>датафрейма</a:t>
            </a:r>
            <a:r>
              <a:rPr lang="ru-RU" sz="1600" dirty="0">
                <a:highlight>
                  <a:scrgbClr r="0" g="0" b="0">
                    <a:alpha val="0"/>
                  </a:scrgbClr>
                </a:highlight>
                <a:latin typeface="Noto Sans" pitchFamily="34"/>
                <a:ea typeface="DejaVu Sans" pitchFamily="2"/>
                <a:cs typeface="FreeSans" pitchFamily="2"/>
              </a:rPr>
              <a:t> с клиентами и счетами (</a:t>
            </a:r>
            <a:r>
              <a:rPr lang="ru-RU" sz="1600" dirty="0" err="1">
                <a:highlight>
                  <a:scrgbClr r="0" g="0" b="0">
                    <a:alpha val="0"/>
                  </a:scrgbClr>
                </a:highlight>
                <a:latin typeface="Noto Sans" pitchFamily="34"/>
                <a:ea typeface="DejaVu Sans" pitchFamily="2"/>
                <a:cs typeface="FreeSans" pitchFamily="2"/>
              </a:rPr>
              <a:t>clientsAndAccounts</a:t>
            </a:r>
            <a:r>
              <a:rPr lang="ru-RU" sz="1600" dirty="0">
                <a:highlight>
                  <a:scrgbClr r="0" g="0" b="0">
                    <a:alpha val="0"/>
                  </a:scrgbClr>
                </a:highlight>
                <a:latin typeface="Noto Sans" pitchFamily="34"/>
                <a:ea typeface="DejaVu Sans" pitchFamily="2"/>
                <a:cs typeface="FreeSans" pitchFamily="2"/>
              </a:rPr>
              <a:t>).+</a:t>
            </a:r>
          </a:p>
          <a:p>
            <a:pPr hangingPunct="0"/>
            <a:r>
              <a:rPr lang="ru-RU" sz="1600" dirty="0" err="1">
                <a:highlight>
                  <a:scrgbClr r="0" g="0" b="0">
                    <a:alpha val="0"/>
                  </a:scrgbClr>
                </a:highlight>
                <a:latin typeface="Noto Sans" pitchFamily="34"/>
                <a:ea typeface="DejaVu Sans" pitchFamily="2"/>
                <a:cs typeface="FreeSans" pitchFamily="2"/>
              </a:rPr>
              <a:t>Export</a:t>
            </a:r>
            <a:r>
              <a:rPr lang="ru-RU" sz="1600" dirty="0">
                <a:highlight>
                  <a:scrgbClr r="0" g="0" b="0">
                    <a:alpha val="0"/>
                  </a:scrgbClr>
                </a:highlight>
                <a:latin typeface="Noto Sans" pitchFamily="34"/>
                <a:ea typeface="DejaVu Sans" pitchFamily="2"/>
                <a:cs typeface="FreeSans" pitchFamily="2"/>
              </a:rPr>
              <a:t> витрины данных в </a:t>
            </a:r>
            <a:r>
              <a:rPr lang="ru-RU" sz="1600" dirty="0" err="1">
                <a:highlight>
                  <a:scrgbClr r="0" g="0" b="0">
                    <a:alpha val="0"/>
                  </a:scrgbClr>
                </a:highlight>
                <a:latin typeface="Noto Sans" pitchFamily="34"/>
                <a:ea typeface="DejaVu Sans" pitchFamily="2"/>
                <a:cs typeface="FreeSans" pitchFamily="2"/>
              </a:rPr>
              <a:t>parquet</a:t>
            </a:r>
            <a:endParaRPr lang="ru-RU" sz="1600" dirty="0">
              <a:highlight>
                <a:scrgbClr r="0" g="0" b="0">
                  <a:alpha val="0"/>
                </a:scrgbClr>
              </a:highlight>
              <a:latin typeface="Noto Sans" pitchFamily="34"/>
              <a:ea typeface="DejaVu Sans" pitchFamily="2"/>
              <a:cs typeface="FreeSans" pitchFamily="2"/>
            </a:endParaRPr>
          </a:p>
        </p:txBody>
      </p:sp>
      <p:sp>
        <p:nvSpPr>
          <p:cNvPr id="34" name=" 33">
            <a:extLst>
              <a:ext uri="{FF2B5EF4-FFF2-40B4-BE49-F238E27FC236}">
                <a16:creationId xmlns:a16="http://schemas.microsoft.com/office/drawing/2014/main" id="{76674B12-118C-A372-9F99-CD443F25CCF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13770" y="150224"/>
            <a:ext cx="2353340" cy="584724"/>
          </a:xfrm>
        </p:spPr>
        <p:txBody>
          <a:bodyPr vert="horz"/>
          <a:lstStyle/>
          <a:p>
            <a:pPr lvl="0" algn="l"/>
            <a:r>
              <a:rPr lang="ru-RU" sz="2661" dirty="0"/>
              <a:t>Реализация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33E5BC-F756-4C39-824E-B4247BCB1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2835"/>
            <a:ext cx="7958331" cy="1077229"/>
          </a:xfrm>
        </p:spPr>
        <p:txBody>
          <a:bodyPr/>
          <a:lstStyle/>
          <a:p>
            <a:pPr algn="ctr"/>
            <a:r>
              <a:rPr lang="ru-RU" dirty="0"/>
              <a:t>Результат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6AEE56-092E-427B-9DD9-52ECBF50F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9756" y="1684420"/>
            <a:ext cx="7796540" cy="2280049"/>
          </a:xfrm>
        </p:spPr>
        <p:txBody>
          <a:bodyPr/>
          <a:lstStyle/>
          <a:p>
            <a:r>
              <a:rPr lang="ru-RU" sz="20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Noto Sans" pitchFamily="34"/>
                <a:ea typeface="DejaVu Sans" pitchFamily="2"/>
                <a:cs typeface="FreeSans" pitchFamily="2"/>
              </a:rPr>
              <a:t>Построенные витрины на 4 даты  (12 </a:t>
            </a:r>
            <a:r>
              <a:rPr lang="ru-RU" sz="2000" b="0" i="0" u="none" strike="noStrike" kern="1200" cap="none" dirty="0" err="1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Noto Sans" pitchFamily="34"/>
                <a:ea typeface="DejaVu Sans" pitchFamily="2"/>
                <a:cs typeface="FreeSans" pitchFamily="2"/>
              </a:rPr>
              <a:t>parquets</a:t>
            </a:r>
            <a:r>
              <a:rPr lang="ru-RU" sz="20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Noto Sans" pitchFamily="34"/>
                <a:ea typeface="DejaVu Sans" pitchFamily="2"/>
                <a:cs typeface="FreeSans" pitchFamily="2"/>
              </a:rPr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80497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эдисон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TM16401375[[fn=Мэдисон]]</Template>
  <TotalTime>21</TotalTime>
  <Words>170</Words>
  <Application>Microsoft Office PowerPoint</Application>
  <PresentationFormat>Широкоэкранный</PresentationFormat>
  <Paragraphs>40</Paragraphs>
  <Slides>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2" baseType="lpstr">
      <vt:lpstr>Arial</vt:lpstr>
      <vt:lpstr>Calibri</vt:lpstr>
      <vt:lpstr>MS Shell Dlg 2</vt:lpstr>
      <vt:lpstr>Noto Sans</vt:lpstr>
      <vt:lpstr>Wingdings</vt:lpstr>
      <vt:lpstr>Wingdings 3</vt:lpstr>
      <vt:lpstr>Мэдисон</vt:lpstr>
      <vt:lpstr>Клиенты и счета</vt:lpstr>
      <vt:lpstr>Описание проекта</vt:lpstr>
      <vt:lpstr>Цель проекта</vt:lpstr>
      <vt:lpstr>Реализация</vt:lpstr>
      <vt:lpstr>Результат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Клиенты и счета</dc:title>
  <dc:creator>Жуков А.А.</dc:creator>
  <cp:lastModifiedBy>Жуков А.А.</cp:lastModifiedBy>
  <cp:revision>2</cp:revision>
  <dcterms:created xsi:type="dcterms:W3CDTF">2023-02-24T13:04:56Z</dcterms:created>
  <dcterms:modified xsi:type="dcterms:W3CDTF">2023-02-24T13:29:14Z</dcterms:modified>
</cp:coreProperties>
</file>