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A1820-6622-4FF7-9B5E-257E3DC76FE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13F842-D0A8-470A-BA10-82B7E85F9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C38829-E06D-42AA-A383-74CB0F191020}"/>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DF3CF010-181B-40D9-BD6E-FCA75B3084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B225D-5E85-42E8-A6B8-C29DBFDB5D1B}"/>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199854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319F7-40BB-4E1F-BEE0-1649DAF13C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A7938-A457-4425-BC2D-C02FDC8C3F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36C4BD-B27B-431C-AF34-79EB1DC601A1}"/>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18902001-FF18-4B82-9A73-421825CF4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FFAF5D-9629-4268-A319-391D7CD6C67F}"/>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340840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19F290-B781-4814-859B-63F27C5D45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3AD095-9E52-4D63-837B-148C13B0B8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897FB8-9928-4B8D-994C-C38806B0274C}"/>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BBD4111D-0577-4218-8431-B79F64C09F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686E7D-E64E-410D-97FA-C2419BC2A5D7}"/>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169300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B00B6-3EB7-4055-B2A6-93AD82208E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22CB44-A105-4003-B0A6-983E2AD398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E7C033-FA57-4548-BBDE-6AE651DE6100}"/>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074DAE06-24D1-4983-97D0-DCE450DE94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7B52C5-3D97-4467-982A-A4DF9E3182E4}"/>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415024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5AA6D-38B7-41ED-9DA7-A92268A557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CC6FC3-7489-4689-8EF8-CEE405E59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DB3E83-AA7F-4E62-A78F-23473EB9ED08}"/>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89B94130-2684-4465-8DE1-773D01571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84DBE-C9F8-4049-BDB2-3B2BF6A1EF7B}"/>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206647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209D0-C602-474E-9B2C-91C0847192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DFFA47-4BC3-474D-831F-52DA215AD3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8C094D6-2C8A-4613-A0C2-2917915969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2CEF86-C0E7-447E-BE3E-5D0C38CB7600}"/>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E0E49E6B-1E53-4B5B-96EE-0DC1B53BE4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2252AF-9221-4107-AB70-BBDCE552FD13}"/>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9552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366F7-23F1-4C94-BEC0-52CC187082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BFA5DE-70FA-4BFA-9045-4A0C04800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668790-7CDE-4926-BF40-982F9E7885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756E38-124F-4EDE-BFD1-43EC21F03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45878C-FCCF-4198-9580-77A75D99FE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B529D2-C6D2-482D-BF9F-8EF0A756E990}"/>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8" name="页脚占位符 7">
            <a:extLst>
              <a:ext uri="{FF2B5EF4-FFF2-40B4-BE49-F238E27FC236}">
                <a16:creationId xmlns:a16="http://schemas.microsoft.com/office/drawing/2014/main" id="{A699E235-5B79-40F5-B547-B43B271614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F94DBB-2CB0-4BBC-A04C-D375B09CAE09}"/>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24353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14413-5203-493C-8A15-AAB27C3D54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8AE258-45FE-400A-8982-774464E0F5D2}"/>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4" name="页脚占位符 3">
            <a:extLst>
              <a:ext uri="{FF2B5EF4-FFF2-40B4-BE49-F238E27FC236}">
                <a16:creationId xmlns:a16="http://schemas.microsoft.com/office/drawing/2014/main" id="{E002E77B-CC59-493D-999F-9C44EF113D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6DD7FE-F842-4161-8D4B-0454A62A531A}"/>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188286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AF1606-77D8-4087-8E48-1DE078ECCAC3}"/>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3" name="页脚占位符 2">
            <a:extLst>
              <a:ext uri="{FF2B5EF4-FFF2-40B4-BE49-F238E27FC236}">
                <a16:creationId xmlns:a16="http://schemas.microsoft.com/office/drawing/2014/main" id="{EB7001F3-B095-436D-8A8A-1E7FEE2286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91F445-4CBF-4C9D-B7C7-F4A5D111C459}"/>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38956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7643B-AEB1-4F34-B936-F459C89193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277E42-8784-4CE8-833D-3EB8B85A9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9D05EF-A18D-4592-8B70-5BECA6155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7E63-1B70-4F3C-933B-F960ED08750D}"/>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99E7AB45-C874-46A1-9E53-1A35F2C1B9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691FA2-4823-4A46-970F-3D0E0A5D65F6}"/>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35774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9D30F-63BF-4772-84EC-B7B460FE11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5A4498-A4A6-4266-A1AE-048D3C75B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B03F71-583E-4691-8ED7-C0D710376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C2F375-8C8B-4C48-B0CC-BC59093B0052}"/>
              </a:ext>
            </a:extLst>
          </p:cNvPr>
          <p:cNvSpPr>
            <a:spLocks noGrp="1"/>
          </p:cNvSpPr>
          <p:nvPr>
            <p:ph type="dt" sz="half" idx="10"/>
          </p:nvPr>
        </p:nvSpPr>
        <p:spPr/>
        <p:txBody>
          <a:bodyPr/>
          <a:lstStyle/>
          <a:p>
            <a:fld id="{24A987CD-00CA-4540-A4B7-520DD6BCDD91}"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87414A30-3727-48D5-B3D1-B88CFA8952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731A3D-4C44-4ACC-9AF3-9C864428DF10}"/>
              </a:ext>
            </a:extLst>
          </p:cNvPr>
          <p:cNvSpPr>
            <a:spLocks noGrp="1"/>
          </p:cNvSpPr>
          <p:nvPr>
            <p:ph type="sldNum" sz="quarter" idx="12"/>
          </p:nvPr>
        </p:nvSpPr>
        <p:spPr/>
        <p:txBody>
          <a:body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240388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C1E8D6-0793-4BD5-B67D-67EFF255E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D9FF54-C51D-4D01-8074-15B426439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DF27E6-460B-4354-AD57-08E2BA848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987CD-00CA-4540-A4B7-520DD6BCDD91}"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6D01D296-FF73-4B23-88D7-077BBC338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538D8C-58C8-4940-A535-AFEB127CB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B3CB3-2070-40F1-BB7C-489F80638DA0}" type="slidenum">
              <a:rPr lang="zh-CN" altLang="en-US" smtClean="0"/>
              <a:t>‹#›</a:t>
            </a:fld>
            <a:endParaRPr lang="zh-CN" altLang="en-US"/>
          </a:p>
        </p:txBody>
      </p:sp>
    </p:spTree>
    <p:extLst>
      <p:ext uri="{BB962C8B-B14F-4D97-AF65-F5344CB8AC3E}">
        <p14:creationId xmlns:p14="http://schemas.microsoft.com/office/powerpoint/2010/main" val="228631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107.01858.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DC9BB-41C8-4674-888E-4559DC93E85C}"/>
              </a:ext>
            </a:extLst>
          </p:cNvPr>
          <p:cNvSpPr>
            <a:spLocks noGrp="1"/>
          </p:cNvSpPr>
          <p:nvPr>
            <p:ph type="ctrTitle"/>
          </p:nvPr>
        </p:nvSpPr>
        <p:spPr/>
        <p:txBody>
          <a:bodyPr>
            <a:normAutofit fontScale="90000"/>
          </a:bodyPr>
          <a:lstStyle/>
          <a:p>
            <a:r>
              <a:rPr lang="en-US" altLang="zh-CN" dirty="0"/>
              <a:t>Automating Generative Deep Learning for Artistic Purposes: Challenges and Opportunities</a:t>
            </a:r>
            <a:endParaRPr lang="zh-CN" altLang="en-US" dirty="0"/>
          </a:p>
        </p:txBody>
      </p:sp>
      <p:sp>
        <p:nvSpPr>
          <p:cNvPr id="3" name="副标题 2">
            <a:extLst>
              <a:ext uri="{FF2B5EF4-FFF2-40B4-BE49-F238E27FC236}">
                <a16:creationId xmlns:a16="http://schemas.microsoft.com/office/drawing/2014/main" id="{717F0BA6-A693-415D-B144-D092937E750F}"/>
              </a:ext>
            </a:extLst>
          </p:cNvPr>
          <p:cNvSpPr>
            <a:spLocks noGrp="1"/>
          </p:cNvSpPr>
          <p:nvPr>
            <p:ph type="subTitle" idx="1"/>
          </p:nvPr>
        </p:nvSpPr>
        <p:spPr/>
        <p:txBody>
          <a:bodyPr/>
          <a:lstStyle/>
          <a:p>
            <a:r>
              <a:rPr lang="en-US" altLang="zh-CN" dirty="0">
                <a:hlinkClick r:id="rId2"/>
              </a:rPr>
              <a:t>https://arxiv.org/pdf/2107.01858.pdf</a:t>
            </a:r>
            <a:endParaRPr lang="en-US" altLang="zh-CN" dirty="0"/>
          </a:p>
          <a:p>
            <a:endParaRPr lang="zh-CN" altLang="en-US" dirty="0"/>
          </a:p>
        </p:txBody>
      </p:sp>
    </p:spTree>
    <p:extLst>
      <p:ext uri="{BB962C8B-B14F-4D97-AF65-F5344CB8AC3E}">
        <p14:creationId xmlns:p14="http://schemas.microsoft.com/office/powerpoint/2010/main" val="115482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33361-5618-44F4-B770-0FA5BE98810A}"/>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23B13F55-BADC-45E6-BDB0-5CDBAAC6C66C}"/>
              </a:ext>
            </a:extLst>
          </p:cNvPr>
          <p:cNvSpPr>
            <a:spLocks noGrp="1"/>
          </p:cNvSpPr>
          <p:nvPr>
            <p:ph idx="1"/>
          </p:nvPr>
        </p:nvSpPr>
        <p:spPr/>
        <p:txBody>
          <a:bodyPr/>
          <a:lstStyle/>
          <a:p>
            <a:r>
              <a:rPr lang="en-US" altLang="zh-CN" dirty="0"/>
              <a:t>The author build an Auto artistic generative deep learning framework which combine the core concepts from the Auto ML methods and the theory and practice of computer creativity(CC) research. Auto artistic generative DL could be utilized for artistic applications. </a:t>
            </a:r>
            <a:endParaRPr lang="zh-CN" altLang="en-US" dirty="0"/>
          </a:p>
        </p:txBody>
      </p:sp>
    </p:spTree>
    <p:extLst>
      <p:ext uri="{BB962C8B-B14F-4D97-AF65-F5344CB8AC3E}">
        <p14:creationId xmlns:p14="http://schemas.microsoft.com/office/powerpoint/2010/main" val="178247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FCD78-B29F-46F2-AFBD-0BDF1F96E813}"/>
              </a:ext>
            </a:extLst>
          </p:cNvPr>
          <p:cNvSpPr>
            <a:spLocks noGrp="1"/>
          </p:cNvSpPr>
          <p:nvPr>
            <p:ph type="title"/>
          </p:nvPr>
        </p:nvSpPr>
        <p:spPr/>
        <p:txBody>
          <a:bodyPr>
            <a:normAutofit/>
          </a:bodyPr>
          <a:lstStyle/>
          <a:p>
            <a:r>
              <a:rPr lang="en-US" altLang="zh-CN" sz="3200"/>
              <a:t>Automated, Artistic Deep Learning as Co-Creation</a:t>
            </a:r>
            <a:endParaRPr lang="zh-CN" altLang="en-US" sz="3200" dirty="0"/>
          </a:p>
        </p:txBody>
      </p:sp>
      <p:sp>
        <p:nvSpPr>
          <p:cNvPr id="3" name="内容占位符 2">
            <a:extLst>
              <a:ext uri="{FF2B5EF4-FFF2-40B4-BE49-F238E27FC236}">
                <a16:creationId xmlns:a16="http://schemas.microsoft.com/office/drawing/2014/main" id="{87422D61-B24C-4B0E-8203-7A5D55F92BFD}"/>
              </a:ext>
            </a:extLst>
          </p:cNvPr>
          <p:cNvSpPr>
            <a:spLocks noGrp="1"/>
          </p:cNvSpPr>
          <p:nvPr>
            <p:ph idx="1"/>
          </p:nvPr>
        </p:nvSpPr>
        <p:spPr/>
        <p:txBody>
          <a:bodyPr>
            <a:normAutofit/>
          </a:bodyPr>
          <a:lstStyle/>
          <a:p>
            <a:pPr marL="0" indent="0">
              <a:buNone/>
            </a:pPr>
            <a:r>
              <a:rPr lang="en-US" altLang="zh-CN" sz="1800" dirty="0"/>
              <a:t>both the human artist and the computer take creative responsibility for the generation of a creative artefact. There are two strategies for this human-computer interaction.</a:t>
            </a:r>
          </a:p>
          <a:p>
            <a:pPr marL="0" indent="0">
              <a:buNone/>
            </a:pPr>
            <a:r>
              <a:rPr lang="en-US" altLang="zh-CN" sz="1800" b="1" dirty="0"/>
              <a:t>1.task-divided</a:t>
            </a:r>
            <a:r>
              <a:rPr lang="en-US" altLang="zh-CN" sz="1800" dirty="0"/>
              <a:t>: Both human and computer are distributed with certain different tasks.</a:t>
            </a:r>
          </a:p>
          <a:p>
            <a:pPr marL="0" indent="0">
              <a:buNone/>
            </a:pPr>
            <a:r>
              <a:rPr lang="en-US" altLang="zh-CN" sz="1800" b="1" dirty="0"/>
              <a:t>2.Alternating co-creativity</a:t>
            </a:r>
            <a:r>
              <a:rPr lang="en-US" altLang="zh-CN" sz="1800" dirty="0"/>
              <a:t>: both partners(human and computer) take turns in creating a new concept satisfying the requirements of both parties.</a:t>
            </a:r>
          </a:p>
          <a:p>
            <a:pPr marL="0" indent="0">
              <a:buNone/>
            </a:pPr>
            <a:r>
              <a:rPr lang="en-US" altLang="zh-CN" sz="1800" dirty="0"/>
              <a:t>This kind of co-creation could free human artist from certain manual work. Since human’s creativity is also limited due to the bounded rationality, computer could complement this shortcoming.</a:t>
            </a:r>
          </a:p>
        </p:txBody>
      </p:sp>
    </p:spTree>
    <p:extLst>
      <p:ext uri="{BB962C8B-B14F-4D97-AF65-F5344CB8AC3E}">
        <p14:creationId xmlns:p14="http://schemas.microsoft.com/office/powerpoint/2010/main" val="188547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96B57-2B40-4C2A-A529-6B4A45C6358A}"/>
              </a:ext>
            </a:extLst>
          </p:cNvPr>
          <p:cNvSpPr>
            <a:spLocks noGrp="1"/>
          </p:cNvSpPr>
          <p:nvPr>
            <p:ph type="title"/>
          </p:nvPr>
        </p:nvSpPr>
        <p:spPr/>
        <p:txBody>
          <a:bodyPr/>
          <a:lstStyle/>
          <a:p>
            <a:r>
              <a:rPr lang="en-US" altLang="zh-CN"/>
              <a:t>The framework of Auto artistic generative DL</a:t>
            </a:r>
            <a:endParaRPr lang="zh-CN" altLang="en-US" dirty="0"/>
          </a:p>
        </p:txBody>
      </p:sp>
      <p:pic>
        <p:nvPicPr>
          <p:cNvPr id="5" name="内容占位符 4" descr="图示&#10;&#10;描述已自动生成">
            <a:extLst>
              <a:ext uri="{FF2B5EF4-FFF2-40B4-BE49-F238E27FC236}">
                <a16:creationId xmlns:a16="http://schemas.microsoft.com/office/drawing/2014/main" id="{7A0324C0-896C-421B-BD28-6319ED280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183482" cy="4351338"/>
          </a:xfrm>
        </p:spPr>
      </p:pic>
    </p:spTree>
    <p:extLst>
      <p:ext uri="{BB962C8B-B14F-4D97-AF65-F5344CB8AC3E}">
        <p14:creationId xmlns:p14="http://schemas.microsoft.com/office/powerpoint/2010/main" val="283152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83FC0-87F0-421E-BE59-1C7364ABDA97}"/>
              </a:ext>
            </a:extLst>
          </p:cNvPr>
          <p:cNvSpPr>
            <a:spLocks noGrp="1"/>
          </p:cNvSpPr>
          <p:nvPr>
            <p:ph type="title"/>
          </p:nvPr>
        </p:nvSpPr>
        <p:spPr>
          <a:xfrm>
            <a:off x="838200" y="365126"/>
            <a:ext cx="10515600" cy="1161834"/>
          </a:xfrm>
        </p:spPr>
        <p:txBody>
          <a:bodyPr>
            <a:normAutofit/>
          </a:bodyPr>
          <a:lstStyle/>
          <a:p>
            <a:r>
              <a:rPr lang="en-US" altLang="zh-CN" sz="2400" dirty="0"/>
              <a:t>Stage 1: prepare stage (gather relevant materials)</a:t>
            </a:r>
            <a:endParaRPr lang="zh-CN" altLang="en-US" sz="2400" dirty="0"/>
          </a:p>
        </p:txBody>
      </p:sp>
      <p:sp>
        <p:nvSpPr>
          <p:cNvPr id="3" name="内容占位符 2">
            <a:extLst>
              <a:ext uri="{FF2B5EF4-FFF2-40B4-BE49-F238E27FC236}">
                <a16:creationId xmlns:a16="http://schemas.microsoft.com/office/drawing/2014/main" id="{7F366B2C-222A-4374-B7B8-42D80B68934D}"/>
              </a:ext>
            </a:extLst>
          </p:cNvPr>
          <p:cNvSpPr>
            <a:spLocks noGrp="1"/>
          </p:cNvSpPr>
          <p:nvPr>
            <p:ph idx="1"/>
          </p:nvPr>
        </p:nvSpPr>
        <p:spPr>
          <a:xfrm>
            <a:off x="838200" y="1269506"/>
            <a:ext cx="10515600" cy="4543472"/>
          </a:xfrm>
        </p:spPr>
        <p:txBody>
          <a:bodyPr>
            <a:normAutofit/>
          </a:bodyPr>
          <a:lstStyle/>
          <a:p>
            <a:r>
              <a:rPr lang="en-US" altLang="zh-CN" sz="2000" b="1" dirty="0"/>
              <a:t>Data preparation and curation</a:t>
            </a:r>
          </a:p>
          <a:p>
            <a:r>
              <a:rPr lang="en-US" altLang="zh-CN" sz="1400" b="1" dirty="0"/>
              <a:t>1. Data Acquisition</a:t>
            </a:r>
            <a:r>
              <a:rPr lang="en-US" altLang="zh-CN" sz="1400" dirty="0"/>
              <a:t>: there are two main methods for gathering data:</a:t>
            </a:r>
          </a:p>
          <a:p>
            <a:pPr lvl="1"/>
            <a:r>
              <a:rPr lang="en-US" altLang="zh-CN" sz="1400" b="1" dirty="0"/>
              <a:t>Using existing datasets: </a:t>
            </a:r>
            <a:r>
              <a:rPr lang="en-US" altLang="zh-CN" sz="1400" dirty="0"/>
              <a:t>In a research setting, it is most common to use standard benchmark data sets for training and evaluating models. In this case, artist could scrape samples from 1. artist’s private artworks for introducing desirable bias and ensure the quality of output. 2. internet for the surprising result generation.	</a:t>
            </a:r>
          </a:p>
          <a:p>
            <a:pPr lvl="1"/>
            <a:r>
              <a:rPr lang="en-US" altLang="zh-CN" sz="1400" b="1" dirty="0"/>
              <a:t>Creating a new datasets: </a:t>
            </a:r>
            <a:r>
              <a:rPr lang="en-US" altLang="zh-CN" sz="1400" dirty="0"/>
              <a:t>Since the existing available dataset are limited, artists could produce synthesis data to supplement the original data set to maximize the variety of artefacts that are different from each other. However, it is extremely time-consuming and nontrivial to create the high-quality and large amount of new data sets satisfying the aesthetic requirement. </a:t>
            </a:r>
          </a:p>
          <a:p>
            <a:r>
              <a:rPr lang="en-US" altLang="zh-CN" sz="1400" b="1" dirty="0"/>
              <a:t>2. Data cleaning, augmentation and transformation of data samples.</a:t>
            </a:r>
          </a:p>
          <a:p>
            <a:r>
              <a:rPr lang="en-US" altLang="zh-CN" sz="1400" b="1" dirty="0"/>
              <a:t>3. Data curation: </a:t>
            </a:r>
            <a:r>
              <a:rPr lang="en-US" altLang="zh-CN" sz="1400" dirty="0"/>
              <a:t>in common setting, if the noise contained in a sample is smaller, the better the quality of this sample. However, for artistic purpose, the noise is often needed. Thus the further data refining would be needed.</a:t>
            </a:r>
            <a:br>
              <a:rPr lang="en-US" altLang="zh-CN" sz="2000" dirty="0"/>
            </a:br>
            <a:endParaRPr lang="en-US" altLang="zh-CN" sz="2000" dirty="0"/>
          </a:p>
          <a:p>
            <a:r>
              <a:rPr lang="en-US" altLang="zh-CN" sz="2000" b="1" dirty="0"/>
              <a:t>Pretrained model selection(optional if not available)</a:t>
            </a:r>
          </a:p>
          <a:p>
            <a:pPr lvl="1"/>
            <a:r>
              <a:rPr lang="en-US" altLang="zh-CN" sz="1400" dirty="0"/>
              <a:t>If there is an appropriate pretrained model available, then the datasets shortage problem from the section1 could be happily resolved. Researcher could either fine-tune the pre-trained model on a limited high-quality datasets but still with a good performance or just directly put it into use.</a:t>
            </a:r>
          </a:p>
          <a:p>
            <a:endParaRPr lang="en-US" altLang="zh-CN" sz="2000" dirty="0"/>
          </a:p>
          <a:p>
            <a:pPr lvl="1"/>
            <a:endParaRPr lang="en-US" altLang="zh-CN" sz="1400" dirty="0"/>
          </a:p>
          <a:p>
            <a:pPr marL="457200" lvl="1" indent="0">
              <a:buNone/>
            </a:pPr>
            <a:endParaRPr lang="en-US" altLang="zh-CN" sz="1400" dirty="0"/>
          </a:p>
          <a:p>
            <a:pPr marL="457200" lvl="1" indent="0">
              <a:buNone/>
            </a:pPr>
            <a:endParaRPr lang="en-US" altLang="zh-CN" sz="1000" dirty="0"/>
          </a:p>
        </p:txBody>
      </p:sp>
    </p:spTree>
    <p:extLst>
      <p:ext uri="{BB962C8B-B14F-4D97-AF65-F5344CB8AC3E}">
        <p14:creationId xmlns:p14="http://schemas.microsoft.com/office/powerpoint/2010/main" val="235829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7B094-88FD-47EF-8BA0-A33F8FC248F1}"/>
              </a:ext>
            </a:extLst>
          </p:cNvPr>
          <p:cNvSpPr>
            <a:spLocks noGrp="1"/>
          </p:cNvSpPr>
          <p:nvPr>
            <p:ph type="title"/>
          </p:nvPr>
        </p:nvSpPr>
        <p:spPr>
          <a:xfrm>
            <a:off x="767179" y="346729"/>
            <a:ext cx="10515600" cy="1325563"/>
          </a:xfrm>
        </p:spPr>
        <p:txBody>
          <a:bodyPr>
            <a:normAutofit/>
          </a:bodyPr>
          <a:lstStyle/>
          <a:p>
            <a:r>
              <a:rPr lang="en-US" altLang="zh-CN" sz="2400" dirty="0"/>
              <a:t>Stage2: configurative stage (the models, training regimes and parameters are tuned to produce valuable output)</a:t>
            </a:r>
            <a:endParaRPr lang="zh-CN" altLang="en-US" sz="2400" dirty="0"/>
          </a:p>
        </p:txBody>
      </p:sp>
      <p:sp>
        <p:nvSpPr>
          <p:cNvPr id="3" name="内容占位符 2">
            <a:extLst>
              <a:ext uri="{FF2B5EF4-FFF2-40B4-BE49-F238E27FC236}">
                <a16:creationId xmlns:a16="http://schemas.microsoft.com/office/drawing/2014/main" id="{E2D92D4A-0AC7-4801-9A43-B2CBDC73C52B}"/>
              </a:ext>
            </a:extLst>
          </p:cNvPr>
          <p:cNvSpPr>
            <a:spLocks noGrp="1"/>
          </p:cNvSpPr>
          <p:nvPr>
            <p:ph idx="1"/>
          </p:nvPr>
        </p:nvSpPr>
        <p:spPr>
          <a:xfrm>
            <a:off x="838200" y="1497151"/>
            <a:ext cx="10515600" cy="4351338"/>
          </a:xfrm>
        </p:spPr>
        <p:txBody>
          <a:bodyPr>
            <a:normAutofit/>
          </a:bodyPr>
          <a:lstStyle/>
          <a:p>
            <a:r>
              <a:rPr lang="en-US" altLang="zh-CN" sz="2000" dirty="0"/>
              <a:t>Network architecture and training scheme selection:</a:t>
            </a:r>
          </a:p>
          <a:p>
            <a:pPr lvl="1"/>
            <a:r>
              <a:rPr lang="en-US" altLang="zh-CN" sz="1600" dirty="0"/>
              <a:t>Such as the Neural architecture search (NAS), this target for finding the best architecture. The author recommend here to use the tried-and-tested architecture by only altering the parts with a direct influence on the output.</a:t>
            </a:r>
          </a:p>
          <a:p>
            <a:r>
              <a:rPr lang="en-US" altLang="zh-CN" sz="2000" dirty="0"/>
              <a:t>Loss function: </a:t>
            </a:r>
          </a:p>
          <a:p>
            <a:pPr lvl="1"/>
            <a:r>
              <a:rPr lang="en-US" altLang="zh-CN" sz="1600" dirty="0"/>
              <a:t>The loss function would highly depend on the architecture and constitute the basic requirement for successful training. In order to satisfy the aesthetic requirement, additional loss term could supplement or change the basic term.</a:t>
            </a:r>
          </a:p>
          <a:p>
            <a:r>
              <a:rPr lang="en-US" altLang="zh-CN" sz="2000" dirty="0"/>
              <a:t>Optimization algorithm</a:t>
            </a:r>
          </a:p>
          <a:p>
            <a:pPr lvl="1"/>
            <a:r>
              <a:rPr lang="en-US" altLang="zh-CN" sz="1600" dirty="0"/>
              <a:t>The optimization algorithm needed for tuning the model’s parameters.  It would finish this task similar with the algorithm of gradient decent, but the specific algorithm selection could highly depend on the Architecture.</a:t>
            </a:r>
          </a:p>
          <a:p>
            <a:r>
              <a:rPr lang="en-US" altLang="zh-CN" sz="2000" dirty="0"/>
              <a:t>Hyper parameter tuning</a:t>
            </a:r>
          </a:p>
          <a:p>
            <a:pPr lvl="1"/>
            <a:r>
              <a:rPr lang="en-US" altLang="zh-CN" sz="1600" dirty="0"/>
              <a:t>Optimization of batch size, learning rate, momentum, etc. can be achieved via </a:t>
            </a:r>
            <a:r>
              <a:rPr lang="en-US" altLang="zh-CN" sz="1600" dirty="0" err="1"/>
              <a:t>AutoML</a:t>
            </a:r>
            <a:r>
              <a:rPr lang="en-US" altLang="zh-CN" sz="1600" dirty="0"/>
              <a:t> methods, and there is much active research in this area.</a:t>
            </a:r>
          </a:p>
        </p:txBody>
      </p:sp>
    </p:spTree>
    <p:extLst>
      <p:ext uri="{BB962C8B-B14F-4D97-AF65-F5344CB8AC3E}">
        <p14:creationId xmlns:p14="http://schemas.microsoft.com/office/powerpoint/2010/main" val="196877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1D48D-CE7A-4D8C-94A6-17BBA949C8DB}"/>
              </a:ext>
            </a:extLst>
          </p:cNvPr>
          <p:cNvSpPr>
            <a:spLocks noGrp="1"/>
          </p:cNvSpPr>
          <p:nvPr>
            <p:ph type="title"/>
          </p:nvPr>
        </p:nvSpPr>
        <p:spPr/>
        <p:txBody>
          <a:bodyPr>
            <a:normAutofit/>
          </a:bodyPr>
          <a:lstStyle/>
          <a:p>
            <a:r>
              <a:rPr lang="en-US" altLang="zh-CN" sz="2400" dirty="0"/>
              <a:t>Stage3: presentation stage(user deploy a final model </a:t>
            </a:r>
            <a:r>
              <a:rPr lang="en-US" altLang="zh-CN" sz="2400"/>
              <a:t>and curate </a:t>
            </a:r>
            <a:r>
              <a:rPr lang="en-US" altLang="zh-CN" sz="2400" dirty="0"/>
              <a:t>the output)</a:t>
            </a:r>
            <a:endParaRPr lang="zh-CN" altLang="en-US" sz="2400" dirty="0"/>
          </a:p>
        </p:txBody>
      </p:sp>
      <p:sp>
        <p:nvSpPr>
          <p:cNvPr id="3" name="内容占位符 2">
            <a:extLst>
              <a:ext uri="{FF2B5EF4-FFF2-40B4-BE49-F238E27FC236}">
                <a16:creationId xmlns:a16="http://schemas.microsoft.com/office/drawing/2014/main" id="{DA7EABA2-0F9E-4AF8-A14A-16187D55D3FA}"/>
              </a:ext>
            </a:extLst>
          </p:cNvPr>
          <p:cNvSpPr>
            <a:spLocks noGrp="1"/>
          </p:cNvSpPr>
          <p:nvPr>
            <p:ph idx="1"/>
          </p:nvPr>
        </p:nvSpPr>
        <p:spPr>
          <a:xfrm>
            <a:off x="838200" y="1790114"/>
            <a:ext cx="10515600" cy="4351338"/>
          </a:xfrm>
        </p:spPr>
        <p:txBody>
          <a:bodyPr>
            <a:normAutofit/>
          </a:bodyPr>
          <a:lstStyle/>
          <a:p>
            <a:r>
              <a:rPr lang="en-US" altLang="zh-CN" sz="2000" dirty="0"/>
              <a:t>Model selection and evaluation:</a:t>
            </a:r>
          </a:p>
          <a:p>
            <a:pPr lvl="1"/>
            <a:r>
              <a:rPr lang="en-US" altLang="zh-CN" sz="1600" dirty="0"/>
              <a:t>Finding the best model from all the possible models depend on the specific criteria. In traditional ML project, the main concern is the predict accuracy. However, for the artistic generative project, other considerations may include how surprising the outputs are, synthesis speed (for tool or real-time uses) and coherence of the results. Each of these consideration would be given a weight and the final criteria would employ the weighted sum of metrics.</a:t>
            </a:r>
          </a:p>
          <a:p>
            <a:r>
              <a:rPr lang="en-US" altLang="zh-CN" sz="2000" dirty="0"/>
              <a:t>Output curation(raise the overall output quality)</a:t>
            </a:r>
            <a:endParaRPr lang="en-US" altLang="zh-CN" sz="1600" dirty="0"/>
          </a:p>
          <a:p>
            <a:pPr lvl="1"/>
            <a:r>
              <a:rPr lang="en-US" altLang="zh-CN" sz="1600" dirty="0"/>
              <a:t>Filtering: ranking samples from a large batch of model outputs via given metrics.</a:t>
            </a:r>
          </a:p>
          <a:p>
            <a:pPr lvl="1"/>
            <a:r>
              <a:rPr lang="en-US" altLang="zh-CN" sz="1600" dirty="0"/>
              <a:t>Search: searching for vectors directly in a model’s latent space via exhaustive search like grid search or random sampling.</a:t>
            </a:r>
          </a:p>
          <a:p>
            <a:pPr lvl="1"/>
            <a:endParaRPr lang="en-US" altLang="zh-CN" sz="1600" dirty="0"/>
          </a:p>
        </p:txBody>
      </p:sp>
    </p:spTree>
    <p:extLst>
      <p:ext uri="{BB962C8B-B14F-4D97-AF65-F5344CB8AC3E}">
        <p14:creationId xmlns:p14="http://schemas.microsoft.com/office/powerpoint/2010/main" val="127870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909938-BAEE-43D0-A954-CCFFDAD265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kern="1200">
                <a:solidFill>
                  <a:schemeClr val="bg1"/>
                </a:solidFill>
                <a:latin typeface="+mj-lt"/>
                <a:ea typeface="+mj-ea"/>
                <a:cs typeface="+mj-cs"/>
              </a:rPr>
              <a:t>An Illustrative Example </a:t>
            </a:r>
          </a:p>
        </p:txBody>
      </p:sp>
      <p:pic>
        <p:nvPicPr>
          <p:cNvPr id="5" name="内容占位符 4" descr="图形用户界面, 文本&#10;&#10;描述已自动生成">
            <a:extLst>
              <a:ext uri="{FF2B5EF4-FFF2-40B4-BE49-F238E27FC236}">
                <a16:creationId xmlns:a16="http://schemas.microsoft.com/office/drawing/2014/main" id="{1EDA050F-7F88-4319-971F-0A16E8D61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280" y="1675227"/>
            <a:ext cx="9819439" cy="4394199"/>
          </a:xfrm>
          <a:prstGeom prst="rect">
            <a:avLst/>
          </a:prstGeom>
        </p:spPr>
      </p:pic>
    </p:spTree>
    <p:extLst>
      <p:ext uri="{BB962C8B-B14F-4D97-AF65-F5344CB8AC3E}">
        <p14:creationId xmlns:p14="http://schemas.microsoft.com/office/powerpoint/2010/main" val="104955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998449-E7BF-491E-A547-8E6D154A9AE0}"/>
              </a:ext>
            </a:extLst>
          </p:cNvPr>
          <p:cNvSpPr>
            <a:spLocks noGrp="1"/>
          </p:cNvSpPr>
          <p:nvPr>
            <p:ph type="title"/>
          </p:nvPr>
        </p:nvSpPr>
        <p:spPr>
          <a:xfrm>
            <a:off x="640080" y="325369"/>
            <a:ext cx="4368602" cy="1956841"/>
          </a:xfrm>
        </p:spPr>
        <p:txBody>
          <a:bodyPr anchor="b">
            <a:normAutofit/>
          </a:bodyPr>
          <a:lstStyle/>
          <a:p>
            <a:r>
              <a:rPr lang="en-US" altLang="zh-CN" sz="5000"/>
              <a:t>implementation</a:t>
            </a:r>
            <a:endParaRPr lang="zh-CN" altLang="en-US" sz="5000"/>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2D7F4CC-2492-46FD-A510-DE1D56DEDBFF}"/>
              </a:ext>
            </a:extLst>
          </p:cNvPr>
          <p:cNvSpPr>
            <a:spLocks noGrp="1"/>
          </p:cNvSpPr>
          <p:nvPr>
            <p:ph idx="1"/>
          </p:nvPr>
        </p:nvSpPr>
        <p:spPr>
          <a:xfrm>
            <a:off x="640080" y="2872899"/>
            <a:ext cx="4243589" cy="3320668"/>
          </a:xfrm>
        </p:spPr>
        <p:txBody>
          <a:bodyPr>
            <a:normAutofit lnSpcReduction="10000"/>
          </a:bodyPr>
          <a:lstStyle/>
          <a:p>
            <a:r>
              <a:rPr lang="en-US" altLang="zh-CN" sz="1400" dirty="0"/>
              <a:t>data preparation and curation: imaginative text prompts.</a:t>
            </a:r>
          </a:p>
          <a:p>
            <a:r>
              <a:rPr lang="en-US" altLang="zh-CN" sz="1400" dirty="0"/>
              <a:t>pre-trained model selection: GANs</a:t>
            </a:r>
          </a:p>
          <a:p>
            <a:r>
              <a:rPr lang="en-US" altLang="zh-CN" sz="1400" dirty="0"/>
              <a:t>loss function definition: employing patches from generated images rather than the entire image to evaluate its fit to the prompt.</a:t>
            </a:r>
          </a:p>
          <a:p>
            <a:r>
              <a:rPr lang="en-US" altLang="zh-CN" sz="1400" dirty="0"/>
              <a:t>hyper-parameter tuning: standard </a:t>
            </a:r>
            <a:r>
              <a:rPr lang="en-US" altLang="zh-CN" sz="1400" dirty="0" err="1"/>
              <a:t>AutoML</a:t>
            </a:r>
            <a:r>
              <a:rPr lang="en-US" altLang="zh-CN" sz="1400" dirty="0"/>
              <a:t> techniques</a:t>
            </a:r>
          </a:p>
          <a:p>
            <a:r>
              <a:rPr lang="en-US" altLang="zh-CN" sz="1400" dirty="0"/>
              <a:t>model selection and deployment: creative web-services (Veale, 2013), with higher-level CC systems accessing text-to-image generators in a variety of projects</a:t>
            </a:r>
          </a:p>
          <a:p>
            <a:r>
              <a:rPr lang="en-US" altLang="zh-CN" sz="1400" dirty="0"/>
              <a:t>Output curation: cherry picking results for posting on social networks and in blogs.</a:t>
            </a:r>
            <a:endParaRPr lang="zh-CN" altLang="en-US" sz="1400" dirty="0"/>
          </a:p>
        </p:txBody>
      </p:sp>
      <p:pic>
        <p:nvPicPr>
          <p:cNvPr id="7" name="图片 6" descr="城市的风景&#10;&#10;描述已自动生成">
            <a:extLst>
              <a:ext uri="{FF2B5EF4-FFF2-40B4-BE49-F238E27FC236}">
                <a16:creationId xmlns:a16="http://schemas.microsoft.com/office/drawing/2014/main" id="{8EF3EC10-0270-4CDC-A940-E7967E4373D4}"/>
              </a:ext>
            </a:extLst>
          </p:cNvPr>
          <p:cNvPicPr>
            <a:picLocks noChangeAspect="1"/>
          </p:cNvPicPr>
          <p:nvPr/>
        </p:nvPicPr>
        <p:blipFill rotWithShape="1">
          <a:blip r:embed="rId2">
            <a:extLst>
              <a:ext uri="{28A0092B-C50C-407E-A947-70E740481C1C}">
                <a14:useLocalDpi xmlns:a14="http://schemas.microsoft.com/office/drawing/2010/main" val="0"/>
              </a:ext>
            </a:extLst>
          </a:blip>
          <a:srcRect l="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773822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853</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Automating Generative Deep Learning for Artistic Purposes: Challenges and Opportunities</vt:lpstr>
      <vt:lpstr>Introduction</vt:lpstr>
      <vt:lpstr>Automated, Artistic Deep Learning as Co-Creation</vt:lpstr>
      <vt:lpstr>The framework of Auto artistic generative DL</vt:lpstr>
      <vt:lpstr>Stage 1: prepare stage (gather relevant materials)</vt:lpstr>
      <vt:lpstr>Stage2: configurative stage (the models, training regimes and parameters are tuned to produce valuable output)</vt:lpstr>
      <vt:lpstr>Stage3: presentation stage(user deploy a final model and curate the output)</vt:lpstr>
      <vt:lpstr>An Illustrative Example </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Generative Deep Learning for Artistic Purposes: Challenges and Opportunities</dc:title>
  <dc:creator>Chen, Zipei</dc:creator>
  <cp:lastModifiedBy>Chen, Zipei</cp:lastModifiedBy>
  <cp:revision>48</cp:revision>
  <dcterms:created xsi:type="dcterms:W3CDTF">2021-07-07T09:02:59Z</dcterms:created>
  <dcterms:modified xsi:type="dcterms:W3CDTF">2021-07-08T03:15:58Z</dcterms:modified>
</cp:coreProperties>
</file>