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4" r:id="rId6"/>
    <p:sldId id="259" r:id="rId7"/>
    <p:sldId id="260" r:id="rId8"/>
    <p:sldId id="262" r:id="rId9"/>
    <p:sldId id="265" r:id="rId10"/>
    <p:sldId id="263"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257CA-59C1-48B6-9AC5-6FBD8BA94E54}"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9AFFF6D0-3B07-44EE-8B92-82DF4572C875}">
      <dgm:prSet/>
      <dgm:spPr/>
      <dgm:t>
        <a:bodyPr/>
        <a:lstStyle/>
        <a:p>
          <a:r>
            <a:rPr lang="en-US" dirty="0"/>
            <a:t>1</a:t>
          </a:r>
        </a:p>
      </dgm:t>
    </dgm:pt>
    <dgm:pt modelId="{EEFBDE9A-3E98-4834-AA44-56E8A4EDB49A}" type="parTrans" cxnId="{B248D507-6BC3-4256-8C44-65D212E3B237}">
      <dgm:prSet/>
      <dgm:spPr/>
      <dgm:t>
        <a:bodyPr/>
        <a:lstStyle/>
        <a:p>
          <a:endParaRPr lang="en-US"/>
        </a:p>
      </dgm:t>
    </dgm:pt>
    <dgm:pt modelId="{3EB23ABE-EEB8-4626-AD9D-5D04C6E3921F}" type="sibTrans" cxnId="{B248D507-6BC3-4256-8C44-65D212E3B237}">
      <dgm:prSet/>
      <dgm:spPr/>
      <dgm:t>
        <a:bodyPr/>
        <a:lstStyle/>
        <a:p>
          <a:endParaRPr lang="en-US"/>
        </a:p>
      </dgm:t>
    </dgm:pt>
    <dgm:pt modelId="{4B285B82-5CA9-490C-AD38-0EFF82F8AE72}">
      <dgm:prSet/>
      <dgm:spPr/>
      <dgm:t>
        <a:bodyPr/>
        <a:lstStyle/>
        <a:p>
          <a:r>
            <a:rPr lang="en-US" dirty="0"/>
            <a:t>Collect the fake news from the various fact-checking websites like </a:t>
          </a:r>
          <a:r>
            <a:rPr lang="en-US" dirty="0" err="1"/>
            <a:t>Politifact</a:t>
          </a:r>
          <a:r>
            <a:rPr lang="en-US" dirty="0"/>
            <a:t>, </a:t>
          </a:r>
          <a:r>
            <a:rPr lang="en-US" dirty="0" err="1"/>
            <a:t>NewsChecker</a:t>
          </a:r>
          <a:r>
            <a:rPr lang="en-US" dirty="0"/>
            <a:t> , </a:t>
          </a:r>
          <a:r>
            <a:rPr lang="en-US" dirty="0" err="1"/>
            <a:t>Boomlive</a:t>
          </a:r>
          <a:r>
            <a:rPr lang="en-US" dirty="0"/>
            <a:t> and from tools like Google fact-check-explore.</a:t>
          </a:r>
        </a:p>
      </dgm:t>
    </dgm:pt>
    <dgm:pt modelId="{2E9DF230-9093-4AAD-92B5-81C03A03EF29}" type="parTrans" cxnId="{DE6BEE6C-1914-4F49-9F51-CFEC9E54B694}">
      <dgm:prSet/>
      <dgm:spPr/>
      <dgm:t>
        <a:bodyPr/>
        <a:lstStyle/>
        <a:p>
          <a:endParaRPr lang="en-US"/>
        </a:p>
      </dgm:t>
    </dgm:pt>
    <dgm:pt modelId="{C6E9C2C0-90CA-46A4-B6B9-661BDC5381FA}" type="sibTrans" cxnId="{DE6BEE6C-1914-4F49-9F51-CFEC9E54B694}">
      <dgm:prSet/>
      <dgm:spPr/>
      <dgm:t>
        <a:bodyPr/>
        <a:lstStyle/>
        <a:p>
          <a:endParaRPr lang="en-US"/>
        </a:p>
      </dgm:t>
    </dgm:pt>
    <dgm:pt modelId="{47B3C045-2FC5-4390-8C8B-94D6F4286466}">
      <dgm:prSet/>
      <dgm:spPr/>
      <dgm:t>
        <a:bodyPr/>
        <a:lstStyle/>
        <a:p>
          <a:r>
            <a:rPr lang="en-US" dirty="0"/>
            <a:t>2</a:t>
          </a:r>
        </a:p>
      </dgm:t>
    </dgm:pt>
    <dgm:pt modelId="{681ED4B0-465C-48C2-9806-F0EB40565D11}" type="parTrans" cxnId="{021C88DD-7610-4F6E-8243-FB9E6D7E509B}">
      <dgm:prSet/>
      <dgm:spPr/>
      <dgm:t>
        <a:bodyPr/>
        <a:lstStyle/>
        <a:p>
          <a:endParaRPr lang="en-US"/>
        </a:p>
      </dgm:t>
    </dgm:pt>
    <dgm:pt modelId="{5A03BD22-6C81-4C0B-BA45-C83457A8A45D}" type="sibTrans" cxnId="{021C88DD-7610-4F6E-8243-FB9E6D7E509B}">
      <dgm:prSet/>
      <dgm:spPr/>
      <dgm:t>
        <a:bodyPr/>
        <a:lstStyle/>
        <a:p>
          <a:endParaRPr lang="en-US"/>
        </a:p>
      </dgm:t>
    </dgm:pt>
    <dgm:pt modelId="{32E5D7FF-6A5C-471F-AF76-68B76626A638}">
      <dgm:prSet/>
      <dgm:spPr/>
      <dgm:t>
        <a:bodyPr/>
        <a:lstStyle/>
        <a:p>
          <a:r>
            <a:rPr lang="en-US" dirty="0"/>
            <a:t>Obtain real facts from Twitter using verified twitter handles.</a:t>
          </a:r>
        </a:p>
      </dgm:t>
    </dgm:pt>
    <dgm:pt modelId="{D881960C-2393-45D6-9A59-79B040212FC4}" type="parTrans" cxnId="{F1D2B415-2F96-4C67-BD94-60DBA8B7F55B}">
      <dgm:prSet/>
      <dgm:spPr/>
      <dgm:t>
        <a:bodyPr/>
        <a:lstStyle/>
        <a:p>
          <a:endParaRPr lang="en-US"/>
        </a:p>
      </dgm:t>
    </dgm:pt>
    <dgm:pt modelId="{E939FE89-0C49-4011-8760-3B24B14D8779}" type="sibTrans" cxnId="{F1D2B415-2F96-4C67-BD94-60DBA8B7F55B}">
      <dgm:prSet/>
      <dgm:spPr/>
      <dgm:t>
        <a:bodyPr/>
        <a:lstStyle/>
        <a:p>
          <a:endParaRPr lang="en-US"/>
        </a:p>
      </dgm:t>
    </dgm:pt>
    <dgm:pt modelId="{1ED88919-031E-4BBD-8D50-B14FC55A41E5}">
      <dgm:prSet/>
      <dgm:spPr/>
      <dgm:t>
        <a:bodyPr/>
        <a:lstStyle/>
        <a:p>
          <a:r>
            <a:rPr lang="en-US" dirty="0"/>
            <a:t>3</a:t>
          </a:r>
        </a:p>
      </dgm:t>
    </dgm:pt>
    <dgm:pt modelId="{D09513C8-A19D-4597-835F-B2450E884449}" type="parTrans" cxnId="{EB274F85-DA20-470B-88D9-EF173D74E9C2}">
      <dgm:prSet/>
      <dgm:spPr/>
      <dgm:t>
        <a:bodyPr/>
        <a:lstStyle/>
        <a:p>
          <a:endParaRPr lang="en-US"/>
        </a:p>
      </dgm:t>
    </dgm:pt>
    <dgm:pt modelId="{076E7BDC-018D-4594-91C4-9824CDACFE21}" type="sibTrans" cxnId="{EB274F85-DA20-470B-88D9-EF173D74E9C2}">
      <dgm:prSet/>
      <dgm:spPr/>
      <dgm:t>
        <a:bodyPr/>
        <a:lstStyle/>
        <a:p>
          <a:endParaRPr lang="en-US"/>
        </a:p>
      </dgm:t>
    </dgm:pt>
    <dgm:pt modelId="{FADB6466-2F8A-4B57-877D-CCE5277F80AF}">
      <dgm:prSet/>
      <dgm:spPr/>
      <dgm:t>
        <a:bodyPr/>
        <a:lstStyle/>
        <a:p>
          <a:r>
            <a:rPr lang="en-US" dirty="0"/>
            <a:t>Put these real facts and fake news together as a dataset and divide them into 3 parts: training set(6420 samples), validation set(2140 samples), testing set(2140 </a:t>
          </a:r>
          <a:r>
            <a:rPr lang="en-US" dirty="0" err="1"/>
            <a:t>smaples</a:t>
          </a:r>
          <a:r>
            <a:rPr lang="en-US" dirty="0"/>
            <a:t>).</a:t>
          </a:r>
        </a:p>
      </dgm:t>
    </dgm:pt>
    <dgm:pt modelId="{73BD263D-ED5B-4C49-8547-FA0DAB8FAD37}" type="parTrans" cxnId="{7431CE7D-341F-46C9-8215-A0E65CA22D5B}">
      <dgm:prSet/>
      <dgm:spPr/>
      <dgm:t>
        <a:bodyPr/>
        <a:lstStyle/>
        <a:p>
          <a:endParaRPr lang="en-US"/>
        </a:p>
      </dgm:t>
    </dgm:pt>
    <dgm:pt modelId="{C77B7AE6-D259-437C-B035-DDDEC077767A}" type="sibTrans" cxnId="{7431CE7D-341F-46C9-8215-A0E65CA22D5B}">
      <dgm:prSet/>
      <dgm:spPr/>
      <dgm:t>
        <a:bodyPr/>
        <a:lstStyle/>
        <a:p>
          <a:endParaRPr lang="en-US"/>
        </a:p>
      </dgm:t>
    </dgm:pt>
    <dgm:pt modelId="{F32BA75E-87D0-4FC4-89C0-50342362D9BC}" type="pres">
      <dgm:prSet presAssocID="{164257CA-59C1-48B6-9AC5-6FBD8BA94E54}" presName="Name0" presStyleCnt="0">
        <dgm:presLayoutVars>
          <dgm:dir/>
          <dgm:animLvl val="lvl"/>
          <dgm:resizeHandles val="exact"/>
        </dgm:presLayoutVars>
      </dgm:prSet>
      <dgm:spPr/>
    </dgm:pt>
    <dgm:pt modelId="{70D91FB4-6B9D-4C12-9D06-F32CFFB8C006}" type="pres">
      <dgm:prSet presAssocID="{9AFFF6D0-3B07-44EE-8B92-82DF4572C875}" presName="composite" presStyleCnt="0"/>
      <dgm:spPr/>
    </dgm:pt>
    <dgm:pt modelId="{16C3D73D-2BB5-4CEF-96AB-42B6E595D6FE}" type="pres">
      <dgm:prSet presAssocID="{9AFFF6D0-3B07-44EE-8B92-82DF4572C875}" presName="parTx" presStyleLbl="alignNode1" presStyleIdx="0" presStyleCnt="3">
        <dgm:presLayoutVars>
          <dgm:chMax val="0"/>
          <dgm:chPref val="0"/>
        </dgm:presLayoutVars>
      </dgm:prSet>
      <dgm:spPr/>
    </dgm:pt>
    <dgm:pt modelId="{D950AD54-041E-46B0-896B-A8392B2EC0A2}" type="pres">
      <dgm:prSet presAssocID="{9AFFF6D0-3B07-44EE-8B92-82DF4572C875}" presName="desTx" presStyleLbl="alignAccFollowNode1" presStyleIdx="0" presStyleCnt="3">
        <dgm:presLayoutVars/>
      </dgm:prSet>
      <dgm:spPr/>
    </dgm:pt>
    <dgm:pt modelId="{F25E2D22-E77B-48D5-8586-8227DB57C0DF}" type="pres">
      <dgm:prSet presAssocID="{3EB23ABE-EEB8-4626-AD9D-5D04C6E3921F}" presName="space" presStyleCnt="0"/>
      <dgm:spPr/>
    </dgm:pt>
    <dgm:pt modelId="{C92B93D2-742B-4F59-B405-809284DA8E82}" type="pres">
      <dgm:prSet presAssocID="{47B3C045-2FC5-4390-8C8B-94D6F4286466}" presName="composite" presStyleCnt="0"/>
      <dgm:spPr/>
    </dgm:pt>
    <dgm:pt modelId="{30D957A7-3CD6-4556-9C35-2E6E79315385}" type="pres">
      <dgm:prSet presAssocID="{47B3C045-2FC5-4390-8C8B-94D6F4286466}" presName="parTx" presStyleLbl="alignNode1" presStyleIdx="1" presStyleCnt="3">
        <dgm:presLayoutVars>
          <dgm:chMax val="0"/>
          <dgm:chPref val="0"/>
        </dgm:presLayoutVars>
      </dgm:prSet>
      <dgm:spPr/>
    </dgm:pt>
    <dgm:pt modelId="{CE936A97-8E3A-4EFC-955D-A4F022D3EB76}" type="pres">
      <dgm:prSet presAssocID="{47B3C045-2FC5-4390-8C8B-94D6F4286466}" presName="desTx" presStyleLbl="alignAccFollowNode1" presStyleIdx="1" presStyleCnt="3">
        <dgm:presLayoutVars/>
      </dgm:prSet>
      <dgm:spPr/>
    </dgm:pt>
    <dgm:pt modelId="{5FE4573E-5D45-4907-AFC7-E628081F2BE4}" type="pres">
      <dgm:prSet presAssocID="{5A03BD22-6C81-4C0B-BA45-C83457A8A45D}" presName="space" presStyleCnt="0"/>
      <dgm:spPr/>
    </dgm:pt>
    <dgm:pt modelId="{59D64B5A-993E-45D9-AC3B-D8F2EFA17F22}" type="pres">
      <dgm:prSet presAssocID="{1ED88919-031E-4BBD-8D50-B14FC55A41E5}" presName="composite" presStyleCnt="0"/>
      <dgm:spPr/>
    </dgm:pt>
    <dgm:pt modelId="{A3C0803C-8A9D-4044-A366-69490D7FA2C8}" type="pres">
      <dgm:prSet presAssocID="{1ED88919-031E-4BBD-8D50-B14FC55A41E5}" presName="parTx" presStyleLbl="alignNode1" presStyleIdx="2" presStyleCnt="3">
        <dgm:presLayoutVars>
          <dgm:chMax val="0"/>
          <dgm:chPref val="0"/>
        </dgm:presLayoutVars>
      </dgm:prSet>
      <dgm:spPr/>
    </dgm:pt>
    <dgm:pt modelId="{2823013A-F1FE-48C5-ABE4-C65A3EE14D73}" type="pres">
      <dgm:prSet presAssocID="{1ED88919-031E-4BBD-8D50-B14FC55A41E5}" presName="desTx" presStyleLbl="alignAccFollowNode1" presStyleIdx="2" presStyleCnt="3">
        <dgm:presLayoutVars/>
      </dgm:prSet>
      <dgm:spPr/>
    </dgm:pt>
  </dgm:ptLst>
  <dgm:cxnLst>
    <dgm:cxn modelId="{B248D507-6BC3-4256-8C44-65D212E3B237}" srcId="{164257CA-59C1-48B6-9AC5-6FBD8BA94E54}" destId="{9AFFF6D0-3B07-44EE-8B92-82DF4572C875}" srcOrd="0" destOrd="0" parTransId="{EEFBDE9A-3E98-4834-AA44-56E8A4EDB49A}" sibTransId="{3EB23ABE-EEB8-4626-AD9D-5D04C6E3921F}"/>
    <dgm:cxn modelId="{F1D2B415-2F96-4C67-BD94-60DBA8B7F55B}" srcId="{47B3C045-2FC5-4390-8C8B-94D6F4286466}" destId="{32E5D7FF-6A5C-471F-AF76-68B76626A638}" srcOrd="0" destOrd="0" parTransId="{D881960C-2393-45D6-9A59-79B040212FC4}" sibTransId="{E939FE89-0C49-4011-8760-3B24B14D8779}"/>
    <dgm:cxn modelId="{B72F0C22-D5C4-4628-A605-0D49F5C9F239}" type="presOf" srcId="{32E5D7FF-6A5C-471F-AF76-68B76626A638}" destId="{CE936A97-8E3A-4EFC-955D-A4F022D3EB76}" srcOrd="0" destOrd="0" presId="urn:microsoft.com/office/officeart/2016/7/layout/ChevronBlockProcess"/>
    <dgm:cxn modelId="{DE6BEE6C-1914-4F49-9F51-CFEC9E54B694}" srcId="{9AFFF6D0-3B07-44EE-8B92-82DF4572C875}" destId="{4B285B82-5CA9-490C-AD38-0EFF82F8AE72}" srcOrd="0" destOrd="0" parTransId="{2E9DF230-9093-4AAD-92B5-81C03A03EF29}" sibTransId="{C6E9C2C0-90CA-46A4-B6B9-661BDC5381FA}"/>
    <dgm:cxn modelId="{7431CE7D-341F-46C9-8215-A0E65CA22D5B}" srcId="{1ED88919-031E-4BBD-8D50-B14FC55A41E5}" destId="{FADB6466-2F8A-4B57-877D-CCE5277F80AF}" srcOrd="0" destOrd="0" parTransId="{73BD263D-ED5B-4C49-8547-FA0DAB8FAD37}" sibTransId="{C77B7AE6-D259-437C-B035-DDDEC077767A}"/>
    <dgm:cxn modelId="{EB274F85-DA20-470B-88D9-EF173D74E9C2}" srcId="{164257CA-59C1-48B6-9AC5-6FBD8BA94E54}" destId="{1ED88919-031E-4BBD-8D50-B14FC55A41E5}" srcOrd="2" destOrd="0" parTransId="{D09513C8-A19D-4597-835F-B2450E884449}" sibTransId="{076E7BDC-018D-4594-91C4-9824CDACFE21}"/>
    <dgm:cxn modelId="{004A7A86-DD1D-438A-AAFA-85FEAD28AA0E}" type="presOf" srcId="{47B3C045-2FC5-4390-8C8B-94D6F4286466}" destId="{30D957A7-3CD6-4556-9C35-2E6E79315385}" srcOrd="0" destOrd="0" presId="urn:microsoft.com/office/officeart/2016/7/layout/ChevronBlockProcess"/>
    <dgm:cxn modelId="{923E4CB9-27FB-41BC-8084-EDDE8F5C4155}" type="presOf" srcId="{164257CA-59C1-48B6-9AC5-6FBD8BA94E54}" destId="{F32BA75E-87D0-4FC4-89C0-50342362D9BC}" srcOrd="0" destOrd="0" presId="urn:microsoft.com/office/officeart/2016/7/layout/ChevronBlockProcess"/>
    <dgm:cxn modelId="{F62465CE-A844-4731-AE8D-49F05A3FF1EC}" type="presOf" srcId="{1ED88919-031E-4BBD-8D50-B14FC55A41E5}" destId="{A3C0803C-8A9D-4044-A366-69490D7FA2C8}" srcOrd="0" destOrd="0" presId="urn:microsoft.com/office/officeart/2016/7/layout/ChevronBlockProcess"/>
    <dgm:cxn modelId="{021C88DD-7610-4F6E-8243-FB9E6D7E509B}" srcId="{164257CA-59C1-48B6-9AC5-6FBD8BA94E54}" destId="{47B3C045-2FC5-4390-8C8B-94D6F4286466}" srcOrd="1" destOrd="0" parTransId="{681ED4B0-465C-48C2-9806-F0EB40565D11}" sibTransId="{5A03BD22-6C81-4C0B-BA45-C83457A8A45D}"/>
    <dgm:cxn modelId="{2BE07AF3-8D66-4302-98E4-1C038581180B}" type="presOf" srcId="{FADB6466-2F8A-4B57-877D-CCE5277F80AF}" destId="{2823013A-F1FE-48C5-ABE4-C65A3EE14D73}" srcOrd="0" destOrd="0" presId="urn:microsoft.com/office/officeart/2016/7/layout/ChevronBlockProcess"/>
    <dgm:cxn modelId="{72EDB9F9-C201-4A5D-8771-E99B3013BA93}" type="presOf" srcId="{9AFFF6D0-3B07-44EE-8B92-82DF4572C875}" destId="{16C3D73D-2BB5-4CEF-96AB-42B6E595D6FE}" srcOrd="0" destOrd="0" presId="urn:microsoft.com/office/officeart/2016/7/layout/ChevronBlockProcess"/>
    <dgm:cxn modelId="{0E5D35FA-5820-4D9B-A6B6-52D08E455A47}" type="presOf" srcId="{4B285B82-5CA9-490C-AD38-0EFF82F8AE72}" destId="{D950AD54-041E-46B0-896B-A8392B2EC0A2}" srcOrd="0" destOrd="0" presId="urn:microsoft.com/office/officeart/2016/7/layout/ChevronBlockProcess"/>
    <dgm:cxn modelId="{85EBCE81-229C-4BCE-9581-54BC73292A27}" type="presParOf" srcId="{F32BA75E-87D0-4FC4-89C0-50342362D9BC}" destId="{70D91FB4-6B9D-4C12-9D06-F32CFFB8C006}" srcOrd="0" destOrd="0" presId="urn:microsoft.com/office/officeart/2016/7/layout/ChevronBlockProcess"/>
    <dgm:cxn modelId="{51283752-2A39-491C-A117-A97E5A62AD19}" type="presParOf" srcId="{70D91FB4-6B9D-4C12-9D06-F32CFFB8C006}" destId="{16C3D73D-2BB5-4CEF-96AB-42B6E595D6FE}" srcOrd="0" destOrd="0" presId="urn:microsoft.com/office/officeart/2016/7/layout/ChevronBlockProcess"/>
    <dgm:cxn modelId="{65005B35-7A5D-483F-B2B6-8EB80E8C58AF}" type="presParOf" srcId="{70D91FB4-6B9D-4C12-9D06-F32CFFB8C006}" destId="{D950AD54-041E-46B0-896B-A8392B2EC0A2}" srcOrd="1" destOrd="0" presId="urn:microsoft.com/office/officeart/2016/7/layout/ChevronBlockProcess"/>
    <dgm:cxn modelId="{2E782D32-C9B7-4E7F-BA52-91A4D27BCC9A}" type="presParOf" srcId="{F32BA75E-87D0-4FC4-89C0-50342362D9BC}" destId="{F25E2D22-E77B-48D5-8586-8227DB57C0DF}" srcOrd="1" destOrd="0" presId="urn:microsoft.com/office/officeart/2016/7/layout/ChevronBlockProcess"/>
    <dgm:cxn modelId="{408059DE-125F-4455-A621-21A56E3BE19B}" type="presParOf" srcId="{F32BA75E-87D0-4FC4-89C0-50342362D9BC}" destId="{C92B93D2-742B-4F59-B405-809284DA8E82}" srcOrd="2" destOrd="0" presId="urn:microsoft.com/office/officeart/2016/7/layout/ChevronBlockProcess"/>
    <dgm:cxn modelId="{C35A91D3-37FC-471B-A9D0-9B982F305E6A}" type="presParOf" srcId="{C92B93D2-742B-4F59-B405-809284DA8E82}" destId="{30D957A7-3CD6-4556-9C35-2E6E79315385}" srcOrd="0" destOrd="0" presId="urn:microsoft.com/office/officeart/2016/7/layout/ChevronBlockProcess"/>
    <dgm:cxn modelId="{8B13FA86-887D-4729-B409-88C51ECAEE52}" type="presParOf" srcId="{C92B93D2-742B-4F59-B405-809284DA8E82}" destId="{CE936A97-8E3A-4EFC-955D-A4F022D3EB76}" srcOrd="1" destOrd="0" presId="urn:microsoft.com/office/officeart/2016/7/layout/ChevronBlockProcess"/>
    <dgm:cxn modelId="{D33CE733-3AF2-47E5-B2CD-223F95D1E545}" type="presParOf" srcId="{F32BA75E-87D0-4FC4-89C0-50342362D9BC}" destId="{5FE4573E-5D45-4907-AFC7-E628081F2BE4}" srcOrd="3" destOrd="0" presId="urn:microsoft.com/office/officeart/2016/7/layout/ChevronBlockProcess"/>
    <dgm:cxn modelId="{A9A39929-C151-4971-A64B-D8A91804AB19}" type="presParOf" srcId="{F32BA75E-87D0-4FC4-89C0-50342362D9BC}" destId="{59D64B5A-993E-45D9-AC3B-D8F2EFA17F22}" srcOrd="4" destOrd="0" presId="urn:microsoft.com/office/officeart/2016/7/layout/ChevronBlockProcess"/>
    <dgm:cxn modelId="{9983BB1C-DB15-4B98-8E62-6A9C8FE95C96}" type="presParOf" srcId="{59D64B5A-993E-45D9-AC3B-D8F2EFA17F22}" destId="{A3C0803C-8A9D-4044-A366-69490D7FA2C8}" srcOrd="0" destOrd="0" presId="urn:microsoft.com/office/officeart/2016/7/layout/ChevronBlockProcess"/>
    <dgm:cxn modelId="{1334EE2C-02DE-4A0C-8186-3C2FA9B188D4}" type="presParOf" srcId="{59D64B5A-993E-45D9-AC3B-D8F2EFA17F22}" destId="{2823013A-F1FE-48C5-ABE4-C65A3EE14D73}"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89616-AEDB-45BC-AF40-44322EF4B8F7}" type="doc">
      <dgm:prSet loTypeId="urn:microsoft.com/office/officeart/2016/7/layout/BasicLinearProcessNumbered" loCatId="process" qsTypeId="urn:microsoft.com/office/officeart/2005/8/quickstyle/simple1" qsCatId="simple" csTypeId="urn:microsoft.com/office/officeart/2005/8/colors/accent2_2" csCatId="accent2" phldr="1"/>
      <dgm:spPr/>
      <dgm:t>
        <a:bodyPr/>
        <a:lstStyle/>
        <a:p>
          <a:endParaRPr lang="en-US"/>
        </a:p>
      </dgm:t>
    </dgm:pt>
    <dgm:pt modelId="{BB56A1F4-89D0-474B-AF38-26A7A382A2B2}">
      <dgm:prSet/>
      <dgm:spPr/>
      <dgm:t>
        <a:bodyPr/>
        <a:lstStyle/>
        <a:p>
          <a:r>
            <a:rPr lang="en-US" b="1" dirty="0"/>
            <a:t>1.data cleaning</a:t>
          </a:r>
          <a:r>
            <a:rPr lang="en-US" dirty="0"/>
            <a:t>: </a:t>
          </a:r>
        </a:p>
        <a:p>
          <a:r>
            <a:rPr lang="en-US" dirty="0"/>
            <a:t>renaming the column name into a more readable form and convert every data into numerical form.</a:t>
          </a:r>
        </a:p>
      </dgm:t>
    </dgm:pt>
    <dgm:pt modelId="{C0ACECEC-1A87-42F7-8588-4097FD94292B}" type="parTrans" cxnId="{A19E75CD-AA62-459A-A236-38C02D88CF6B}">
      <dgm:prSet/>
      <dgm:spPr/>
      <dgm:t>
        <a:bodyPr/>
        <a:lstStyle/>
        <a:p>
          <a:endParaRPr lang="en-US"/>
        </a:p>
      </dgm:t>
    </dgm:pt>
    <dgm:pt modelId="{E1F94138-FEEF-40DB-B15C-C1048618B66F}" type="sibTrans" cxnId="{A19E75CD-AA62-459A-A236-38C02D88CF6B}">
      <dgm:prSet phldrT="1" phldr="0"/>
      <dgm:spPr/>
      <dgm:t>
        <a:bodyPr/>
        <a:lstStyle/>
        <a:p>
          <a:r>
            <a:rPr lang="en-US"/>
            <a:t>1</a:t>
          </a:r>
        </a:p>
      </dgm:t>
    </dgm:pt>
    <dgm:pt modelId="{99221117-CE5D-49CE-BB9A-DC868EF1A979}">
      <dgm:prSet/>
      <dgm:spPr/>
      <dgm:t>
        <a:bodyPr/>
        <a:lstStyle/>
        <a:p>
          <a:r>
            <a:rPr lang="en-US" b="1" dirty="0"/>
            <a:t>2.removing stop words: </a:t>
          </a:r>
          <a:r>
            <a:rPr lang="en-US" dirty="0"/>
            <a:t>such as pronouns, conjunctions, prepositions, hyperlinks which could impede the whole training process and the result.</a:t>
          </a:r>
        </a:p>
      </dgm:t>
    </dgm:pt>
    <dgm:pt modelId="{832F9AA5-AC64-4F44-9209-1A893B5BD6A1}" type="parTrans" cxnId="{CE125209-ADA7-42F3-991C-DFDB681C853A}">
      <dgm:prSet/>
      <dgm:spPr/>
      <dgm:t>
        <a:bodyPr/>
        <a:lstStyle/>
        <a:p>
          <a:endParaRPr lang="en-US"/>
        </a:p>
      </dgm:t>
    </dgm:pt>
    <dgm:pt modelId="{F789F276-8D7A-4541-A13E-8BC388605000}" type="sibTrans" cxnId="{CE125209-ADA7-42F3-991C-DFDB681C853A}">
      <dgm:prSet phldrT="2" phldr="0"/>
      <dgm:spPr/>
      <dgm:t>
        <a:bodyPr/>
        <a:lstStyle/>
        <a:p>
          <a:r>
            <a:rPr lang="en-US"/>
            <a:t>2</a:t>
          </a:r>
        </a:p>
      </dgm:t>
    </dgm:pt>
    <dgm:pt modelId="{5AF99616-2AA1-4CDD-884A-C8B6954C1583}">
      <dgm:prSet/>
      <dgm:spPr/>
      <dgm:t>
        <a:bodyPr/>
        <a:lstStyle/>
        <a:p>
          <a:r>
            <a:rPr lang="en-US" b="1" dirty="0"/>
            <a:t>3. Stemming: </a:t>
          </a:r>
        </a:p>
        <a:p>
          <a:r>
            <a:rPr lang="en-US" dirty="0"/>
            <a:t>using snowball stemmer to morphing the words into their original form such as morphing swimming into swim.</a:t>
          </a:r>
        </a:p>
      </dgm:t>
    </dgm:pt>
    <dgm:pt modelId="{306B7792-EB3D-4765-AE59-88A25B25F892}" type="parTrans" cxnId="{C78879D7-784C-43A6-80D9-E4BBAA1CE76A}">
      <dgm:prSet/>
      <dgm:spPr/>
      <dgm:t>
        <a:bodyPr/>
        <a:lstStyle/>
        <a:p>
          <a:endParaRPr lang="en-US"/>
        </a:p>
      </dgm:t>
    </dgm:pt>
    <dgm:pt modelId="{BFDF336F-DCBE-4AAB-8AC1-7A86585D3552}" type="sibTrans" cxnId="{C78879D7-784C-43A6-80D9-E4BBAA1CE76A}">
      <dgm:prSet phldrT="3" phldr="0"/>
      <dgm:spPr/>
      <dgm:t>
        <a:bodyPr/>
        <a:lstStyle/>
        <a:p>
          <a:r>
            <a:rPr lang="en-US"/>
            <a:t>3</a:t>
          </a:r>
        </a:p>
      </dgm:t>
    </dgm:pt>
    <dgm:pt modelId="{31669FC6-F42A-49A7-BEE2-E94D7CCF03F7}" type="pres">
      <dgm:prSet presAssocID="{0EE89616-AEDB-45BC-AF40-44322EF4B8F7}" presName="Name0" presStyleCnt="0">
        <dgm:presLayoutVars>
          <dgm:animLvl val="lvl"/>
          <dgm:resizeHandles val="exact"/>
        </dgm:presLayoutVars>
      </dgm:prSet>
      <dgm:spPr/>
    </dgm:pt>
    <dgm:pt modelId="{B5191528-13F0-485D-AE47-789F727C9959}" type="pres">
      <dgm:prSet presAssocID="{BB56A1F4-89D0-474B-AF38-26A7A382A2B2}" presName="compositeNode" presStyleCnt="0">
        <dgm:presLayoutVars>
          <dgm:bulletEnabled val="1"/>
        </dgm:presLayoutVars>
      </dgm:prSet>
      <dgm:spPr/>
    </dgm:pt>
    <dgm:pt modelId="{DA9141E1-1B81-40DE-A4ED-952AC8F60E6A}" type="pres">
      <dgm:prSet presAssocID="{BB56A1F4-89D0-474B-AF38-26A7A382A2B2}" presName="bgRect" presStyleLbl="bgAccFollowNode1" presStyleIdx="0" presStyleCnt="3"/>
      <dgm:spPr/>
    </dgm:pt>
    <dgm:pt modelId="{F11DF98F-B5C8-4677-8CBF-9C6472206DFE}" type="pres">
      <dgm:prSet presAssocID="{E1F94138-FEEF-40DB-B15C-C1048618B66F}" presName="sibTransNodeCircle" presStyleLbl="alignNode1" presStyleIdx="0" presStyleCnt="6">
        <dgm:presLayoutVars>
          <dgm:chMax val="0"/>
          <dgm:bulletEnabled/>
        </dgm:presLayoutVars>
      </dgm:prSet>
      <dgm:spPr/>
    </dgm:pt>
    <dgm:pt modelId="{88EB540C-DA63-4953-8FEC-2A6FE276DBC7}" type="pres">
      <dgm:prSet presAssocID="{BB56A1F4-89D0-474B-AF38-26A7A382A2B2}" presName="bottomLine" presStyleLbl="alignNode1" presStyleIdx="1" presStyleCnt="6">
        <dgm:presLayoutVars/>
      </dgm:prSet>
      <dgm:spPr/>
    </dgm:pt>
    <dgm:pt modelId="{6A190405-4B9A-4310-9416-AA779D361C0D}" type="pres">
      <dgm:prSet presAssocID="{BB56A1F4-89D0-474B-AF38-26A7A382A2B2}" presName="nodeText" presStyleLbl="bgAccFollowNode1" presStyleIdx="0" presStyleCnt="3">
        <dgm:presLayoutVars>
          <dgm:bulletEnabled val="1"/>
        </dgm:presLayoutVars>
      </dgm:prSet>
      <dgm:spPr/>
    </dgm:pt>
    <dgm:pt modelId="{F7460467-70C5-4046-9D8E-D7C4D9395A79}" type="pres">
      <dgm:prSet presAssocID="{E1F94138-FEEF-40DB-B15C-C1048618B66F}" presName="sibTrans" presStyleCnt="0"/>
      <dgm:spPr/>
    </dgm:pt>
    <dgm:pt modelId="{C541E478-FCCF-4191-9B5B-28F650D99AFA}" type="pres">
      <dgm:prSet presAssocID="{99221117-CE5D-49CE-BB9A-DC868EF1A979}" presName="compositeNode" presStyleCnt="0">
        <dgm:presLayoutVars>
          <dgm:bulletEnabled val="1"/>
        </dgm:presLayoutVars>
      </dgm:prSet>
      <dgm:spPr/>
    </dgm:pt>
    <dgm:pt modelId="{8CE070C2-C689-47DB-AFA1-B28E003D7DB9}" type="pres">
      <dgm:prSet presAssocID="{99221117-CE5D-49CE-BB9A-DC868EF1A979}" presName="bgRect" presStyleLbl="bgAccFollowNode1" presStyleIdx="1" presStyleCnt="3"/>
      <dgm:spPr/>
    </dgm:pt>
    <dgm:pt modelId="{6A3BD9DC-9C9F-4FCD-AC6B-D5E10FB9E223}" type="pres">
      <dgm:prSet presAssocID="{F789F276-8D7A-4541-A13E-8BC388605000}" presName="sibTransNodeCircle" presStyleLbl="alignNode1" presStyleIdx="2" presStyleCnt="6">
        <dgm:presLayoutVars>
          <dgm:chMax val="0"/>
          <dgm:bulletEnabled/>
        </dgm:presLayoutVars>
      </dgm:prSet>
      <dgm:spPr/>
    </dgm:pt>
    <dgm:pt modelId="{53DA0074-DE91-45E9-B8D4-F04B8577061B}" type="pres">
      <dgm:prSet presAssocID="{99221117-CE5D-49CE-BB9A-DC868EF1A979}" presName="bottomLine" presStyleLbl="alignNode1" presStyleIdx="3" presStyleCnt="6">
        <dgm:presLayoutVars/>
      </dgm:prSet>
      <dgm:spPr/>
    </dgm:pt>
    <dgm:pt modelId="{3C987008-399D-4F32-AFC8-09CA824E9A5D}" type="pres">
      <dgm:prSet presAssocID="{99221117-CE5D-49CE-BB9A-DC868EF1A979}" presName="nodeText" presStyleLbl="bgAccFollowNode1" presStyleIdx="1" presStyleCnt="3">
        <dgm:presLayoutVars>
          <dgm:bulletEnabled val="1"/>
        </dgm:presLayoutVars>
      </dgm:prSet>
      <dgm:spPr/>
    </dgm:pt>
    <dgm:pt modelId="{915F6FF3-90CF-48FC-B520-5B239B4A8EC3}" type="pres">
      <dgm:prSet presAssocID="{F789F276-8D7A-4541-A13E-8BC388605000}" presName="sibTrans" presStyleCnt="0"/>
      <dgm:spPr/>
    </dgm:pt>
    <dgm:pt modelId="{ED7287B7-9F9B-4E0F-9192-095BE1CD6B11}" type="pres">
      <dgm:prSet presAssocID="{5AF99616-2AA1-4CDD-884A-C8B6954C1583}" presName="compositeNode" presStyleCnt="0">
        <dgm:presLayoutVars>
          <dgm:bulletEnabled val="1"/>
        </dgm:presLayoutVars>
      </dgm:prSet>
      <dgm:spPr/>
    </dgm:pt>
    <dgm:pt modelId="{09C6F220-CC2B-4AC2-B163-0B398FFDD934}" type="pres">
      <dgm:prSet presAssocID="{5AF99616-2AA1-4CDD-884A-C8B6954C1583}" presName="bgRect" presStyleLbl="bgAccFollowNode1" presStyleIdx="2" presStyleCnt="3"/>
      <dgm:spPr/>
    </dgm:pt>
    <dgm:pt modelId="{E6CAE438-9402-42BC-AB9B-26EEBF8CE04F}" type="pres">
      <dgm:prSet presAssocID="{BFDF336F-DCBE-4AAB-8AC1-7A86585D3552}" presName="sibTransNodeCircle" presStyleLbl="alignNode1" presStyleIdx="4" presStyleCnt="6">
        <dgm:presLayoutVars>
          <dgm:chMax val="0"/>
          <dgm:bulletEnabled/>
        </dgm:presLayoutVars>
      </dgm:prSet>
      <dgm:spPr/>
    </dgm:pt>
    <dgm:pt modelId="{08A61C4D-9AB1-404A-BF01-64B0EC85C6A2}" type="pres">
      <dgm:prSet presAssocID="{5AF99616-2AA1-4CDD-884A-C8B6954C1583}" presName="bottomLine" presStyleLbl="alignNode1" presStyleIdx="5" presStyleCnt="6">
        <dgm:presLayoutVars/>
      </dgm:prSet>
      <dgm:spPr/>
    </dgm:pt>
    <dgm:pt modelId="{98870B12-91F3-47FA-96BC-278F13D51D5F}" type="pres">
      <dgm:prSet presAssocID="{5AF99616-2AA1-4CDD-884A-C8B6954C1583}" presName="nodeText" presStyleLbl="bgAccFollowNode1" presStyleIdx="2" presStyleCnt="3">
        <dgm:presLayoutVars>
          <dgm:bulletEnabled val="1"/>
        </dgm:presLayoutVars>
      </dgm:prSet>
      <dgm:spPr/>
    </dgm:pt>
  </dgm:ptLst>
  <dgm:cxnLst>
    <dgm:cxn modelId="{CE125209-ADA7-42F3-991C-DFDB681C853A}" srcId="{0EE89616-AEDB-45BC-AF40-44322EF4B8F7}" destId="{99221117-CE5D-49CE-BB9A-DC868EF1A979}" srcOrd="1" destOrd="0" parTransId="{832F9AA5-AC64-4F44-9209-1A893B5BD6A1}" sibTransId="{F789F276-8D7A-4541-A13E-8BC388605000}"/>
    <dgm:cxn modelId="{C59F6C29-9638-436C-98DB-A158BCB5CE5E}" type="presOf" srcId="{5AF99616-2AA1-4CDD-884A-C8B6954C1583}" destId="{98870B12-91F3-47FA-96BC-278F13D51D5F}" srcOrd="1" destOrd="0" presId="urn:microsoft.com/office/officeart/2016/7/layout/BasicLinearProcessNumbered"/>
    <dgm:cxn modelId="{F2D3EC66-9B75-4B08-A670-0EA5CF8856BD}" type="presOf" srcId="{0EE89616-AEDB-45BC-AF40-44322EF4B8F7}" destId="{31669FC6-F42A-49A7-BEE2-E94D7CCF03F7}" srcOrd="0" destOrd="0" presId="urn:microsoft.com/office/officeart/2016/7/layout/BasicLinearProcessNumbered"/>
    <dgm:cxn modelId="{50D21D7D-626A-4C4E-93A3-2B07B13D769B}" type="presOf" srcId="{BB56A1F4-89D0-474B-AF38-26A7A382A2B2}" destId="{DA9141E1-1B81-40DE-A4ED-952AC8F60E6A}" srcOrd="0" destOrd="0" presId="urn:microsoft.com/office/officeart/2016/7/layout/BasicLinearProcessNumbered"/>
    <dgm:cxn modelId="{8081568F-6D76-4480-945C-456FE2EC8072}" type="presOf" srcId="{5AF99616-2AA1-4CDD-884A-C8B6954C1583}" destId="{09C6F220-CC2B-4AC2-B163-0B398FFDD934}" srcOrd="0" destOrd="0" presId="urn:microsoft.com/office/officeart/2016/7/layout/BasicLinearProcessNumbered"/>
    <dgm:cxn modelId="{9FCF6C91-FE97-449D-98A3-1E2F78CCF5E9}" type="presOf" srcId="{99221117-CE5D-49CE-BB9A-DC868EF1A979}" destId="{3C987008-399D-4F32-AFC8-09CA824E9A5D}" srcOrd="1" destOrd="0" presId="urn:microsoft.com/office/officeart/2016/7/layout/BasicLinearProcessNumbered"/>
    <dgm:cxn modelId="{394429B8-FF0E-4DEE-BDBC-9BA067127E5B}" type="presOf" srcId="{BFDF336F-DCBE-4AAB-8AC1-7A86585D3552}" destId="{E6CAE438-9402-42BC-AB9B-26EEBF8CE04F}" srcOrd="0" destOrd="0" presId="urn:microsoft.com/office/officeart/2016/7/layout/BasicLinearProcessNumbered"/>
    <dgm:cxn modelId="{1ABD57C5-676F-46B5-A4FC-8DC5B5EA92ED}" type="presOf" srcId="{BB56A1F4-89D0-474B-AF38-26A7A382A2B2}" destId="{6A190405-4B9A-4310-9416-AA779D361C0D}" srcOrd="1" destOrd="0" presId="urn:microsoft.com/office/officeart/2016/7/layout/BasicLinearProcessNumbered"/>
    <dgm:cxn modelId="{A19E75CD-AA62-459A-A236-38C02D88CF6B}" srcId="{0EE89616-AEDB-45BC-AF40-44322EF4B8F7}" destId="{BB56A1F4-89D0-474B-AF38-26A7A382A2B2}" srcOrd="0" destOrd="0" parTransId="{C0ACECEC-1A87-42F7-8588-4097FD94292B}" sibTransId="{E1F94138-FEEF-40DB-B15C-C1048618B66F}"/>
    <dgm:cxn modelId="{C78879D7-784C-43A6-80D9-E4BBAA1CE76A}" srcId="{0EE89616-AEDB-45BC-AF40-44322EF4B8F7}" destId="{5AF99616-2AA1-4CDD-884A-C8B6954C1583}" srcOrd="2" destOrd="0" parTransId="{306B7792-EB3D-4765-AE59-88A25B25F892}" sibTransId="{BFDF336F-DCBE-4AAB-8AC1-7A86585D3552}"/>
    <dgm:cxn modelId="{7B7665E6-7EB4-4F99-A092-FDDAC2415F79}" type="presOf" srcId="{E1F94138-FEEF-40DB-B15C-C1048618B66F}" destId="{F11DF98F-B5C8-4677-8CBF-9C6472206DFE}" srcOrd="0" destOrd="0" presId="urn:microsoft.com/office/officeart/2016/7/layout/BasicLinearProcessNumbered"/>
    <dgm:cxn modelId="{62FCB5FE-641D-4934-8E0D-2A5263B08109}" type="presOf" srcId="{99221117-CE5D-49CE-BB9A-DC868EF1A979}" destId="{8CE070C2-C689-47DB-AFA1-B28E003D7DB9}" srcOrd="0" destOrd="0" presId="urn:microsoft.com/office/officeart/2016/7/layout/BasicLinearProcessNumbered"/>
    <dgm:cxn modelId="{8E940CFF-10A4-494F-858B-EBB9057C048F}" type="presOf" srcId="{F789F276-8D7A-4541-A13E-8BC388605000}" destId="{6A3BD9DC-9C9F-4FCD-AC6B-D5E10FB9E223}" srcOrd="0" destOrd="0" presId="urn:microsoft.com/office/officeart/2016/7/layout/BasicLinearProcessNumbered"/>
    <dgm:cxn modelId="{3D1D5AEC-F9B7-4BA7-B0A5-75FB997B0663}" type="presParOf" srcId="{31669FC6-F42A-49A7-BEE2-E94D7CCF03F7}" destId="{B5191528-13F0-485D-AE47-789F727C9959}" srcOrd="0" destOrd="0" presId="urn:microsoft.com/office/officeart/2016/7/layout/BasicLinearProcessNumbered"/>
    <dgm:cxn modelId="{98D55465-201E-4FE0-BA33-CE47AE65BF57}" type="presParOf" srcId="{B5191528-13F0-485D-AE47-789F727C9959}" destId="{DA9141E1-1B81-40DE-A4ED-952AC8F60E6A}" srcOrd="0" destOrd="0" presId="urn:microsoft.com/office/officeart/2016/7/layout/BasicLinearProcessNumbered"/>
    <dgm:cxn modelId="{3B18F77D-81E1-4BD3-9591-DC59C2DA1E7F}" type="presParOf" srcId="{B5191528-13F0-485D-AE47-789F727C9959}" destId="{F11DF98F-B5C8-4677-8CBF-9C6472206DFE}" srcOrd="1" destOrd="0" presId="urn:microsoft.com/office/officeart/2016/7/layout/BasicLinearProcessNumbered"/>
    <dgm:cxn modelId="{DCDB634D-5A37-495E-9438-2AA9B0D4A35C}" type="presParOf" srcId="{B5191528-13F0-485D-AE47-789F727C9959}" destId="{88EB540C-DA63-4953-8FEC-2A6FE276DBC7}" srcOrd="2" destOrd="0" presId="urn:microsoft.com/office/officeart/2016/7/layout/BasicLinearProcessNumbered"/>
    <dgm:cxn modelId="{1C471F28-1048-4CD8-BC9B-2D03B74103A7}" type="presParOf" srcId="{B5191528-13F0-485D-AE47-789F727C9959}" destId="{6A190405-4B9A-4310-9416-AA779D361C0D}" srcOrd="3" destOrd="0" presId="urn:microsoft.com/office/officeart/2016/7/layout/BasicLinearProcessNumbered"/>
    <dgm:cxn modelId="{98EB321C-C53A-4E23-8F3D-4CE56BDCCD58}" type="presParOf" srcId="{31669FC6-F42A-49A7-BEE2-E94D7CCF03F7}" destId="{F7460467-70C5-4046-9D8E-D7C4D9395A79}" srcOrd="1" destOrd="0" presId="urn:microsoft.com/office/officeart/2016/7/layout/BasicLinearProcessNumbered"/>
    <dgm:cxn modelId="{5FB3AEC4-46C6-4DCE-869F-E08B1DAF7132}" type="presParOf" srcId="{31669FC6-F42A-49A7-BEE2-E94D7CCF03F7}" destId="{C541E478-FCCF-4191-9B5B-28F650D99AFA}" srcOrd="2" destOrd="0" presId="urn:microsoft.com/office/officeart/2016/7/layout/BasicLinearProcessNumbered"/>
    <dgm:cxn modelId="{4D9B43A4-6057-4C78-A55E-3FC724607176}" type="presParOf" srcId="{C541E478-FCCF-4191-9B5B-28F650D99AFA}" destId="{8CE070C2-C689-47DB-AFA1-B28E003D7DB9}" srcOrd="0" destOrd="0" presId="urn:microsoft.com/office/officeart/2016/7/layout/BasicLinearProcessNumbered"/>
    <dgm:cxn modelId="{B2BD3F6F-33FD-477C-9597-78BF4F162E46}" type="presParOf" srcId="{C541E478-FCCF-4191-9B5B-28F650D99AFA}" destId="{6A3BD9DC-9C9F-4FCD-AC6B-D5E10FB9E223}" srcOrd="1" destOrd="0" presId="urn:microsoft.com/office/officeart/2016/7/layout/BasicLinearProcessNumbered"/>
    <dgm:cxn modelId="{2AA4015D-002E-4032-9467-3EE6C6171248}" type="presParOf" srcId="{C541E478-FCCF-4191-9B5B-28F650D99AFA}" destId="{53DA0074-DE91-45E9-B8D4-F04B8577061B}" srcOrd="2" destOrd="0" presId="urn:microsoft.com/office/officeart/2016/7/layout/BasicLinearProcessNumbered"/>
    <dgm:cxn modelId="{417B6DAD-F72D-4F99-B857-39AEA557EC07}" type="presParOf" srcId="{C541E478-FCCF-4191-9B5B-28F650D99AFA}" destId="{3C987008-399D-4F32-AFC8-09CA824E9A5D}" srcOrd="3" destOrd="0" presId="urn:microsoft.com/office/officeart/2016/7/layout/BasicLinearProcessNumbered"/>
    <dgm:cxn modelId="{3A082626-6C90-4B62-BEB3-3F4CE08EE266}" type="presParOf" srcId="{31669FC6-F42A-49A7-BEE2-E94D7CCF03F7}" destId="{915F6FF3-90CF-48FC-B520-5B239B4A8EC3}" srcOrd="3" destOrd="0" presId="urn:microsoft.com/office/officeart/2016/7/layout/BasicLinearProcessNumbered"/>
    <dgm:cxn modelId="{58805447-3C2F-4384-A37B-CB2B8E16A661}" type="presParOf" srcId="{31669FC6-F42A-49A7-BEE2-E94D7CCF03F7}" destId="{ED7287B7-9F9B-4E0F-9192-095BE1CD6B11}" srcOrd="4" destOrd="0" presId="urn:microsoft.com/office/officeart/2016/7/layout/BasicLinearProcessNumbered"/>
    <dgm:cxn modelId="{B624D9ED-725F-4DC9-B7ED-50404C1C70B0}" type="presParOf" srcId="{ED7287B7-9F9B-4E0F-9192-095BE1CD6B11}" destId="{09C6F220-CC2B-4AC2-B163-0B398FFDD934}" srcOrd="0" destOrd="0" presId="urn:microsoft.com/office/officeart/2016/7/layout/BasicLinearProcessNumbered"/>
    <dgm:cxn modelId="{ABE5F32D-E914-4ABC-89C7-850E91ABCA8A}" type="presParOf" srcId="{ED7287B7-9F9B-4E0F-9192-095BE1CD6B11}" destId="{E6CAE438-9402-42BC-AB9B-26EEBF8CE04F}" srcOrd="1" destOrd="0" presId="urn:microsoft.com/office/officeart/2016/7/layout/BasicLinearProcessNumbered"/>
    <dgm:cxn modelId="{B30A9F06-E6E8-43E8-AC3B-3A21B39E7B85}" type="presParOf" srcId="{ED7287B7-9F9B-4E0F-9192-095BE1CD6B11}" destId="{08A61C4D-9AB1-404A-BF01-64B0EC85C6A2}" srcOrd="2" destOrd="0" presId="urn:microsoft.com/office/officeart/2016/7/layout/BasicLinearProcessNumbered"/>
    <dgm:cxn modelId="{9FDEB78A-D477-488E-9431-A08F78F259F0}" type="presParOf" srcId="{ED7287B7-9F9B-4E0F-9192-095BE1CD6B11}" destId="{98870B12-91F3-47FA-96BC-278F13D51D5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3D73D-2BB5-4CEF-96AB-42B6E595D6FE}">
      <dsp:nvSpPr>
        <dsp:cNvPr id="0" name=""/>
        <dsp:cNvSpPr/>
      </dsp:nvSpPr>
      <dsp:spPr>
        <a:xfrm>
          <a:off x="8930" y="20960"/>
          <a:ext cx="3534264" cy="1060279"/>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327014" y="20960"/>
        <a:ext cx="2898096" cy="1060279"/>
      </dsp:txXfrm>
    </dsp:sp>
    <dsp:sp modelId="{D950AD54-041E-46B0-896B-A8392B2EC0A2}">
      <dsp:nvSpPr>
        <dsp:cNvPr id="0" name=""/>
        <dsp:cNvSpPr/>
      </dsp:nvSpPr>
      <dsp:spPr>
        <a:xfrm>
          <a:off x="8930" y="1081240"/>
          <a:ext cx="3216180" cy="324913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dirty="0"/>
            <a:t>Collect the fake news from the various fact-checking websites like </a:t>
          </a:r>
          <a:r>
            <a:rPr lang="en-US" sz="2000" kern="1200" dirty="0" err="1"/>
            <a:t>Politifact</a:t>
          </a:r>
          <a:r>
            <a:rPr lang="en-US" sz="2000" kern="1200" dirty="0"/>
            <a:t>, </a:t>
          </a:r>
          <a:r>
            <a:rPr lang="en-US" sz="2000" kern="1200" dirty="0" err="1"/>
            <a:t>NewsChecker</a:t>
          </a:r>
          <a:r>
            <a:rPr lang="en-US" sz="2000" kern="1200" dirty="0"/>
            <a:t> , </a:t>
          </a:r>
          <a:r>
            <a:rPr lang="en-US" sz="2000" kern="1200" dirty="0" err="1"/>
            <a:t>Boomlive</a:t>
          </a:r>
          <a:r>
            <a:rPr lang="en-US" sz="2000" kern="1200" dirty="0"/>
            <a:t> and from tools like Google fact-check-explore.</a:t>
          </a:r>
        </a:p>
      </dsp:txBody>
      <dsp:txXfrm>
        <a:off x="8930" y="1081240"/>
        <a:ext cx="3216180" cy="3249137"/>
      </dsp:txXfrm>
    </dsp:sp>
    <dsp:sp modelId="{30D957A7-3CD6-4556-9C35-2E6E79315385}">
      <dsp:nvSpPr>
        <dsp:cNvPr id="0" name=""/>
        <dsp:cNvSpPr/>
      </dsp:nvSpPr>
      <dsp:spPr>
        <a:xfrm>
          <a:off x="3490667" y="20960"/>
          <a:ext cx="3534264" cy="1060279"/>
        </a:xfrm>
        <a:prstGeom prst="chevron">
          <a:avLst>
            <a:gd name="adj" fmla="val 30000"/>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3808751" y="20960"/>
        <a:ext cx="2898096" cy="1060279"/>
      </dsp:txXfrm>
    </dsp:sp>
    <dsp:sp modelId="{CE936A97-8E3A-4EFC-955D-A4F022D3EB76}">
      <dsp:nvSpPr>
        <dsp:cNvPr id="0" name=""/>
        <dsp:cNvSpPr/>
      </dsp:nvSpPr>
      <dsp:spPr>
        <a:xfrm>
          <a:off x="3490667" y="1081240"/>
          <a:ext cx="3216180" cy="324913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dirty="0"/>
            <a:t>Obtain real facts from Twitter using verified twitter handles.</a:t>
          </a:r>
        </a:p>
      </dsp:txBody>
      <dsp:txXfrm>
        <a:off x="3490667" y="1081240"/>
        <a:ext cx="3216180" cy="3249137"/>
      </dsp:txXfrm>
    </dsp:sp>
    <dsp:sp modelId="{A3C0803C-8A9D-4044-A366-69490D7FA2C8}">
      <dsp:nvSpPr>
        <dsp:cNvPr id="0" name=""/>
        <dsp:cNvSpPr/>
      </dsp:nvSpPr>
      <dsp:spPr>
        <a:xfrm>
          <a:off x="6972405" y="20960"/>
          <a:ext cx="3534264" cy="1060279"/>
        </a:xfrm>
        <a:prstGeom prst="chevron">
          <a:avLst>
            <a:gd name="adj" fmla="val 30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a:off x="7290489" y="20960"/>
        <a:ext cx="2898096" cy="1060279"/>
      </dsp:txXfrm>
    </dsp:sp>
    <dsp:sp modelId="{2823013A-F1FE-48C5-ABE4-C65A3EE14D73}">
      <dsp:nvSpPr>
        <dsp:cNvPr id="0" name=""/>
        <dsp:cNvSpPr/>
      </dsp:nvSpPr>
      <dsp:spPr>
        <a:xfrm>
          <a:off x="6972405" y="1081240"/>
          <a:ext cx="3216180" cy="324913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dirty="0"/>
            <a:t>Put these real facts and fake news together as a dataset and divide them into 3 parts: training set(6420 samples), validation set(2140 samples), testing set(2140 </a:t>
          </a:r>
          <a:r>
            <a:rPr lang="en-US" sz="2000" kern="1200" dirty="0" err="1"/>
            <a:t>smaples</a:t>
          </a:r>
          <a:r>
            <a:rPr lang="en-US" sz="2000" kern="1200" dirty="0"/>
            <a:t>).</a:t>
          </a:r>
        </a:p>
      </dsp:txBody>
      <dsp:txXfrm>
        <a:off x="6972405" y="1081240"/>
        <a:ext cx="3216180" cy="3249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141E1-1B81-40DE-A4ED-952AC8F60E6A}">
      <dsp:nvSpPr>
        <dsp:cNvPr id="0" name=""/>
        <dsp:cNvSpPr/>
      </dsp:nvSpPr>
      <dsp:spPr>
        <a:xfrm>
          <a:off x="0" y="0"/>
          <a:ext cx="3286125" cy="435254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b="1" kern="1200" dirty="0"/>
            <a:t>1.data cleaning</a:t>
          </a:r>
          <a:r>
            <a:rPr lang="en-US" sz="1900" kern="1200" dirty="0"/>
            <a:t>: </a:t>
          </a:r>
        </a:p>
        <a:p>
          <a:pPr marL="0" lvl="0" indent="0" algn="l" defTabSz="844550">
            <a:lnSpc>
              <a:spcPct val="90000"/>
            </a:lnSpc>
            <a:spcBef>
              <a:spcPct val="0"/>
            </a:spcBef>
            <a:spcAft>
              <a:spcPct val="35000"/>
            </a:spcAft>
            <a:buNone/>
          </a:pPr>
          <a:r>
            <a:rPr lang="en-US" sz="1900" kern="1200" dirty="0"/>
            <a:t>renaming the column name into a more readable form and convert every data into numerical form.</a:t>
          </a:r>
        </a:p>
      </dsp:txBody>
      <dsp:txXfrm>
        <a:off x="0" y="1653966"/>
        <a:ext cx="3286125" cy="2611526"/>
      </dsp:txXfrm>
    </dsp:sp>
    <dsp:sp modelId="{F11DF98F-B5C8-4677-8CBF-9C6472206DFE}">
      <dsp:nvSpPr>
        <dsp:cNvPr id="0" name=""/>
        <dsp:cNvSpPr/>
      </dsp:nvSpPr>
      <dsp:spPr>
        <a:xfrm>
          <a:off x="990180" y="435254"/>
          <a:ext cx="1305763" cy="1305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405" y="626479"/>
        <a:ext cx="923313" cy="923313"/>
      </dsp:txXfrm>
    </dsp:sp>
    <dsp:sp modelId="{88EB540C-DA63-4953-8FEC-2A6FE276DBC7}">
      <dsp:nvSpPr>
        <dsp:cNvPr id="0" name=""/>
        <dsp:cNvSpPr/>
      </dsp:nvSpPr>
      <dsp:spPr>
        <a:xfrm>
          <a:off x="0" y="435247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E070C2-C689-47DB-AFA1-B28E003D7DB9}">
      <dsp:nvSpPr>
        <dsp:cNvPr id="0" name=""/>
        <dsp:cNvSpPr/>
      </dsp:nvSpPr>
      <dsp:spPr>
        <a:xfrm>
          <a:off x="3614737" y="0"/>
          <a:ext cx="3286125" cy="435254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b="1" kern="1200" dirty="0"/>
            <a:t>2.removing stop words: </a:t>
          </a:r>
          <a:r>
            <a:rPr lang="en-US" sz="1900" kern="1200" dirty="0"/>
            <a:t>such as pronouns, conjunctions, prepositions, hyperlinks which could impede the whole training process and the result.</a:t>
          </a:r>
        </a:p>
      </dsp:txBody>
      <dsp:txXfrm>
        <a:off x="3614737" y="1653966"/>
        <a:ext cx="3286125" cy="2611526"/>
      </dsp:txXfrm>
    </dsp:sp>
    <dsp:sp modelId="{6A3BD9DC-9C9F-4FCD-AC6B-D5E10FB9E223}">
      <dsp:nvSpPr>
        <dsp:cNvPr id="0" name=""/>
        <dsp:cNvSpPr/>
      </dsp:nvSpPr>
      <dsp:spPr>
        <a:xfrm>
          <a:off x="4604918" y="435254"/>
          <a:ext cx="1305763" cy="1305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143" y="626479"/>
        <a:ext cx="923313" cy="923313"/>
      </dsp:txXfrm>
    </dsp:sp>
    <dsp:sp modelId="{53DA0074-DE91-45E9-B8D4-F04B8577061B}">
      <dsp:nvSpPr>
        <dsp:cNvPr id="0" name=""/>
        <dsp:cNvSpPr/>
      </dsp:nvSpPr>
      <dsp:spPr>
        <a:xfrm>
          <a:off x="3614737" y="435247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6F220-CC2B-4AC2-B163-0B398FFDD934}">
      <dsp:nvSpPr>
        <dsp:cNvPr id="0" name=""/>
        <dsp:cNvSpPr/>
      </dsp:nvSpPr>
      <dsp:spPr>
        <a:xfrm>
          <a:off x="7229475" y="0"/>
          <a:ext cx="3286125" cy="435254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b="1" kern="1200" dirty="0"/>
            <a:t>3. Stemming: </a:t>
          </a:r>
        </a:p>
        <a:p>
          <a:pPr marL="0" lvl="0" indent="0" algn="l" defTabSz="844550">
            <a:lnSpc>
              <a:spcPct val="90000"/>
            </a:lnSpc>
            <a:spcBef>
              <a:spcPct val="0"/>
            </a:spcBef>
            <a:spcAft>
              <a:spcPct val="35000"/>
            </a:spcAft>
            <a:buNone/>
          </a:pPr>
          <a:r>
            <a:rPr lang="en-US" sz="1900" kern="1200" dirty="0"/>
            <a:t>using snowball stemmer to morphing the words into their original form such as morphing swimming into swim.</a:t>
          </a:r>
        </a:p>
      </dsp:txBody>
      <dsp:txXfrm>
        <a:off x="7229475" y="1653966"/>
        <a:ext cx="3286125" cy="2611526"/>
      </dsp:txXfrm>
    </dsp:sp>
    <dsp:sp modelId="{E6CAE438-9402-42BC-AB9B-26EEBF8CE04F}">
      <dsp:nvSpPr>
        <dsp:cNvPr id="0" name=""/>
        <dsp:cNvSpPr/>
      </dsp:nvSpPr>
      <dsp:spPr>
        <a:xfrm>
          <a:off x="8219655" y="435254"/>
          <a:ext cx="1305763" cy="1305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0880" y="626479"/>
        <a:ext cx="923313" cy="923313"/>
      </dsp:txXfrm>
    </dsp:sp>
    <dsp:sp modelId="{08A61C4D-9AB1-404A-BF01-64B0EC85C6A2}">
      <dsp:nvSpPr>
        <dsp:cNvPr id="0" name=""/>
        <dsp:cNvSpPr/>
      </dsp:nvSpPr>
      <dsp:spPr>
        <a:xfrm>
          <a:off x="7229475" y="435247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E3AF7-CCE1-4940-9C67-5CA1A99130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6466A8F-F973-44C9-B721-F3EEB8CDD0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3C434C-D270-4E53-B436-DBF79A24E882}"/>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EDF299D8-F256-4606-AD3D-5E0D4BA2D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F9C84E-417C-4948-AF01-5533786B6E1E}"/>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211972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0BE38-06D9-4974-8A1F-E7CD9321FD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291EE1-0695-4FCF-9958-E1A0C68530D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38196B-249A-443F-9C85-D66FB44C548B}"/>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AA64B6CA-3C72-4E08-BB3B-F15DA07CA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BE1265-3378-4F53-BF63-EB0313D0957D}"/>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411801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0BECF9-B4F7-49BE-A219-2AA7758194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35368A-EF82-479C-9068-CDD755E02DB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AB079D-66C6-4F1B-86AD-EB8B2AEDD8FC}"/>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2641EFB1-4AFA-43D0-8805-E926DA5ED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FF525E-519D-4463-B1EB-8DB8539A7F66}"/>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323433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24B54-4A6A-4B85-AECF-A9E19A4493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3FB8C7-1957-41C6-B22D-2A0880FBF6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DD84E3-8695-48A9-90A1-0D0A70A212DD}"/>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C2943371-A336-4D7E-81D9-C14CE6BF69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52BD32-4FE2-449B-9031-DEE87C1D99BE}"/>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25332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B5F9A-330B-4E79-A8E7-9992DA8CFF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EBCF0F-4942-462D-B046-428A35A01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5827F8-F857-4FCC-9963-B55F47DF6106}"/>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B867EC10-6CA6-49B8-B463-8BA5570E70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B4507-E953-4325-A3CC-1A1A81944C0E}"/>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283711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95042-ADF8-4DF3-A77D-10392EB856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8B6477-3D34-47E7-9466-464F114BA4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5C6694-A954-4037-8887-C5CE39DE5CA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883CBC-9D50-420F-BBF3-8B7BEFF340C1}"/>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86D2729A-C1C9-4A52-9B65-FB2552F8E0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624E7E-A95E-4263-999E-A39F75A2ABA5}"/>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14985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FD122-8BD0-47F9-ACB4-A029A2AE8A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1E4FED-B26D-43B5-A178-4CA2AE048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654338F-A53D-4DBE-898A-518ADE53B1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A63744-A0BB-4875-A88A-CBE83035E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FAE2D4-5493-4088-9A4F-9D54E99CA1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985B3F5-47EF-4689-83F8-739989AE2D70}"/>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8" name="页脚占位符 7">
            <a:extLst>
              <a:ext uri="{FF2B5EF4-FFF2-40B4-BE49-F238E27FC236}">
                <a16:creationId xmlns:a16="http://schemas.microsoft.com/office/drawing/2014/main" id="{A5000BAD-63BA-4B2B-A6E4-00943B6C25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F475CC-A47B-487A-9D0A-12246ABFD03B}"/>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1532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E6390-6701-49F1-8872-022D68D237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3A35E7-C6BB-4446-B240-F76BF49B9E84}"/>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4" name="页脚占位符 3">
            <a:extLst>
              <a:ext uri="{FF2B5EF4-FFF2-40B4-BE49-F238E27FC236}">
                <a16:creationId xmlns:a16="http://schemas.microsoft.com/office/drawing/2014/main" id="{8F49A04B-276D-45E2-8961-9E5EF49D6CF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BC9A86-AD18-4B09-AE04-CC9CFDB0D7FC}"/>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156256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A4FF4E-2FBC-4C32-BB03-37D87DCEC4D6}"/>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3" name="页脚占位符 2">
            <a:extLst>
              <a:ext uri="{FF2B5EF4-FFF2-40B4-BE49-F238E27FC236}">
                <a16:creationId xmlns:a16="http://schemas.microsoft.com/office/drawing/2014/main" id="{8DB543AF-DF66-4242-91B9-F4CD93EB1D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3E6F71-C49D-4AAA-8B9E-7146570B8161}"/>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198061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3C984-66A2-4FB8-BF3C-0454614CC8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BB847A-39FB-4520-8383-CF41562DA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8A6CD8-303C-42C8-B66A-A7D0056F3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49B345-69F8-4C7E-BEA3-BFF335D80107}"/>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408BCF28-99B2-404D-A401-F538D7311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18A06B-1373-4805-ABD5-C8F06D426F38}"/>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182345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19925-198F-465E-A0F0-5FD56E281B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7580BE-06E2-4AEC-8CDA-EFB8A2753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7580433-0AC5-41F2-90A8-FFC90BAB2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3ABEC-DF9D-4E11-9784-E2E63F17DD48}"/>
              </a:ext>
            </a:extLst>
          </p:cNvPr>
          <p:cNvSpPr>
            <a:spLocks noGrp="1"/>
          </p:cNvSpPr>
          <p:nvPr>
            <p:ph type="dt" sz="half" idx="10"/>
          </p:nvPr>
        </p:nvSpPr>
        <p:spPr/>
        <p:txBody>
          <a:bodyPr/>
          <a:lstStyle/>
          <a:p>
            <a:fld id="{9C9A4ED1-D957-481E-8370-17172956F59A}"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E6F5FDCE-C185-4365-978D-A7EB8F3810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C6014-290C-400E-A146-53BAEA099EC3}"/>
              </a:ext>
            </a:extLst>
          </p:cNvPr>
          <p:cNvSpPr>
            <a:spLocks noGrp="1"/>
          </p:cNvSpPr>
          <p:nvPr>
            <p:ph type="sldNum" sz="quarter" idx="12"/>
          </p:nvPr>
        </p:nvSpPr>
        <p:spPr/>
        <p:txBody>
          <a:body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105400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59E0BD-B8D7-400F-9EC0-FEA326FCC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8EA6DA-18D0-4B44-A16B-DAB174DBB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B0B8A-68EF-4ADE-938F-5E2E4ADB5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A4ED1-D957-481E-8370-17172956F59A}"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43AF89D9-0867-4D65-904E-7DEDD464F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1F26E2-46C7-4C42-B0C7-7CA0C75E45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5F5AE-A30D-4D2E-9A39-1B36F0074CD0}" type="slidenum">
              <a:rPr lang="zh-CN" altLang="en-US" smtClean="0"/>
              <a:t>‹#›</a:t>
            </a:fld>
            <a:endParaRPr lang="zh-CN" altLang="en-US"/>
          </a:p>
        </p:txBody>
      </p:sp>
    </p:spTree>
    <p:extLst>
      <p:ext uri="{BB962C8B-B14F-4D97-AF65-F5344CB8AC3E}">
        <p14:creationId xmlns:p14="http://schemas.microsoft.com/office/powerpoint/2010/main" val="109530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2107.02012.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C1CCB63-3680-4661-8338-82C35D2C5677}"/>
              </a:ext>
            </a:extLst>
          </p:cNvPr>
          <p:cNvSpPr>
            <a:spLocks noGrp="1"/>
          </p:cNvSpPr>
          <p:nvPr>
            <p:ph type="ctrTitle"/>
          </p:nvPr>
        </p:nvSpPr>
        <p:spPr>
          <a:xfrm>
            <a:off x="1524003" y="1999615"/>
            <a:ext cx="9144000" cy="2764028"/>
          </a:xfrm>
        </p:spPr>
        <p:txBody>
          <a:bodyPr anchor="ctr">
            <a:normAutofit/>
          </a:bodyPr>
          <a:lstStyle/>
          <a:p>
            <a:r>
              <a:rPr lang="en-US" altLang="zh-CN" sz="6100"/>
              <a:t>Tackling COVID-19 Infodemic using Deep Learning </a:t>
            </a:r>
            <a:endParaRPr lang="zh-CN" altLang="en-US" sz="6100"/>
          </a:p>
        </p:txBody>
      </p:sp>
      <p:sp>
        <p:nvSpPr>
          <p:cNvPr id="3" name="副标题 2">
            <a:extLst>
              <a:ext uri="{FF2B5EF4-FFF2-40B4-BE49-F238E27FC236}">
                <a16:creationId xmlns:a16="http://schemas.microsoft.com/office/drawing/2014/main" id="{9C98B508-B84C-4E68-8A39-5CE1D23FB0F9}"/>
              </a:ext>
            </a:extLst>
          </p:cNvPr>
          <p:cNvSpPr>
            <a:spLocks noGrp="1"/>
          </p:cNvSpPr>
          <p:nvPr>
            <p:ph type="subTitle" idx="1"/>
          </p:nvPr>
        </p:nvSpPr>
        <p:spPr>
          <a:xfrm>
            <a:off x="1966912" y="5645150"/>
            <a:ext cx="8258176" cy="631825"/>
          </a:xfrm>
        </p:spPr>
        <p:txBody>
          <a:bodyPr anchor="ctr">
            <a:normAutofit/>
          </a:bodyPr>
          <a:lstStyle/>
          <a:p>
            <a:r>
              <a:rPr lang="en-US" altLang="zh-CN" sz="1500"/>
              <a:t>Link: </a:t>
            </a:r>
            <a:r>
              <a:rPr lang="en-US" altLang="zh-CN" sz="1500">
                <a:hlinkClick r:id="rId2"/>
              </a:rPr>
              <a:t>https://arxiv.org/pdf/2107.02012.pdf</a:t>
            </a:r>
            <a:endParaRPr lang="en-US" altLang="zh-CN" sz="1500"/>
          </a:p>
          <a:p>
            <a:r>
              <a:rPr lang="en-US" altLang="zh-CN" sz="1500"/>
              <a:t>Author:   Prathmesh Pathwar and Simran Gill</a:t>
            </a:r>
            <a:endParaRPr lang="zh-CN" altLang="en-US" sz="15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40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2EE3A-6AF6-49CA-AB11-6F03138F8997}"/>
              </a:ext>
            </a:extLst>
          </p:cNvPr>
          <p:cNvSpPr>
            <a:spLocks noGrp="1"/>
          </p:cNvSpPr>
          <p:nvPr>
            <p:ph type="title"/>
          </p:nvPr>
        </p:nvSpPr>
        <p:spPr/>
        <p:txBody>
          <a:bodyPr/>
          <a:lstStyle/>
          <a:p>
            <a:r>
              <a:rPr lang="en-US" altLang="zh-CN" dirty="0"/>
              <a:t>2.4 object functions</a:t>
            </a:r>
            <a:endParaRPr lang="zh-CN" altLang="en-US" dirty="0"/>
          </a:p>
        </p:txBody>
      </p:sp>
      <p:sp>
        <p:nvSpPr>
          <p:cNvPr id="3" name="内容占位符 2">
            <a:extLst>
              <a:ext uri="{FF2B5EF4-FFF2-40B4-BE49-F238E27FC236}">
                <a16:creationId xmlns:a16="http://schemas.microsoft.com/office/drawing/2014/main" id="{E0B47450-A607-4AB7-B8AC-4AE0ECF39B33}"/>
              </a:ext>
            </a:extLst>
          </p:cNvPr>
          <p:cNvSpPr>
            <a:spLocks noGrp="1"/>
          </p:cNvSpPr>
          <p:nvPr>
            <p:ph idx="1"/>
          </p:nvPr>
        </p:nvSpPr>
        <p:spPr/>
        <p:txBody>
          <a:bodyPr/>
          <a:lstStyle/>
          <a:p>
            <a:r>
              <a:rPr lang="en-US" altLang="zh-CN" sz="2000" dirty="0"/>
              <a:t>Using Sparse Categorical </a:t>
            </a:r>
            <a:r>
              <a:rPr lang="en-US" altLang="zh-CN" sz="2000" dirty="0" err="1"/>
              <a:t>Crossentropy</a:t>
            </a:r>
            <a:r>
              <a:rPr lang="en-US" altLang="zh-CN" sz="2000" dirty="0"/>
              <a:t> here because we only have two outputs which is 0(labeled fake) and 1(labeled true). </a:t>
            </a:r>
          </a:p>
          <a:p>
            <a:endParaRPr lang="en-US" altLang="zh-CN" dirty="0"/>
          </a:p>
          <a:p>
            <a:endParaRPr lang="en-US" altLang="zh-CN" dirty="0"/>
          </a:p>
          <a:p>
            <a:r>
              <a:rPr lang="en-US" altLang="zh-CN" sz="2000" dirty="0"/>
              <a:t>Overall accuracy function:</a:t>
            </a:r>
          </a:p>
          <a:p>
            <a:endParaRPr lang="zh-CN" altLang="en-US" dirty="0"/>
          </a:p>
        </p:txBody>
      </p:sp>
      <p:pic>
        <p:nvPicPr>
          <p:cNvPr id="5" name="图片 4">
            <a:extLst>
              <a:ext uri="{FF2B5EF4-FFF2-40B4-BE49-F238E27FC236}">
                <a16:creationId xmlns:a16="http://schemas.microsoft.com/office/drawing/2014/main" id="{63D1EE68-8FCD-49B4-9FE4-3FDEEAD1B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36945"/>
            <a:ext cx="4915586" cy="695422"/>
          </a:xfrm>
          <a:prstGeom prst="rect">
            <a:avLst/>
          </a:prstGeom>
        </p:spPr>
      </p:pic>
      <p:pic>
        <p:nvPicPr>
          <p:cNvPr id="7" name="图片 6">
            <a:extLst>
              <a:ext uri="{FF2B5EF4-FFF2-40B4-BE49-F238E27FC236}">
                <a16:creationId xmlns:a16="http://schemas.microsoft.com/office/drawing/2014/main" id="{F0B3E15C-D4D6-490A-82CB-37290C45E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490" y="4224555"/>
            <a:ext cx="4163006" cy="638264"/>
          </a:xfrm>
          <a:prstGeom prst="rect">
            <a:avLst/>
          </a:prstGeom>
        </p:spPr>
      </p:pic>
    </p:spTree>
    <p:extLst>
      <p:ext uri="{BB962C8B-B14F-4D97-AF65-F5344CB8AC3E}">
        <p14:creationId xmlns:p14="http://schemas.microsoft.com/office/powerpoint/2010/main" val="163244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036513-0E02-4CCE-A8E9-3AE1E93BF49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altLang="zh-CN" sz="1500" kern="1200" dirty="0">
                <a:solidFill>
                  <a:schemeClr val="bg1"/>
                </a:solidFill>
                <a:latin typeface="+mj-lt"/>
                <a:ea typeface="+mj-ea"/>
                <a:cs typeface="+mj-cs"/>
              </a:rPr>
            </a:br>
            <a:r>
              <a:rPr lang="en-US" altLang="zh-CN" sz="1500" kern="1200" dirty="0">
                <a:solidFill>
                  <a:schemeClr val="bg1"/>
                </a:solidFill>
                <a:latin typeface="+mj-lt"/>
                <a:ea typeface="+mj-ea"/>
                <a:cs typeface="+mj-cs"/>
              </a:rPr>
              <a:t>2.5 overall performance on ML models and DL models and conclusion</a:t>
            </a:r>
            <a:br>
              <a:rPr lang="en-US" altLang="zh-CN" sz="1500" kern="1200" dirty="0">
                <a:solidFill>
                  <a:schemeClr val="bg1"/>
                </a:solidFill>
                <a:latin typeface="+mj-lt"/>
                <a:ea typeface="+mj-ea"/>
                <a:cs typeface="+mj-cs"/>
              </a:rPr>
            </a:br>
            <a:endParaRPr lang="en-US" altLang="zh-CN" sz="1500" kern="1200" dirty="0">
              <a:solidFill>
                <a:schemeClr val="bg1"/>
              </a:solidFill>
              <a:latin typeface="+mj-lt"/>
              <a:ea typeface="+mj-ea"/>
              <a:cs typeface="+mj-cs"/>
            </a:endParaRPr>
          </a:p>
        </p:txBody>
      </p:sp>
      <p:pic>
        <p:nvPicPr>
          <p:cNvPr id="5" name="内容占位符 4" descr="表格&#10;&#10;描述已自动生成">
            <a:extLst>
              <a:ext uri="{FF2B5EF4-FFF2-40B4-BE49-F238E27FC236}">
                <a16:creationId xmlns:a16="http://schemas.microsoft.com/office/drawing/2014/main" id="{8A32876B-B3B4-4061-B630-51CEB6A64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016" y="1737372"/>
            <a:ext cx="3892798" cy="2140158"/>
          </a:xfrm>
          <a:prstGeom prst="rect">
            <a:avLst/>
          </a:prstGeom>
        </p:spPr>
      </p:pic>
      <p:sp>
        <p:nvSpPr>
          <p:cNvPr id="6" name="文本框 5">
            <a:extLst>
              <a:ext uri="{FF2B5EF4-FFF2-40B4-BE49-F238E27FC236}">
                <a16:creationId xmlns:a16="http://schemas.microsoft.com/office/drawing/2014/main" id="{E4E9C3E0-0A41-4ECA-AD9F-0B9919A2D5D5}"/>
              </a:ext>
            </a:extLst>
          </p:cNvPr>
          <p:cNvSpPr txBox="1"/>
          <p:nvPr/>
        </p:nvSpPr>
        <p:spPr>
          <a:xfrm>
            <a:off x="4908671" y="2560332"/>
            <a:ext cx="5831034" cy="2308324"/>
          </a:xfrm>
          <a:prstGeom prst="rect">
            <a:avLst/>
          </a:prstGeom>
          <a:noFill/>
        </p:spPr>
        <p:txBody>
          <a:bodyPr wrap="square" rtlCol="0">
            <a:spAutoFit/>
          </a:bodyPr>
          <a:lstStyle/>
          <a:p>
            <a:pPr marL="342900" indent="-342900">
              <a:buAutoNum type="arabicPeriod"/>
            </a:pPr>
            <a:r>
              <a:rPr lang="en-US" altLang="zh-CN" dirty="0"/>
              <a:t>except CNN, every model performed better on TFIDF rather than Word Embedding. </a:t>
            </a:r>
          </a:p>
          <a:p>
            <a:pPr marL="342900" indent="-342900">
              <a:buAutoNum type="arabicPeriod"/>
            </a:pPr>
            <a:r>
              <a:rPr lang="en-US" altLang="zh-CN" dirty="0"/>
              <a:t>Deep learning models(KNN, DNN, CNN, RNN, RMDL)  performed significantly better than traditional ML models in the test classification task.</a:t>
            </a:r>
          </a:p>
          <a:p>
            <a:r>
              <a:rPr lang="en-US" altLang="zh-CN" dirty="0"/>
              <a:t>3.  CNN with feature extracting technique Word      Embedding achieve the best performance of accuracy   93.92%.</a:t>
            </a:r>
            <a:endParaRPr lang="zh-CN" altLang="en-US" dirty="0"/>
          </a:p>
        </p:txBody>
      </p:sp>
      <p:sp>
        <p:nvSpPr>
          <p:cNvPr id="7" name="文本框 6">
            <a:extLst>
              <a:ext uri="{FF2B5EF4-FFF2-40B4-BE49-F238E27FC236}">
                <a16:creationId xmlns:a16="http://schemas.microsoft.com/office/drawing/2014/main" id="{FA9F0469-8F23-40EF-8F16-98F2E4EB5489}"/>
              </a:ext>
            </a:extLst>
          </p:cNvPr>
          <p:cNvSpPr txBox="1"/>
          <p:nvPr/>
        </p:nvSpPr>
        <p:spPr>
          <a:xfrm>
            <a:off x="4859764" y="2191000"/>
            <a:ext cx="1326004" cy="369332"/>
          </a:xfrm>
          <a:prstGeom prst="rect">
            <a:avLst/>
          </a:prstGeom>
          <a:noFill/>
        </p:spPr>
        <p:txBody>
          <a:bodyPr wrap="none" rtlCol="0">
            <a:spAutoFit/>
          </a:bodyPr>
          <a:lstStyle/>
          <a:p>
            <a:r>
              <a:rPr lang="en-US" altLang="zh-CN" dirty="0"/>
              <a:t>Conclusion:</a:t>
            </a:r>
            <a:endParaRPr lang="zh-CN" altLang="en-US" dirty="0"/>
          </a:p>
        </p:txBody>
      </p:sp>
    </p:spTree>
    <p:extLst>
      <p:ext uri="{BB962C8B-B14F-4D97-AF65-F5344CB8AC3E}">
        <p14:creationId xmlns:p14="http://schemas.microsoft.com/office/powerpoint/2010/main" val="37286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7E96A9F2-2214-4B25-972C-0928893D77C6}"/>
              </a:ext>
            </a:extLst>
          </p:cNvPr>
          <p:cNvSpPr>
            <a:spLocks noGrp="1"/>
          </p:cNvSpPr>
          <p:nvPr>
            <p:ph idx="1"/>
          </p:nvPr>
        </p:nvSpPr>
        <p:spPr>
          <a:xfrm>
            <a:off x="643467" y="1782981"/>
            <a:ext cx="10905066" cy="4393982"/>
          </a:xfrm>
        </p:spPr>
        <p:txBody>
          <a:bodyPr>
            <a:normAutofit/>
          </a:bodyPr>
          <a:lstStyle/>
          <a:p>
            <a:r>
              <a:rPr lang="en-US" altLang="zh-CN" sz="2000" dirty="0"/>
              <a:t>1. introduction</a:t>
            </a:r>
          </a:p>
          <a:p>
            <a:pPr marL="0" indent="0">
              <a:buNone/>
            </a:pPr>
            <a:r>
              <a:rPr lang="en-US" altLang="zh-CN" sz="2000" dirty="0"/>
              <a:t>     	1.1.other work done regarding fake news classification. </a:t>
            </a:r>
          </a:p>
          <a:p>
            <a:r>
              <a:rPr lang="en-US" altLang="zh-CN" sz="2000" dirty="0"/>
              <a:t>2.experiment procedure</a:t>
            </a:r>
          </a:p>
          <a:p>
            <a:pPr marL="0" indent="0">
              <a:buNone/>
            </a:pPr>
            <a:r>
              <a:rPr lang="en-US" altLang="zh-CN" sz="2000" dirty="0"/>
              <a:t> 	2.1 constructing datasets</a:t>
            </a:r>
          </a:p>
          <a:p>
            <a:pPr marL="0" indent="0">
              <a:buNone/>
            </a:pPr>
            <a:r>
              <a:rPr lang="en-US" altLang="zh-CN" sz="2000" dirty="0"/>
              <a:t>     	2.2 data preprocessing</a:t>
            </a:r>
          </a:p>
          <a:p>
            <a:pPr marL="0" indent="0">
              <a:buNone/>
            </a:pPr>
            <a:r>
              <a:rPr lang="en-US" altLang="zh-CN" sz="2000" dirty="0"/>
              <a:t>     	2.3 feature extracting</a:t>
            </a:r>
          </a:p>
          <a:p>
            <a:pPr marL="0" indent="0">
              <a:buNone/>
            </a:pPr>
            <a:r>
              <a:rPr lang="en-US" altLang="zh-CN" sz="2000" dirty="0"/>
              <a:t>     	2.4 object functions    </a:t>
            </a:r>
          </a:p>
          <a:p>
            <a:pPr marL="0" indent="0">
              <a:buNone/>
            </a:pPr>
            <a:r>
              <a:rPr lang="en-US" altLang="zh-CN" sz="2000" dirty="0"/>
              <a:t>	2.5 overall performance on ML models and DL models and conclusion</a:t>
            </a:r>
          </a:p>
          <a:p>
            <a:pPr marL="0" indent="0">
              <a:buNone/>
            </a:pPr>
            <a:endParaRPr lang="en-US" altLang="zh-CN" sz="2000" dirty="0"/>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9084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2C8B47AC-0EC5-4278-8C6B-66A10FF6F508}"/>
              </a:ext>
            </a:extLst>
          </p:cNvPr>
          <p:cNvSpPr>
            <a:spLocks noGrp="1"/>
          </p:cNvSpPr>
          <p:nvPr>
            <p:ph type="title"/>
          </p:nvPr>
        </p:nvSpPr>
        <p:spPr>
          <a:xfrm>
            <a:off x="643467" y="321734"/>
            <a:ext cx="10905066" cy="1135737"/>
          </a:xfrm>
        </p:spPr>
        <p:txBody>
          <a:bodyPr>
            <a:normAutofit/>
          </a:bodyPr>
          <a:lstStyle/>
          <a:p>
            <a:r>
              <a:rPr lang="en-US" altLang="zh-CN" sz="3600"/>
              <a:t>1.introduction</a:t>
            </a:r>
            <a:endParaRPr lang="zh-CN" altLang="en-US" sz="3600"/>
          </a:p>
        </p:txBody>
      </p:sp>
      <p:sp>
        <p:nvSpPr>
          <p:cNvPr id="3" name="内容占位符 2">
            <a:extLst>
              <a:ext uri="{FF2B5EF4-FFF2-40B4-BE49-F238E27FC236}">
                <a16:creationId xmlns:a16="http://schemas.microsoft.com/office/drawing/2014/main" id="{833CAA99-BEFC-4C00-96B1-148CC45C3D7C}"/>
              </a:ext>
            </a:extLst>
          </p:cNvPr>
          <p:cNvSpPr>
            <a:spLocks noGrp="1"/>
          </p:cNvSpPr>
          <p:nvPr>
            <p:ph idx="1"/>
          </p:nvPr>
        </p:nvSpPr>
        <p:spPr>
          <a:xfrm>
            <a:off x="643467" y="1782981"/>
            <a:ext cx="10905066" cy="4393982"/>
          </a:xfrm>
        </p:spPr>
        <p:txBody>
          <a:bodyPr>
            <a:normAutofit/>
          </a:bodyPr>
          <a:lstStyle/>
          <a:p>
            <a:pPr marL="0" indent="0">
              <a:buNone/>
            </a:pPr>
            <a:r>
              <a:rPr lang="en-US" altLang="zh-CN" sz="2000"/>
              <a:t>With the spreading of the global pandemic covid-19, the pressure of hospitals and health department has been heavier and heavier. However, the fake news put more pressure on medical worker’s shoulders. In order to help the government better distinguish those fake news, the author designed an experiment to find out which models could work best on distinguishing fake news from both classical machine learning models and deep learning neural networks with two feature extract method: GloVe word embedding and TF-IDF.</a:t>
            </a:r>
            <a:endParaRPr lang="zh-CN" altLang="en-US" sz="2000"/>
          </a:p>
        </p:txBody>
      </p:sp>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590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DAEED976-2FE1-43FC-87CB-90D313B0324C}"/>
              </a:ext>
            </a:extLst>
          </p:cNvPr>
          <p:cNvSpPr>
            <a:spLocks noGrp="1"/>
          </p:cNvSpPr>
          <p:nvPr>
            <p:ph type="title"/>
          </p:nvPr>
        </p:nvSpPr>
        <p:spPr>
          <a:xfrm>
            <a:off x="643467" y="321734"/>
            <a:ext cx="10905066" cy="1135737"/>
          </a:xfrm>
        </p:spPr>
        <p:txBody>
          <a:bodyPr>
            <a:normAutofit/>
          </a:bodyPr>
          <a:lstStyle/>
          <a:p>
            <a:r>
              <a:rPr lang="en-US" altLang="zh-CN" sz="3600"/>
              <a:t>1.1.Other works done regarding fake news classification</a:t>
            </a:r>
            <a:endParaRPr lang="zh-CN" altLang="en-US" sz="3600"/>
          </a:p>
        </p:txBody>
      </p:sp>
      <p:sp>
        <p:nvSpPr>
          <p:cNvPr id="3" name="内容占位符 2">
            <a:extLst>
              <a:ext uri="{FF2B5EF4-FFF2-40B4-BE49-F238E27FC236}">
                <a16:creationId xmlns:a16="http://schemas.microsoft.com/office/drawing/2014/main" id="{FA9E33ED-2F17-42EA-A1E7-BF7F1F7C969C}"/>
              </a:ext>
            </a:extLst>
          </p:cNvPr>
          <p:cNvSpPr>
            <a:spLocks noGrp="1"/>
          </p:cNvSpPr>
          <p:nvPr>
            <p:ph idx="1"/>
          </p:nvPr>
        </p:nvSpPr>
        <p:spPr>
          <a:xfrm>
            <a:off x="643467" y="1782981"/>
            <a:ext cx="10905066" cy="4393982"/>
          </a:xfrm>
        </p:spPr>
        <p:txBody>
          <a:bodyPr>
            <a:normAutofit/>
          </a:bodyPr>
          <a:lstStyle/>
          <a:p>
            <a:r>
              <a:rPr lang="en-US" altLang="zh-CN" sz="2000"/>
              <a:t>E.g. Hadeer Ahmed, Issa Traore, Sherif Saad utilized both n-gram and different fearture extraction techniques like SVM, LR and applied them on datasets from kaggle.com, tripadvisor.com and other sources to detect fake news and spam opinions. They end up with achieving an best accuracy of 90%.</a:t>
            </a:r>
            <a:endParaRPr lang="zh-CN" alt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753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F94F447-E0DD-4D5D-8B77-32C400B74D5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kern="1200">
                <a:solidFill>
                  <a:schemeClr val="bg1"/>
                </a:solidFill>
                <a:latin typeface="+mj-lt"/>
                <a:ea typeface="+mj-ea"/>
                <a:cs typeface="+mj-cs"/>
              </a:rPr>
              <a:t>2. Main procedure</a:t>
            </a:r>
          </a:p>
        </p:txBody>
      </p:sp>
      <p:pic>
        <p:nvPicPr>
          <p:cNvPr id="7" name="Graphic 6" descr="Circles with Arrows">
            <a:extLst>
              <a:ext uri="{FF2B5EF4-FFF2-40B4-BE49-F238E27FC236}">
                <a16:creationId xmlns:a16="http://schemas.microsoft.com/office/drawing/2014/main" id="{30CE2259-A868-42AE-A716-2C32C545C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8900" y="1675227"/>
            <a:ext cx="4394199" cy="4394199"/>
          </a:xfrm>
          <a:prstGeom prst="rect">
            <a:avLst/>
          </a:prstGeom>
        </p:spPr>
      </p:pic>
    </p:spTree>
    <p:extLst>
      <p:ext uri="{BB962C8B-B14F-4D97-AF65-F5344CB8AC3E}">
        <p14:creationId xmlns:p14="http://schemas.microsoft.com/office/powerpoint/2010/main" val="159186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8A9CB88-4A03-4E10-BFD3-0F73F597C270}"/>
              </a:ext>
            </a:extLst>
          </p:cNvPr>
          <p:cNvSpPr>
            <a:spLocks noGrp="1"/>
          </p:cNvSpPr>
          <p:nvPr>
            <p:ph type="title"/>
          </p:nvPr>
        </p:nvSpPr>
        <p:spPr>
          <a:xfrm>
            <a:off x="643467" y="321734"/>
            <a:ext cx="10905066" cy="1135737"/>
          </a:xfrm>
        </p:spPr>
        <p:txBody>
          <a:bodyPr>
            <a:normAutofit/>
          </a:bodyPr>
          <a:lstStyle/>
          <a:p>
            <a:r>
              <a:rPr lang="en-US" altLang="zh-CN" sz="3600" dirty="0"/>
              <a:t>2.1 constructing datasets</a:t>
            </a:r>
            <a:endParaRPr lang="zh-CN" altLang="en-US" sz="3600" dirty="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内容占位符 2">
            <a:extLst>
              <a:ext uri="{FF2B5EF4-FFF2-40B4-BE49-F238E27FC236}">
                <a16:creationId xmlns:a16="http://schemas.microsoft.com/office/drawing/2014/main" id="{780ABA85-1ADF-4026-956B-59BDB4EFEEFD}"/>
              </a:ext>
            </a:extLst>
          </p:cNvPr>
          <p:cNvGraphicFramePr/>
          <p:nvPr>
            <p:extLst>
              <p:ext uri="{D42A27DB-BD31-4B8C-83A1-F6EECF244321}">
                <p14:modId xmlns:p14="http://schemas.microsoft.com/office/powerpoint/2010/main" val="1486307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18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F1F800B-87BB-4A79-BFF6-5C437B1F4F59}"/>
              </a:ext>
            </a:extLst>
          </p:cNvPr>
          <p:cNvSpPr>
            <a:spLocks noGrp="1"/>
          </p:cNvSpPr>
          <p:nvPr>
            <p:ph type="title"/>
          </p:nvPr>
        </p:nvSpPr>
        <p:spPr>
          <a:xfrm>
            <a:off x="836675" y="459533"/>
            <a:ext cx="10515600" cy="1133499"/>
          </a:xfrm>
        </p:spPr>
        <p:txBody>
          <a:bodyPr>
            <a:normAutofit/>
          </a:bodyPr>
          <a:lstStyle/>
          <a:p>
            <a:r>
              <a:rPr lang="en-US" altLang="zh-CN" sz="3600" dirty="0"/>
              <a:t>2.2 Data preprocessing</a:t>
            </a:r>
            <a:endParaRPr lang="zh-CN" altLang="en-US" sz="3600" dirty="0"/>
          </a:p>
        </p:txBody>
      </p:sp>
      <p:graphicFrame>
        <p:nvGraphicFramePr>
          <p:cNvPr id="20" name="内容占位符 2">
            <a:extLst>
              <a:ext uri="{FF2B5EF4-FFF2-40B4-BE49-F238E27FC236}">
                <a16:creationId xmlns:a16="http://schemas.microsoft.com/office/drawing/2014/main" id="{6C5293EB-D97C-40D9-B0B3-358C069B482F}"/>
              </a:ext>
            </a:extLst>
          </p:cNvPr>
          <p:cNvGraphicFramePr>
            <a:graphicFrameLocks noGrp="1"/>
          </p:cNvGraphicFramePr>
          <p:nvPr>
            <p:ph idx="1"/>
            <p:extLst>
              <p:ext uri="{D42A27DB-BD31-4B8C-83A1-F6EECF244321}">
                <p14:modId xmlns:p14="http://schemas.microsoft.com/office/powerpoint/2010/main" val="144386227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4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56125-DAA1-4607-A3D9-12D65BAF40AC}"/>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altLang="zh-CN" sz="3200" dirty="0">
                <a:solidFill>
                  <a:schemeClr val="bg1"/>
                </a:solidFill>
              </a:rPr>
              <a:t>2.3 feature extracting </a:t>
            </a:r>
            <a:endParaRPr lang="zh-CN" altLang="en-US" sz="3200" dirty="0">
              <a:solidFill>
                <a:schemeClr val="bg1"/>
              </a:solidFill>
            </a:endParaRPr>
          </a:p>
        </p:txBody>
      </p:sp>
      <p:sp>
        <p:nvSpPr>
          <p:cNvPr id="3" name="内容占位符 2">
            <a:extLst>
              <a:ext uri="{FF2B5EF4-FFF2-40B4-BE49-F238E27FC236}">
                <a16:creationId xmlns:a16="http://schemas.microsoft.com/office/drawing/2014/main" id="{4C833683-E6BA-4161-8A05-F766387956EB}"/>
              </a:ext>
            </a:extLst>
          </p:cNvPr>
          <p:cNvSpPr>
            <a:spLocks noGrp="1"/>
          </p:cNvSpPr>
          <p:nvPr>
            <p:ph idx="1"/>
          </p:nvPr>
        </p:nvSpPr>
        <p:spPr>
          <a:xfrm>
            <a:off x="1286934" y="2365002"/>
            <a:ext cx="9618132" cy="1063998"/>
          </a:xfrm>
        </p:spPr>
        <p:txBody>
          <a:bodyPr>
            <a:noAutofit/>
          </a:bodyPr>
          <a:lstStyle/>
          <a:p>
            <a:r>
              <a:rPr lang="en-US" altLang="zh-CN" sz="2000" dirty="0"/>
              <a:t>Since our samples are raw sentences and in order to convert them into vectors for model training, here we use 2 methods for feature extracting.</a:t>
            </a:r>
          </a:p>
          <a:p>
            <a:pPr marL="457200" lvl="1" indent="0">
              <a:buNone/>
            </a:pPr>
            <a:r>
              <a:rPr lang="en-US" altLang="zh-CN" sz="2000" dirty="0"/>
              <a:t>1. </a:t>
            </a:r>
            <a:r>
              <a:rPr lang="en-US" altLang="zh-CN" sz="2000" dirty="0" err="1"/>
              <a:t>GloVe</a:t>
            </a:r>
            <a:r>
              <a:rPr lang="en-US" altLang="zh-CN" sz="2000" dirty="0"/>
              <a:t> Word Embeddings:</a:t>
            </a:r>
          </a:p>
          <a:p>
            <a:pPr marL="0" indent="0">
              <a:buNone/>
            </a:pPr>
            <a:r>
              <a:rPr lang="en-US" altLang="zh-CN" sz="2000" dirty="0"/>
              <a:t>	</a:t>
            </a:r>
          </a:p>
          <a:p>
            <a:pPr marL="457200" lvl="1" indent="0">
              <a:buNone/>
            </a:pPr>
            <a:endParaRPr lang="en-US" altLang="zh-CN" sz="2000" dirty="0"/>
          </a:p>
          <a:p>
            <a:pPr marL="457200" lvl="1" indent="0">
              <a:buNone/>
            </a:pPr>
            <a:r>
              <a:rPr lang="en-US" altLang="zh-CN" sz="2000" dirty="0"/>
              <a:t>By dividing </a:t>
            </a:r>
            <a:r>
              <a:rPr lang="en-US" altLang="zh-CN" sz="2000" dirty="0" err="1"/>
              <a:t>Pik</a:t>
            </a:r>
            <a:r>
              <a:rPr lang="en-US" altLang="zh-CN" sz="2000" dirty="0"/>
              <a:t> with </a:t>
            </a:r>
            <a:r>
              <a:rPr lang="en-US" altLang="zh-CN" sz="2000" dirty="0" err="1"/>
              <a:t>Pjk</a:t>
            </a:r>
            <a:r>
              <a:rPr lang="en-US" altLang="zh-CN" sz="2000" dirty="0"/>
              <a:t>, we could know the whether word k is more correlated with word </a:t>
            </a:r>
            <a:r>
              <a:rPr lang="en-US" altLang="zh-CN" sz="2000" dirty="0" err="1"/>
              <a:t>i</a:t>
            </a:r>
            <a:r>
              <a:rPr lang="en-US" altLang="zh-CN" sz="2000" dirty="0"/>
              <a:t> </a:t>
            </a:r>
            <a:r>
              <a:rPr lang="en-US" altLang="zh-CN" sz="2000"/>
              <a:t>or word j.</a:t>
            </a:r>
            <a:endParaRPr lang="en-US" altLang="zh-CN" sz="2000" dirty="0"/>
          </a:p>
        </p:txBody>
      </p:sp>
      <p:pic>
        <p:nvPicPr>
          <p:cNvPr id="5" name="图片 4">
            <a:extLst>
              <a:ext uri="{FF2B5EF4-FFF2-40B4-BE49-F238E27FC236}">
                <a16:creationId xmlns:a16="http://schemas.microsoft.com/office/drawing/2014/main" id="{E60B09BA-8169-4C08-91FA-BE983D2C9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322" y="3373568"/>
            <a:ext cx="3027008" cy="686705"/>
          </a:xfrm>
          <a:prstGeom prst="rect">
            <a:avLst/>
          </a:prstGeom>
        </p:spPr>
      </p:pic>
      <p:sp>
        <p:nvSpPr>
          <p:cNvPr id="6" name="文本框 5">
            <a:extLst>
              <a:ext uri="{FF2B5EF4-FFF2-40B4-BE49-F238E27FC236}">
                <a16:creationId xmlns:a16="http://schemas.microsoft.com/office/drawing/2014/main" id="{CD111C9A-8EBC-42FB-AE33-F2F45D8EB732}"/>
              </a:ext>
            </a:extLst>
          </p:cNvPr>
          <p:cNvSpPr txBox="1"/>
          <p:nvPr/>
        </p:nvSpPr>
        <p:spPr>
          <a:xfrm>
            <a:off x="4048218" y="3429000"/>
            <a:ext cx="3409025" cy="923330"/>
          </a:xfrm>
          <a:prstGeom prst="rect">
            <a:avLst/>
          </a:prstGeom>
          <a:noFill/>
        </p:spPr>
        <p:txBody>
          <a:bodyPr wrap="square" rtlCol="0">
            <a:spAutoFit/>
          </a:bodyPr>
          <a:lstStyle/>
          <a:p>
            <a:pPr lvl="1"/>
            <a:r>
              <a:rPr lang="en-US" altLang="zh-CN" sz="1200" b="1" dirty="0"/>
              <a:t>vi</a:t>
            </a:r>
            <a:r>
              <a:rPr lang="en-US" altLang="zh-CN" sz="1200" dirty="0"/>
              <a:t> is refer to the vector of word </a:t>
            </a:r>
            <a:r>
              <a:rPr lang="en-US" altLang="zh-CN" sz="1200" dirty="0" err="1"/>
              <a:t>i</a:t>
            </a:r>
            <a:r>
              <a:rPr lang="en-US" altLang="zh-CN" sz="1200" dirty="0"/>
              <a:t>. </a:t>
            </a:r>
          </a:p>
          <a:p>
            <a:pPr lvl="1"/>
            <a:r>
              <a:rPr lang="en-US" altLang="zh-CN" sz="1200" b="1" dirty="0" err="1"/>
              <a:t>Pik</a:t>
            </a:r>
            <a:r>
              <a:rPr lang="en-US" altLang="zh-CN" sz="1200" dirty="0"/>
              <a:t> is refer to the probability of word k to occur in the context of </a:t>
            </a:r>
            <a:r>
              <a:rPr lang="en-US" altLang="zh-CN" sz="1200" dirty="0" err="1"/>
              <a:t>i</a:t>
            </a:r>
            <a:r>
              <a:rPr lang="en-US" altLang="zh-CN" sz="1200" dirty="0"/>
              <a:t>. </a:t>
            </a:r>
          </a:p>
          <a:p>
            <a:endParaRPr lang="zh-CN" altLang="en-US" dirty="0"/>
          </a:p>
        </p:txBody>
      </p:sp>
    </p:spTree>
    <p:extLst>
      <p:ext uri="{BB962C8B-B14F-4D97-AF65-F5344CB8AC3E}">
        <p14:creationId xmlns:p14="http://schemas.microsoft.com/office/powerpoint/2010/main" val="48885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6364E-5975-4ABA-B439-416B8F00B3BC}"/>
              </a:ext>
            </a:extLst>
          </p:cNvPr>
          <p:cNvSpPr>
            <a:spLocks noGrp="1"/>
          </p:cNvSpPr>
          <p:nvPr>
            <p:ph type="title"/>
          </p:nvPr>
        </p:nvSpPr>
        <p:spPr>
          <a:xfrm>
            <a:off x="838200" y="375143"/>
            <a:ext cx="10515600" cy="1325563"/>
          </a:xfrm>
        </p:spPr>
        <p:txBody>
          <a:bodyPr>
            <a:normAutofit/>
          </a:bodyPr>
          <a:lstStyle/>
          <a:p>
            <a:r>
              <a:rPr lang="en-US" altLang="zh-CN" sz="2800" dirty="0"/>
              <a:t>2. Term Frequency — Inverse Document Frequency</a:t>
            </a:r>
            <a:endParaRPr lang="zh-CN" altLang="en-US" sz="2800" dirty="0"/>
          </a:p>
        </p:txBody>
      </p:sp>
      <p:sp>
        <p:nvSpPr>
          <p:cNvPr id="3" name="内容占位符 2">
            <a:extLst>
              <a:ext uri="{FF2B5EF4-FFF2-40B4-BE49-F238E27FC236}">
                <a16:creationId xmlns:a16="http://schemas.microsoft.com/office/drawing/2014/main" id="{5C658CA5-897E-49F0-B256-87D2FE7567B2}"/>
              </a:ext>
            </a:extLst>
          </p:cNvPr>
          <p:cNvSpPr>
            <a:spLocks noGrp="1"/>
          </p:cNvSpPr>
          <p:nvPr>
            <p:ph idx="1"/>
          </p:nvPr>
        </p:nvSpPr>
        <p:spPr>
          <a:xfrm>
            <a:off x="838200" y="1825624"/>
            <a:ext cx="10515600" cy="5032375"/>
          </a:xfrm>
        </p:spPr>
        <p:txBody>
          <a:bodyPr>
            <a:normAutofit/>
          </a:bodyPr>
          <a:lstStyle/>
          <a:p>
            <a:r>
              <a:rPr lang="en-US" altLang="zh-CN" sz="2000" dirty="0"/>
              <a:t>Term Frequency: ratio of occurrence of term t in sentence to the number of words in the sentence.</a:t>
            </a:r>
          </a:p>
          <a:p>
            <a:endParaRPr lang="en-US" altLang="zh-CN" sz="2000" dirty="0"/>
          </a:p>
          <a:p>
            <a:endParaRPr lang="en-US" altLang="zh-CN" sz="2000" dirty="0"/>
          </a:p>
          <a:p>
            <a:r>
              <a:rPr lang="en-US" altLang="zh-CN" sz="2000" dirty="0"/>
              <a:t>Inverse Document Frequency: In TF, there is a problem exist that the dominant word from samples usually become some nonsensical words such as “like”, “the”, “where”. IDF employed normalization and happily resolved this problem by raising the significance of other rare useful word. </a:t>
            </a:r>
          </a:p>
          <a:p>
            <a:endParaRPr lang="en-US" altLang="zh-CN" sz="2000" dirty="0"/>
          </a:p>
          <a:p>
            <a:pPr marL="0" indent="0">
              <a:buNone/>
            </a:pPr>
            <a:endParaRPr lang="en-US" altLang="zh-CN" sz="2000" dirty="0"/>
          </a:p>
          <a:p>
            <a:r>
              <a:rPr lang="en-US" altLang="zh-CN" sz="2000" dirty="0"/>
              <a:t>Term Frequency — Inverse Document Frequency: together, we get the TF-IDF matrix.</a:t>
            </a:r>
          </a:p>
          <a:p>
            <a:endParaRPr lang="en-US" altLang="zh-CN" sz="2000" dirty="0"/>
          </a:p>
          <a:p>
            <a:endParaRPr lang="en-US" altLang="zh-CN" sz="2000" dirty="0"/>
          </a:p>
        </p:txBody>
      </p:sp>
      <p:pic>
        <p:nvPicPr>
          <p:cNvPr id="5" name="图片 4">
            <a:extLst>
              <a:ext uri="{FF2B5EF4-FFF2-40B4-BE49-F238E27FC236}">
                <a16:creationId xmlns:a16="http://schemas.microsoft.com/office/drawing/2014/main" id="{35EFD11E-A0D2-48A6-BEC3-6D615BF8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235" y="2516817"/>
            <a:ext cx="2038635" cy="562053"/>
          </a:xfrm>
          <a:prstGeom prst="rect">
            <a:avLst/>
          </a:prstGeom>
        </p:spPr>
      </p:pic>
      <p:pic>
        <p:nvPicPr>
          <p:cNvPr id="7" name="图片 6">
            <a:extLst>
              <a:ext uri="{FF2B5EF4-FFF2-40B4-BE49-F238E27FC236}">
                <a16:creationId xmlns:a16="http://schemas.microsoft.com/office/drawing/2014/main" id="{0E80B7FD-51A0-4F52-87D1-7E2D465F9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235" y="4644184"/>
            <a:ext cx="2438740" cy="552527"/>
          </a:xfrm>
          <a:prstGeom prst="rect">
            <a:avLst/>
          </a:prstGeom>
        </p:spPr>
      </p:pic>
      <p:pic>
        <p:nvPicPr>
          <p:cNvPr id="9" name="图片 8" descr="文本&#10;&#10;描述已自动生成">
            <a:extLst>
              <a:ext uri="{FF2B5EF4-FFF2-40B4-BE49-F238E27FC236}">
                <a16:creationId xmlns:a16="http://schemas.microsoft.com/office/drawing/2014/main" id="{78F3DE49-44C4-4926-8FD3-DAB648CC5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35" y="5902243"/>
            <a:ext cx="3010320" cy="590632"/>
          </a:xfrm>
          <a:prstGeom prst="rect">
            <a:avLst/>
          </a:prstGeom>
        </p:spPr>
      </p:pic>
      <p:sp>
        <p:nvSpPr>
          <p:cNvPr id="10" name="标题 1">
            <a:extLst>
              <a:ext uri="{FF2B5EF4-FFF2-40B4-BE49-F238E27FC236}">
                <a16:creationId xmlns:a16="http://schemas.microsoft.com/office/drawing/2014/main" id="{70C36E6F-8369-41D6-AC50-6472E86D6D2B}"/>
              </a:ext>
            </a:extLst>
          </p:cNvPr>
          <p:cNvSpPr txBox="1">
            <a:spLocks/>
          </p:cNvSpPr>
          <p:nvPr/>
        </p:nvSpPr>
        <p:spPr>
          <a:xfrm>
            <a:off x="4229471" y="4538865"/>
            <a:ext cx="3911352" cy="7631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400" dirty="0"/>
              <a:t>Where Nd refers to the number of documents and F(t) refer to the number of documents contained term t </a:t>
            </a:r>
            <a:endParaRPr lang="zh-CN" altLang="en-US" sz="1400" dirty="0"/>
          </a:p>
        </p:txBody>
      </p:sp>
    </p:spTree>
    <p:extLst>
      <p:ext uri="{BB962C8B-B14F-4D97-AF65-F5344CB8AC3E}">
        <p14:creationId xmlns:p14="http://schemas.microsoft.com/office/powerpoint/2010/main" val="28904351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1327</TotalTime>
  <Words>697</Words>
  <Application>Microsoft Office PowerPoint</Application>
  <PresentationFormat>宽屏</PresentationFormat>
  <Paragraphs>59</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Calibri</vt:lpstr>
      <vt:lpstr>Office 主题​​</vt:lpstr>
      <vt:lpstr>Tackling COVID-19 Infodemic using Deep Learning </vt:lpstr>
      <vt:lpstr>PowerPoint 演示文稿</vt:lpstr>
      <vt:lpstr>1.introduction</vt:lpstr>
      <vt:lpstr>1.1.Other works done regarding fake news classification</vt:lpstr>
      <vt:lpstr>2. Main procedure</vt:lpstr>
      <vt:lpstr>2.1 constructing datasets</vt:lpstr>
      <vt:lpstr>2.2 Data preprocessing</vt:lpstr>
      <vt:lpstr>2.3 feature extracting </vt:lpstr>
      <vt:lpstr>2. Term Frequency — Inverse Document Frequency</vt:lpstr>
      <vt:lpstr>2.4 object functions</vt:lpstr>
      <vt:lpstr> 2.5 overall performance on ML models and DL models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Tackling COVID-19 Infodemic using Deep Learning </dc:title>
  <dc:creator>Chen, Zipei</dc:creator>
  <cp:lastModifiedBy>Chen, Zipei</cp:lastModifiedBy>
  <cp:revision>39</cp:revision>
  <dcterms:created xsi:type="dcterms:W3CDTF">2021-07-06T10:14:04Z</dcterms:created>
  <dcterms:modified xsi:type="dcterms:W3CDTF">2021-07-08T04:08:04Z</dcterms:modified>
</cp:coreProperties>
</file>