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Zipei" initials="CZ" lastIdx="1" clrIdx="0">
    <p:extLst>
      <p:ext uri="{19B8F6BF-5375-455C-9EA6-DF929625EA0E}">
        <p15:presenceInfo xmlns:p15="http://schemas.microsoft.com/office/powerpoint/2012/main" userId="S::zxc329@miami.edu::31d8a12e-4adb-4893-a138-88628253c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p:cViewPr varScale="1">
        <p:scale>
          <a:sx n="108" d="100"/>
          <a:sy n="108"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D9B39-CCE4-4080-9850-CC663911AC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422668-DA7E-40F5-BE41-BC091E725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93FD53-CB09-4958-A821-D12F349D38E8}"/>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8457C35C-CAD8-4FC0-8EE5-2323A8756B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A0849A-1FE5-415C-AAE9-72CE7C98F365}"/>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28935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57C6-A5DB-4FD3-B010-F111877654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675BB9-A824-490C-97BD-9FAFDF6F48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F6BF38-9341-4CE5-B8E6-DDE12E27B4EE}"/>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BFD39957-7741-4B4D-9AD4-8606F4A5A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BF0E83-0842-4561-9BE4-B9F44764A86C}"/>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380695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3427B-8406-49DC-B6B4-E2A1FD7951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ADE247-65C1-478D-A202-3C688AEB901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4BAE69-EE37-47E4-A02A-523B61FC1C94}"/>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E5423911-3A90-4793-AAA0-3D3A32B505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FB5F80-4482-4459-9BCB-26579F9B485C}"/>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55092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06E62-C36E-4494-ADA6-611C9F787B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6E7805-12BF-4FEE-B22B-CF5CA6CB3F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185E5-8AE3-41FF-8484-420A94749AB5}"/>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2CD85C5B-1E84-45A4-AA39-EC16E951F6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00F17-8152-4FEE-8334-3D911309EE10}"/>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281945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8C4BF-F1DA-4893-A8DA-6A70B7F1DF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D5FE42-2446-493F-A166-3B74E1D86A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6C1571-A004-4E95-84D7-8CA9E38FDE68}"/>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CCA7F381-D5CE-4DAD-9838-38F9EF5D7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846B2-036C-4141-A8C2-E2E8BC8CE218}"/>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326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383A1-00B5-49F9-8B2A-C255F857F9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3256AA-83BC-43FE-B16D-48D7C2AAC2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3FD8BD0-8FCC-4294-80B7-99495886E5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CE758B-DBA7-4C65-AC34-68D09366B14F}"/>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C4B15A80-EF22-4719-8B47-47EA7BDB0F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F67111-82FC-4A61-8A28-78F8EC96A8EC}"/>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393220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00849-9E83-488E-A88C-3FE02C81577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949382-64AF-4D64-AD09-9957D835C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8DFBF6-3BB5-41E4-A084-E08018B7A1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C4A9CF-5DDF-4E53-A677-046B5B1E7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F30AC5-C57A-4D64-826B-8F60393213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D0DD91-B229-46CA-B909-79A0BEA2B11C}"/>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8" name="页脚占位符 7">
            <a:extLst>
              <a:ext uri="{FF2B5EF4-FFF2-40B4-BE49-F238E27FC236}">
                <a16:creationId xmlns:a16="http://schemas.microsoft.com/office/drawing/2014/main" id="{CE5161E1-D1A7-45FB-8AE1-335BED781C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B11E7E-B18A-45E8-8AB0-7CCC356DC16F}"/>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251513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81618-9CB3-4137-999B-A4BBC1642E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8D2F32-8D69-4CA4-827F-F50104558586}"/>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4" name="页脚占位符 3">
            <a:extLst>
              <a:ext uri="{FF2B5EF4-FFF2-40B4-BE49-F238E27FC236}">
                <a16:creationId xmlns:a16="http://schemas.microsoft.com/office/drawing/2014/main" id="{733CCDF3-B8E6-4705-B91E-BCD6DD6888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DCCB93-CE97-4EE7-AA55-62135E9B7533}"/>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40392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8AE0D1-49AB-49B9-AAC4-C621806C9D6D}"/>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3" name="页脚占位符 2">
            <a:extLst>
              <a:ext uri="{FF2B5EF4-FFF2-40B4-BE49-F238E27FC236}">
                <a16:creationId xmlns:a16="http://schemas.microsoft.com/office/drawing/2014/main" id="{78716A61-72CE-46E0-B79F-EE543E9CB8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A65D08-D09A-419C-ABCE-2F866D201259}"/>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98549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CDB4D-7B06-473A-A38D-C21AE25CD3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8BDD3D-8ADB-4C96-B423-BE2FC8830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AAA6BA-A94F-4D64-8FE6-3C007E829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45424D-B3BA-40B9-B49C-67F0BFED0AA2}"/>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3F493AAE-450A-4B7C-9F0B-1E940FD400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35060A-6211-4023-A395-CD58406E2361}"/>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174625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13166-FAB0-4B49-942B-C66EE063A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6BDEC1-D8FE-4E1B-9F53-DDA4A75EF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27D65C-4801-4FF3-84A1-FB27C3967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12C854-6F05-404F-AFB3-E43BED566B80}"/>
              </a:ext>
            </a:extLst>
          </p:cNvPr>
          <p:cNvSpPr>
            <a:spLocks noGrp="1"/>
          </p:cNvSpPr>
          <p:nvPr>
            <p:ph type="dt" sz="half" idx="10"/>
          </p:nvPr>
        </p:nvSpPr>
        <p:spPr/>
        <p:txBody>
          <a:bodyPr/>
          <a:lstStyle/>
          <a:p>
            <a:fld id="{EF2DFA22-46A1-4DCC-B11A-85A0FC0BDA44}" type="datetimeFigureOut">
              <a:rPr lang="zh-CN" altLang="en-US" smtClean="0"/>
              <a:t>2021/7/12</a:t>
            </a:fld>
            <a:endParaRPr lang="zh-CN" altLang="en-US"/>
          </a:p>
        </p:txBody>
      </p:sp>
      <p:sp>
        <p:nvSpPr>
          <p:cNvPr id="6" name="页脚占位符 5">
            <a:extLst>
              <a:ext uri="{FF2B5EF4-FFF2-40B4-BE49-F238E27FC236}">
                <a16:creationId xmlns:a16="http://schemas.microsoft.com/office/drawing/2014/main" id="{E83D6546-7084-4A17-9C1D-D85895129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5DE098-B112-491F-A09F-8CC060945678}"/>
              </a:ext>
            </a:extLst>
          </p:cNvPr>
          <p:cNvSpPr>
            <a:spLocks noGrp="1"/>
          </p:cNvSpPr>
          <p:nvPr>
            <p:ph type="sldNum" sz="quarter" idx="12"/>
          </p:nvPr>
        </p:nvSpPr>
        <p:spPr/>
        <p:txBody>
          <a:body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5394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B31C59-437E-4111-86D5-A25581F40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933E42-A176-42AA-9E59-6E45351D8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103F52-6799-47B2-B0ED-9C72A8738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DFA22-46A1-4DCC-B11A-85A0FC0BDA44}" type="datetimeFigureOut">
              <a:rPr lang="zh-CN" altLang="en-US" smtClean="0"/>
              <a:t>2021/7/12</a:t>
            </a:fld>
            <a:endParaRPr lang="zh-CN" altLang="en-US"/>
          </a:p>
        </p:txBody>
      </p:sp>
      <p:sp>
        <p:nvSpPr>
          <p:cNvPr id="5" name="页脚占位符 4">
            <a:extLst>
              <a:ext uri="{FF2B5EF4-FFF2-40B4-BE49-F238E27FC236}">
                <a16:creationId xmlns:a16="http://schemas.microsoft.com/office/drawing/2014/main" id="{A61E3A07-9D39-47E1-ACE4-EB3F96DCB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69C2C4-D949-467C-A96B-D1208CDFE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85EBE-8EE8-44FD-9694-AD7F33C31B48}" type="slidenum">
              <a:rPr lang="zh-CN" altLang="en-US" smtClean="0"/>
              <a:t>‹#›</a:t>
            </a:fld>
            <a:endParaRPr lang="zh-CN" altLang="en-US"/>
          </a:p>
        </p:txBody>
      </p:sp>
    </p:spTree>
    <p:extLst>
      <p:ext uri="{BB962C8B-B14F-4D97-AF65-F5344CB8AC3E}">
        <p14:creationId xmlns:p14="http://schemas.microsoft.com/office/powerpoint/2010/main" val="287467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9C937-A407-4F3F-9990-AAFFE2F60572}"/>
              </a:ext>
            </a:extLst>
          </p:cNvPr>
          <p:cNvSpPr>
            <a:spLocks noGrp="1"/>
          </p:cNvSpPr>
          <p:nvPr>
            <p:ph type="ctrTitle"/>
          </p:nvPr>
        </p:nvSpPr>
        <p:spPr/>
        <p:txBody>
          <a:bodyPr/>
          <a:lstStyle/>
          <a:p>
            <a:r>
              <a:rPr lang="en-US" altLang="zh-CN" dirty="0"/>
              <a:t>What is being transferred in transfer learning</a:t>
            </a:r>
            <a:endParaRPr lang="zh-CN" altLang="en-US" dirty="0"/>
          </a:p>
        </p:txBody>
      </p:sp>
      <p:sp>
        <p:nvSpPr>
          <p:cNvPr id="3" name="副标题 2">
            <a:extLst>
              <a:ext uri="{FF2B5EF4-FFF2-40B4-BE49-F238E27FC236}">
                <a16:creationId xmlns:a16="http://schemas.microsoft.com/office/drawing/2014/main" id="{B85E4646-2299-49AE-8B8D-E66091DE9923}"/>
              </a:ext>
            </a:extLst>
          </p:cNvPr>
          <p:cNvSpPr>
            <a:spLocks noGrp="1"/>
          </p:cNvSpPr>
          <p:nvPr>
            <p:ph type="subTitle" idx="1"/>
          </p:nvPr>
        </p:nvSpPr>
        <p:spPr/>
        <p:txBody>
          <a:bodyPr/>
          <a:lstStyle/>
          <a:p>
            <a:r>
              <a:rPr lang="en-US" altLang="zh-CN" dirty="0"/>
              <a:t>https://proceedings.neurips.cc/paper/2020/hash/0607f4c705595b911a4f3e7a127b44e0-Abstract.html</a:t>
            </a:r>
            <a:endParaRPr lang="zh-CN" altLang="en-US" dirty="0"/>
          </a:p>
        </p:txBody>
      </p:sp>
    </p:spTree>
    <p:extLst>
      <p:ext uri="{BB962C8B-B14F-4D97-AF65-F5344CB8AC3E}">
        <p14:creationId xmlns:p14="http://schemas.microsoft.com/office/powerpoint/2010/main" val="35148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0C6B5-F6AD-414E-B5AF-DBA6D4209D01}"/>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AE6A7E2-5DAA-49A2-87A2-158DF4141175}"/>
              </a:ext>
            </a:extLst>
          </p:cNvPr>
          <p:cNvSpPr>
            <a:spLocks noGrp="1"/>
          </p:cNvSpPr>
          <p:nvPr>
            <p:ph idx="1"/>
          </p:nvPr>
        </p:nvSpPr>
        <p:spPr/>
        <p:txBody>
          <a:bodyPr>
            <a:normAutofit/>
          </a:bodyPr>
          <a:lstStyle/>
          <a:p>
            <a:r>
              <a:rPr lang="en-US" altLang="zh-CN" sz="1800" dirty="0"/>
              <a:t>This paper provided an analysis of what enables a successful transfer learning.</a:t>
            </a:r>
          </a:p>
          <a:p>
            <a:r>
              <a:rPr lang="en-US" altLang="zh-CN" sz="1800" dirty="0"/>
              <a:t>Main contribution:</a:t>
            </a:r>
          </a:p>
          <a:p>
            <a:pPr lvl="1"/>
            <a:r>
              <a:rPr lang="en-US" altLang="zh-CN" sz="1800" dirty="0"/>
              <a:t>1. both feature reuse and low-level statistics of the data are important.</a:t>
            </a:r>
          </a:p>
          <a:p>
            <a:pPr lvl="1"/>
            <a:r>
              <a:rPr lang="en-US" altLang="zh-CN" sz="1800" dirty="0"/>
              <a:t>2. Models fine tuned on target domain from pretrained weights make similar mistakes on the target source, have very similar features and very close L2 norm distance in the parameter space. Whereas Models trained on target domain from random initializations make different mistakes, have dissimilar features and farther L2 norm distance in the parameter space.</a:t>
            </a:r>
          </a:p>
          <a:p>
            <a:pPr lvl="1"/>
            <a:r>
              <a:rPr lang="en-US" altLang="zh-CN" sz="1800" dirty="0"/>
              <a:t>3.modules in the higher layer are more sensitive than those in the lower layer to the parameter modification.</a:t>
            </a:r>
          </a:p>
          <a:p>
            <a:pPr lvl="1"/>
            <a:r>
              <a:rPr lang="en-US" altLang="zh-CN" sz="1800" dirty="0"/>
              <a:t>4.one can start from early checkpoints(when enter the basin of the lose landscape) of pretrained model without losing the accuracy of the finetune model.</a:t>
            </a:r>
          </a:p>
        </p:txBody>
      </p:sp>
    </p:spTree>
    <p:extLst>
      <p:ext uri="{BB962C8B-B14F-4D97-AF65-F5344CB8AC3E}">
        <p14:creationId xmlns:p14="http://schemas.microsoft.com/office/powerpoint/2010/main" val="167412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F464A-7A1A-47F7-98D1-706E0EC0DB48}"/>
              </a:ext>
            </a:extLst>
          </p:cNvPr>
          <p:cNvSpPr>
            <a:spLocks noGrp="1"/>
          </p:cNvSpPr>
          <p:nvPr>
            <p:ph type="title"/>
          </p:nvPr>
        </p:nvSpPr>
        <p:spPr/>
        <p:txBody>
          <a:bodyPr>
            <a:normAutofit/>
          </a:bodyPr>
          <a:lstStyle/>
          <a:p>
            <a:r>
              <a:rPr lang="en-US" altLang="zh-CN" sz="2400" dirty="0"/>
              <a:t>Contribution 1: the importance of feature reuse and low-level statistics</a:t>
            </a:r>
            <a:endParaRPr lang="zh-CN" altLang="en-US" sz="2400" dirty="0"/>
          </a:p>
        </p:txBody>
      </p:sp>
      <p:pic>
        <p:nvPicPr>
          <p:cNvPr id="5" name="内容占位符 4" descr="图片包含 图示&#10;&#10;描述已自动生成">
            <a:extLst>
              <a:ext uri="{FF2B5EF4-FFF2-40B4-BE49-F238E27FC236}">
                <a16:creationId xmlns:a16="http://schemas.microsoft.com/office/drawing/2014/main" id="{82C659DF-2214-47CA-9332-90D94D1B2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13" y="1690688"/>
            <a:ext cx="5001087" cy="1443130"/>
          </a:xfrm>
        </p:spPr>
      </p:pic>
      <p:pic>
        <p:nvPicPr>
          <p:cNvPr id="8" name="图片 7" descr="图形用户界面, 应用程序&#10;&#10;描述已自动生成">
            <a:extLst>
              <a:ext uri="{FF2B5EF4-FFF2-40B4-BE49-F238E27FC236}">
                <a16:creationId xmlns:a16="http://schemas.microsoft.com/office/drawing/2014/main" id="{B5B1D2D0-5705-47D7-BA45-B13BCDFA3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7950"/>
            <a:ext cx="6915705" cy="2703509"/>
          </a:xfrm>
          <a:prstGeom prst="rect">
            <a:avLst/>
          </a:prstGeom>
        </p:spPr>
      </p:pic>
      <p:sp>
        <p:nvSpPr>
          <p:cNvPr id="9" name="文本框 8">
            <a:extLst>
              <a:ext uri="{FF2B5EF4-FFF2-40B4-BE49-F238E27FC236}">
                <a16:creationId xmlns:a16="http://schemas.microsoft.com/office/drawing/2014/main" id="{D9F343F4-3FB6-47D1-98A6-633A16D6B88A}"/>
              </a:ext>
            </a:extLst>
          </p:cNvPr>
          <p:cNvSpPr txBox="1"/>
          <p:nvPr/>
        </p:nvSpPr>
        <p:spPr>
          <a:xfrm>
            <a:off x="627355" y="4591124"/>
            <a:ext cx="10937289"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Importance of Feature reuse</a:t>
            </a:r>
            <a:r>
              <a:rPr lang="en-US" altLang="zh-CN" dirty="0"/>
              <a:t>: From this experiment, The pretrained model is trained from the </a:t>
            </a:r>
            <a:r>
              <a:rPr lang="en-US" altLang="zh-CN" dirty="0" err="1"/>
              <a:t>DomainNet</a:t>
            </a:r>
            <a:r>
              <a:rPr lang="en-US" altLang="zh-CN" dirty="0"/>
              <a:t> real datasets. From the figure 2, we can see the fine-tuned model perform best on real domain, which contains many natural images and shares many similar feature with the source data </a:t>
            </a:r>
            <a:r>
              <a:rPr lang="en-US" altLang="zh-CN" dirty="0" err="1"/>
              <a:t>DomainNet</a:t>
            </a:r>
            <a:r>
              <a:rPr lang="en-US" altLang="zh-CN" dirty="0"/>
              <a:t> real datasets. This could confirm that feature reuse plays an important part in Transfer learning.</a:t>
            </a:r>
          </a:p>
        </p:txBody>
      </p:sp>
    </p:spTree>
    <p:extLst>
      <p:ext uri="{BB962C8B-B14F-4D97-AF65-F5344CB8AC3E}">
        <p14:creationId xmlns:p14="http://schemas.microsoft.com/office/powerpoint/2010/main" val="119695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F3A40E2-0357-4FE9-A604-5324B8F23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81" y="762620"/>
            <a:ext cx="6134840" cy="2666380"/>
          </a:xfrm>
        </p:spPr>
      </p:pic>
      <p:pic>
        <p:nvPicPr>
          <p:cNvPr id="7" name="图片 6" descr="图片包含 图示&#10;&#10;描述已自动生成">
            <a:extLst>
              <a:ext uri="{FF2B5EF4-FFF2-40B4-BE49-F238E27FC236}">
                <a16:creationId xmlns:a16="http://schemas.microsoft.com/office/drawing/2014/main" id="{BBA64A86-F582-4FC5-B3FA-9B4A3A5ED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97" y="762620"/>
            <a:ext cx="5936103" cy="1613964"/>
          </a:xfrm>
          <a:prstGeom prst="rect">
            <a:avLst/>
          </a:prstGeom>
        </p:spPr>
      </p:pic>
      <p:sp>
        <p:nvSpPr>
          <p:cNvPr id="8" name="文本框 7">
            <a:extLst>
              <a:ext uri="{FF2B5EF4-FFF2-40B4-BE49-F238E27FC236}">
                <a16:creationId xmlns:a16="http://schemas.microsoft.com/office/drawing/2014/main" id="{2D053CFA-FCDA-4412-814D-9E407F708AD0}"/>
              </a:ext>
            </a:extLst>
          </p:cNvPr>
          <p:cNvSpPr txBox="1"/>
          <p:nvPr/>
        </p:nvSpPr>
        <p:spPr>
          <a:xfrm>
            <a:off x="765109" y="3704253"/>
            <a:ext cx="10459617" cy="2862322"/>
          </a:xfrm>
          <a:prstGeom prst="rect">
            <a:avLst/>
          </a:prstGeom>
          <a:noFill/>
        </p:spPr>
        <p:txBody>
          <a:bodyPr wrap="square" rtlCol="0">
            <a:spAutoFit/>
          </a:bodyPr>
          <a:lstStyle/>
          <a:p>
            <a:r>
              <a:rPr lang="en-US" altLang="zh-CN" b="1" dirty="0"/>
              <a:t>Importance of low-level statistics</a:t>
            </a:r>
            <a:r>
              <a:rPr lang="en-US" altLang="zh-CN" dirty="0"/>
              <a:t>:  </a:t>
            </a:r>
          </a:p>
          <a:p>
            <a:r>
              <a:rPr lang="en-US" altLang="zh-CN" dirty="0"/>
              <a:t>    from the Figure2 showed in the last slides, we can see even for the target domain like quickdraw and </a:t>
            </a:r>
            <a:r>
              <a:rPr lang="en-US" altLang="zh-CN" dirty="0" err="1"/>
              <a:t>chexpert</a:t>
            </a:r>
            <a:r>
              <a:rPr lang="en-US" altLang="zh-CN" dirty="0"/>
              <a:t>, which shares no common features with the source domain, the pre trained models are also benefited from transfer learning. </a:t>
            </a:r>
          </a:p>
          <a:p>
            <a:r>
              <a:rPr lang="en-US" altLang="zh-CN" dirty="0"/>
              <a:t>    In order to figure out which contribute to this, the author partition the image into small blocks to prevent the feature sharing but remain the basic low-level statistics. Figure1(the number3,4,7 image shows the effect of image shuffling), and figure3 shows the impact of block size on accuracy.</a:t>
            </a:r>
          </a:p>
          <a:p>
            <a:r>
              <a:rPr lang="en-US" altLang="zh-CN" dirty="0"/>
              <a:t>   For the target domain like quickdraw, which have no common features with source domain even before the shuffling, we can see the accuracy decreased very slowly. Thus the low-level statistics are very important.</a:t>
            </a:r>
            <a:endParaRPr lang="zh-CN" altLang="en-US" dirty="0"/>
          </a:p>
        </p:txBody>
      </p:sp>
    </p:spTree>
    <p:extLst>
      <p:ext uri="{BB962C8B-B14F-4D97-AF65-F5344CB8AC3E}">
        <p14:creationId xmlns:p14="http://schemas.microsoft.com/office/powerpoint/2010/main" val="90089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328AE-953D-4B6F-9434-90718EBE2D51}"/>
              </a:ext>
            </a:extLst>
          </p:cNvPr>
          <p:cNvSpPr>
            <a:spLocks noGrp="1"/>
          </p:cNvSpPr>
          <p:nvPr>
            <p:ph type="title"/>
          </p:nvPr>
        </p:nvSpPr>
        <p:spPr/>
        <p:txBody>
          <a:bodyPr>
            <a:normAutofit/>
          </a:bodyPr>
          <a:lstStyle/>
          <a:p>
            <a:r>
              <a:rPr lang="en-US" altLang="zh-CN" sz="2400" dirty="0"/>
              <a:t>Contribution2: the difference of Investigating mistakes&amp; Feature Similarity&amp; Distance in parameter space between P-T and RI-T</a:t>
            </a:r>
            <a:endParaRPr lang="zh-CN" altLang="en-US" sz="2400" dirty="0"/>
          </a:p>
        </p:txBody>
      </p:sp>
      <p:sp>
        <p:nvSpPr>
          <p:cNvPr id="3" name="内容占位符 2">
            <a:extLst>
              <a:ext uri="{FF2B5EF4-FFF2-40B4-BE49-F238E27FC236}">
                <a16:creationId xmlns:a16="http://schemas.microsoft.com/office/drawing/2014/main" id="{27809B67-F7D7-43E5-943B-26245D6ACA82}"/>
              </a:ext>
            </a:extLst>
          </p:cNvPr>
          <p:cNvSpPr>
            <a:spLocks noGrp="1"/>
          </p:cNvSpPr>
          <p:nvPr>
            <p:ph idx="1"/>
          </p:nvPr>
        </p:nvSpPr>
        <p:spPr>
          <a:xfrm>
            <a:off x="838200" y="1724303"/>
            <a:ext cx="10515600" cy="4351338"/>
          </a:xfrm>
        </p:spPr>
        <p:txBody>
          <a:bodyPr>
            <a:normAutofit/>
          </a:bodyPr>
          <a:lstStyle/>
          <a:p>
            <a:r>
              <a:rPr lang="en-US" altLang="zh-CN" sz="1800" b="1" dirty="0"/>
              <a:t>Investigating mistakes</a:t>
            </a:r>
            <a:r>
              <a:rPr lang="en-US" altLang="zh-CN" sz="1800" dirty="0"/>
              <a:t>: 1. two RI-Ts makes significant number of uncommon mistakes whereas two P-Ts make only a modicum number of uncommon mistakes. 2.RI-T is more adept to ambiguous samples whereas P-T is more adept to easy samples. This is because P-T has stronger prior, it is hard to adapt to the target domain. </a:t>
            </a:r>
          </a:p>
          <a:p>
            <a:r>
              <a:rPr lang="en-US" altLang="zh-CN" sz="1800" b="1" dirty="0"/>
              <a:t>Feature similarity</a:t>
            </a:r>
            <a:r>
              <a:rPr lang="en-US" altLang="zh-CN" sz="1800" dirty="0"/>
              <a:t>:</a:t>
            </a:r>
            <a:endParaRPr lang="zh-CN" altLang="en-US" sz="1800" dirty="0"/>
          </a:p>
        </p:txBody>
      </p:sp>
      <p:pic>
        <p:nvPicPr>
          <p:cNvPr id="5" name="图片 4" descr="表格&#10;&#10;描述已自动生成">
            <a:extLst>
              <a:ext uri="{FF2B5EF4-FFF2-40B4-BE49-F238E27FC236}">
                <a16:creationId xmlns:a16="http://schemas.microsoft.com/office/drawing/2014/main" id="{6B0204D6-8BFF-4DE9-8597-7FE6ED72D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18659"/>
            <a:ext cx="4889869" cy="1162626"/>
          </a:xfrm>
          <a:prstGeom prst="rect">
            <a:avLst/>
          </a:prstGeom>
        </p:spPr>
      </p:pic>
      <p:sp>
        <p:nvSpPr>
          <p:cNvPr id="6" name="文本框 5">
            <a:extLst>
              <a:ext uri="{FF2B5EF4-FFF2-40B4-BE49-F238E27FC236}">
                <a16:creationId xmlns:a16="http://schemas.microsoft.com/office/drawing/2014/main" id="{290ECF02-D58F-4318-98B1-5F34B37B395D}"/>
              </a:ext>
            </a:extLst>
          </p:cNvPr>
          <p:cNvSpPr txBox="1"/>
          <p:nvPr/>
        </p:nvSpPr>
        <p:spPr>
          <a:xfrm>
            <a:off x="838200" y="4625241"/>
            <a:ext cx="10578483" cy="1754326"/>
          </a:xfrm>
          <a:prstGeom prst="rect">
            <a:avLst/>
          </a:prstGeom>
          <a:noFill/>
        </p:spPr>
        <p:txBody>
          <a:bodyPr wrap="square" rtlCol="0">
            <a:spAutoFit/>
          </a:bodyPr>
          <a:lstStyle/>
          <a:p>
            <a:r>
              <a:rPr lang="en-US" altLang="zh-CN" dirty="0"/>
              <a:t>The author used centered Kernel alignment(CKA) which is the latest work on estimating feature similarity. From this figure, we can see between 2P-Ts and between P-T&amp;P, the similarity is very high, much higher than any pair containing RI-T. Also, there is an interesting find that the initialization point is so important on feature similarity.</a:t>
            </a:r>
          </a:p>
          <a:p>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4316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8E589F-169B-4A40-A87D-B697E58AD0A1}"/>
              </a:ext>
            </a:extLst>
          </p:cNvPr>
          <p:cNvSpPr>
            <a:spLocks noGrp="1"/>
          </p:cNvSpPr>
          <p:nvPr>
            <p:ph idx="1"/>
          </p:nvPr>
        </p:nvSpPr>
        <p:spPr>
          <a:xfrm>
            <a:off x="696157" y="795816"/>
            <a:ext cx="10515600" cy="4351338"/>
          </a:xfrm>
        </p:spPr>
        <p:txBody>
          <a:bodyPr>
            <a:normAutofit/>
          </a:bodyPr>
          <a:lstStyle/>
          <a:p>
            <a:r>
              <a:rPr lang="en-US" altLang="zh-CN" sz="1800" dirty="0"/>
              <a:t>Distance in parameter space: </a:t>
            </a:r>
          </a:p>
          <a:p>
            <a:endParaRPr lang="en-US" altLang="zh-CN" sz="1800" dirty="0"/>
          </a:p>
          <a:p>
            <a:endParaRPr lang="en-US" altLang="zh-CN" sz="1800" dirty="0"/>
          </a:p>
          <a:p>
            <a:endParaRPr lang="en-US" altLang="zh-CN" sz="1800" dirty="0"/>
          </a:p>
          <a:p>
            <a:endParaRPr lang="en-US" altLang="zh-CN" sz="1800" dirty="0"/>
          </a:p>
          <a:p>
            <a:pPr marL="0" indent="0">
              <a:buNone/>
            </a:pPr>
            <a:endParaRPr lang="en-US" altLang="zh-CN" sz="1800" dirty="0"/>
          </a:p>
          <a:p>
            <a:pPr marL="0" indent="0">
              <a:buNone/>
            </a:pPr>
            <a:r>
              <a:rPr lang="en-US" altLang="zh-CN" sz="1800" dirty="0"/>
              <a:t>From Table2, we can see from whatever target domain, 2P-T and P-T&amp;P have much smaller l2 norm distance than pairs containing RI-T.</a:t>
            </a:r>
          </a:p>
        </p:txBody>
      </p:sp>
      <p:pic>
        <p:nvPicPr>
          <p:cNvPr id="5" name="图片 4" descr="表格&#10;&#10;描述已自动生成">
            <a:extLst>
              <a:ext uri="{FF2B5EF4-FFF2-40B4-BE49-F238E27FC236}">
                <a16:creationId xmlns:a16="http://schemas.microsoft.com/office/drawing/2014/main" id="{1A3452A3-F0E3-4329-9FC1-EF0144BEA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57" y="1204128"/>
            <a:ext cx="6487430" cy="1705213"/>
          </a:xfrm>
          <a:prstGeom prst="rect">
            <a:avLst/>
          </a:prstGeom>
        </p:spPr>
      </p:pic>
    </p:spTree>
    <p:extLst>
      <p:ext uri="{BB962C8B-B14F-4D97-AF65-F5344CB8AC3E}">
        <p14:creationId xmlns:p14="http://schemas.microsoft.com/office/powerpoint/2010/main" val="191705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49487-D725-404A-9D8D-A69DF68D2B54}"/>
              </a:ext>
            </a:extLst>
          </p:cNvPr>
          <p:cNvSpPr>
            <a:spLocks noGrp="1"/>
          </p:cNvSpPr>
          <p:nvPr>
            <p:ph type="title"/>
          </p:nvPr>
        </p:nvSpPr>
        <p:spPr/>
        <p:txBody>
          <a:bodyPr>
            <a:normAutofit/>
          </a:bodyPr>
          <a:lstStyle/>
          <a:p>
            <a:r>
              <a:rPr lang="en-US" altLang="zh-CN" sz="2400" dirty="0"/>
              <a:t>Contribution3: modules in the higher layer are more sensitive than those in the lower layer to the parameter modification.</a:t>
            </a:r>
            <a:br>
              <a:rPr lang="en-US" altLang="zh-CN" sz="2400" dirty="0"/>
            </a:br>
            <a:endParaRPr lang="zh-CN" altLang="en-US" sz="2400" dirty="0"/>
          </a:p>
        </p:txBody>
      </p:sp>
      <p:sp>
        <p:nvSpPr>
          <p:cNvPr id="3" name="内容占位符 2">
            <a:extLst>
              <a:ext uri="{FF2B5EF4-FFF2-40B4-BE49-F238E27FC236}">
                <a16:creationId xmlns:a16="http://schemas.microsoft.com/office/drawing/2014/main" id="{BDBF96CC-C25A-4015-8568-6553C2EEA8A3}"/>
              </a:ext>
            </a:extLst>
          </p:cNvPr>
          <p:cNvSpPr>
            <a:spLocks noGrp="1"/>
          </p:cNvSpPr>
          <p:nvPr>
            <p:ph idx="1"/>
          </p:nvPr>
        </p:nvSpPr>
        <p:spPr>
          <a:xfrm>
            <a:off x="741658" y="1265645"/>
            <a:ext cx="7074762" cy="2163355"/>
          </a:xfrm>
        </p:spPr>
        <p:txBody>
          <a:bodyPr>
            <a:normAutofit/>
          </a:bodyPr>
          <a:lstStyle/>
          <a:p>
            <a:r>
              <a:rPr lang="en-US" altLang="zh-CN" sz="1800" dirty="0"/>
              <a:t>Module criticality: consider a trained model, module criticality could be estimated by fixing the parameter of other layers and rewind the parameter of one layer into its initial value. And thus the criticality could be estimated by the Formula in Definition 3.2. </a:t>
            </a:r>
          </a:p>
          <a:p>
            <a:endParaRPr lang="en-US" altLang="zh-CN" sz="1800" dirty="0"/>
          </a:p>
          <a:p>
            <a:endParaRPr lang="en-US" altLang="zh-CN" sz="1800" dirty="0"/>
          </a:p>
          <a:p>
            <a:pPr marL="0" indent="0">
              <a:buNone/>
            </a:pPr>
            <a:endParaRPr lang="en-US" altLang="zh-CN" sz="1800" dirty="0"/>
          </a:p>
        </p:txBody>
      </p:sp>
      <p:pic>
        <p:nvPicPr>
          <p:cNvPr id="5" name="图片 4" descr="图表, 折线图&#10;&#10;描述已自动生成">
            <a:extLst>
              <a:ext uri="{FF2B5EF4-FFF2-40B4-BE49-F238E27FC236}">
                <a16:creationId xmlns:a16="http://schemas.microsoft.com/office/drawing/2014/main" id="{29B6DFFC-851A-4C0C-8641-4B852E35B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534" y="3141107"/>
            <a:ext cx="3887033" cy="2424257"/>
          </a:xfrm>
          <a:prstGeom prst="rect">
            <a:avLst/>
          </a:prstGeom>
        </p:spPr>
      </p:pic>
      <p:pic>
        <p:nvPicPr>
          <p:cNvPr id="9" name="图片 8" descr="图形用户界面, 应用程序&#10;&#10;描述已自动生成">
            <a:extLst>
              <a:ext uri="{FF2B5EF4-FFF2-40B4-BE49-F238E27FC236}">
                <a16:creationId xmlns:a16="http://schemas.microsoft.com/office/drawing/2014/main" id="{01B0F26E-9844-46A3-AF32-C90D50C3D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2962" y="909540"/>
            <a:ext cx="4095565" cy="2231567"/>
          </a:xfrm>
          <a:prstGeom prst="rect">
            <a:avLst/>
          </a:prstGeom>
        </p:spPr>
      </p:pic>
      <p:pic>
        <p:nvPicPr>
          <p:cNvPr id="11" name="图片 10">
            <a:extLst>
              <a:ext uri="{FF2B5EF4-FFF2-40B4-BE49-F238E27FC236}">
                <a16:creationId xmlns:a16="http://schemas.microsoft.com/office/drawing/2014/main" id="{2FD3899F-2634-4EFC-AFA9-65A36BAC4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732" y="2309040"/>
            <a:ext cx="4906492" cy="1119960"/>
          </a:xfrm>
          <a:prstGeom prst="rect">
            <a:avLst/>
          </a:prstGeom>
        </p:spPr>
      </p:pic>
      <p:sp>
        <p:nvSpPr>
          <p:cNvPr id="12" name="文本框 11">
            <a:extLst>
              <a:ext uri="{FF2B5EF4-FFF2-40B4-BE49-F238E27FC236}">
                <a16:creationId xmlns:a16="http://schemas.microsoft.com/office/drawing/2014/main" id="{24521433-B1E0-410B-9CCE-143547D03474}"/>
              </a:ext>
            </a:extLst>
          </p:cNvPr>
          <p:cNvSpPr txBox="1"/>
          <p:nvPr/>
        </p:nvSpPr>
        <p:spPr>
          <a:xfrm>
            <a:off x="838200" y="3516192"/>
            <a:ext cx="7135334" cy="3693319"/>
          </a:xfrm>
          <a:prstGeom prst="rect">
            <a:avLst/>
          </a:prstGeom>
          <a:noFill/>
        </p:spPr>
        <p:txBody>
          <a:bodyPr wrap="square" rtlCol="0">
            <a:spAutoFit/>
          </a:bodyPr>
          <a:lstStyle/>
          <a:p>
            <a:r>
              <a:rPr lang="en-US" altLang="zh-CN" dirty="0"/>
              <a:t>From the figure 5, we can see for P-T model, the Full connection layer is very Critical.   </a:t>
            </a:r>
          </a:p>
          <a:p>
            <a:r>
              <a:rPr lang="en-US" altLang="zh-CN" dirty="0"/>
              <a:t>From the figure 6, we can see for RI-T, the adding of noise into theta could sometimes be helpful.</a:t>
            </a:r>
          </a:p>
          <a:p>
            <a:r>
              <a:rPr lang="en-US" altLang="zh-CN" dirty="0"/>
              <a:t>When the author move from input and output, they found that the module become more critical.</a:t>
            </a:r>
          </a:p>
          <a:p>
            <a:r>
              <a:rPr lang="zh-CN" altLang="en-US" dirty="0"/>
              <a:t>感想：前面举的例子感觉不能很好的论证这个神经网络越后面的</a:t>
            </a:r>
            <a:r>
              <a:rPr lang="en-US" altLang="zh-CN" dirty="0"/>
              <a:t>layer</a:t>
            </a:r>
            <a:r>
              <a:rPr lang="zh-CN" altLang="en-US" dirty="0"/>
              <a:t>越</a:t>
            </a:r>
            <a:r>
              <a:rPr lang="en-US" altLang="zh-CN" dirty="0"/>
              <a:t>matter</a:t>
            </a:r>
            <a:r>
              <a:rPr lang="zh-CN" altLang="en-US" dirty="0"/>
              <a:t>的结论。最后唯一的有力论证只是用了很小的一段话说了一下（</a:t>
            </a:r>
            <a:r>
              <a:rPr lang="en-US" altLang="zh-CN" dirty="0"/>
              <a:t>as we move from the input towards the output, the module become more critical</a:t>
            </a:r>
            <a:r>
              <a:rPr lang="zh-CN" altLang="en-US" dirty="0"/>
              <a:t>）感觉就是有点少了，还有最后的结论，不过也可能是我没有理解透彻。</a:t>
            </a:r>
          </a:p>
          <a:p>
            <a:endParaRPr lang="en-US" altLang="zh-CN" dirty="0"/>
          </a:p>
          <a:p>
            <a:endParaRPr lang="zh-CN" altLang="en-US" dirty="0"/>
          </a:p>
        </p:txBody>
      </p:sp>
      <p:sp>
        <p:nvSpPr>
          <p:cNvPr id="13" name="任意多边形: 形状 12">
            <a:extLst>
              <a:ext uri="{FF2B5EF4-FFF2-40B4-BE49-F238E27FC236}">
                <a16:creationId xmlns:a16="http://schemas.microsoft.com/office/drawing/2014/main" id="{D581F2EC-C81F-493A-B7D1-8D88404AA72B}"/>
              </a:ext>
            </a:extLst>
          </p:cNvPr>
          <p:cNvSpPr/>
          <p:nvPr/>
        </p:nvSpPr>
        <p:spPr>
          <a:xfrm>
            <a:off x="11520499" y="4714043"/>
            <a:ext cx="215781" cy="266330"/>
          </a:xfrm>
          <a:custGeom>
            <a:avLst/>
            <a:gdLst>
              <a:gd name="connsiteX0" fmla="*/ 118126 w 215781"/>
              <a:gd name="connsiteY0" fmla="*/ 0 h 266330"/>
              <a:gd name="connsiteX1" fmla="*/ 73738 w 215781"/>
              <a:gd name="connsiteY1" fmla="*/ 8877 h 266330"/>
              <a:gd name="connsiteX2" fmla="*/ 29350 w 215781"/>
              <a:gd name="connsiteY2" fmla="*/ 53266 h 266330"/>
              <a:gd name="connsiteX3" fmla="*/ 11594 w 215781"/>
              <a:gd name="connsiteY3" fmla="*/ 71021 h 266330"/>
              <a:gd name="connsiteX4" fmla="*/ 11594 w 215781"/>
              <a:gd name="connsiteY4" fmla="*/ 221941 h 266330"/>
              <a:gd name="connsiteX5" fmla="*/ 20472 w 215781"/>
              <a:gd name="connsiteY5" fmla="*/ 248574 h 266330"/>
              <a:gd name="connsiteX6" fmla="*/ 73738 w 215781"/>
              <a:gd name="connsiteY6" fmla="*/ 266330 h 266330"/>
              <a:gd name="connsiteX7" fmla="*/ 162515 w 215781"/>
              <a:gd name="connsiteY7" fmla="*/ 257452 h 266330"/>
              <a:gd name="connsiteX8" fmla="*/ 198025 w 215781"/>
              <a:gd name="connsiteY8" fmla="*/ 204186 h 266330"/>
              <a:gd name="connsiteX9" fmla="*/ 215781 w 215781"/>
              <a:gd name="connsiteY9" fmla="*/ 150920 h 266330"/>
              <a:gd name="connsiteX10" fmla="*/ 189148 w 215781"/>
              <a:gd name="connsiteY10" fmla="*/ 71021 h 266330"/>
              <a:gd name="connsiteX11" fmla="*/ 171392 w 215781"/>
              <a:gd name="connsiteY11" fmla="*/ 53266 h 266330"/>
              <a:gd name="connsiteX12" fmla="*/ 118126 w 215781"/>
              <a:gd name="connsiteY12" fmla="*/ 35510 h 266330"/>
              <a:gd name="connsiteX13" fmla="*/ 109249 w 215781"/>
              <a:gd name="connsiteY13" fmla="*/ 8877 h 266330"/>
              <a:gd name="connsiteX14" fmla="*/ 153637 w 215781"/>
              <a:gd name="connsiteY14" fmla="*/ 17755 h 266330"/>
              <a:gd name="connsiteX15" fmla="*/ 162515 w 215781"/>
              <a:gd name="connsiteY15" fmla="*/ 44388 h 26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5781" h="266330">
                <a:moveTo>
                  <a:pt x="118126" y="0"/>
                </a:moveTo>
                <a:cubicBezTo>
                  <a:pt x="103330" y="2959"/>
                  <a:pt x="87866" y="3579"/>
                  <a:pt x="73738" y="8877"/>
                </a:cubicBezTo>
                <a:cubicBezTo>
                  <a:pt x="43300" y="20291"/>
                  <a:pt x="47951" y="30015"/>
                  <a:pt x="29350" y="53266"/>
                </a:cubicBezTo>
                <a:cubicBezTo>
                  <a:pt x="24121" y="59802"/>
                  <a:pt x="17513" y="65103"/>
                  <a:pt x="11594" y="71021"/>
                </a:cubicBezTo>
                <a:cubicBezTo>
                  <a:pt x="-5347" y="138791"/>
                  <a:pt x="-2308" y="110725"/>
                  <a:pt x="11594" y="221941"/>
                </a:cubicBezTo>
                <a:cubicBezTo>
                  <a:pt x="12755" y="231227"/>
                  <a:pt x="12857" y="243135"/>
                  <a:pt x="20472" y="248574"/>
                </a:cubicBezTo>
                <a:cubicBezTo>
                  <a:pt x="35702" y="259452"/>
                  <a:pt x="73738" y="266330"/>
                  <a:pt x="73738" y="266330"/>
                </a:cubicBezTo>
                <a:cubicBezTo>
                  <a:pt x="103330" y="263371"/>
                  <a:pt x="135915" y="270752"/>
                  <a:pt x="162515" y="257452"/>
                </a:cubicBezTo>
                <a:cubicBezTo>
                  <a:pt x="181601" y="247909"/>
                  <a:pt x="191277" y="224430"/>
                  <a:pt x="198025" y="204186"/>
                </a:cubicBezTo>
                <a:lnTo>
                  <a:pt x="215781" y="150920"/>
                </a:lnTo>
                <a:cubicBezTo>
                  <a:pt x="207613" y="101911"/>
                  <a:pt x="215427" y="103870"/>
                  <a:pt x="189148" y="71021"/>
                </a:cubicBezTo>
                <a:cubicBezTo>
                  <a:pt x="183919" y="64485"/>
                  <a:pt x="178878" y="57009"/>
                  <a:pt x="171392" y="53266"/>
                </a:cubicBezTo>
                <a:cubicBezTo>
                  <a:pt x="154652" y="44896"/>
                  <a:pt x="118126" y="35510"/>
                  <a:pt x="118126" y="35510"/>
                </a:cubicBezTo>
                <a:cubicBezTo>
                  <a:pt x="115167" y="26632"/>
                  <a:pt x="100879" y="13062"/>
                  <a:pt x="109249" y="8877"/>
                </a:cubicBezTo>
                <a:cubicBezTo>
                  <a:pt x="122745" y="2129"/>
                  <a:pt x="141082" y="9385"/>
                  <a:pt x="153637" y="17755"/>
                </a:cubicBezTo>
                <a:cubicBezTo>
                  <a:pt x="161423" y="22946"/>
                  <a:pt x="162515" y="44388"/>
                  <a:pt x="162515" y="443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277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2722-5A1A-4FB2-B6AB-44BC96483AC5}"/>
              </a:ext>
            </a:extLst>
          </p:cNvPr>
          <p:cNvSpPr>
            <a:spLocks noGrp="1"/>
          </p:cNvSpPr>
          <p:nvPr>
            <p:ph type="title"/>
          </p:nvPr>
        </p:nvSpPr>
        <p:spPr>
          <a:xfrm>
            <a:off x="793811" y="49994"/>
            <a:ext cx="10515600" cy="1325563"/>
          </a:xfrm>
        </p:spPr>
        <p:txBody>
          <a:bodyPr>
            <a:normAutofit/>
          </a:bodyPr>
          <a:lstStyle/>
          <a:p>
            <a:r>
              <a:rPr lang="en-US" altLang="zh-CN" sz="2400" dirty="0"/>
              <a:t>Performance barriers and basins in the landscape</a:t>
            </a:r>
            <a:endParaRPr lang="zh-CN" altLang="en-US" sz="2400" dirty="0"/>
          </a:p>
        </p:txBody>
      </p:sp>
      <p:sp>
        <p:nvSpPr>
          <p:cNvPr id="3" name="内容占位符 2">
            <a:extLst>
              <a:ext uri="{FF2B5EF4-FFF2-40B4-BE49-F238E27FC236}">
                <a16:creationId xmlns:a16="http://schemas.microsoft.com/office/drawing/2014/main" id="{7F2C89B5-5C80-4448-96D5-00C7A72CA0E0}"/>
              </a:ext>
            </a:extLst>
          </p:cNvPr>
          <p:cNvSpPr>
            <a:spLocks noGrp="1"/>
          </p:cNvSpPr>
          <p:nvPr>
            <p:ph idx="1"/>
          </p:nvPr>
        </p:nvSpPr>
        <p:spPr>
          <a:xfrm>
            <a:off x="793811" y="1355109"/>
            <a:ext cx="9823882" cy="5050130"/>
          </a:xfrm>
        </p:spPr>
        <p:txBody>
          <a:bodyPr>
            <a:normAutofit/>
          </a:bodyPr>
          <a:lstStyle/>
          <a:p>
            <a:r>
              <a:rPr lang="en-US" altLang="zh-CN" sz="1800" dirty="0"/>
              <a:t>In order to identify the generalization performance of different models, the author here used the linear interpolation method to identify the flatness of the basin and the potential barriers. </a:t>
            </a:r>
          </a:p>
          <a:p>
            <a:pPr marL="0" indent="0">
              <a:buNone/>
            </a:pPr>
            <a:r>
              <a:rPr lang="en-US" altLang="zh-CN" sz="1800" dirty="0"/>
              <a:t>			               where    and    refers to all the weights from two different check points.</a:t>
            </a:r>
          </a:p>
          <a:p>
            <a:pPr marL="0" indent="0">
              <a:buNone/>
            </a:pPr>
            <a:r>
              <a:rPr lang="en-US" altLang="zh-CN" sz="1800" dirty="0"/>
              <a:t>       If the two solution     and     remain in the same flat basin of the loss landscape, the linear interpolation      would also remain in the basin. As a result, the performance barrier is absent. However, If the two solution are random, the interpolation would have generalization performance than end points.</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We can see the barrier disappeared in the P-T model(flat basin, better generalization performance) whereas exist in the RI-T model.</a:t>
            </a:r>
            <a:endParaRPr lang="zh-CN" altLang="en-US" sz="1800" dirty="0"/>
          </a:p>
        </p:txBody>
      </p:sp>
      <p:pic>
        <p:nvPicPr>
          <p:cNvPr id="5" name="图片 4">
            <a:extLst>
              <a:ext uri="{FF2B5EF4-FFF2-40B4-BE49-F238E27FC236}">
                <a16:creationId xmlns:a16="http://schemas.microsoft.com/office/drawing/2014/main" id="{D1B3FA68-EDDD-4DC2-BF7A-B9969E769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06" y="1989284"/>
            <a:ext cx="2987299" cy="289585"/>
          </a:xfrm>
          <a:prstGeom prst="rect">
            <a:avLst/>
          </a:prstGeom>
        </p:spPr>
      </p:pic>
      <p:pic>
        <p:nvPicPr>
          <p:cNvPr id="7" name="图片 6">
            <a:extLst>
              <a:ext uri="{FF2B5EF4-FFF2-40B4-BE49-F238E27FC236}">
                <a16:creationId xmlns:a16="http://schemas.microsoft.com/office/drawing/2014/main" id="{2F5C32A9-DE8A-41C1-8767-0A50C0C28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683" y="2057870"/>
            <a:ext cx="182896" cy="220999"/>
          </a:xfrm>
          <a:prstGeom prst="rect">
            <a:avLst/>
          </a:prstGeom>
        </p:spPr>
      </p:pic>
      <p:pic>
        <p:nvPicPr>
          <p:cNvPr id="9" name="图片 8">
            <a:extLst>
              <a:ext uri="{FF2B5EF4-FFF2-40B4-BE49-F238E27FC236}">
                <a16:creationId xmlns:a16="http://schemas.microsoft.com/office/drawing/2014/main" id="{9A8C8F52-0627-4846-A3F1-AD2EE250A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3866" y="2035008"/>
            <a:ext cx="198137" cy="243861"/>
          </a:xfrm>
          <a:prstGeom prst="rect">
            <a:avLst/>
          </a:prstGeom>
        </p:spPr>
      </p:pic>
      <p:pic>
        <p:nvPicPr>
          <p:cNvPr id="13" name="图片 12">
            <a:extLst>
              <a:ext uri="{FF2B5EF4-FFF2-40B4-BE49-F238E27FC236}">
                <a16:creationId xmlns:a16="http://schemas.microsoft.com/office/drawing/2014/main" id="{B518FACF-A7D2-4206-91DA-3E8DB31C5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932" y="2671597"/>
            <a:ext cx="182896" cy="220999"/>
          </a:xfrm>
          <a:prstGeom prst="rect">
            <a:avLst/>
          </a:prstGeom>
        </p:spPr>
      </p:pic>
      <p:pic>
        <p:nvPicPr>
          <p:cNvPr id="14" name="图片 13">
            <a:extLst>
              <a:ext uri="{FF2B5EF4-FFF2-40B4-BE49-F238E27FC236}">
                <a16:creationId xmlns:a16="http://schemas.microsoft.com/office/drawing/2014/main" id="{DABFDBB7-334E-4D5B-A68B-5157BEF5C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769" y="2669183"/>
            <a:ext cx="198137" cy="243861"/>
          </a:xfrm>
          <a:prstGeom prst="rect">
            <a:avLst/>
          </a:prstGeom>
        </p:spPr>
      </p:pic>
      <p:pic>
        <p:nvPicPr>
          <p:cNvPr id="16" name="图片 15">
            <a:extLst>
              <a:ext uri="{FF2B5EF4-FFF2-40B4-BE49-F238E27FC236}">
                <a16:creationId xmlns:a16="http://schemas.microsoft.com/office/drawing/2014/main" id="{0CC22F0E-058A-44C0-9089-82FC003075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618" y="2892596"/>
            <a:ext cx="274344" cy="274344"/>
          </a:xfrm>
          <a:prstGeom prst="rect">
            <a:avLst/>
          </a:prstGeom>
        </p:spPr>
      </p:pic>
      <p:pic>
        <p:nvPicPr>
          <p:cNvPr id="18" name="图片 17" descr="图形用户界面, 图表, 折线图&#10;&#10;描述已自动生成">
            <a:extLst>
              <a:ext uri="{FF2B5EF4-FFF2-40B4-BE49-F238E27FC236}">
                <a16:creationId xmlns:a16="http://schemas.microsoft.com/office/drawing/2014/main" id="{8E7BB582-D5A5-4659-ABF6-84D002ED5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316" y="3678812"/>
            <a:ext cx="4649231" cy="1650004"/>
          </a:xfrm>
          <a:prstGeom prst="rect">
            <a:avLst/>
          </a:prstGeom>
        </p:spPr>
      </p:pic>
    </p:spTree>
    <p:extLst>
      <p:ext uri="{BB962C8B-B14F-4D97-AF65-F5344CB8AC3E}">
        <p14:creationId xmlns:p14="http://schemas.microsoft.com/office/powerpoint/2010/main" val="374288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BAAF1-C3F8-464B-B6AD-DC2AC6112DE3}"/>
              </a:ext>
            </a:extLst>
          </p:cNvPr>
          <p:cNvSpPr>
            <a:spLocks noGrp="1"/>
          </p:cNvSpPr>
          <p:nvPr>
            <p:ph type="title"/>
          </p:nvPr>
        </p:nvSpPr>
        <p:spPr/>
        <p:txBody>
          <a:bodyPr>
            <a:normAutofit/>
          </a:bodyPr>
          <a:lstStyle/>
          <a:p>
            <a:r>
              <a:rPr lang="en-US" altLang="zh-CN" sz="2000" dirty="0"/>
              <a:t>Contribution 4</a:t>
            </a:r>
            <a:r>
              <a:rPr lang="zh-CN" altLang="en-US" sz="2000" dirty="0"/>
              <a:t>：</a:t>
            </a:r>
            <a:r>
              <a:rPr lang="en-US" altLang="zh-CN" sz="2000" dirty="0"/>
              <a:t>one can start from early checkpoints(when enter the basin of the lose landscape) of pretrained model without losing the accuracy of the finetune model.</a:t>
            </a:r>
            <a:endParaRPr lang="zh-CN" altLang="en-US" sz="2000" dirty="0"/>
          </a:p>
        </p:txBody>
      </p:sp>
      <p:pic>
        <p:nvPicPr>
          <p:cNvPr id="5" name="图片 4" descr="图形用户界面, 图表&#10;&#10;描述已自动生成">
            <a:extLst>
              <a:ext uri="{FF2B5EF4-FFF2-40B4-BE49-F238E27FC236}">
                <a16:creationId xmlns:a16="http://schemas.microsoft.com/office/drawing/2014/main" id="{4D723844-6BEA-45C1-AE0A-45D4BA26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27"/>
            <a:ext cx="6654553" cy="2568126"/>
          </a:xfrm>
          <a:prstGeom prst="rect">
            <a:avLst/>
          </a:prstGeom>
        </p:spPr>
      </p:pic>
      <p:sp>
        <p:nvSpPr>
          <p:cNvPr id="6" name="文本框 5">
            <a:extLst>
              <a:ext uri="{FF2B5EF4-FFF2-40B4-BE49-F238E27FC236}">
                <a16:creationId xmlns:a16="http://schemas.microsoft.com/office/drawing/2014/main" id="{A63B68C1-B549-44EB-B51B-32D4D28CA645}"/>
              </a:ext>
            </a:extLst>
          </p:cNvPr>
          <p:cNvSpPr txBox="1"/>
          <p:nvPr/>
        </p:nvSpPr>
        <p:spPr>
          <a:xfrm>
            <a:off x="1127057" y="3963953"/>
            <a:ext cx="7934647" cy="923330"/>
          </a:xfrm>
          <a:prstGeom prst="rect">
            <a:avLst/>
          </a:prstGeom>
          <a:noFill/>
        </p:spPr>
        <p:txBody>
          <a:bodyPr wrap="square" rtlCol="0">
            <a:spAutoFit/>
          </a:bodyPr>
          <a:lstStyle/>
          <a:p>
            <a:r>
              <a:rPr lang="en-US" altLang="zh-CN" dirty="0"/>
              <a:t>we can see that the final performance of each finetune model start to plateau at the early check points. Thus we can start from early checkpoints of pretrained model without losing the accuracy of the finetune model.</a:t>
            </a:r>
            <a:endParaRPr lang="zh-CN" altLang="en-US" dirty="0"/>
          </a:p>
        </p:txBody>
      </p:sp>
    </p:spTree>
    <p:extLst>
      <p:ext uri="{BB962C8B-B14F-4D97-AF65-F5344CB8AC3E}">
        <p14:creationId xmlns:p14="http://schemas.microsoft.com/office/powerpoint/2010/main" val="31649795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976</Words>
  <Application>Microsoft Office PowerPoint</Application>
  <PresentationFormat>宽屏</PresentationFormat>
  <Paragraphs>45</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What is being transferred in transfer learning</vt:lpstr>
      <vt:lpstr>Introduction</vt:lpstr>
      <vt:lpstr>Contribution 1: the importance of feature reuse and low-level statistics</vt:lpstr>
      <vt:lpstr>PowerPoint 演示文稿</vt:lpstr>
      <vt:lpstr>Contribution2: the difference of Investigating mistakes&amp; Feature Similarity&amp; Distance in parameter space between P-T and RI-T</vt:lpstr>
      <vt:lpstr>PowerPoint 演示文稿</vt:lpstr>
      <vt:lpstr>Contribution3: modules in the higher layer are more sensitive than those in the lower layer to the parameter modification. </vt:lpstr>
      <vt:lpstr>Performance barriers and basins in the landscape</vt:lpstr>
      <vt:lpstr>Contribution 4：one can start from early checkpoints(when enter the basin of the lose landscape) of pretrained model without losing the accuracy of the finetune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being transferred in transfer learning</dc:title>
  <dc:creator>Chen, Zipei</dc:creator>
  <cp:lastModifiedBy>Chen, Zipei</cp:lastModifiedBy>
  <cp:revision>38</cp:revision>
  <dcterms:created xsi:type="dcterms:W3CDTF">2021-07-10T04:39:05Z</dcterms:created>
  <dcterms:modified xsi:type="dcterms:W3CDTF">2021-07-12T03:54:42Z</dcterms:modified>
</cp:coreProperties>
</file>