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A7E8"/>
    <a:srgbClr val="CE4EBC"/>
    <a:srgbClr val="E53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2" autoAdjust="0"/>
    <p:restoredTop sz="86477" autoAdjust="0"/>
  </p:normalViewPr>
  <p:slideViewPr>
    <p:cSldViewPr>
      <p:cViewPr varScale="1">
        <p:scale>
          <a:sx n="74" d="100"/>
          <a:sy n="74" d="100"/>
        </p:scale>
        <p:origin x="-158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963A828-507C-481A-B414-DC7924F3D610}" type="datetimeFigureOut">
              <a:rPr lang="ru-RU" smtClean="0"/>
              <a:t>02.05.2021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F9CDA03-35BC-4D97-A50F-4B922E343FEF}"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D963A828-507C-481A-B414-DC7924F3D610}" type="datetimeFigureOut">
              <a:rPr lang="ru-RU" smtClean="0"/>
              <a:t>02.05.2021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F9CDA03-35BC-4D97-A50F-4B922E343FEF}"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963A828-507C-481A-B414-DC7924F3D610}" type="datetimeFigureOut">
              <a:rPr lang="ru-RU" smtClean="0"/>
              <a:t>02.05.2021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F9CDA03-35BC-4D97-A50F-4B922E343FEF}"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3A828-507C-481A-B414-DC7924F3D610}" type="datetimeFigureOut">
              <a:rPr lang="ru-RU" smtClean="0"/>
              <a:t>02.05.2021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F9CDA03-35BC-4D97-A50F-4B922E343FEF}"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963A828-507C-481A-B414-DC7924F3D610}" type="datetimeFigureOut">
              <a:rPr lang="ru-RU" smtClean="0"/>
              <a:t>02.05.2021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F9CDA03-35BC-4D97-A50F-4B922E343FEF}"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963A828-507C-481A-B414-DC7924F3D610}" type="datetimeFigureOut">
              <a:rPr lang="ru-RU" smtClean="0"/>
              <a:t>02.05.2021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F9CDA03-35BC-4D97-A50F-4B922E343FEF}"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963A828-507C-481A-B414-DC7924F3D610}" type="datetimeFigureOut">
              <a:rPr lang="ru-RU" smtClean="0"/>
              <a:t>02.05.2021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F9CDA03-35BC-4D97-A50F-4B922E343FEF}"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963A828-507C-481A-B414-DC7924F3D610}" type="datetimeFigureOut">
              <a:rPr lang="ru-RU" smtClean="0"/>
              <a:t>02.05.2021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F9CDA03-35BC-4D97-A50F-4B922E343FEF}"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3A828-507C-481A-B414-DC7924F3D610}" type="datetimeFigureOut">
              <a:rPr lang="ru-RU" smtClean="0"/>
              <a:t>02.05.2021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F9CDA03-35BC-4D97-A50F-4B922E343FEF}"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963A828-507C-481A-B414-DC7924F3D610}" type="datetimeFigureOut">
              <a:rPr lang="ru-RU" smtClean="0"/>
              <a:t>02.05.2021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F9CDA03-35BC-4D97-A50F-4B922E343FEF}"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963A828-507C-481A-B414-DC7924F3D610}" type="datetimeFigureOut">
              <a:rPr lang="ru-RU" smtClean="0"/>
              <a:t>02.05.2021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F9CDA03-35BC-4D97-A50F-4B922E343FEF}"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963A828-507C-481A-B414-DC7924F3D610}" type="datetimeFigureOut">
              <a:rPr lang="ru-RU" smtClean="0"/>
              <a:t>02.05.2021</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F9CDA03-35BC-4D97-A50F-4B922E343FEF}"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csv.html#module-csv" TargetMode="Externa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gui-tkinter/"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2420888"/>
            <a:ext cx="3995936" cy="4437112"/>
          </a:xfrm>
        </p:spPr>
        <p:txBody>
          <a:bodyPr>
            <a:noAutofit/>
          </a:bodyPr>
          <a:lstStyle/>
          <a:p>
            <a:r>
              <a:rPr lang="en-US" sz="4000" dirty="0" smtClean="0"/>
              <a:t>Prepared:</a:t>
            </a:r>
            <a:r>
              <a:rPr lang="en-US" sz="3200" dirty="0" smtClean="0"/>
              <a:t> </a:t>
            </a:r>
          </a:p>
          <a:p>
            <a:r>
              <a:rPr lang="en-US" sz="4400" dirty="0" err="1" smtClean="0">
                <a:solidFill>
                  <a:srgbClr val="E53344"/>
                </a:solidFill>
                <a:latin typeface="Lucida Handwriting" pitchFamily="66" charset="0"/>
              </a:rPr>
              <a:t>Zhuldyz</a:t>
            </a:r>
            <a:r>
              <a:rPr lang="en-US" sz="4400" dirty="0" smtClean="0">
                <a:solidFill>
                  <a:srgbClr val="E53344"/>
                </a:solidFill>
                <a:latin typeface="Lucida Handwriting" pitchFamily="66" charset="0"/>
              </a:rPr>
              <a:t> Sultan</a:t>
            </a:r>
          </a:p>
          <a:p>
            <a:r>
              <a:rPr lang="en-US" sz="4400" dirty="0" err="1" smtClean="0">
                <a:solidFill>
                  <a:srgbClr val="CE4EBC"/>
                </a:solidFill>
                <a:latin typeface="Lucida Handwriting" pitchFamily="66" charset="0"/>
              </a:rPr>
              <a:t>Balerke</a:t>
            </a:r>
            <a:r>
              <a:rPr lang="en-US" sz="4400" dirty="0" smtClean="0">
                <a:solidFill>
                  <a:srgbClr val="CE4EBC"/>
                </a:solidFill>
                <a:latin typeface="Lucida Handwriting" pitchFamily="66" charset="0"/>
              </a:rPr>
              <a:t> </a:t>
            </a:r>
            <a:r>
              <a:rPr lang="en-US" sz="4400" dirty="0" err="1" smtClean="0">
                <a:solidFill>
                  <a:srgbClr val="CE4EBC"/>
                </a:solidFill>
                <a:latin typeface="Lucida Handwriting" pitchFamily="66" charset="0"/>
              </a:rPr>
              <a:t>Khidirova</a:t>
            </a:r>
            <a:endParaRPr lang="en-US" sz="4400" dirty="0" smtClean="0">
              <a:solidFill>
                <a:srgbClr val="CE4EBC"/>
              </a:solidFill>
              <a:latin typeface="Lucida Handwriting" pitchFamily="66" charset="0"/>
            </a:endParaRPr>
          </a:p>
          <a:p>
            <a:endParaRPr lang="en-US" sz="4400" dirty="0" smtClean="0">
              <a:solidFill>
                <a:srgbClr val="CE4EBC"/>
              </a:solidFill>
              <a:latin typeface="Lucida Handwriting" pitchFamily="66" charset="0"/>
            </a:endParaRPr>
          </a:p>
          <a:p>
            <a:r>
              <a:rPr lang="en-US" sz="4400" dirty="0" err="1" smtClean="0">
                <a:solidFill>
                  <a:srgbClr val="CE4EBC"/>
                </a:solidFill>
                <a:latin typeface="Lucida Handwriting" pitchFamily="66" charset="0"/>
              </a:rPr>
              <a:t>Examinator</a:t>
            </a:r>
            <a:r>
              <a:rPr lang="en-US" sz="4400" dirty="0" smtClean="0">
                <a:solidFill>
                  <a:srgbClr val="CE4EBC"/>
                </a:solidFill>
                <a:latin typeface="Lucida Handwriting" pitchFamily="66" charset="0"/>
              </a:rPr>
              <a:t>:</a:t>
            </a:r>
            <a:r>
              <a:rPr lang="en-US" sz="4400" baseline="0" dirty="0" smtClean="0">
                <a:solidFill>
                  <a:srgbClr val="CE4EBC"/>
                </a:solidFill>
                <a:latin typeface="Lucida Handwriting" pitchFamily="66" charset="0"/>
              </a:rPr>
              <a:t> </a:t>
            </a:r>
            <a:r>
              <a:rPr lang="en-US" sz="4400" baseline="0" dirty="0" err="1" smtClean="0">
                <a:solidFill>
                  <a:srgbClr val="CE4EBC"/>
                </a:solidFill>
                <a:latin typeface="Lucida Handwriting" pitchFamily="66" charset="0"/>
              </a:rPr>
              <a:t>Zhangir</a:t>
            </a:r>
            <a:r>
              <a:rPr lang="en-US" sz="4400" baseline="0" dirty="0" smtClean="0">
                <a:solidFill>
                  <a:srgbClr val="CE4EBC"/>
                </a:solidFill>
                <a:latin typeface="Lucida Handwriting" pitchFamily="66" charset="0"/>
              </a:rPr>
              <a:t> </a:t>
            </a:r>
            <a:r>
              <a:rPr lang="en-US" sz="4400" baseline="0" dirty="0" err="1" smtClean="0">
                <a:solidFill>
                  <a:srgbClr val="CE4EBC"/>
                </a:solidFill>
                <a:latin typeface="Lucida Handwriting" pitchFamily="66" charset="0"/>
              </a:rPr>
              <a:t>Rayev</a:t>
            </a:r>
            <a:endParaRPr lang="en-US" sz="4400" baseline="0" dirty="0" smtClean="0">
              <a:solidFill>
                <a:srgbClr val="CE4EBC"/>
              </a:solidFill>
              <a:latin typeface="Lucida Handwriting" pitchFamily="66" charset="0"/>
            </a:endParaRPr>
          </a:p>
          <a:p>
            <a:endParaRPr lang="ru-RU" sz="4400" dirty="0">
              <a:solidFill>
                <a:srgbClr val="CE4EBC"/>
              </a:solidFill>
            </a:endParaRPr>
          </a:p>
        </p:txBody>
      </p:sp>
      <p:sp>
        <p:nvSpPr>
          <p:cNvPr id="2" name="Заголовок 1"/>
          <p:cNvSpPr>
            <a:spLocks noGrp="1"/>
          </p:cNvSpPr>
          <p:nvPr>
            <p:ph type="ctrTitle"/>
          </p:nvPr>
        </p:nvSpPr>
        <p:spPr>
          <a:xfrm>
            <a:off x="467544" y="836712"/>
            <a:ext cx="8424936" cy="2664296"/>
          </a:xfrm>
        </p:spPr>
        <p:txBody>
          <a:bodyPr/>
          <a:lstStyle/>
          <a:p>
            <a:pPr marL="182880" indent="0">
              <a:buNone/>
            </a:pPr>
            <a:r>
              <a:rPr lang="en-US" sz="6600" dirty="0" smtClean="0"/>
              <a:t>Rio de Janeiro 2016</a:t>
            </a:r>
            <a:endParaRPr lang="ru-RU" sz="66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284984"/>
            <a:ext cx="5076056" cy="3573016"/>
          </a:xfrm>
          <a:prstGeom prst="rect">
            <a:avLst/>
          </a:prstGeom>
        </p:spPr>
      </p:pic>
      <p:sp>
        <p:nvSpPr>
          <p:cNvPr id="6" name="Прямоугольник 5"/>
          <p:cNvSpPr/>
          <p:nvPr/>
        </p:nvSpPr>
        <p:spPr>
          <a:xfrm>
            <a:off x="4067944" y="2636912"/>
            <a:ext cx="5076056" cy="461665"/>
          </a:xfrm>
          <a:prstGeom prst="rect">
            <a:avLst/>
          </a:prstGeom>
          <a:solidFill>
            <a:schemeClr val="accent2"/>
          </a:solidFill>
        </p:spPr>
        <p:txBody>
          <a:bodyPr wrap="square">
            <a:spAutoFit/>
          </a:bodyPr>
          <a:lstStyle/>
          <a:p>
            <a:r>
              <a:rPr lang="tr-TR" sz="2400" dirty="0" smtClean="0">
                <a:latin typeface="Lucida Handwriting" pitchFamily="66" charset="0"/>
              </a:rPr>
              <a:t>Examinator: Zhangir Rayev</a:t>
            </a:r>
            <a:endParaRPr lang="tr-TR" sz="2400" dirty="0">
              <a:latin typeface="Lucida Handwriting" pitchFamily="66" charset="0"/>
            </a:endParaRPr>
          </a:p>
        </p:txBody>
      </p:sp>
    </p:spTree>
    <p:extLst>
      <p:ext uri="{BB962C8B-B14F-4D97-AF65-F5344CB8AC3E}">
        <p14:creationId xmlns:p14="http://schemas.microsoft.com/office/powerpoint/2010/main" val="376127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a:xfrm>
            <a:off x="0" y="2420888"/>
            <a:ext cx="5112568" cy="2088232"/>
          </a:xfrm>
        </p:spPr>
        <p:txBody>
          <a:bodyPr/>
          <a:lstStyle/>
          <a:p>
            <a:r>
              <a:rPr lang="en-US" sz="2000" dirty="0">
                <a:solidFill>
                  <a:srgbClr val="FF0000"/>
                </a:solidFill>
              </a:rPr>
              <a:t>pandas</a:t>
            </a:r>
            <a:r>
              <a:rPr lang="en-US" sz="2000" dirty="0"/>
              <a:t> is a software library, In particular, it offers data structures and operations for manipulating numerical tables and time series</a:t>
            </a:r>
            <a:r>
              <a:rPr lang="en-US" sz="2000" dirty="0" smtClean="0"/>
              <a:t>. We used this library to read </a:t>
            </a:r>
            <a:r>
              <a:rPr lang="en-US" sz="2000" dirty="0" err="1" smtClean="0">
                <a:solidFill>
                  <a:srgbClr val="FF0000"/>
                </a:solidFill>
              </a:rPr>
              <a:t>csv</a:t>
            </a:r>
            <a:r>
              <a:rPr lang="en-US" sz="2000" dirty="0" smtClean="0">
                <a:solidFill>
                  <a:srgbClr val="FF0000"/>
                </a:solidFill>
              </a:rPr>
              <a:t> </a:t>
            </a:r>
            <a:r>
              <a:rPr lang="en-US" sz="2000" dirty="0" smtClean="0"/>
              <a:t>files</a:t>
            </a:r>
            <a:endParaRPr lang="ru-RU" sz="2000" dirty="0"/>
          </a:p>
          <a:p>
            <a:endParaRPr lang="ru-RU" sz="1600" dirty="0"/>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512" y="260648"/>
            <a:ext cx="3384376" cy="1080120"/>
          </a:xfrm>
        </p:spPr>
      </p:pic>
      <p:sp>
        <p:nvSpPr>
          <p:cNvPr id="4" name="Текст 3"/>
          <p:cNvSpPr>
            <a:spLocks noGrp="1"/>
          </p:cNvSpPr>
          <p:nvPr>
            <p:ph type="body" sz="quarter" idx="3"/>
          </p:nvPr>
        </p:nvSpPr>
        <p:spPr>
          <a:xfrm>
            <a:off x="5292080" y="692696"/>
            <a:ext cx="3346704" cy="1503858"/>
          </a:xfrm>
        </p:spPr>
        <p:txBody>
          <a:bodyPr/>
          <a:lstStyle/>
          <a:p>
            <a:r>
              <a:rPr lang="en-US" b="0" dirty="0"/>
              <a:t>The </a:t>
            </a:r>
            <a:r>
              <a:rPr lang="en-US" b="0" dirty="0">
                <a:hlinkClick r:id="rId3" tooltip="csv: Write and read tabular data to and from delimited files."/>
              </a:rPr>
              <a:t>csv</a:t>
            </a:r>
            <a:r>
              <a:rPr lang="en-US" b="0" dirty="0"/>
              <a:t> module implements classes to read and write tabular data in CSV format</a:t>
            </a:r>
            <a:endParaRPr lang="ru-RU" dirty="0"/>
          </a:p>
        </p:txBody>
      </p:sp>
      <p:sp>
        <p:nvSpPr>
          <p:cNvPr id="6" name="Заголовок 5"/>
          <p:cNvSpPr>
            <a:spLocks noGrp="1"/>
          </p:cNvSpPr>
          <p:nvPr>
            <p:ph type="title"/>
          </p:nvPr>
        </p:nvSpPr>
        <p:spPr>
          <a:xfrm>
            <a:off x="5292080" y="2564904"/>
            <a:ext cx="3744416" cy="1368152"/>
          </a:xfrm>
        </p:spPr>
        <p:txBody>
          <a:bodyPr/>
          <a:lstStyle/>
          <a:p>
            <a:pPr marL="0" indent="0">
              <a:buNone/>
            </a:pPr>
            <a:r>
              <a:rPr lang="en-US" sz="6600" dirty="0" smtClean="0">
                <a:solidFill>
                  <a:srgbClr val="E53344"/>
                </a:solidFill>
              </a:rPr>
              <a:t>Libraries</a:t>
            </a:r>
            <a:endParaRPr lang="ru-RU" sz="6600" dirty="0">
              <a:solidFill>
                <a:srgbClr val="E53344"/>
              </a:solidFill>
            </a:endParaRPr>
          </a:p>
        </p:txBody>
      </p:sp>
      <p:sp>
        <p:nvSpPr>
          <p:cNvPr id="11" name="Стрелка вниз 10"/>
          <p:cNvSpPr/>
          <p:nvPr/>
        </p:nvSpPr>
        <p:spPr>
          <a:xfrm>
            <a:off x="971600" y="1196752"/>
            <a:ext cx="216024" cy="122413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трелка вправо 13"/>
          <p:cNvSpPr/>
          <p:nvPr/>
        </p:nvSpPr>
        <p:spPr>
          <a:xfrm>
            <a:off x="1187624" y="692696"/>
            <a:ext cx="4608512" cy="144016"/>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бъект 16"/>
          <p:cNvSpPr>
            <a:spLocks noGrp="1"/>
          </p:cNvSpPr>
          <p:nvPr>
            <p:ph sz="quarter" idx="4"/>
          </p:nvPr>
        </p:nvSpPr>
        <p:spPr>
          <a:xfrm>
            <a:off x="3856656" y="4509120"/>
            <a:ext cx="5256584" cy="2219146"/>
          </a:xfrm>
          <a:solidFill>
            <a:schemeClr val="bg2">
              <a:lumMod val="40000"/>
              <a:lumOff val="60000"/>
            </a:schemeClr>
          </a:solidFill>
        </p:spPr>
        <p:txBody>
          <a:bodyPr>
            <a:normAutofit/>
          </a:bodyPr>
          <a:lstStyle/>
          <a:p>
            <a:pPr marL="45720" indent="0">
              <a:buNone/>
            </a:pPr>
            <a:r>
              <a:rPr lang="en-US" sz="1600" dirty="0"/>
              <a:t>The name </a:t>
            </a:r>
            <a:r>
              <a:rPr lang="en-US" sz="1600" dirty="0" err="1">
                <a:solidFill>
                  <a:srgbClr val="E53344"/>
                </a:solidFill>
              </a:rPr>
              <a:t>Tkinter</a:t>
            </a:r>
            <a:r>
              <a:rPr lang="en-US" sz="1600" dirty="0"/>
              <a:t> comes from </a:t>
            </a:r>
            <a:r>
              <a:rPr lang="en-US" sz="1600" dirty="0" err="1">
                <a:solidFill>
                  <a:srgbClr val="E53344"/>
                </a:solidFill>
              </a:rPr>
              <a:t>Tk</a:t>
            </a:r>
            <a:r>
              <a:rPr lang="en-US" sz="1600" dirty="0"/>
              <a:t> </a:t>
            </a:r>
            <a:r>
              <a:rPr lang="en-US" sz="1600" dirty="0" err="1" smtClean="0"/>
              <a:t>interface.We</a:t>
            </a:r>
            <a:r>
              <a:rPr lang="en-US" sz="1600" dirty="0" smtClean="0"/>
              <a:t> use to:</a:t>
            </a:r>
          </a:p>
          <a:p>
            <a:pPr marL="388620" indent="-342900">
              <a:buAutoNum type="arabicParenR"/>
            </a:pPr>
            <a:r>
              <a:rPr lang="en-US" sz="1600" dirty="0" smtClean="0"/>
              <a:t>Imported the </a:t>
            </a:r>
            <a:r>
              <a:rPr lang="en-US" sz="1600" dirty="0" err="1" smtClean="0">
                <a:solidFill>
                  <a:srgbClr val="E53344"/>
                </a:solidFill>
              </a:rPr>
              <a:t>Tkinter</a:t>
            </a:r>
            <a:r>
              <a:rPr lang="en-US" sz="1600" dirty="0" smtClean="0"/>
              <a:t> module.</a:t>
            </a:r>
          </a:p>
          <a:p>
            <a:pPr marL="388620" indent="-342900">
              <a:buAutoNum type="arabicParenR"/>
            </a:pPr>
            <a:r>
              <a:rPr lang="en-US" sz="1600" dirty="0" smtClean="0"/>
              <a:t>Created </a:t>
            </a:r>
            <a:r>
              <a:rPr lang="en-US" sz="1600" dirty="0"/>
              <a:t>the main application </a:t>
            </a:r>
            <a:r>
              <a:rPr lang="en-US" sz="1600" dirty="0" smtClean="0"/>
              <a:t>window.</a:t>
            </a:r>
          </a:p>
          <a:p>
            <a:pPr marL="388620" indent="-342900">
              <a:buAutoNum type="arabicParenR"/>
            </a:pPr>
            <a:r>
              <a:rPr lang="en-US" sz="1600" dirty="0" smtClean="0"/>
              <a:t>Added </a:t>
            </a:r>
            <a:r>
              <a:rPr lang="en-US" sz="1600" dirty="0"/>
              <a:t>the widgets like labels, buttons, frames, etc. to the </a:t>
            </a:r>
            <a:r>
              <a:rPr lang="en-US" sz="1600" dirty="0" smtClean="0"/>
              <a:t>window.</a:t>
            </a:r>
          </a:p>
          <a:p>
            <a:pPr marL="388620" indent="-342900">
              <a:buAutoNum type="arabicParenR"/>
            </a:pPr>
            <a:r>
              <a:rPr lang="en-US" sz="1600" dirty="0" smtClean="0"/>
              <a:t>Called </a:t>
            </a:r>
            <a:r>
              <a:rPr lang="en-US" sz="1600" dirty="0"/>
              <a:t>the main event loop so that the actions can take place on the user's computer screen.</a:t>
            </a:r>
            <a:endParaRPr lang="en-US" sz="1600" dirty="0" smtClean="0"/>
          </a:p>
          <a:p>
            <a:pPr marL="388620" indent="-342900">
              <a:buAutoNum type="arabicParenR"/>
            </a:pPr>
            <a:endParaRPr lang="en-US" sz="1600" dirty="0" smtClean="0"/>
          </a:p>
        </p:txBody>
      </p:sp>
      <p:pic>
        <p:nvPicPr>
          <p:cNvPr id="18" name="Рисунок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77" y="4797152"/>
            <a:ext cx="3102895" cy="1152128"/>
          </a:xfrm>
          <a:prstGeom prst="rect">
            <a:avLst/>
          </a:prstGeom>
        </p:spPr>
      </p:pic>
      <p:sp>
        <p:nvSpPr>
          <p:cNvPr id="19" name="Стрелка вправо 18"/>
          <p:cNvSpPr/>
          <p:nvPr/>
        </p:nvSpPr>
        <p:spPr>
          <a:xfrm>
            <a:off x="3419872" y="5013176"/>
            <a:ext cx="504056" cy="36004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5386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a:xfrm>
            <a:off x="162344" y="548680"/>
            <a:ext cx="3346704" cy="855786"/>
          </a:xfrm>
        </p:spPr>
        <p:txBody>
          <a:bodyPr/>
          <a:lstStyle/>
          <a:p>
            <a:r>
              <a:rPr lang="en-US" sz="2000" dirty="0" smtClean="0"/>
              <a:t>With the help of the </a:t>
            </a:r>
            <a:r>
              <a:rPr lang="en-US" sz="2000" dirty="0" smtClean="0">
                <a:solidFill>
                  <a:srgbClr val="FF0000"/>
                </a:solidFill>
              </a:rPr>
              <a:t>title</a:t>
            </a:r>
            <a:r>
              <a:rPr lang="en-US" sz="2000" dirty="0" smtClean="0"/>
              <a:t> we will name the window</a:t>
            </a:r>
            <a:endParaRPr lang="ru-RU" sz="2000" dirty="0"/>
          </a:p>
        </p:txBody>
      </p:sp>
      <p:sp>
        <p:nvSpPr>
          <p:cNvPr id="4" name="Текст 3"/>
          <p:cNvSpPr>
            <a:spLocks noGrp="1"/>
          </p:cNvSpPr>
          <p:nvPr>
            <p:ph type="body" sz="quarter" idx="3"/>
          </p:nvPr>
        </p:nvSpPr>
        <p:spPr>
          <a:xfrm>
            <a:off x="6876256" y="2276872"/>
            <a:ext cx="2267744" cy="1540928"/>
          </a:xfrm>
        </p:spPr>
        <p:txBody>
          <a:bodyPr/>
          <a:lstStyle/>
          <a:p>
            <a:r>
              <a:rPr lang="en-US" sz="2000" dirty="0" smtClean="0"/>
              <a:t>The determines the minimum and maximum size of the shape</a:t>
            </a:r>
            <a:endParaRPr lang="ru-RU" sz="2000" dirty="0"/>
          </a:p>
        </p:txBody>
      </p:sp>
      <p:sp>
        <p:nvSpPr>
          <p:cNvPr id="5" name="Объект 4"/>
          <p:cNvSpPr>
            <a:spLocks noGrp="1"/>
          </p:cNvSpPr>
          <p:nvPr>
            <p:ph sz="quarter" idx="4"/>
          </p:nvPr>
        </p:nvSpPr>
        <p:spPr>
          <a:xfrm>
            <a:off x="107504" y="4221088"/>
            <a:ext cx="3346704" cy="2513432"/>
          </a:xfrm>
        </p:spPr>
        <p:txBody>
          <a:bodyPr>
            <a:normAutofit lnSpcReduction="10000"/>
          </a:bodyPr>
          <a:lstStyle/>
          <a:p>
            <a:pPr marL="45720" indent="0">
              <a:buNone/>
            </a:pPr>
            <a:r>
              <a:rPr lang="en-US" dirty="0">
                <a:solidFill>
                  <a:srgbClr val="FF0000"/>
                </a:solidFill>
              </a:rPr>
              <a:t>resizable() </a:t>
            </a:r>
            <a:r>
              <a:rPr lang="en-US" i="1" dirty="0"/>
              <a:t>method is used to allow </a:t>
            </a:r>
            <a:r>
              <a:rPr lang="en-US" i="1" dirty="0" err="1"/>
              <a:t>Tkinter</a:t>
            </a:r>
            <a:r>
              <a:rPr lang="en-US" i="1" dirty="0"/>
              <a:t> root window to change it's size according to the users need as well we can prohibit resizing of the </a:t>
            </a:r>
            <a:r>
              <a:rPr lang="en-US" i="1" dirty="0" err="1"/>
              <a:t>Tkinter</a:t>
            </a:r>
            <a:r>
              <a:rPr lang="en-US" i="1" dirty="0"/>
              <a:t> window. So, basically, if user wants to create a fixed size window, this method can be used.</a:t>
            </a:r>
            <a:endParaRPr lang="ru-RU" i="1" dirty="0"/>
          </a:p>
        </p:txBody>
      </p:sp>
      <p:sp>
        <p:nvSpPr>
          <p:cNvPr id="6" name="Заголовок 5"/>
          <p:cNvSpPr>
            <a:spLocks noGrp="1"/>
          </p:cNvSpPr>
          <p:nvPr>
            <p:ph type="title"/>
          </p:nvPr>
        </p:nvSpPr>
        <p:spPr>
          <a:xfrm>
            <a:off x="4427984" y="4653136"/>
            <a:ext cx="4398471" cy="1728192"/>
          </a:xfrm>
        </p:spPr>
        <p:txBody>
          <a:bodyPr/>
          <a:lstStyle/>
          <a:p>
            <a:pPr marL="0" indent="0">
              <a:buNone/>
            </a:pPr>
            <a:r>
              <a:rPr lang="en-US" sz="1600" dirty="0"/>
              <a:t>Widgets can be configured at creation time, but sometimes it is necessary to change the configuration of a widget at runtime. To do this, use the configure method (or its synonym </a:t>
            </a:r>
            <a:r>
              <a:rPr lang="en-US" sz="1600" dirty="0" err="1"/>
              <a:t>config</a:t>
            </a:r>
            <a:r>
              <a:rPr lang="en-US" sz="1600" dirty="0"/>
              <a:t>).</a:t>
            </a:r>
            <a:endParaRPr lang="ru-RU" sz="1600" dirty="0"/>
          </a:p>
        </p:txBody>
      </p:sp>
      <p:cxnSp>
        <p:nvCxnSpPr>
          <p:cNvPr id="10" name="Прямая со стрелкой 9"/>
          <p:cNvCxnSpPr/>
          <p:nvPr/>
        </p:nvCxnSpPr>
        <p:spPr>
          <a:xfrm flipV="1">
            <a:off x="827584" y="3789040"/>
            <a:ext cx="201622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Рисунок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676" y="2010357"/>
            <a:ext cx="3384376" cy="1944216"/>
          </a:xfrm>
          <a:prstGeom prst="rect">
            <a:avLst/>
          </a:prstGeom>
        </p:spPr>
      </p:pic>
      <p:sp>
        <p:nvSpPr>
          <p:cNvPr id="12" name="Объект 11"/>
          <p:cNvSpPr>
            <a:spLocks noGrp="1"/>
          </p:cNvSpPr>
          <p:nvPr>
            <p:ph sz="half" idx="2"/>
          </p:nvPr>
        </p:nvSpPr>
        <p:spPr>
          <a:xfrm>
            <a:off x="5652120" y="156573"/>
            <a:ext cx="3346704" cy="1807096"/>
          </a:xfrm>
          <a:solidFill>
            <a:schemeClr val="bg2">
              <a:lumMod val="20000"/>
              <a:lumOff val="80000"/>
            </a:schemeClr>
          </a:solidFill>
        </p:spPr>
        <p:txBody>
          <a:bodyPr/>
          <a:lstStyle/>
          <a:p>
            <a:pPr marL="45720" indent="0">
              <a:buNone/>
            </a:pPr>
            <a:r>
              <a:rPr lang="en-US" dirty="0">
                <a:solidFill>
                  <a:srgbClr val="FF0000"/>
                </a:solidFill>
              </a:rPr>
              <a:t>g</a:t>
            </a:r>
            <a:r>
              <a:rPr lang="en-US" dirty="0" smtClean="0">
                <a:solidFill>
                  <a:srgbClr val="FF0000"/>
                </a:solidFill>
              </a:rPr>
              <a:t>eometry</a:t>
            </a:r>
            <a:r>
              <a:rPr lang="en-US" dirty="0" smtClean="0"/>
              <a:t>--This </a:t>
            </a:r>
            <a:r>
              <a:rPr lang="en-US" dirty="0"/>
              <a:t>method is used to set the dimensions of the </a:t>
            </a:r>
            <a:r>
              <a:rPr lang="en-US" u="sng" dirty="0" err="1">
                <a:hlinkClick r:id="rId3"/>
              </a:rPr>
              <a:t>Tkinter</a:t>
            </a:r>
            <a:r>
              <a:rPr lang="en-US" dirty="0"/>
              <a:t> window and is used to set the position of the main window on the user’s desktop</a:t>
            </a:r>
            <a:endParaRPr lang="ru-RU" dirty="0"/>
          </a:p>
        </p:txBody>
      </p:sp>
      <p:cxnSp>
        <p:nvCxnSpPr>
          <p:cNvPr id="14" name="Прямая со стрелкой 13"/>
          <p:cNvCxnSpPr/>
          <p:nvPr/>
        </p:nvCxnSpPr>
        <p:spPr>
          <a:xfrm>
            <a:off x="2123728" y="1340768"/>
            <a:ext cx="809948"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6" idx="0"/>
          </p:cNvCxnSpPr>
          <p:nvPr/>
        </p:nvCxnSpPr>
        <p:spPr>
          <a:xfrm flipH="1" flipV="1">
            <a:off x="3851920" y="2982465"/>
            <a:ext cx="2775300" cy="1670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4932040" y="2852936"/>
            <a:ext cx="201622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V="1">
            <a:off x="4932040" y="2852936"/>
            <a:ext cx="201622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20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a:xfrm>
            <a:off x="0" y="260648"/>
            <a:ext cx="5076056" cy="1584176"/>
          </a:xfrm>
        </p:spPr>
        <p:txBody>
          <a:bodyPr/>
          <a:lstStyle/>
          <a:p>
            <a:r>
              <a:rPr lang="en-US" dirty="0" smtClean="0">
                <a:solidFill>
                  <a:srgbClr val="E53344"/>
                </a:solidFill>
              </a:rPr>
              <a:t>print(</a:t>
            </a:r>
            <a:r>
              <a:rPr lang="en-US" dirty="0" err="1" smtClean="0">
                <a:solidFill>
                  <a:srgbClr val="E53344"/>
                </a:solidFill>
              </a:rPr>
              <a:t>f.to_string</a:t>
            </a:r>
            <a:r>
              <a:rPr lang="en-US" dirty="0" smtClean="0">
                <a:solidFill>
                  <a:srgbClr val="E53344"/>
                </a:solidFill>
              </a:rPr>
              <a:t>(</a:t>
            </a:r>
            <a:r>
              <a:rPr lang="en-US" dirty="0" err="1" smtClean="0">
                <a:solidFill>
                  <a:srgbClr val="E53344"/>
                </a:solidFill>
              </a:rPr>
              <a:t>max_rows</a:t>
            </a:r>
            <a:r>
              <a:rPr lang="en-US" dirty="0" smtClean="0">
                <a:solidFill>
                  <a:srgbClr val="E53344"/>
                </a:solidFill>
              </a:rPr>
              <a:t>=10)) </a:t>
            </a:r>
            <a:r>
              <a:rPr lang="en-US" dirty="0" smtClean="0"/>
              <a:t>– </a:t>
            </a:r>
            <a:r>
              <a:rPr lang="en-US" i="1" dirty="0" smtClean="0"/>
              <a:t>this is a function in order show us the maximum number of columns that we need</a:t>
            </a:r>
            <a:endParaRPr lang="ru-RU" i="1" dirty="0"/>
          </a:p>
        </p:txBody>
      </p:sp>
      <p:pic>
        <p:nvPicPr>
          <p:cNvPr id="7" name="Объект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1560" y="2564904"/>
            <a:ext cx="7992888" cy="3960440"/>
          </a:xfrm>
        </p:spPr>
      </p:pic>
      <p:sp>
        <p:nvSpPr>
          <p:cNvPr id="4" name="Текст 3"/>
          <p:cNvSpPr>
            <a:spLocks noGrp="1"/>
          </p:cNvSpPr>
          <p:nvPr>
            <p:ph type="body" sz="quarter" idx="3"/>
          </p:nvPr>
        </p:nvSpPr>
        <p:spPr>
          <a:xfrm>
            <a:off x="5508104" y="836712"/>
            <a:ext cx="3346704" cy="1656184"/>
          </a:xfrm>
          <a:solidFill>
            <a:schemeClr val="bg2">
              <a:lumMod val="20000"/>
              <a:lumOff val="80000"/>
            </a:schemeClr>
          </a:solidFill>
        </p:spPr>
        <p:txBody>
          <a:bodyPr/>
          <a:lstStyle/>
          <a:p>
            <a:r>
              <a:rPr lang="en-US" dirty="0" smtClean="0"/>
              <a:t>Created classes with library pandas for reading </a:t>
            </a:r>
            <a:r>
              <a:rPr lang="en-US" dirty="0" err="1" smtClean="0"/>
              <a:t>csv</a:t>
            </a:r>
            <a:r>
              <a:rPr lang="en-US" dirty="0" smtClean="0"/>
              <a:t> files for each button.</a:t>
            </a:r>
            <a:endParaRPr lang="ru-RU" dirty="0"/>
          </a:p>
        </p:txBody>
      </p:sp>
    </p:spTree>
    <p:extLst>
      <p:ext uri="{BB962C8B-B14F-4D97-AF65-F5344CB8AC3E}">
        <p14:creationId xmlns:p14="http://schemas.microsoft.com/office/powerpoint/2010/main" val="200419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a:xfrm>
            <a:off x="10456" y="4581128"/>
            <a:ext cx="3923928" cy="1878008"/>
          </a:xfrm>
        </p:spPr>
        <p:txBody>
          <a:bodyPr/>
          <a:lstStyle/>
          <a:p>
            <a:r>
              <a:rPr lang="en-US" sz="2000" dirty="0" smtClean="0"/>
              <a:t>*</a:t>
            </a:r>
            <a:r>
              <a:rPr lang="en-US" sz="2000" dirty="0" err="1" smtClean="0">
                <a:solidFill>
                  <a:srgbClr val="FF0000"/>
                </a:solidFill>
              </a:rPr>
              <a:t>bd</a:t>
            </a:r>
            <a:endParaRPr lang="en-US" sz="2000" b="0" dirty="0">
              <a:solidFill>
                <a:srgbClr val="FF0000"/>
              </a:solidFill>
            </a:endParaRPr>
          </a:p>
          <a:p>
            <a:r>
              <a:rPr lang="en-US" sz="2000" b="0" dirty="0" smtClean="0"/>
              <a:t>*The </a:t>
            </a:r>
            <a:r>
              <a:rPr lang="en-US" sz="2000" b="0" dirty="0"/>
              <a:t>width of the border around all the choices. </a:t>
            </a:r>
            <a:r>
              <a:rPr lang="en-US" sz="2000" b="0" dirty="0"/>
              <a:t>Default is 1</a:t>
            </a:r>
            <a:r>
              <a:rPr lang="en-US" b="0" dirty="0"/>
              <a:t>.</a:t>
            </a:r>
          </a:p>
          <a:p>
            <a:endParaRPr lang="ru-RU" dirty="0"/>
          </a:p>
        </p:txBody>
      </p:sp>
      <p:sp>
        <p:nvSpPr>
          <p:cNvPr id="4" name="Текст 3"/>
          <p:cNvSpPr>
            <a:spLocks noGrp="1"/>
          </p:cNvSpPr>
          <p:nvPr>
            <p:ph type="body" sz="quarter" idx="3"/>
          </p:nvPr>
        </p:nvSpPr>
        <p:spPr>
          <a:xfrm>
            <a:off x="5007252" y="260648"/>
            <a:ext cx="3453179" cy="1728192"/>
          </a:xfrm>
          <a:solidFill>
            <a:schemeClr val="bg2">
              <a:lumMod val="20000"/>
              <a:lumOff val="80000"/>
            </a:schemeClr>
          </a:solidFill>
        </p:spPr>
        <p:txBody>
          <a:bodyPr/>
          <a:lstStyle/>
          <a:p>
            <a:r>
              <a:rPr lang="en-US" dirty="0" smtClean="0"/>
              <a:t>*</a:t>
            </a:r>
            <a:r>
              <a:rPr lang="en-US" dirty="0" smtClean="0">
                <a:solidFill>
                  <a:srgbClr val="FF0000"/>
                </a:solidFill>
              </a:rPr>
              <a:t>font</a:t>
            </a:r>
            <a:endParaRPr lang="en-US" b="0" dirty="0">
              <a:solidFill>
                <a:srgbClr val="FF0000"/>
              </a:solidFill>
            </a:endParaRPr>
          </a:p>
          <a:p>
            <a:r>
              <a:rPr lang="en-US" b="0" dirty="0" smtClean="0"/>
              <a:t>*The </a:t>
            </a:r>
            <a:r>
              <a:rPr lang="en-US" b="0" dirty="0"/>
              <a:t>default font for textual choices.</a:t>
            </a:r>
          </a:p>
          <a:p>
            <a:endParaRPr lang="ru-RU" dirty="0"/>
          </a:p>
        </p:txBody>
      </p:sp>
      <p:sp>
        <p:nvSpPr>
          <p:cNvPr id="5" name="Объект 4"/>
          <p:cNvSpPr>
            <a:spLocks noGrp="1"/>
          </p:cNvSpPr>
          <p:nvPr>
            <p:ph sz="quarter" idx="4"/>
          </p:nvPr>
        </p:nvSpPr>
        <p:spPr>
          <a:xfrm>
            <a:off x="6012160" y="2420888"/>
            <a:ext cx="3024336" cy="1728192"/>
          </a:xfrm>
        </p:spPr>
        <p:txBody>
          <a:bodyPr/>
          <a:lstStyle/>
          <a:p>
            <a:r>
              <a:rPr lang="en-US" b="1" dirty="0" err="1">
                <a:solidFill>
                  <a:srgbClr val="FF0000"/>
                </a:solidFill>
              </a:rPr>
              <a:t>fg</a:t>
            </a:r>
            <a:endParaRPr lang="en-US" dirty="0">
              <a:solidFill>
                <a:srgbClr val="FF0000"/>
              </a:solidFill>
            </a:endParaRPr>
          </a:p>
          <a:p>
            <a:r>
              <a:rPr lang="en-US" dirty="0"/>
              <a:t>The foreground color used for choices not under the mouse.</a:t>
            </a:r>
          </a:p>
          <a:p>
            <a:endParaRPr lang="ru-RU" dirty="0"/>
          </a:p>
        </p:txBody>
      </p:sp>
      <p:sp>
        <p:nvSpPr>
          <p:cNvPr id="6" name="Заголовок 5"/>
          <p:cNvSpPr>
            <a:spLocks noGrp="1"/>
          </p:cNvSpPr>
          <p:nvPr>
            <p:ph type="title"/>
          </p:nvPr>
        </p:nvSpPr>
        <p:spPr>
          <a:xfrm>
            <a:off x="4932040" y="4372168"/>
            <a:ext cx="3960440" cy="2009160"/>
          </a:xfrm>
          <a:solidFill>
            <a:schemeClr val="bg2">
              <a:lumMod val="20000"/>
              <a:lumOff val="80000"/>
            </a:schemeClr>
          </a:solidFill>
        </p:spPr>
        <p:txBody>
          <a:bodyPr/>
          <a:lstStyle/>
          <a:p>
            <a:r>
              <a:rPr lang="en-US" sz="2400" dirty="0" err="1">
                <a:solidFill>
                  <a:srgbClr val="FF0000"/>
                </a:solidFill>
                <a:effectLst/>
              </a:rPr>
              <a:t>activebackground</a:t>
            </a:r>
            <a:r>
              <a:rPr lang="en-US" sz="2400" b="0" dirty="0">
                <a:effectLst/>
              </a:rPr>
              <a:t/>
            </a:r>
            <a:br>
              <a:rPr lang="en-US" sz="2400" b="0" dirty="0">
                <a:effectLst/>
              </a:rPr>
            </a:br>
            <a:r>
              <a:rPr lang="en-US" sz="2400" b="0" dirty="0">
                <a:effectLst/>
              </a:rPr>
              <a:t>The background color that will appear on a choice when it is under the </a:t>
            </a:r>
            <a:r>
              <a:rPr lang="en-US" sz="2400" b="0" dirty="0" smtClean="0">
                <a:effectLst/>
              </a:rPr>
              <a:t>mouse</a:t>
            </a:r>
            <a:r>
              <a:rPr lang="en-US" sz="6600" b="0" dirty="0">
                <a:effectLst/>
              </a:rPr>
              <a:t/>
            </a:r>
            <a:br>
              <a:rPr lang="en-US" sz="6600" b="0" dirty="0">
                <a:effectLst/>
              </a:rPr>
            </a:br>
            <a:r>
              <a:rPr lang="en-US" dirty="0" smtClean="0"/>
              <a:t> </a:t>
            </a:r>
            <a:endParaRPr lang="ru-RU" dirty="0"/>
          </a:p>
        </p:txBody>
      </p:sp>
      <p:sp>
        <p:nvSpPr>
          <p:cNvPr id="8" name="Объект 7"/>
          <p:cNvSpPr>
            <a:spLocks noGrp="1"/>
          </p:cNvSpPr>
          <p:nvPr>
            <p:ph sz="half" idx="2"/>
          </p:nvPr>
        </p:nvSpPr>
        <p:spPr>
          <a:xfrm>
            <a:off x="378368" y="260648"/>
            <a:ext cx="3346704" cy="1728192"/>
          </a:xfrm>
        </p:spPr>
        <p:txBody>
          <a:bodyPr/>
          <a:lstStyle/>
          <a:p>
            <a:r>
              <a:rPr lang="en-US" b="1" dirty="0" err="1">
                <a:solidFill>
                  <a:srgbClr val="FF0000"/>
                </a:solidFill>
              </a:rPr>
              <a:t>bg</a:t>
            </a:r>
            <a:endParaRPr lang="en-US" dirty="0">
              <a:solidFill>
                <a:srgbClr val="FF0000"/>
              </a:solidFill>
            </a:endParaRPr>
          </a:p>
          <a:p>
            <a:r>
              <a:rPr lang="en-US" dirty="0"/>
              <a:t>The background color for choices not under the mouse.</a:t>
            </a:r>
          </a:p>
          <a:p>
            <a:pPr marL="45720" indent="0">
              <a:buNone/>
            </a:pPr>
            <a:endParaRPr lang="ru-RU" dirty="0"/>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348880"/>
            <a:ext cx="4182059" cy="1872208"/>
          </a:xfrm>
          <a:prstGeom prst="rect">
            <a:avLst/>
          </a:prstGeom>
        </p:spPr>
      </p:pic>
      <p:cxnSp>
        <p:nvCxnSpPr>
          <p:cNvPr id="11" name="Прямая со стрелкой 10"/>
          <p:cNvCxnSpPr/>
          <p:nvPr/>
        </p:nvCxnSpPr>
        <p:spPr>
          <a:xfrm>
            <a:off x="827584" y="620688"/>
            <a:ext cx="1152128"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H="1">
            <a:off x="3422669" y="2636912"/>
            <a:ext cx="2877523"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H="1">
            <a:off x="2339752" y="1556792"/>
            <a:ext cx="2952328"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H="1" flipV="1">
            <a:off x="3275856" y="3933056"/>
            <a:ext cx="266429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V="1">
            <a:off x="1619672" y="3717032"/>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6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111925" y="2719144"/>
            <a:ext cx="4695387" cy="1717967"/>
          </a:xfrm>
        </p:spPr>
        <p:txBody>
          <a:bodyPr/>
          <a:lstStyle/>
          <a:p>
            <a:r>
              <a:rPr lang="en-US" sz="4400" dirty="0" err="1" smtClean="0">
                <a:solidFill>
                  <a:srgbClr val="CE4EBC"/>
                </a:solidFill>
              </a:rPr>
              <a:t>Creat</a:t>
            </a:r>
            <a:r>
              <a:rPr lang="en-US" sz="4400" dirty="0" smtClean="0">
                <a:solidFill>
                  <a:srgbClr val="CE4EBC"/>
                </a:solidFill>
              </a:rPr>
              <a:t> buttons for the window</a:t>
            </a:r>
            <a:endParaRPr lang="ru-RU" sz="4400" dirty="0">
              <a:solidFill>
                <a:srgbClr val="CE4EBC"/>
              </a:solidFill>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8640"/>
            <a:ext cx="3591426" cy="1943371"/>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571" y="322008"/>
            <a:ext cx="3524742" cy="1676634"/>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19" y="2636912"/>
            <a:ext cx="3543795" cy="1676634"/>
          </a:xfrm>
          <a:prstGeom prst="rect">
            <a:avLst/>
          </a:prstGeom>
        </p:spPr>
      </p:pic>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4917341"/>
            <a:ext cx="3572374" cy="1638529"/>
          </a:xfrm>
          <a:prstGeom prst="rect">
            <a:avLst/>
          </a:prstGeom>
        </p:spPr>
      </p:pic>
      <p:pic>
        <p:nvPicPr>
          <p:cNvPr id="11" name="Рисунок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0" y="4941168"/>
            <a:ext cx="3553321" cy="1686160"/>
          </a:xfrm>
          <a:prstGeom prst="rect">
            <a:avLst/>
          </a:prstGeom>
        </p:spPr>
      </p:pic>
    </p:spTree>
    <p:extLst>
      <p:ext uri="{BB962C8B-B14F-4D97-AF65-F5344CB8AC3E}">
        <p14:creationId xmlns:p14="http://schemas.microsoft.com/office/powerpoint/2010/main" val="280911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a:xfrm>
            <a:off x="24698" y="3717032"/>
            <a:ext cx="3346704" cy="1944216"/>
          </a:xfrm>
          <a:solidFill>
            <a:schemeClr val="bg2">
              <a:lumMod val="20000"/>
              <a:lumOff val="80000"/>
            </a:schemeClr>
          </a:solidFill>
        </p:spPr>
        <p:txBody>
          <a:bodyPr/>
          <a:lstStyle/>
          <a:p>
            <a:r>
              <a:rPr lang="en-US" sz="1400" dirty="0">
                <a:solidFill>
                  <a:srgbClr val="FF0000"/>
                </a:solidFill>
              </a:rPr>
              <a:t>mainloop</a:t>
            </a:r>
            <a:r>
              <a:rPr lang="en-US" sz="1400" b="0" dirty="0">
                <a:solidFill>
                  <a:srgbClr val="FF0000"/>
                </a:solidFill>
              </a:rPr>
              <a:t>() </a:t>
            </a:r>
            <a:r>
              <a:rPr lang="en-US" sz="1400" b="0" dirty="0"/>
              <a:t>tells </a:t>
            </a:r>
            <a:r>
              <a:rPr lang="en-US" sz="1400" dirty="0"/>
              <a:t>Python</a:t>
            </a:r>
            <a:r>
              <a:rPr lang="en-US" sz="1400" b="0" dirty="0"/>
              <a:t> to run the </a:t>
            </a:r>
            <a:r>
              <a:rPr lang="en-US" sz="1400" dirty="0"/>
              <a:t>Tkinter</a:t>
            </a:r>
            <a:r>
              <a:rPr lang="en-US" sz="1400" b="0" dirty="0"/>
              <a:t> event loop. This method listens for events, such as button clicks or keypresses, and blocks any code that comes after it from running until the window it's called on is closed. Go ahead and close the window you've created, and you'll see a new prompt displayed in the shell.</a:t>
            </a:r>
            <a:endParaRPr lang="ru-RU" sz="1400" dirty="0"/>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7504" y="404664"/>
            <a:ext cx="4248472" cy="2232248"/>
          </a:xfrm>
        </p:spPr>
      </p:pic>
      <p:sp>
        <p:nvSpPr>
          <p:cNvPr id="4" name="Текст 3"/>
          <p:cNvSpPr>
            <a:spLocks noGrp="1"/>
          </p:cNvSpPr>
          <p:nvPr>
            <p:ph type="body" sz="quarter" idx="3"/>
          </p:nvPr>
        </p:nvSpPr>
        <p:spPr>
          <a:xfrm>
            <a:off x="5076056" y="116632"/>
            <a:ext cx="3888432" cy="2016224"/>
          </a:xfrm>
        </p:spPr>
        <p:txBody>
          <a:bodyPr/>
          <a:lstStyle/>
          <a:p>
            <a:r>
              <a:rPr lang="en-US" sz="2000" b="0" dirty="0"/>
              <a:t>Python - </a:t>
            </a:r>
            <a:r>
              <a:rPr lang="en-US" sz="2000" dirty="0">
                <a:solidFill>
                  <a:srgbClr val="FF0000"/>
                </a:solidFill>
              </a:rPr>
              <a:t>Tkinter pack</a:t>
            </a:r>
            <a:r>
              <a:rPr lang="en-US" sz="2000" b="0" dirty="0">
                <a:solidFill>
                  <a:srgbClr val="FF0000"/>
                </a:solidFill>
              </a:rPr>
              <a:t>() </a:t>
            </a:r>
            <a:r>
              <a:rPr lang="en-US" sz="2000" b="0" dirty="0"/>
              <a:t>Method - This geometry manager organizes widgets in blocks before placing them in the parent widget.</a:t>
            </a:r>
            <a:endParaRPr lang="ru-RU" sz="2000" b="0" dirty="0"/>
          </a:p>
        </p:txBody>
      </p:sp>
      <p:pic>
        <p:nvPicPr>
          <p:cNvPr id="8" name="Объект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491880" y="3789040"/>
            <a:ext cx="2808312" cy="2959224"/>
          </a:xfrm>
        </p:spPr>
      </p:pic>
      <p:sp>
        <p:nvSpPr>
          <p:cNvPr id="6" name="Заголовок 5"/>
          <p:cNvSpPr>
            <a:spLocks noGrp="1"/>
          </p:cNvSpPr>
          <p:nvPr>
            <p:ph type="title"/>
          </p:nvPr>
        </p:nvSpPr>
        <p:spPr>
          <a:xfrm>
            <a:off x="2631489" y="3068960"/>
            <a:ext cx="6512511" cy="1143000"/>
          </a:xfrm>
          <a:noFill/>
        </p:spPr>
        <p:txBody>
          <a:bodyPr/>
          <a:lstStyle/>
          <a:p>
            <a:r>
              <a:rPr lang="en-US" sz="3600" i="1" dirty="0" smtClean="0">
                <a:solidFill>
                  <a:srgbClr val="24A7E8"/>
                </a:solidFill>
              </a:rPr>
              <a:t>Here is our created window and buttons</a:t>
            </a:r>
            <a:endParaRPr lang="ru-RU" sz="3600" i="1" dirty="0">
              <a:solidFill>
                <a:srgbClr val="24A7E8"/>
              </a:solidFill>
            </a:endParaRPr>
          </a:p>
        </p:txBody>
      </p:sp>
      <p:cxnSp>
        <p:nvCxnSpPr>
          <p:cNvPr id="10" name="Прямая со стрелкой 9"/>
          <p:cNvCxnSpPr>
            <a:stCxn id="4" idx="1"/>
          </p:cNvCxnSpPr>
          <p:nvPr/>
        </p:nvCxnSpPr>
        <p:spPr>
          <a:xfrm flipH="1" flipV="1">
            <a:off x="1187624" y="764704"/>
            <a:ext cx="388843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4" idx="1"/>
          </p:cNvCxnSpPr>
          <p:nvPr/>
        </p:nvCxnSpPr>
        <p:spPr>
          <a:xfrm flipH="1" flipV="1">
            <a:off x="1187624" y="944724"/>
            <a:ext cx="3888432"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4" idx="1"/>
          </p:cNvCxnSpPr>
          <p:nvPr/>
        </p:nvCxnSpPr>
        <p:spPr>
          <a:xfrm flipH="1">
            <a:off x="1187624" y="1124744"/>
            <a:ext cx="388843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4" idx="1"/>
          </p:cNvCxnSpPr>
          <p:nvPr/>
        </p:nvCxnSpPr>
        <p:spPr>
          <a:xfrm flipH="1">
            <a:off x="1187624" y="1124744"/>
            <a:ext cx="388843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4" idx="1"/>
          </p:cNvCxnSpPr>
          <p:nvPr/>
        </p:nvCxnSpPr>
        <p:spPr>
          <a:xfrm flipH="1">
            <a:off x="1187624" y="1124744"/>
            <a:ext cx="388843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V="1">
            <a:off x="899592" y="2564904"/>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265124"/>
      </p:ext>
    </p:extLst>
  </p:cSld>
  <p:clrMapOvr>
    <a:masterClrMapping/>
  </p:clrMapOvr>
</p:sld>
</file>

<file path=ppt/theme/theme1.xml><?xml version="1.0" encoding="utf-8"?>
<a:theme xmlns:a="http://schemas.openxmlformats.org/drawingml/2006/main" name="Воздушный поток">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161</TotalTime>
  <Words>326</Words>
  <Application>Microsoft Office PowerPoint</Application>
  <PresentationFormat>Экран (4:3)</PresentationFormat>
  <Paragraphs>35</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Воздушный поток</vt:lpstr>
      <vt:lpstr>Rio de Janeiro 2016</vt:lpstr>
      <vt:lpstr>Libraries</vt:lpstr>
      <vt:lpstr>Widgets can be configured at creation time, but sometimes it is necessary to change the configuration of a widget at runtime. To do this, use the configure method (or its synonym config).</vt:lpstr>
      <vt:lpstr>Презентация PowerPoint</vt:lpstr>
      <vt:lpstr>activebackground The background color that will appear on a choice when it is under the mouse  </vt:lpstr>
      <vt:lpstr>Creat buttons for the window</vt:lpstr>
      <vt:lpstr>Here is our created window and buttons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 de Janeiro 2016</dc:title>
  <dc:creator>User</dc:creator>
  <cp:lastModifiedBy>User</cp:lastModifiedBy>
  <cp:revision>14</cp:revision>
  <dcterms:created xsi:type="dcterms:W3CDTF">2021-05-01T13:01:19Z</dcterms:created>
  <dcterms:modified xsi:type="dcterms:W3CDTF">2021-05-01T20:46:16Z</dcterms:modified>
</cp:coreProperties>
</file>