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70" r:id="rId10"/>
    <p:sldId id="259" r:id="rId11"/>
    <p:sldId id="264" r:id="rId12"/>
    <p:sldId id="260" r:id="rId13"/>
    <p:sldId id="261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6"/>
    <p:restoredTop sz="96327"/>
  </p:normalViewPr>
  <p:slideViewPr>
    <p:cSldViewPr snapToGrid="0">
      <p:cViewPr varScale="1">
        <p:scale>
          <a:sx n="130" d="100"/>
          <a:sy n="130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030-F011-0E6D-3D7A-03B058B7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B67D-3472-C203-AE7F-7404B2D1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164A-10B7-5323-E340-658FA8A0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D94E-CD69-6688-1325-C14A436C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E3D5-427F-DD12-800C-7E71F014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810-B0CB-1635-F720-D288A41F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EE27-2A41-52F2-493D-3D21324B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AEC0-9BC4-0C92-9120-E4586759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ED5-A708-A316-A9A9-305B2E3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00A7-5606-29F6-715C-65BEE5ED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2A72F-DD9D-54FF-7D0E-14B19E91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4F2DC-3C35-4B69-9B66-EE7DA814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9C7C-8276-B88B-4464-903B7FC8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E49B-35C6-6DC3-234A-1D79326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0364-91C7-0353-A36F-E7495F8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4D43-03C0-FD46-F25D-85A0A87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BC6F-6E7E-33B5-E787-741B9C2F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F548-68A9-5F19-71D4-1047FB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B40F-8365-8D5C-D3A0-5A0DC76F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9AFC-5F4A-E449-6046-1D7EB82F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CA6-8E2E-9DDF-FF93-BA12AE8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73A2C-1953-8323-6409-DCE0FD37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F45F-8224-A937-9C7D-A2F8720C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5248-F41F-ECB8-0631-022382CA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ADB6-7A54-36A3-6771-D14145C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ADC-61E0-70BF-4889-B1CAD4D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CFA-6165-03E0-4137-C1D3EE6C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312AD-AEF0-C86C-1F46-559372AF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B94F6-364F-7207-50A3-168A7766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95CCD-EC59-A0AE-18B3-1F87532E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C207-D6F2-CCE8-22CF-6ED4EFA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C663-24E1-9382-E132-BF6C7196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62DA-C6C1-4A32-7F37-B67BBD91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1E4F-6BF5-CCD2-AEF0-ED53FF4F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0C535-0C58-126E-C034-7989F6716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9EAF-3FBB-57C5-AADB-926655BF5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E0EC0-7682-7487-B986-CD9E6485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1F3DF-5EA3-0C57-4515-33BD3D7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9055F-D779-B71E-89DA-85AE93B3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176-6C07-B118-E710-DF6F01E2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24459-4895-83F4-C6D8-36298E8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DB4CC-3D3A-013C-C90F-1744045E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9F5D6-DB42-45F9-198C-F32243C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0744E-3732-0174-31B5-89E6B3F5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FCCDF-77EF-536F-30D8-576844C3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1492-3BB9-966B-6AF4-BE9CC7F9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612D-8EF2-D8BF-AC27-F9D7D2A0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E4B0-DBE8-0E48-9F52-9C6BCB9E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980BC-B1B6-F95B-100B-EF2615F41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9E6D-7D10-DEB1-2250-4771F11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D4481-5547-64A2-B5CF-EA98247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0811-CE50-D327-2064-BC2A84F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7F96-BD1A-CF07-40AA-9635D866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4B36-E4B2-ABF5-31BC-A4D5E705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673F-CAA2-37F3-0A98-9BD6386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0937-29CD-D51C-EDCD-D1F7F15D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9DF9-93A0-428E-2AEA-C2FCFC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8D31-8655-1D4F-67F1-13533F66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4498D-818B-C78C-87C8-1BCAE7CF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300E-7D0F-FA82-FDA2-4CAB16CF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C0BE-B6E7-D6E7-1C15-011228850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F9F1-C7C5-AA4A-AEFB-089A28405F2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03B2-784D-F3AC-34FD-044979A9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7AAE-4348-3BC7-BCB9-8AD844600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A1CE-F2F6-D140-A5FD-8DE0CDE87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9122-40AE-D799-E90B-C122811E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b="0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Parallelizing Strassen's Algorithm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54741-3F2A-B46D-A70D-348DA2697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4.1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Zhu Liang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E58DA-906F-7EBA-6AAD-2EBE535E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49" y="1744882"/>
            <a:ext cx="8358577" cy="31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2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C509CBE7-3563-4D3E-47BA-1E2BDD37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88" y="961534"/>
            <a:ext cx="7060161" cy="5295121"/>
          </a:xfrm>
        </p:spPr>
      </p:pic>
    </p:spTree>
    <p:extLst>
      <p:ext uri="{BB962C8B-B14F-4D97-AF65-F5344CB8AC3E}">
        <p14:creationId xmlns:p14="http://schemas.microsoft.com/office/powerpoint/2010/main" val="302234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272208"/>
            <a:ext cx="10760765" cy="519816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Trends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F0F0F"/>
                </a:solidFill>
                <a:cs typeface="Arial" panose="020B0604020202020204" pitchFamily="34" charset="0"/>
              </a:rPr>
              <a:t>Speedup improves when matrices become larger.</a:t>
            </a:r>
            <a:endParaRPr lang="en-US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Computation to Communication Ratio </a:t>
            </a: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F0F0F"/>
                </a:solidFill>
                <a:effectLst/>
                <a:latin typeface="Söhne"/>
              </a:rPr>
              <a:t>improves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as matrix size </a:t>
            </a:r>
            <a:r>
              <a:rPr lang="en-US" b="0" i="1" dirty="0">
                <a:solidFill>
                  <a:srgbClr val="0F0F0F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increases, contributing to a more notable speedup.</a:t>
            </a:r>
            <a:endParaRPr lang="en-US" b="0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Future Optimization</a:t>
            </a:r>
            <a:endParaRPr lang="en-US" b="0" i="0" dirty="0">
              <a:solidFill>
                <a:srgbClr val="0F0F0F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cs typeface="Arial" panose="020B0604020202020204" pitchFamily="34" charset="0"/>
              </a:rPr>
              <a:t>Improve load distribution among processors</a:t>
            </a:r>
          </a:p>
        </p:txBody>
      </p:sp>
    </p:spTree>
    <p:extLst>
      <p:ext uri="{BB962C8B-B14F-4D97-AF65-F5344CB8AC3E}">
        <p14:creationId xmlns:p14="http://schemas.microsoft.com/office/powerpoint/2010/main" val="70109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051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Successfully implement the 3 levels via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multi-level master-slave network.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static tree to determine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leader-worker relationship.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necessary data is communicated.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Scalable to higher levels of Strassen’s.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50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 &amp; 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9309-095E-0F63-5DF3-4C441C32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9994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7146542" cy="77299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Appendix: Strassen’s Sub-Matrices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51A2-4A6B-6A94-66CA-CFEB8876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0213"/>
            <a:ext cx="7772400" cy="27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Strassen’s: divide multiplication into </a:t>
            </a:r>
            <a:r>
              <a:rPr lang="en-US" dirty="0">
                <a:hlinkClick r:id="rId2" action="ppaction://hlinksldjump"/>
              </a:rPr>
              <a:t>7 sub-multiplications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r>
              <a:rPr lang="en-US" dirty="0"/>
              <a:t>It improves efficiency with a potential</a:t>
            </a:r>
            <a:r>
              <a:rPr lang="zh-CN" altLang="en-US" dirty="0"/>
              <a:t> </a:t>
            </a:r>
            <a:r>
              <a:rPr lang="en-US" i="1" dirty="0"/>
              <a:t>recursive</a:t>
            </a:r>
            <a:r>
              <a:rPr lang="en-US" dirty="0"/>
              <a:t> approach.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This</a:t>
            </a:r>
            <a:r>
              <a:rPr lang="zh-CN" altLang="en-US" b="1" dirty="0"/>
              <a:t> </a:t>
            </a:r>
            <a:r>
              <a:rPr lang="en-US" altLang="zh-CN" b="1" dirty="0"/>
              <a:t>project:</a:t>
            </a:r>
          </a:p>
          <a:p>
            <a:pPr>
              <a:lnSpc>
                <a:spcPct val="160000"/>
              </a:lnSpc>
            </a:pPr>
            <a:r>
              <a:rPr lang="en-US" dirty="0"/>
              <a:t>Implements Strassen's algorithm in parallel to leverage efficiency.</a:t>
            </a:r>
          </a:p>
          <a:p>
            <a:pPr>
              <a:lnSpc>
                <a:spcPct val="160000"/>
              </a:lnSpc>
            </a:pPr>
            <a:r>
              <a:rPr lang="en-US" dirty="0"/>
              <a:t>Draws on insights from</a:t>
            </a:r>
            <a:r>
              <a:rPr lang="en-US" i="1" dirty="0"/>
              <a:t> Chou, C. C., Deng, Y. F., Li, G., &amp; Wang, Y. (1995), </a:t>
            </a:r>
            <a:r>
              <a:rPr lang="en-US" dirty="0"/>
              <a:t>applying a </a:t>
            </a:r>
            <a:r>
              <a:rPr lang="en-US" i="1" dirty="0"/>
              <a:t>recursive</a:t>
            </a:r>
            <a:r>
              <a:rPr lang="en-US" dirty="0"/>
              <a:t> strategy for efficient data distribution and collection.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294538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479"/>
            <a:ext cx="10515600" cy="322504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Parallel</a:t>
            </a:r>
            <a:r>
              <a:rPr lang="zh-CN" altLang="en-US" sz="36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Result &amp; Analysis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01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9037" y="1637335"/>
            <a:ext cx="4205903" cy="772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Multi Level Master-Slave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(Leader-Worker) network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335EE1-4545-252F-3FF5-3229EB6D8E93}"/>
              </a:ext>
            </a:extLst>
          </p:cNvPr>
          <p:cNvGrpSpPr/>
          <p:nvPr/>
        </p:nvGrpSpPr>
        <p:grpSpPr>
          <a:xfrm>
            <a:off x="848139" y="2193517"/>
            <a:ext cx="4334826" cy="2470966"/>
            <a:chOff x="6096000" y="1999160"/>
            <a:chExt cx="4334826" cy="247096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281497-A77F-B786-7787-3A09B226ADE2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7341771" y="2369289"/>
              <a:ext cx="731898" cy="6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6B1EE0-4521-884E-3875-F9ED1F7D281B}"/>
                </a:ext>
              </a:extLst>
            </p:cNvPr>
            <p:cNvCxnSpPr>
              <a:cxnSpLocks/>
              <a:stCxn id="46" idx="5"/>
              <a:endCxn id="48" idx="1"/>
            </p:cNvCxnSpPr>
            <p:nvPr/>
          </p:nvCxnSpPr>
          <p:spPr>
            <a:xfrm>
              <a:off x="8390364" y="2369289"/>
              <a:ext cx="829718" cy="6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DEF0AF-270B-B577-B9AC-921C189AE894}"/>
                </a:ext>
              </a:extLst>
            </p:cNvPr>
            <p:cNvCxnSpPr>
              <a:cxnSpLocks/>
              <a:stCxn id="47" idx="3"/>
              <a:endCxn id="49" idx="0"/>
            </p:cNvCxnSpPr>
            <p:nvPr/>
          </p:nvCxnSpPr>
          <p:spPr>
            <a:xfrm flipH="1">
              <a:off x="6319938" y="3341229"/>
              <a:ext cx="705138" cy="695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B1C3720-486D-1E02-71E0-CCC2CEB62422}"/>
                </a:ext>
              </a:extLst>
            </p:cNvPr>
            <p:cNvSpPr/>
            <p:nvPr/>
          </p:nvSpPr>
          <p:spPr>
            <a:xfrm>
              <a:off x="8008079" y="1999160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3A311-ABF4-4A32-9C10-23035E162318}"/>
                </a:ext>
              </a:extLst>
            </p:cNvPr>
            <p:cNvSpPr/>
            <p:nvPr/>
          </p:nvSpPr>
          <p:spPr>
            <a:xfrm>
              <a:off x="6959486" y="2971100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B559C78-BC6F-FFE6-1E71-AB073B562B63}"/>
                </a:ext>
              </a:extLst>
            </p:cNvPr>
            <p:cNvSpPr/>
            <p:nvPr/>
          </p:nvSpPr>
          <p:spPr>
            <a:xfrm>
              <a:off x="9154492" y="2971100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2288E40-F4F8-6364-19BF-F17932CFC47B}"/>
                </a:ext>
              </a:extLst>
            </p:cNvPr>
            <p:cNvSpPr/>
            <p:nvPr/>
          </p:nvSpPr>
          <p:spPr>
            <a:xfrm>
              <a:off x="6096000" y="4036493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E567A8-F64A-C77E-F190-1AF6A2EB6C6D}"/>
                </a:ext>
              </a:extLst>
            </p:cNvPr>
            <p:cNvSpPr/>
            <p:nvPr/>
          </p:nvSpPr>
          <p:spPr>
            <a:xfrm>
              <a:off x="7560204" y="4036493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8C332BE-CD81-CEAB-48AB-506942E6E007}"/>
                </a:ext>
              </a:extLst>
            </p:cNvPr>
            <p:cNvSpPr/>
            <p:nvPr/>
          </p:nvSpPr>
          <p:spPr>
            <a:xfrm>
              <a:off x="8554995" y="4036491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0D4E2A-A92E-23B2-393A-37DEFE90CADA}"/>
                </a:ext>
              </a:extLst>
            </p:cNvPr>
            <p:cNvSpPr/>
            <p:nvPr/>
          </p:nvSpPr>
          <p:spPr>
            <a:xfrm>
              <a:off x="9982951" y="4036492"/>
              <a:ext cx="447875" cy="4336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5D13572-C306-2D48-9EEB-9786A1CA0801}"/>
                </a:ext>
              </a:extLst>
            </p:cNvPr>
            <p:cNvCxnSpPr>
              <a:stCxn id="47" idx="5"/>
              <a:endCxn id="50" idx="0"/>
            </p:cNvCxnSpPr>
            <p:nvPr/>
          </p:nvCxnSpPr>
          <p:spPr>
            <a:xfrm>
              <a:off x="7341771" y="3341229"/>
              <a:ext cx="442371" cy="695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B2D99E-2DA0-A2AE-2775-DD97DB5B17AD}"/>
                </a:ext>
              </a:extLst>
            </p:cNvPr>
            <p:cNvCxnSpPr>
              <a:stCxn id="48" idx="3"/>
              <a:endCxn id="51" idx="0"/>
            </p:cNvCxnSpPr>
            <p:nvPr/>
          </p:nvCxnSpPr>
          <p:spPr>
            <a:xfrm flipH="1">
              <a:off x="8778933" y="3341229"/>
              <a:ext cx="441149" cy="695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477199-D7CD-A20F-D817-8E2E09EC6B46}"/>
                </a:ext>
              </a:extLst>
            </p:cNvPr>
            <p:cNvCxnSpPr>
              <a:cxnSpLocks/>
              <a:stCxn id="48" idx="5"/>
              <a:endCxn id="52" idx="0"/>
            </p:cNvCxnSpPr>
            <p:nvPr/>
          </p:nvCxnSpPr>
          <p:spPr>
            <a:xfrm>
              <a:off x="9536777" y="3341229"/>
              <a:ext cx="670112" cy="6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5DCD341-5936-2F72-5E14-0B0D64199B35}"/>
              </a:ext>
            </a:extLst>
          </p:cNvPr>
          <p:cNvSpPr txBox="1"/>
          <p:nvPr/>
        </p:nvSpPr>
        <p:spPr>
          <a:xfrm>
            <a:off x="7009037" y="2616310"/>
            <a:ext cx="370534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cs typeface="Arial" panose="020B0604020202020204" pitchFamily="34" charset="0"/>
              </a:rPr>
              <a:t>Three Steps: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Distribute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Local Multiplication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cs typeface="Arial" panose="020B0604020202020204" pitchFamily="34" charset="0"/>
              </a:rPr>
              <a:t>Collect Result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7FA49-2539-5105-54FA-6E9F5EB03187}"/>
              </a:ext>
            </a:extLst>
          </p:cNvPr>
          <p:cNvGrpSpPr/>
          <p:nvPr/>
        </p:nvGrpSpPr>
        <p:grpSpPr>
          <a:xfrm>
            <a:off x="1688578" y="3243773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74330F-E943-593D-24C4-F17B4786BBCC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74330F-E943-593D-24C4-F17B4786B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0D1F6-E5CE-3105-5DB4-5673D91F117E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220D1F6-E5CE-3105-5DB4-5673D91F1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9EFC3B-02E8-7BCB-1366-59F50D5C1089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9EFC3B-02E8-7BCB-1366-59F50D5C1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6703E1-96D7-B2DD-AD31-41C3260617C0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6703E1-96D7-B2DD-AD31-41C326061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692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62564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Distribute Data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967257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967257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939197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59712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569068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63446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63445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6344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939197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939197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939197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671552" y="2056639"/>
            <a:ext cx="547141" cy="537781"/>
            <a:chOff x="7972586" y="1375547"/>
            <a:chExt cx="547141" cy="53778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927269" y="3299913"/>
            <a:ext cx="242351" cy="243099"/>
            <a:chOff x="6995490" y="2294368"/>
            <a:chExt cx="242351" cy="243099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BB98FD2-BA72-59DB-B058-5060B413BA15}"/>
              </a:ext>
            </a:extLst>
          </p:cNvPr>
          <p:cNvGrpSpPr/>
          <p:nvPr/>
        </p:nvGrpSpPr>
        <p:grpSpPr>
          <a:xfrm>
            <a:off x="4505122" y="2055460"/>
            <a:ext cx="547141" cy="537781"/>
            <a:chOff x="7972586" y="1375547"/>
            <a:chExt cx="547141" cy="537781"/>
          </a:xfrm>
          <a:solidFill>
            <a:schemeClr val="accent6"/>
          </a:solidFill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CBCDA147-8605-3025-F17F-DCFAE257817A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3564EF4D-D791-123F-8D06-0B88532DE2F6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179FE023-6F4F-2AE7-5889-73E47CED5359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CE28DDAE-1F2C-D997-3AAE-18CA36754B53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BA343110-6C43-8589-3C3D-9988B856CF7D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6818170-E8C0-A8C2-402A-22C5525C98D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791C9475-DE5F-CC66-3CBD-DD7AF751B6AD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9D3EA922-2393-35D9-4367-898F84517FE8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FB72536D-FB0E-A79A-3B05-8615E6F61F46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E6C91B5E-B54E-00B8-BDE6-4219994ED400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A85493B5-420B-3032-6326-4446D264AE9F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146749EC-7250-BB2F-CAE3-364644EE59E4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36AB65B2-1049-28E3-4414-C2CAD9D7CA57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F516876-B5FF-035E-7CDC-0459403B8713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3BF12CCB-3851-D27C-67C2-7A39EF45D7D5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F786027-8D75-6BA0-B260-95A50E8E19B6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6417-A524-6D44-424A-A9B135403BAB}"/>
              </a:ext>
            </a:extLst>
          </p:cNvPr>
          <p:cNvGrpSpPr/>
          <p:nvPr/>
        </p:nvGrpSpPr>
        <p:grpSpPr>
          <a:xfrm>
            <a:off x="3424023" y="3281614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9BAFE3E-F1CD-DE92-12E6-84DBD35B2352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9DEC7EE-34D2-FBB4-CAFD-27F14D442E2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925CF15-E1C6-1135-0A56-A57E563B05F2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68FE2EE-4EFD-2B9B-7D9A-23C3098A43C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123543" y="3317512"/>
            <a:ext cx="242351" cy="243099"/>
            <a:chOff x="6995490" y="2294368"/>
            <a:chExt cx="242351" cy="24309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F1B1E-087D-8833-204F-5D85214EC637}"/>
              </a:ext>
            </a:extLst>
          </p:cNvPr>
          <p:cNvGrpSpPr/>
          <p:nvPr/>
        </p:nvGrpSpPr>
        <p:grpSpPr>
          <a:xfrm>
            <a:off x="5620297" y="3299213"/>
            <a:ext cx="242351" cy="243099"/>
            <a:chOff x="6995490" y="2294368"/>
            <a:chExt cx="242351" cy="243099"/>
          </a:xfrm>
          <a:solidFill>
            <a:schemeClr val="accent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2A723E9-197A-9248-782A-54F8567B808A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1B40A3D-AA55-6D10-1A61-7472EA794276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C7E8DB4-D4D5-FAE7-CBA0-232B8A84E6EF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1E6D3CA-4614-0007-49ED-FAAFE4ECD75C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96C449-A51E-BBC0-7E1A-0A018E6DAC69}"/>
              </a:ext>
            </a:extLst>
          </p:cNvPr>
          <p:cNvGrpSpPr/>
          <p:nvPr/>
        </p:nvGrpSpPr>
        <p:grpSpPr>
          <a:xfrm>
            <a:off x="2294489" y="4496757"/>
            <a:ext cx="263103" cy="90859"/>
            <a:chOff x="3885367" y="4369436"/>
            <a:chExt cx="263103" cy="90859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9A3AD3C5-9832-EA8C-9BB4-9BE74CC886F2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7AABE43-12D9-6D13-7A11-A975A4D36C50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B161DE-2E3F-CE4D-03B2-58A317071BC4}"/>
              </a:ext>
            </a:extLst>
          </p:cNvPr>
          <p:cNvGrpSpPr/>
          <p:nvPr/>
        </p:nvGrpSpPr>
        <p:grpSpPr>
          <a:xfrm>
            <a:off x="3777114" y="4515022"/>
            <a:ext cx="263103" cy="90859"/>
            <a:chOff x="3885367" y="4369436"/>
            <a:chExt cx="263103" cy="9085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28D3381-FC59-A78D-5DA4-F83F4EE460E4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31355A1-19BC-E996-6397-872628ECD17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94CC79-C284-3F65-575B-81139991F50D}"/>
              </a:ext>
            </a:extLst>
          </p:cNvPr>
          <p:cNvGrpSpPr/>
          <p:nvPr/>
        </p:nvGrpSpPr>
        <p:grpSpPr>
          <a:xfrm>
            <a:off x="4764204" y="4519312"/>
            <a:ext cx="263103" cy="90859"/>
            <a:chOff x="3885367" y="4369436"/>
            <a:chExt cx="263103" cy="908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1A2C153-FF77-7E38-E012-3825D8DBDF28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CACC603-6402-188D-B119-E3A9BE5E3624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CEF100-C2C8-F321-2E14-A6639A27B060}"/>
              </a:ext>
            </a:extLst>
          </p:cNvPr>
          <p:cNvGrpSpPr/>
          <p:nvPr/>
        </p:nvGrpSpPr>
        <p:grpSpPr>
          <a:xfrm>
            <a:off x="6196009" y="4525056"/>
            <a:ext cx="263103" cy="90859"/>
            <a:chOff x="3885367" y="4369436"/>
            <a:chExt cx="263103" cy="90859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2AB83B0-FDB1-880C-EA3A-A33EDF38B863}"/>
                </a:ext>
              </a:extLst>
            </p:cNvPr>
            <p:cNvSpPr/>
            <p:nvPr/>
          </p:nvSpPr>
          <p:spPr>
            <a:xfrm rot="10800000">
              <a:off x="3885367" y="4369436"/>
              <a:ext cx="89941" cy="8994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10F531-9412-53CB-E4BB-E7F1F7F978EC}"/>
                </a:ext>
              </a:extLst>
            </p:cNvPr>
            <p:cNvSpPr/>
            <p:nvPr/>
          </p:nvSpPr>
          <p:spPr>
            <a:xfrm rot="10800000">
              <a:off x="4058529" y="4370354"/>
              <a:ext cx="89941" cy="899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987F642-F6D9-E596-C030-C8B22F1228A0}"/>
              </a:ext>
            </a:extLst>
          </p:cNvPr>
          <p:cNvSpPr/>
          <p:nvPr/>
        </p:nvSpPr>
        <p:spPr>
          <a:xfrm rot="2292454">
            <a:off x="4881285" y="2868398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D8316FB8-B767-339B-4D21-F96C11239A92}"/>
              </a:ext>
            </a:extLst>
          </p:cNvPr>
          <p:cNvSpPr/>
          <p:nvPr/>
        </p:nvSpPr>
        <p:spPr>
          <a:xfrm rot="2292454">
            <a:off x="5886000" y="3981943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6730F256-C64A-BC85-CD4F-0BB637E605F0}"/>
              </a:ext>
            </a:extLst>
          </p:cNvPr>
          <p:cNvSpPr/>
          <p:nvPr/>
        </p:nvSpPr>
        <p:spPr>
          <a:xfrm rot="3259106">
            <a:off x="3613812" y="4005546"/>
            <a:ext cx="411433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E2CF802D-A624-77BD-B55C-2A8D555BEDAE}"/>
              </a:ext>
            </a:extLst>
          </p:cNvPr>
          <p:cNvSpPr/>
          <p:nvPr/>
        </p:nvSpPr>
        <p:spPr>
          <a:xfrm rot="8255528">
            <a:off x="3506282" y="289721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13501494-94F7-C50B-1065-1B5E94724835}"/>
              </a:ext>
            </a:extLst>
          </p:cNvPr>
          <p:cNvSpPr/>
          <p:nvPr/>
        </p:nvSpPr>
        <p:spPr>
          <a:xfrm rot="7962439">
            <a:off x="2444711" y="394876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3398892-58C5-D3AA-C923-482F094A8ADE}"/>
              </a:ext>
            </a:extLst>
          </p:cNvPr>
          <p:cNvSpPr/>
          <p:nvPr/>
        </p:nvSpPr>
        <p:spPr>
          <a:xfrm rot="7534864">
            <a:off x="4816909" y="4003711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4ECCC1-DB16-2B73-6F4A-60D9FBD6D40E}"/>
              </a:ext>
            </a:extLst>
          </p:cNvPr>
          <p:cNvSpPr txBox="1"/>
          <p:nvPr/>
        </p:nvSpPr>
        <p:spPr>
          <a:xfrm>
            <a:off x="714334" y="2560951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646123-459B-37F1-1DFE-094F2A88AA35}"/>
              </a:ext>
            </a:extLst>
          </p:cNvPr>
          <p:cNvSpPr txBox="1"/>
          <p:nvPr/>
        </p:nvSpPr>
        <p:spPr>
          <a:xfrm>
            <a:off x="373267" y="4698760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/>
              <p:nvPr/>
            </p:nvSpPr>
            <p:spPr>
              <a:xfrm>
                <a:off x="6955114" y="2084372"/>
                <a:ext cx="4665103" cy="28712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Leader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cs typeface="Arial" panose="020B0604020202020204" pitchFamily="34" charset="0"/>
                    <a:hlinkClick r:id="rId2" action="ppaction://hlinksldjump"/>
                  </a:rPr>
                  <a:t>assembles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sends to its workers.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Workers</a:t>
                </a:r>
                <a:r>
                  <a:rPr lang="en-US" sz="2400" dirty="0">
                    <a:cs typeface="Arial" panose="020B0604020202020204" pitchFamily="34" charset="0"/>
                  </a:rPr>
                  <a:t> receive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Arial" panose="020B0604020202020204" pitchFamily="34" charset="0"/>
                  </a:rPr>
                  <a:t>Repeat until reach the target level.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2B456F-2C12-021A-54C5-6167F8E5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114" y="2084372"/>
                <a:ext cx="4665103" cy="2871235"/>
              </a:xfrm>
              <a:prstGeom prst="rect">
                <a:avLst/>
              </a:prstGeom>
              <a:blipFill>
                <a:blip r:embed="rId3"/>
                <a:stretch>
                  <a:fillRect l="-1902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DD8094B-CF85-BF0C-69AD-B256BEDFE064}"/>
              </a:ext>
            </a:extLst>
          </p:cNvPr>
          <p:cNvGrpSpPr/>
          <p:nvPr/>
        </p:nvGrpSpPr>
        <p:grpSpPr>
          <a:xfrm>
            <a:off x="3106230" y="3673545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F7F5ED6-6BB4-E4F9-620E-CD1FF46425D0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F7F5ED6-6BB4-E4F9-620E-CD1FF4642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4A743BE-AD39-0CDB-0801-D26E86A036EF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4A743BE-AD39-0CDB-0801-D26E86A03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E14A45-BB43-DA92-689D-57770B873305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E14A45-BB43-DA92-689D-57770B873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2CB3F5-788E-7CAD-2EE6-FC3AEA35037E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2CB3F5-788E-7CAD-2EE6-FC3AEA350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948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Local Multiplication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462444" y="2827189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511037" y="2827189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440611" y="3799129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4128752" y="245706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3080159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5275165" y="342900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2216673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680877" y="4494393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675668" y="449439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6103624" y="449439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462444" y="3799129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899606" y="3799129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657450" y="3799129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E9E203-D6AF-667B-B0B7-519CE8607553}"/>
              </a:ext>
            </a:extLst>
          </p:cNvPr>
          <p:cNvGrpSpPr/>
          <p:nvPr/>
        </p:nvGrpSpPr>
        <p:grpSpPr>
          <a:xfrm>
            <a:off x="2002660" y="4960114"/>
            <a:ext cx="706858" cy="154172"/>
            <a:chOff x="3593538" y="4972861"/>
            <a:chExt cx="706858" cy="1541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96C449-A51E-BBC0-7E1A-0A018E6DAC6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9A3AD3C5-9832-EA8C-9BB4-9BE74CC886F2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7AABE43-12D9-6D13-7A11-A975A4D36C50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B5F6F5C-F12D-1285-7AE4-530048412986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9C562628-2F87-8767-6B7E-8367E1CF7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E3E84-C74C-8464-F0EA-602C6E64D56E}"/>
              </a:ext>
            </a:extLst>
          </p:cNvPr>
          <p:cNvGrpSpPr/>
          <p:nvPr/>
        </p:nvGrpSpPr>
        <p:grpSpPr>
          <a:xfrm>
            <a:off x="3487484" y="4951812"/>
            <a:ext cx="706858" cy="154172"/>
            <a:chOff x="3593538" y="4972861"/>
            <a:chExt cx="706858" cy="1541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143F69-2AF1-6E48-87C8-2CDC314EC12F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193C6F8-7B2A-7756-F35C-503D4CF91D9C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0ACA287-CC19-B417-B4D3-9F5833E688C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FFC540A-8101-8127-8FE3-D7C53FB22B0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Arrow Right with solid fill">
              <a:extLst>
                <a:ext uri="{FF2B5EF4-FFF2-40B4-BE49-F238E27FC236}">
                  <a16:creationId xmlns:a16="http://schemas.microsoft.com/office/drawing/2014/main" id="{B06BDF1C-50AA-2285-D175-D21A57F5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8DBD40-14A1-D78A-AA5D-82411596698A}"/>
              </a:ext>
            </a:extLst>
          </p:cNvPr>
          <p:cNvGrpSpPr/>
          <p:nvPr/>
        </p:nvGrpSpPr>
        <p:grpSpPr>
          <a:xfrm>
            <a:off x="4528552" y="4973133"/>
            <a:ext cx="706858" cy="154172"/>
            <a:chOff x="3593538" y="4972861"/>
            <a:chExt cx="706858" cy="15417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0F4533-C31D-5884-93FB-329E5F7A2B14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19DAA80-0EF5-2D26-93BA-8B77B7700D57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4B497EC-9D4C-1C9C-964B-B4DA1D654EEC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0F89B50-BC5E-FD85-01AF-5EA9158FEF5B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Arrow Right with solid fill">
              <a:extLst>
                <a:ext uri="{FF2B5EF4-FFF2-40B4-BE49-F238E27FC236}">
                  <a16:creationId xmlns:a16="http://schemas.microsoft.com/office/drawing/2014/main" id="{A71928B9-CEF8-13B2-EF44-88FBDFF4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1E1BFC-F85F-A44B-8589-CED88BEFF344}"/>
              </a:ext>
            </a:extLst>
          </p:cNvPr>
          <p:cNvGrpSpPr/>
          <p:nvPr/>
        </p:nvGrpSpPr>
        <p:grpSpPr>
          <a:xfrm>
            <a:off x="5930484" y="4959994"/>
            <a:ext cx="706858" cy="154172"/>
            <a:chOff x="3593538" y="4972861"/>
            <a:chExt cx="706858" cy="15417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163F72-4F69-2EF4-ADA1-EA764E465BB9}"/>
                </a:ext>
              </a:extLst>
            </p:cNvPr>
            <p:cNvGrpSpPr/>
            <p:nvPr/>
          </p:nvGrpSpPr>
          <p:grpSpPr>
            <a:xfrm>
              <a:off x="3593538" y="5004977"/>
              <a:ext cx="263103" cy="90859"/>
              <a:chOff x="3885367" y="4369436"/>
              <a:chExt cx="263103" cy="90859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E6A15D8C-FFCA-BD71-2E9C-44B6B405E3DD}"/>
                  </a:ext>
                </a:extLst>
              </p:cNvPr>
              <p:cNvSpPr/>
              <p:nvPr/>
            </p:nvSpPr>
            <p:spPr>
              <a:xfrm rot="10800000">
                <a:off x="3885367" y="4369436"/>
                <a:ext cx="89941" cy="8994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405704F8-8C23-0706-7407-803BD7EEBD7B}"/>
                  </a:ext>
                </a:extLst>
              </p:cNvPr>
              <p:cNvSpPr/>
              <p:nvPr/>
            </p:nvSpPr>
            <p:spPr>
              <a:xfrm rot="10800000">
                <a:off x="4058529" y="4370354"/>
                <a:ext cx="89941" cy="8994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5F5F5E6-46F9-3CAE-58B5-336A7271AA81}"/>
                </a:ext>
              </a:extLst>
            </p:cNvPr>
            <p:cNvSpPr/>
            <p:nvPr/>
          </p:nvSpPr>
          <p:spPr>
            <a:xfrm rot="10800000">
              <a:off x="4210455" y="5004977"/>
              <a:ext cx="89941" cy="899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Arrow Right with solid fill">
              <a:extLst>
                <a:ext uri="{FF2B5EF4-FFF2-40B4-BE49-F238E27FC236}">
                  <a16:creationId xmlns:a16="http://schemas.microsoft.com/office/drawing/2014/main" id="{F28D7D57-8F36-3363-DEC2-FE5BA661F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4402" y="4972861"/>
              <a:ext cx="154172" cy="1541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FF99BA1-342C-5C32-3606-2F4C38DD7164}"/>
              </a:ext>
            </a:extLst>
          </p:cNvPr>
          <p:cNvSpPr txBox="1"/>
          <p:nvPr/>
        </p:nvSpPr>
        <p:spPr>
          <a:xfrm>
            <a:off x="714334" y="2420883"/>
            <a:ext cx="8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C45767-64CC-1FFC-3AE2-78A2912E3AF8}"/>
              </a:ext>
            </a:extLst>
          </p:cNvPr>
          <p:cNvSpPr txBox="1"/>
          <p:nvPr/>
        </p:nvSpPr>
        <p:spPr>
          <a:xfrm>
            <a:off x="373267" y="4558692"/>
            <a:ext cx="123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07E070-E69F-FD7C-EAD9-5299321027A2}"/>
              </a:ext>
            </a:extLst>
          </p:cNvPr>
          <p:cNvSpPr txBox="1"/>
          <p:nvPr/>
        </p:nvSpPr>
        <p:spPr>
          <a:xfrm>
            <a:off x="7205870" y="3000447"/>
            <a:ext cx="4294235" cy="1143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All</a:t>
            </a:r>
            <a:r>
              <a:rPr lang="en-US" sz="2400" dirty="0">
                <a:cs typeface="Arial" panose="020B0604020202020204" pitchFamily="34" charset="0"/>
              </a:rPr>
              <a:t> processors run its local multiplication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5AD568-DEF1-3E71-F9D0-7FFFFA2004AC}"/>
              </a:ext>
            </a:extLst>
          </p:cNvPr>
          <p:cNvGrpSpPr/>
          <p:nvPr/>
        </p:nvGrpSpPr>
        <p:grpSpPr>
          <a:xfrm>
            <a:off x="3058223" y="3449486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581B4C3-2F1E-31BA-5822-791D18B36E40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581B4C3-2F1E-31BA-5822-791D18B36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817B5-6FEC-45E7-9634-031208143F31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A6817B5-6FEC-45E7-9634-031208143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5DBF0F3-2114-4546-EB36-829642946D6D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5DBF0F3-2114-4546-EB36-829642946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CAD9C6-6EF8-1F25-4D88-CE120DB43E3E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4CAD9C6-6EF8-1F25-4D88-CE120DB43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212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67" y="215430"/>
            <a:ext cx="5907464" cy="7729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Collect Result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281497-A77F-B786-7787-3A09B226ADE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136522" y="2871938"/>
            <a:ext cx="73189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B1EE0-4521-884E-3875-F9ED1F7D281B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185115" y="2871938"/>
            <a:ext cx="829718" cy="66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DEF0AF-270B-B577-B9AC-921C189AE894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2114689" y="3843878"/>
            <a:ext cx="705138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B1C3720-486D-1E02-71E0-CCC2CEB62422}"/>
              </a:ext>
            </a:extLst>
          </p:cNvPr>
          <p:cNvSpPr/>
          <p:nvPr/>
        </p:nvSpPr>
        <p:spPr>
          <a:xfrm>
            <a:off x="3802830" y="250180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73A311-ABF4-4A32-9C10-23035E162318}"/>
              </a:ext>
            </a:extLst>
          </p:cNvPr>
          <p:cNvSpPr/>
          <p:nvPr/>
        </p:nvSpPr>
        <p:spPr>
          <a:xfrm>
            <a:off x="2754237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559C78-BC6F-FFE6-1E71-AB073B562B63}"/>
              </a:ext>
            </a:extLst>
          </p:cNvPr>
          <p:cNvSpPr/>
          <p:nvPr/>
        </p:nvSpPr>
        <p:spPr>
          <a:xfrm>
            <a:off x="4949243" y="3473749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2288E40-F4F8-6364-19BF-F17932CFC47B}"/>
              </a:ext>
            </a:extLst>
          </p:cNvPr>
          <p:cNvSpPr/>
          <p:nvPr/>
        </p:nvSpPr>
        <p:spPr>
          <a:xfrm>
            <a:off x="1890751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567A8-F64A-C77E-F190-1AF6A2EB6C6D}"/>
              </a:ext>
            </a:extLst>
          </p:cNvPr>
          <p:cNvSpPr/>
          <p:nvPr/>
        </p:nvSpPr>
        <p:spPr>
          <a:xfrm>
            <a:off x="3354955" y="4539142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8C332BE-CD81-CEAB-48AB-506942E6E007}"/>
              </a:ext>
            </a:extLst>
          </p:cNvPr>
          <p:cNvSpPr/>
          <p:nvPr/>
        </p:nvSpPr>
        <p:spPr>
          <a:xfrm>
            <a:off x="4349746" y="4539140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0D4E2A-A92E-23B2-393A-37DEFE90CADA}"/>
              </a:ext>
            </a:extLst>
          </p:cNvPr>
          <p:cNvSpPr/>
          <p:nvPr/>
        </p:nvSpPr>
        <p:spPr>
          <a:xfrm>
            <a:off x="5777702" y="4539141"/>
            <a:ext cx="447875" cy="43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13572-C306-2D48-9EEB-9786A1CA080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3136522" y="3843878"/>
            <a:ext cx="442371" cy="69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B2D99E-2DA0-A2AE-2775-DD97DB5B17AD}"/>
              </a:ext>
            </a:extLst>
          </p:cNvPr>
          <p:cNvCxnSpPr>
            <a:stCxn id="48" idx="3"/>
            <a:endCxn id="51" idx="0"/>
          </p:cNvCxnSpPr>
          <p:nvPr/>
        </p:nvCxnSpPr>
        <p:spPr>
          <a:xfrm flipH="1">
            <a:off x="4573684" y="3843878"/>
            <a:ext cx="441149" cy="6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477199-D7CD-A20F-D817-8E2E09EC6B46}"/>
              </a:ext>
            </a:extLst>
          </p:cNvPr>
          <p:cNvCxnSpPr>
            <a:cxnSpLocks/>
            <a:stCxn id="48" idx="5"/>
            <a:endCxn id="52" idx="0"/>
          </p:cNvCxnSpPr>
          <p:nvPr/>
        </p:nvCxnSpPr>
        <p:spPr>
          <a:xfrm>
            <a:off x="5331528" y="3843878"/>
            <a:ext cx="670112" cy="69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C8ED65D-319A-F643-469F-506563D8EDC0}"/>
              </a:ext>
            </a:extLst>
          </p:cNvPr>
          <p:cNvGrpSpPr/>
          <p:nvPr/>
        </p:nvGrpSpPr>
        <p:grpSpPr>
          <a:xfrm>
            <a:off x="3753196" y="1910853"/>
            <a:ext cx="547141" cy="537781"/>
            <a:chOff x="7972586" y="1375547"/>
            <a:chExt cx="547141" cy="537781"/>
          </a:xfrm>
          <a:solidFill>
            <a:schemeClr val="accent5"/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BFA38CA-2927-1A20-487C-292840168C6E}"/>
                </a:ext>
              </a:extLst>
            </p:cNvPr>
            <p:cNvSpPr/>
            <p:nvPr/>
          </p:nvSpPr>
          <p:spPr>
            <a:xfrm rot="10800000">
              <a:off x="79725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303D7DE-7CC9-6957-F24D-D8673230AF85}"/>
                </a:ext>
              </a:extLst>
            </p:cNvPr>
            <p:cNvSpPr/>
            <p:nvPr/>
          </p:nvSpPr>
          <p:spPr>
            <a:xfrm rot="10800000">
              <a:off x="81249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72CF78A-1233-9081-A23E-7A731A6AF1ED}"/>
                </a:ext>
              </a:extLst>
            </p:cNvPr>
            <p:cNvSpPr/>
            <p:nvPr/>
          </p:nvSpPr>
          <p:spPr>
            <a:xfrm rot="10800000">
              <a:off x="8277386" y="137554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F518068-EAE2-681B-FD7F-422115837D67}"/>
                </a:ext>
              </a:extLst>
            </p:cNvPr>
            <p:cNvSpPr/>
            <p:nvPr/>
          </p:nvSpPr>
          <p:spPr>
            <a:xfrm rot="10800000">
              <a:off x="8429786" y="137554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15A6898-D5E0-152B-6090-0580CFA7BC31}"/>
                </a:ext>
              </a:extLst>
            </p:cNvPr>
            <p:cNvSpPr/>
            <p:nvPr/>
          </p:nvSpPr>
          <p:spPr>
            <a:xfrm rot="10800000">
              <a:off x="79725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65B1148-BDDD-C842-B3A2-4F6559D4686A}"/>
                </a:ext>
              </a:extLst>
            </p:cNvPr>
            <p:cNvSpPr/>
            <p:nvPr/>
          </p:nvSpPr>
          <p:spPr>
            <a:xfrm rot="10800000">
              <a:off x="81249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E8FE6D-DBF5-44BF-0A8C-67A326AD8475}"/>
                </a:ext>
              </a:extLst>
            </p:cNvPr>
            <p:cNvSpPr/>
            <p:nvPr/>
          </p:nvSpPr>
          <p:spPr>
            <a:xfrm rot="10800000">
              <a:off x="8277386" y="1515641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2809149-D058-9E44-706B-0ED7851598EF}"/>
                </a:ext>
              </a:extLst>
            </p:cNvPr>
            <p:cNvSpPr/>
            <p:nvPr/>
          </p:nvSpPr>
          <p:spPr>
            <a:xfrm rot="10800000">
              <a:off x="8429786" y="1515642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3EC5ABD-56CD-50EC-74A9-C7CF64C62847}"/>
                </a:ext>
              </a:extLst>
            </p:cNvPr>
            <p:cNvSpPr/>
            <p:nvPr/>
          </p:nvSpPr>
          <p:spPr>
            <a:xfrm rot="10800000">
              <a:off x="79725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8876F8E-6390-7DF9-92CC-6F39000E19B6}"/>
                </a:ext>
              </a:extLst>
            </p:cNvPr>
            <p:cNvSpPr/>
            <p:nvPr/>
          </p:nvSpPr>
          <p:spPr>
            <a:xfrm rot="10800000">
              <a:off x="81249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DF44B0-6678-AAEA-2681-AE06F7563294}"/>
                </a:ext>
              </a:extLst>
            </p:cNvPr>
            <p:cNvSpPr/>
            <p:nvPr/>
          </p:nvSpPr>
          <p:spPr>
            <a:xfrm rot="10800000">
              <a:off x="8277386" y="166749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53AD6F0-7309-3660-6553-112160D5E299}"/>
                </a:ext>
              </a:extLst>
            </p:cNvPr>
            <p:cNvSpPr/>
            <p:nvPr/>
          </p:nvSpPr>
          <p:spPr>
            <a:xfrm rot="10800000">
              <a:off x="8429786" y="166749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ABB5C60F-D3F9-E88B-837F-61508B930742}"/>
                </a:ext>
              </a:extLst>
            </p:cNvPr>
            <p:cNvSpPr/>
            <p:nvPr/>
          </p:nvSpPr>
          <p:spPr>
            <a:xfrm rot="10800000">
              <a:off x="79725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63B33B3-12F9-0C3F-A369-795A3C1A925E}"/>
                </a:ext>
              </a:extLst>
            </p:cNvPr>
            <p:cNvSpPr/>
            <p:nvPr/>
          </p:nvSpPr>
          <p:spPr>
            <a:xfrm rot="10800000">
              <a:off x="81249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2090F91-FD72-AE36-D85C-7717B561F760}"/>
                </a:ext>
              </a:extLst>
            </p:cNvPr>
            <p:cNvSpPr/>
            <p:nvPr/>
          </p:nvSpPr>
          <p:spPr>
            <a:xfrm rot="10800000">
              <a:off x="8277386" y="182338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776AA29-CA18-011F-08A7-2DF2D067F017}"/>
                </a:ext>
              </a:extLst>
            </p:cNvPr>
            <p:cNvSpPr/>
            <p:nvPr/>
          </p:nvSpPr>
          <p:spPr>
            <a:xfrm rot="10800000">
              <a:off x="8429786" y="1823387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CFB051-0805-1363-4FFE-DC84D5FFDC54}"/>
              </a:ext>
            </a:extLst>
          </p:cNvPr>
          <p:cNvGrpSpPr/>
          <p:nvPr/>
        </p:nvGrpSpPr>
        <p:grpSpPr>
          <a:xfrm>
            <a:off x="2836851" y="3185901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FF9CE5E9-0DEC-D259-3DEC-89AC1F41FEE9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64991DE-B93C-747B-0C28-9BB1CCC4FF1D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A02611B-E64F-7098-FEB9-F141BD69E3DC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F2C6E2D-A5CB-8CDF-8262-6D15A005C6FB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99C00-6E17-0D11-96EB-B6FB9CC5E44E}"/>
              </a:ext>
            </a:extLst>
          </p:cNvPr>
          <p:cNvGrpSpPr/>
          <p:nvPr/>
        </p:nvGrpSpPr>
        <p:grpSpPr>
          <a:xfrm>
            <a:off x="5029987" y="3204595"/>
            <a:ext cx="242351" cy="243099"/>
            <a:chOff x="6995490" y="2294368"/>
            <a:chExt cx="242351" cy="243099"/>
          </a:xfrm>
          <a:solidFill>
            <a:schemeClr val="accent5"/>
          </a:solidFill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610E346-6BC4-1FCD-8462-301CF202DACF}"/>
                </a:ext>
              </a:extLst>
            </p:cNvPr>
            <p:cNvSpPr/>
            <p:nvPr/>
          </p:nvSpPr>
          <p:spPr>
            <a:xfrm rot="10800000">
              <a:off x="6995500" y="2294368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23AB82B-90AE-8D84-9743-1D9C201C437E}"/>
                </a:ext>
              </a:extLst>
            </p:cNvPr>
            <p:cNvSpPr/>
            <p:nvPr/>
          </p:nvSpPr>
          <p:spPr>
            <a:xfrm rot="10800000">
              <a:off x="7147900" y="2294369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DE26129-A48C-AD0F-5D7D-CABF5F0AC030}"/>
                </a:ext>
              </a:extLst>
            </p:cNvPr>
            <p:cNvSpPr/>
            <p:nvPr/>
          </p:nvSpPr>
          <p:spPr>
            <a:xfrm rot="10800000">
              <a:off x="6995490" y="2447525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37F27C0-ED55-DF36-5025-3A28EA584A48}"/>
                </a:ext>
              </a:extLst>
            </p:cNvPr>
            <p:cNvSpPr/>
            <p:nvPr/>
          </p:nvSpPr>
          <p:spPr>
            <a:xfrm rot="10800000">
              <a:off x="7147890" y="2447526"/>
              <a:ext cx="89941" cy="89941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9A3AD3C5-9832-EA8C-9BB4-9BE74CC886F2}"/>
              </a:ext>
            </a:extLst>
          </p:cNvPr>
          <p:cNvSpPr/>
          <p:nvPr/>
        </p:nvSpPr>
        <p:spPr>
          <a:xfrm rot="10800000">
            <a:off x="2087878" y="4410114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28D3381-FC59-A78D-5DA4-F83F4EE460E4}"/>
              </a:ext>
            </a:extLst>
          </p:cNvPr>
          <p:cNvSpPr/>
          <p:nvPr/>
        </p:nvSpPr>
        <p:spPr>
          <a:xfrm rot="10800000">
            <a:off x="3543000" y="4411366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1A2C153-FF77-7E38-E012-3825D8DBDF28}"/>
              </a:ext>
            </a:extLst>
          </p:cNvPr>
          <p:cNvSpPr/>
          <p:nvPr/>
        </p:nvSpPr>
        <p:spPr>
          <a:xfrm rot="10800000">
            <a:off x="4528712" y="4411365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AB83B0-FDB1-880C-EA3A-A33EDF38B863}"/>
              </a:ext>
            </a:extLst>
          </p:cNvPr>
          <p:cNvSpPr/>
          <p:nvPr/>
        </p:nvSpPr>
        <p:spPr>
          <a:xfrm rot="10800000">
            <a:off x="5964653" y="4413428"/>
            <a:ext cx="89941" cy="899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A18FDDE-54E2-DAF1-5927-CF1987D318FC}"/>
              </a:ext>
            </a:extLst>
          </p:cNvPr>
          <p:cNvSpPr/>
          <p:nvPr/>
        </p:nvSpPr>
        <p:spPr>
          <a:xfrm rot="19134793">
            <a:off x="3180360" y="2801895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3D81871-91B2-27DD-5F3E-EC2C88FF76D1}"/>
              </a:ext>
            </a:extLst>
          </p:cNvPr>
          <p:cNvSpPr/>
          <p:nvPr/>
        </p:nvSpPr>
        <p:spPr>
          <a:xfrm rot="19134793">
            <a:off x="2198966" y="3825270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E9001BA-B3A3-2240-BCEF-5802DDFF8C57}"/>
              </a:ext>
            </a:extLst>
          </p:cNvPr>
          <p:cNvSpPr/>
          <p:nvPr/>
        </p:nvSpPr>
        <p:spPr>
          <a:xfrm rot="18442343">
            <a:off x="4513648" y="3976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02164-C29C-6BC3-08F0-F01E4F7EAB2A}"/>
              </a:ext>
            </a:extLst>
          </p:cNvPr>
          <p:cNvSpPr/>
          <p:nvPr/>
        </p:nvSpPr>
        <p:spPr>
          <a:xfrm rot="13120617">
            <a:off x="4395949" y="281851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2F0BE75-61DD-95DC-2276-ADE2FD8FB72B}"/>
              </a:ext>
            </a:extLst>
          </p:cNvPr>
          <p:cNvSpPr/>
          <p:nvPr/>
        </p:nvSpPr>
        <p:spPr>
          <a:xfrm rot="13427668">
            <a:off x="5543435" y="3828849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5CEC017-7ACC-9C8B-F5E2-4814D90CF25C}"/>
              </a:ext>
            </a:extLst>
          </p:cNvPr>
          <p:cNvSpPr/>
          <p:nvPr/>
        </p:nvSpPr>
        <p:spPr>
          <a:xfrm rot="14005516">
            <a:off x="3335041" y="3880484"/>
            <a:ext cx="390589" cy="20200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21813-B708-82CF-32A7-20415B1A561D}"/>
              </a:ext>
            </a:extLst>
          </p:cNvPr>
          <p:cNvSpPr txBox="1"/>
          <p:nvPr/>
        </p:nvSpPr>
        <p:spPr>
          <a:xfrm>
            <a:off x="643416" y="2566110"/>
            <a:ext cx="93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66C0F-54DD-58F6-46EB-1E63CA6EABA5}"/>
              </a:ext>
            </a:extLst>
          </p:cNvPr>
          <p:cNvSpPr txBox="1"/>
          <p:nvPr/>
        </p:nvSpPr>
        <p:spPr>
          <a:xfrm>
            <a:off x="373267" y="4603441"/>
            <a:ext cx="129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/>
              <p:nvPr/>
            </p:nvSpPr>
            <p:spPr>
              <a:xfrm>
                <a:off x="7247200" y="2394457"/>
                <a:ext cx="4373017" cy="22510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Workers</a:t>
                </a:r>
                <a:r>
                  <a:rPr lang="en-US" sz="2400" dirty="0">
                    <a:cs typeface="Arial" panose="020B0604020202020204" pitchFamily="34" charset="0"/>
                  </a:rPr>
                  <a:t> send results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cs typeface="Arial" panose="020B0604020202020204" pitchFamily="34" charset="0"/>
                  </a:rPr>
                  <a:t>Leader</a:t>
                </a:r>
                <a:r>
                  <a:rPr lang="en-US" sz="2400" dirty="0">
                    <a:cs typeface="Arial" panose="020B0604020202020204" pitchFamily="34" charset="0"/>
                  </a:rPr>
                  <a:t> receives and assembles into result </a:t>
                </a:r>
                <a:r>
                  <a:rPr lang="en-US" sz="2400" i="1" dirty="0">
                    <a:cs typeface="Arial" panose="020B0604020202020204" pitchFamily="34" charset="0"/>
                  </a:rPr>
                  <a:t>C.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Arial" panose="020B0604020202020204" pitchFamily="34" charset="0"/>
                  </a:rPr>
                  <a:t>Repeat until reach the </a:t>
                </a:r>
                <a:r>
                  <a:rPr lang="en-US" sz="2400" i="1" dirty="0">
                    <a:cs typeface="Arial" panose="020B0604020202020204" pitchFamily="34" charset="0"/>
                  </a:rPr>
                  <a:t>root.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E5DB02-DE0D-C918-3E4A-36EFA6D3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00" y="2394457"/>
                <a:ext cx="4373017" cy="2251065"/>
              </a:xfrm>
              <a:prstGeom prst="rect">
                <a:avLst/>
              </a:prstGeom>
              <a:blipFill>
                <a:blip r:embed="rId2"/>
                <a:stretch>
                  <a:fillRect l="-1739" r="-2029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F853F87-BF6D-C40D-9335-8A76981FB1AF}"/>
              </a:ext>
            </a:extLst>
          </p:cNvPr>
          <p:cNvGrpSpPr/>
          <p:nvPr/>
        </p:nvGrpSpPr>
        <p:grpSpPr>
          <a:xfrm>
            <a:off x="2789032" y="3550739"/>
            <a:ext cx="2568770" cy="1394547"/>
            <a:chOff x="1688578" y="3243773"/>
            <a:chExt cx="2568770" cy="1394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1F55EE8-1B15-4502-6491-0A7D131E114A}"/>
                    </a:ext>
                  </a:extLst>
                </p:cNvPr>
                <p:cNvSpPr txBox="1"/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1F55EE8-1B15-4502-6491-0A7D131E1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121" y="3243773"/>
                  <a:ext cx="2500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AF74B2-52FC-4D9C-C493-9DF6203D33C5}"/>
                    </a:ext>
                  </a:extLst>
                </p:cNvPr>
                <p:cNvSpPr txBox="1"/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AF74B2-52FC-4D9C-C493-9DF6203D3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21" y="4262998"/>
                  <a:ext cx="28512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B0084-E22A-C0DF-06C7-F6FE319410A1}"/>
                    </a:ext>
                  </a:extLst>
                </p:cNvPr>
                <p:cNvSpPr txBox="1"/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B0084-E22A-C0DF-06C7-F6FE31941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578" y="4264780"/>
                  <a:ext cx="28512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EF635E-A5B8-2642-DDC4-8E154B230A01}"/>
                    </a:ext>
                  </a:extLst>
                </p:cNvPr>
                <p:cNvSpPr txBox="1"/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EF635E-A5B8-2642-DDC4-8E154B230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213" y="4268988"/>
                  <a:ext cx="3778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12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6" y="188536"/>
            <a:ext cx="5907464" cy="7729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Static Leader-Worker Tree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59CC-BDA8-AD34-6B4E-D97C84FB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Ranks determine </a:t>
            </a:r>
            <a:r>
              <a:rPr lang="en-US" dirty="0">
                <a:hlinkClick r:id="rId2" action="ppaction://hlinksldjump"/>
              </a:rPr>
              <a:t>a static Leader-Worker relationship</a:t>
            </a:r>
            <a:r>
              <a:rPr lang="en-US" dirty="0"/>
              <a:t>.</a:t>
            </a:r>
          </a:p>
          <a:p>
            <a:r>
              <a:rPr lang="en-US" dirty="0"/>
              <a:t>Reuse leader as a worker.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Special Case</a:t>
            </a:r>
            <a:r>
              <a:rPr lang="en-US" dirty="0"/>
              <a:t>: </a:t>
            </a:r>
            <a:r>
              <a:rPr lang="en-US" i="1" dirty="0"/>
              <a:t>root</a:t>
            </a:r>
            <a:r>
              <a:rPr lang="en-US" dirty="0"/>
              <a:t> processor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a dual role as both sender and receiver, which </a:t>
            </a:r>
            <a:r>
              <a:rPr lang="en-US" dirty="0"/>
              <a:t>could lead to deadlock.</a:t>
            </a:r>
          </a:p>
          <a:p>
            <a:r>
              <a:rPr lang="en-US" dirty="0"/>
              <a:t>MPI data transfer is not necessary,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direct memory copying.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DDB-8E55-1E79-AD0C-3DD8D143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6" y="277988"/>
            <a:ext cx="8299481" cy="77299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Static Relationship Tree by Rank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0D051-C4E0-0D23-9BEB-4C3E544F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83025"/>
            <a:ext cx="6218320" cy="37738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290D1-4BDC-D42A-5859-04E5672FC1DC}"/>
                  </a:ext>
                </a:extLst>
              </p:cNvPr>
              <p:cNvSpPr txBox="1"/>
              <p:nvPr/>
            </p:nvSpPr>
            <p:spPr>
              <a:xfrm>
                <a:off x="7128387" y="2511373"/>
                <a:ext cx="4381126" cy="169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Level-1 leader: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Level-2 leaders: 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→6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Level-3 leaders: 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→48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A290D1-4BDC-D42A-5859-04E5672FC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87" y="2511373"/>
                <a:ext cx="4381126" cy="1696105"/>
              </a:xfrm>
              <a:prstGeom prst="rect">
                <a:avLst/>
              </a:prstGeom>
              <a:blipFill>
                <a:blip r:embed="rId3"/>
                <a:stretch>
                  <a:fillRect l="-202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2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352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KaTeX_Math</vt:lpstr>
      <vt:lpstr>Söhne</vt:lpstr>
      <vt:lpstr>Arial</vt:lpstr>
      <vt:lpstr>Calibri</vt:lpstr>
      <vt:lpstr>Calibri Light</vt:lpstr>
      <vt:lpstr>Cambria Math</vt:lpstr>
      <vt:lpstr>Times New Roman</vt:lpstr>
      <vt:lpstr>Office Theme</vt:lpstr>
      <vt:lpstr>Parallelizing Strassen's Algorithm</vt:lpstr>
      <vt:lpstr> Introduction </vt:lpstr>
      <vt:lpstr> Table of Content </vt:lpstr>
      <vt:lpstr> Parallelization </vt:lpstr>
      <vt:lpstr>1. Distribute Data</vt:lpstr>
      <vt:lpstr>2. Local Multiplication</vt:lpstr>
      <vt:lpstr>3. Collect Result</vt:lpstr>
      <vt:lpstr> Static Leader-Worker Tree  </vt:lpstr>
      <vt:lpstr>Static Relationship Tree by Rank</vt:lpstr>
      <vt:lpstr> Results </vt:lpstr>
      <vt:lpstr> Results </vt:lpstr>
      <vt:lpstr> Analysis </vt:lpstr>
      <vt:lpstr> Summary </vt:lpstr>
      <vt:lpstr>Q &amp; A </vt:lpstr>
      <vt:lpstr>Appendix: Strassen’s Sub-Matrices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Liang</dc:creator>
  <cp:lastModifiedBy>Zhu Liang</cp:lastModifiedBy>
  <cp:revision>33</cp:revision>
  <dcterms:created xsi:type="dcterms:W3CDTF">2023-11-13T01:11:47Z</dcterms:created>
  <dcterms:modified xsi:type="dcterms:W3CDTF">2023-11-21T18:10:21Z</dcterms:modified>
</cp:coreProperties>
</file>