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0" r:id="rId6"/>
    <p:sldId id="264" r:id="rId7"/>
    <p:sldId id="265" r:id="rId8"/>
    <p:sldId id="257" r:id="rId9"/>
    <p:sldId id="259" r:id="rId10"/>
    <p:sldId id="266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1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7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6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9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3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1473-FE4E-426B-AB3C-7ED7ABD7EB16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6AEE-4AC8-464A-B491-337ED4242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8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Decision Tree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Release version</a:t>
            </a:r>
          </a:p>
          <a:p>
            <a:r>
              <a:rPr lang="zh-CN" altLang="en-US" dirty="0" smtClean="0"/>
              <a:t>朱和胜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0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altLang="zh-CN" dirty="0" smtClean="0"/>
              <a:t>double Gain(set&lt;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ttr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{</a:t>
            </a:r>
          </a:p>
          <a:p>
            <a:pPr lvl="1"/>
            <a:r>
              <a:rPr lang="zh-CN" altLang="en-US" dirty="0" smtClean="0"/>
              <a:t>先计算数据集的熵值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按照特征划分成几个小的数据集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对每个小数据集求其熵值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按照小数据集概率求和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计算信息增益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FindBestAttribute</a:t>
            </a:r>
            <a:r>
              <a:rPr lang="en-US" altLang="zh-CN" dirty="0" smtClean="0"/>
              <a:t>(set&lt;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&gt;, set&lt;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{</a:t>
            </a:r>
          </a:p>
          <a:p>
            <a:pPr lvl="1"/>
            <a:r>
              <a:rPr lang="zh-CN" altLang="en-US" dirty="0" smtClean="0"/>
              <a:t>对特征集中每一个特征分别求信息增益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选择最大的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58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* </a:t>
            </a:r>
            <a:r>
              <a:rPr lang="en-US" altLang="zh-CN" dirty="0" smtClean="0"/>
              <a:t>ID3_solution(set&lt;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&gt;, set&lt;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{</a:t>
            </a:r>
          </a:p>
          <a:p>
            <a:pPr lvl="1"/>
            <a:r>
              <a:rPr lang="zh-CN" altLang="en-US" dirty="0"/>
              <a:t>先</a:t>
            </a:r>
            <a:r>
              <a:rPr lang="zh-CN" altLang="en-US" dirty="0" smtClean="0"/>
              <a:t>对进来的数据集进行判断，是否已经属于一个类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或者已经没有特征，数据集还没有完全属于一个类，就多数法来判别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否则就选择最好的，划分数据集，进行递归计算。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至于你用什么存决策树，自己决定。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62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463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输出结果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4" y="1191165"/>
            <a:ext cx="3406140" cy="3450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829056"/>
            <a:ext cx="7624169" cy="40111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73312" y="1292987"/>
            <a:ext cx="35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22592" y="27044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89920" y="2649974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22592" y="1914144"/>
            <a:ext cx="24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68592" y="22598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323428" y="1890498"/>
            <a:ext cx="3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22976" y="3523488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79920" y="340300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323428" y="3391177"/>
            <a:ext cx="33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789920" y="3342409"/>
            <a:ext cx="45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46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smtClean="0"/>
              <a:t>            </a:t>
            </a:r>
            <a:r>
              <a:rPr lang="en-US" altLang="zh-CN" sz="9600" dirty="0" smtClean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8953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ID3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4856"/>
                <a:ext cx="10515600" cy="517241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3000" dirty="0" smtClean="0"/>
                  <a:t>输入：训练集</a:t>
                </a:r>
                <a:r>
                  <a:rPr lang="en-US" altLang="zh-CN" sz="3000" dirty="0" smtClean="0"/>
                  <a:t>D, </a:t>
                </a:r>
                <a:r>
                  <a:rPr lang="zh-CN" altLang="en-US" sz="3000" dirty="0" smtClean="0"/>
                  <a:t>特征集</a:t>
                </a:r>
                <a:r>
                  <a:rPr lang="en-US" altLang="zh-CN" sz="3000" dirty="0" smtClean="0"/>
                  <a:t>A, </a:t>
                </a:r>
                <a:endParaRPr lang="en-US" altLang="zh-CN" sz="3000" dirty="0" smtClean="0"/>
              </a:p>
              <a:p>
                <a:r>
                  <a:rPr lang="zh-CN" altLang="en-US" sz="3000" dirty="0" smtClean="0"/>
                  <a:t>输出</a:t>
                </a:r>
                <a:r>
                  <a:rPr lang="zh-CN" altLang="en-US" sz="3000" dirty="0" smtClean="0"/>
                  <a:t>：决策树</a:t>
                </a:r>
                <a:r>
                  <a:rPr lang="en-US" altLang="zh-CN" sz="3000" dirty="0" smtClean="0"/>
                  <a:t>T</a:t>
                </a:r>
              </a:p>
              <a:p>
                <a:r>
                  <a:rPr lang="en-US" altLang="zh-CN" sz="3000" dirty="0" smtClean="0"/>
                  <a:t>1, </a:t>
                </a:r>
                <a:r>
                  <a:rPr lang="zh-CN" altLang="en-US" sz="3000" dirty="0" smtClean="0"/>
                  <a:t>若</a:t>
                </a:r>
                <a:r>
                  <a:rPr lang="en-US" altLang="zh-CN" sz="3000" dirty="0" smtClean="0"/>
                  <a:t>D</a:t>
                </a:r>
                <a:r>
                  <a:rPr lang="zh-CN" altLang="en-US" sz="3000" dirty="0" smtClean="0"/>
                  <a:t>中所有实例属于同一类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000" dirty="0" smtClean="0"/>
                  <a:t>,</a:t>
                </a:r>
                <a:r>
                  <a:rPr lang="zh-CN" altLang="en-US" sz="3000" dirty="0" smtClean="0"/>
                  <a:t>则</a:t>
                </a:r>
                <a:r>
                  <a:rPr lang="en-US" altLang="zh-CN" sz="3000" dirty="0" smtClean="0"/>
                  <a:t>T</a:t>
                </a:r>
                <a:r>
                  <a:rPr lang="zh-CN" altLang="en-US" sz="3000" dirty="0" smtClean="0"/>
                  <a:t>为单节点树，并将此类作为该节点的类标记，返回</a:t>
                </a:r>
                <a:r>
                  <a:rPr lang="en-US" altLang="zh-CN" sz="3000" dirty="0" smtClean="0"/>
                  <a:t>T;</a:t>
                </a:r>
              </a:p>
              <a:p>
                <a:r>
                  <a:rPr lang="en-US" altLang="zh-CN" sz="3000" dirty="0" smtClean="0"/>
                  <a:t>2, </a:t>
                </a:r>
                <a:r>
                  <a:rPr lang="zh-CN" altLang="en-US" sz="3000" dirty="0" smtClean="0"/>
                  <a:t>若</a:t>
                </a:r>
                <a:r>
                  <a:rPr lang="en-US" altLang="zh-CN" sz="3000" dirty="0" smtClean="0"/>
                  <a:t>A=</a:t>
                </a:r>
                <a14:m>
                  <m:oMath xmlns:m="http://schemas.openxmlformats.org/officeDocument/2006/math">
                    <m:r>
                      <a:rPr lang="en-US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3000" dirty="0" smtClean="0"/>
                  <a:t> 则</a:t>
                </a:r>
                <a:r>
                  <a:rPr lang="en-US" altLang="zh-CN" sz="3000" dirty="0" smtClean="0"/>
                  <a:t>T</a:t>
                </a:r>
                <a:r>
                  <a:rPr lang="zh-CN" altLang="en-US" sz="3000" dirty="0" smtClean="0"/>
                  <a:t>为单节点树，并将</a:t>
                </a:r>
                <a:r>
                  <a:rPr lang="en-US" altLang="zh-CN" sz="3000" dirty="0" smtClean="0"/>
                  <a:t>D</a:t>
                </a:r>
                <a:r>
                  <a:rPr lang="zh-CN" altLang="en-US" sz="3000" dirty="0" smtClean="0"/>
                  <a:t>中是隶属最大的类作为该节点的类 ，返回</a:t>
                </a:r>
                <a:r>
                  <a:rPr lang="en-US" altLang="zh-CN" sz="3000" dirty="0" smtClean="0"/>
                  <a:t>T</a:t>
                </a:r>
                <a:r>
                  <a:rPr lang="en-US" altLang="zh-CN" sz="3000" dirty="0"/>
                  <a:t>;</a:t>
                </a:r>
                <a:endParaRPr lang="en-US" altLang="zh-CN" sz="3000" dirty="0" smtClean="0"/>
              </a:p>
              <a:p>
                <a:r>
                  <a:rPr lang="en-US" altLang="zh-CN" sz="3000" dirty="0" smtClean="0"/>
                  <a:t>3, </a:t>
                </a:r>
                <a:r>
                  <a:rPr lang="zh-CN" altLang="en-US" sz="3000" dirty="0" smtClean="0"/>
                  <a:t>否则，计算</a:t>
                </a:r>
                <a:r>
                  <a:rPr lang="en-US" altLang="zh-CN" sz="3000" dirty="0" smtClean="0"/>
                  <a:t>A</a:t>
                </a:r>
                <a:r>
                  <a:rPr lang="zh-CN" altLang="en-US" sz="3000" dirty="0" smtClean="0"/>
                  <a:t>中各特征对</a:t>
                </a:r>
                <a:r>
                  <a:rPr lang="en-US" altLang="zh-CN" sz="3000" dirty="0" smtClean="0"/>
                  <a:t>D</a:t>
                </a:r>
                <a:r>
                  <a:rPr lang="zh-CN" altLang="en-US" sz="3000" dirty="0" smtClean="0"/>
                  <a:t>的信息增益，选择信息增益最大的特征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3000" b="0" dirty="0" smtClean="0"/>
              </a:p>
              <a:p>
                <a:r>
                  <a:rPr lang="en-US" altLang="zh-CN" sz="3000" dirty="0"/>
                  <a:t>4</a:t>
                </a:r>
                <a:r>
                  <a:rPr lang="en-US" altLang="zh-CN" sz="3000" dirty="0" smtClean="0"/>
                  <a:t>, </a:t>
                </a:r>
                <a:r>
                  <a:rPr lang="zh-CN" altLang="en-US" sz="3000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zh-CN" altLang="en-US" sz="3000" dirty="0" smtClean="0"/>
                  <a:t>中每一个可能的值继续分割成若干非空子集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000" b="0" dirty="0" smtClean="0"/>
              </a:p>
              <a:p>
                <a:r>
                  <a:rPr lang="en-US" altLang="zh-CN" sz="3000" dirty="0"/>
                  <a:t>5</a:t>
                </a:r>
                <a:r>
                  <a:rPr lang="en-US" altLang="zh-CN" sz="3000" dirty="0" smtClean="0"/>
                  <a:t>, </a:t>
                </a:r>
                <a:r>
                  <a:rPr lang="zh-CN" altLang="en-US" sz="3000" dirty="0" smtClean="0"/>
                  <a:t>对第</a:t>
                </a:r>
                <a:r>
                  <a:rPr lang="en-US" altLang="zh-CN" sz="3000" dirty="0" err="1" smtClean="0"/>
                  <a:t>i</a:t>
                </a:r>
                <a:r>
                  <a:rPr lang="zh-CN" altLang="en-US" sz="3000" dirty="0" smtClean="0"/>
                  <a:t>个节点，以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000" b="0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3000" i="1">
                        <a:latin typeface="Cambria Math" panose="02040503050406030204" pitchFamily="18" charset="0"/>
                      </a:rPr>
                      <m:t>训练集</m:t>
                    </m:r>
                    <m:r>
                      <a:rPr lang="zh-CN" altLang="en-US" sz="3000" b="0" i="1" smtClean="0">
                        <a:latin typeface="Cambria Math" panose="02040503050406030204" pitchFamily="18" charset="0"/>
                      </a:rPr>
                      <m:t>，以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3000" b="0" dirty="0" smtClean="0"/>
                  <a:t>为特征集 递归调用。</a:t>
                </a:r>
                <a:endParaRPr lang="en-US" altLang="zh-CN" sz="3000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4856"/>
                <a:ext cx="10515600" cy="5172411"/>
              </a:xfrm>
              <a:blipFill rotWithShape="0">
                <a:blip r:embed="rId2"/>
                <a:stretch>
                  <a:fillRect l="-928" t="-294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43601" y="3244645"/>
            <a:ext cx="287593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也就是条件熵最小的特征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99326" y="4041059"/>
            <a:ext cx="2964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zh-CN" altLang="en-US" dirty="0" smtClean="0"/>
              <a:t>信息增益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4856"/>
                <a:ext cx="10515600" cy="4992107"/>
              </a:xfrm>
            </p:spPr>
            <p:txBody>
              <a:bodyPr/>
              <a:lstStyle/>
              <a:p>
                <a:r>
                  <a:rPr lang="zh-CN" altLang="en-US" dirty="0" smtClean="0"/>
                  <a:t>数据集</a:t>
                </a:r>
                <a:r>
                  <a:rPr lang="en-US" altLang="zh-CN" dirty="0" smtClean="0"/>
                  <a:t>D,  </a:t>
                </a:r>
                <a:r>
                  <a:rPr lang="zh-CN" altLang="en-US" dirty="0" smtClean="0"/>
                  <a:t>特征</a:t>
                </a:r>
                <a:r>
                  <a:rPr lang="en-US" altLang="zh-CN" dirty="0" smtClean="0"/>
                  <a:t>A</a:t>
                </a:r>
              </a:p>
              <a:p>
                <a:r>
                  <a:rPr lang="en-US" altLang="zh-CN" dirty="0" smtClean="0"/>
                  <a:t>1,</a:t>
                </a:r>
                <a:r>
                  <a:rPr lang="zh-CN" altLang="en-US" dirty="0" smtClean="0"/>
                  <a:t>计算数据集经验熵</a:t>
                </a:r>
                <a:r>
                  <a:rPr lang="en-US" altLang="zh-CN" dirty="0" smtClean="0"/>
                  <a:t>H(D):</a:t>
                </a:r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3200" b="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2, </a:t>
                </a:r>
                <a:r>
                  <a:rPr lang="zh-CN" altLang="en-US" sz="3200" dirty="0" smtClean="0"/>
                  <a:t>计算特征</a:t>
                </a:r>
                <a:r>
                  <a:rPr lang="en-US" altLang="zh-CN" sz="3200" dirty="0" smtClean="0"/>
                  <a:t>A</a:t>
                </a:r>
                <a:r>
                  <a:rPr lang="zh-CN" altLang="en-US" sz="3200" dirty="0" smtClean="0"/>
                  <a:t>对数据集</a:t>
                </a:r>
                <a:r>
                  <a:rPr lang="en-US" altLang="zh-CN" sz="3200" dirty="0" smtClean="0"/>
                  <a:t>D</a:t>
                </a:r>
                <a:r>
                  <a:rPr lang="zh-CN" altLang="en-US" sz="3200" dirty="0" smtClean="0"/>
                  <a:t>的条件熵</a:t>
                </a:r>
                <a:r>
                  <a:rPr lang="en-US" altLang="zh-CN" sz="3200" dirty="0" smtClean="0"/>
                  <a:t>H(D|A):</a:t>
                </a:r>
              </a:p>
              <a:p>
                <a:pPr marL="0" indent="0">
                  <a:buNone/>
                </a:pPr>
                <a:r>
                  <a:rPr lang="en-US" altLang="zh-CN" sz="32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3, </a:t>
                </a:r>
                <a:r>
                  <a:rPr lang="zh-CN" altLang="en-US" sz="3200" dirty="0" smtClean="0"/>
                  <a:t>信息增益</a:t>
                </a:r>
                <a:r>
                  <a:rPr lang="en-US" altLang="zh-CN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3200" dirty="0" smtClean="0"/>
                  <a:t>                           g(D,A) = H(D) – H(D|A)</a:t>
                </a:r>
              </a:p>
              <a:p>
                <a:endParaRPr lang="en-US" altLang="zh-CN" sz="3200" dirty="0"/>
              </a:p>
              <a:p>
                <a:endParaRPr lang="en-US" altLang="zh-CN" sz="3200" dirty="0" smtClean="0"/>
              </a:p>
              <a:p>
                <a:endParaRPr lang="en-US" altLang="zh-CN" sz="3200" dirty="0"/>
              </a:p>
              <a:p>
                <a:endParaRPr lang="en-US" altLang="zh-CN" sz="3200" dirty="0" smtClean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4856"/>
                <a:ext cx="10515600" cy="4992107"/>
              </a:xfrm>
              <a:blipFill rotWithShape="0">
                <a:blip r:embed="rId2" cstate="print"/>
                <a:stretch>
                  <a:fillRect l="-1333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数据集：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57300"/>
            <a:ext cx="8465820" cy="53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数字化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613" y="702824"/>
            <a:ext cx="3621597" cy="57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zh-CN" altLang="en-US" dirty="0" smtClean="0"/>
              <a:t>预处理数据，方便计算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834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节点结构体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/>
              <a:t>DataTable</a:t>
            </a:r>
            <a:r>
              <a:rPr lang="en-US" altLang="zh-CN" dirty="0"/>
              <a:t>[</a:t>
            </a:r>
            <a:r>
              <a:rPr lang="en-US" altLang="zh-CN" dirty="0" err="1"/>
              <a:t>DataRow</a:t>
            </a:r>
            <a:r>
              <a:rPr lang="en-US" altLang="zh-CN" dirty="0"/>
              <a:t>][</a:t>
            </a:r>
            <a:r>
              <a:rPr lang="en-US" altLang="zh-CN" dirty="0" err="1"/>
              <a:t>DataColumn</a:t>
            </a:r>
            <a:r>
              <a:rPr lang="en-US" altLang="zh-CN" dirty="0"/>
              <a:t>];       </a:t>
            </a:r>
            <a:r>
              <a:rPr lang="en-US" altLang="zh-CN" dirty="0" smtClean="0"/>
              <a:t> //</a:t>
            </a:r>
            <a:r>
              <a:rPr lang="zh-CN" altLang="en-US" dirty="0"/>
              <a:t>保存训练样例</a:t>
            </a:r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TestTable</a:t>
            </a:r>
            <a:r>
              <a:rPr lang="en-US" altLang="zh-CN" dirty="0"/>
              <a:t>[</a:t>
            </a:r>
            <a:r>
              <a:rPr lang="en-US" altLang="zh-CN" dirty="0" err="1"/>
              <a:t>testRow</a:t>
            </a:r>
            <a:r>
              <a:rPr lang="en-US" altLang="zh-CN" dirty="0"/>
              <a:t>][</a:t>
            </a:r>
            <a:r>
              <a:rPr lang="en-US" altLang="zh-CN" dirty="0" err="1"/>
              <a:t>DataColumn</a:t>
            </a:r>
            <a:r>
              <a:rPr lang="en-US" altLang="zh-CN" dirty="0"/>
              <a:t>];          </a:t>
            </a:r>
            <a:r>
              <a:rPr lang="en-US" altLang="zh-CN" dirty="0" smtClean="0"/>
              <a:t> //</a:t>
            </a:r>
            <a:r>
              <a:rPr lang="zh-CN" altLang="en-US" dirty="0"/>
              <a:t>保存测试样例</a:t>
            </a:r>
          </a:p>
          <a:p>
            <a:pPr marL="0" indent="0">
              <a:buNone/>
            </a:pPr>
            <a:r>
              <a:rPr lang="en-US" altLang="zh-CN" dirty="0"/>
              <a:t>map&lt;string ,</a:t>
            </a:r>
            <a:r>
              <a:rPr lang="en-US" altLang="zh-CN" dirty="0" err="1"/>
              <a:t>int</a:t>
            </a:r>
            <a:r>
              <a:rPr lang="en-US" altLang="zh-CN" dirty="0"/>
              <a:t>&gt; string2int</a:t>
            </a:r>
            <a:r>
              <a:rPr lang="en-US" altLang="zh-CN" dirty="0" smtClean="0"/>
              <a:t>;                                 //</a:t>
            </a:r>
            <a:r>
              <a:rPr lang="zh-CN" altLang="en-US" dirty="0" smtClean="0"/>
              <a:t>字符串数字映射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set&lt;</a:t>
            </a:r>
            <a:r>
              <a:rPr lang="en-US" altLang="zh-CN" dirty="0" err="1"/>
              <a:t>int</a:t>
            </a:r>
            <a:r>
              <a:rPr lang="en-US" altLang="zh-CN" dirty="0"/>
              <a:t>&gt; S</a:t>
            </a:r>
            <a:r>
              <a:rPr lang="en-US" altLang="zh-CN" dirty="0" smtClean="0"/>
              <a:t>;                                                               //</a:t>
            </a:r>
            <a:r>
              <a:rPr lang="zh-CN" altLang="en-US" dirty="0" smtClean="0"/>
              <a:t>数据集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set&lt;</a:t>
            </a:r>
            <a:r>
              <a:rPr lang="en-US" altLang="zh-CN" dirty="0" err="1"/>
              <a:t>int</a:t>
            </a:r>
            <a:r>
              <a:rPr lang="en-US" altLang="zh-CN" dirty="0"/>
              <a:t>&gt; Attributes</a:t>
            </a:r>
            <a:r>
              <a:rPr lang="en-US" altLang="zh-CN" dirty="0" smtClean="0"/>
              <a:t>;                                               //</a:t>
            </a:r>
            <a:r>
              <a:rPr lang="zh-CN" altLang="en-US" dirty="0" smtClean="0"/>
              <a:t>特征集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1" y="1794596"/>
            <a:ext cx="5799772" cy="19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868" y="937260"/>
            <a:ext cx="1118833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zh-CN" altLang="en-US" dirty="0" smtClean="0"/>
              <a:t>    原始数据输入 </a:t>
            </a:r>
            <a:r>
              <a:rPr lang="en-US" altLang="zh-CN" dirty="0" smtClean="0"/>
              <a:t>array[][]</a:t>
            </a: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    属性名字数字化 </a:t>
            </a:r>
            <a:r>
              <a:rPr lang="en-US" altLang="zh-CN" dirty="0" smtClean="0"/>
              <a:t>map&lt;</a:t>
            </a:r>
            <a:r>
              <a:rPr lang="en-US" altLang="zh-CN" dirty="0" err="1" smtClean="0"/>
              <a:t>string,int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    用数字来创建数据集和特征集 </a:t>
            </a:r>
            <a:r>
              <a:rPr lang="en-US" altLang="zh-CN" dirty="0" smtClean="0"/>
              <a:t>set&lt;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 set&lt;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58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963295"/>
          </a:xfrm>
        </p:spPr>
        <p:txBody>
          <a:bodyPr/>
          <a:lstStyle/>
          <a:p>
            <a:r>
              <a:rPr lang="en-US" altLang="zh-CN" dirty="0" smtClean="0"/>
              <a:t>double Entropy(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set&lt;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&amp;s)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0140"/>
            <a:ext cx="10515600" cy="505682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对数据集中的类标分别求和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然后按照公式计算熵值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决策树</Template>
  <TotalTime>27</TotalTime>
  <Words>296</Words>
  <Application>Microsoft Office PowerPoint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Decision Tree</vt:lpstr>
      <vt:lpstr>ID3 算法</vt:lpstr>
      <vt:lpstr>信息增益</vt:lpstr>
      <vt:lpstr>数据集：</vt:lpstr>
      <vt:lpstr>数字化</vt:lpstr>
      <vt:lpstr>预处理数据，方便计算</vt:lpstr>
      <vt:lpstr>PowerPoint 演示文稿</vt:lpstr>
      <vt:lpstr>void Init()</vt:lpstr>
      <vt:lpstr>double Entropy(const set&lt;int&gt; &amp;s)</vt:lpstr>
      <vt:lpstr>double Gain(set&lt;int&gt; , int attr)</vt:lpstr>
      <vt:lpstr>Int FindBestAttribute(set&lt;int&gt;, set&lt;int&gt;)</vt:lpstr>
      <vt:lpstr>Node * ID3_solution(set&lt;int&gt;, set&lt;int&gt;)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DecisionTree</dc:title>
  <dc:creator>Administrator</dc:creator>
  <cp:lastModifiedBy>朱和胜</cp:lastModifiedBy>
  <cp:revision>14</cp:revision>
  <dcterms:created xsi:type="dcterms:W3CDTF">2015-11-02T06:07:49Z</dcterms:created>
  <dcterms:modified xsi:type="dcterms:W3CDTF">2015-11-04T11:39:08Z</dcterms:modified>
</cp:coreProperties>
</file>