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7" r:id="rId5"/>
    <p:sldId id="298" r:id="rId6"/>
    <p:sldId id="259" r:id="rId7"/>
    <p:sldId id="281" r:id="rId8"/>
    <p:sldId id="283" r:id="rId9"/>
    <p:sldId id="260" r:id="rId10"/>
    <p:sldId id="270" r:id="rId11"/>
    <p:sldId id="299" r:id="rId12"/>
    <p:sldId id="266" r:id="rId13"/>
    <p:sldId id="287" r:id="rId14"/>
    <p:sldId id="301" r:id="rId15"/>
    <p:sldId id="267" r:id="rId16"/>
    <p:sldId id="303" r:id="rId17"/>
    <p:sldId id="304" r:id="rId18"/>
    <p:sldId id="306" r:id="rId19"/>
    <p:sldId id="30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2" d="100"/>
          <a:sy n="52" d="100"/>
        </p:scale>
        <p:origin x="-744" y="-96"/>
      </p:cViewPr>
      <p:guideLst>
        <p:guide orient="horz" pos="214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8CA1AA3-3C4B-4027-805F-F0149423CAFB}" type="datetimeFigureOut">
              <a:rPr lang="zh-CN" altLang="en-US" smtClean="0"/>
              <a:pPr/>
              <a:t>2015/11/18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C1E61-A5FF-465C-8F33-828184108D3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CA1AA3-3C4B-4027-805F-F0149423CAFB}" type="datetimeFigureOut">
              <a:rPr lang="zh-CN" altLang="en-US" smtClean="0"/>
              <a:pPr/>
              <a:t>2015/11/18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C1E61-A5FF-465C-8F33-828184108D3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CA1AA3-3C4B-4027-805F-F0149423CAFB}" type="datetimeFigureOut">
              <a:rPr lang="zh-CN" altLang="en-US" smtClean="0"/>
              <a:pPr/>
              <a:t>2015/11/18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C1E61-A5FF-465C-8F33-828184108D3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CA1AA3-3C4B-4027-805F-F0149423CAFB}" type="datetimeFigureOut">
              <a:rPr lang="zh-CN" altLang="en-US" smtClean="0"/>
              <a:pPr/>
              <a:t>2015/11/18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C1E61-A5FF-465C-8F33-828184108D3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8CA1AA3-3C4B-4027-805F-F0149423CAFB}" type="datetimeFigureOut">
              <a:rPr lang="zh-CN" altLang="en-US" smtClean="0"/>
              <a:pPr/>
              <a:t>2015/11/18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C1E61-A5FF-465C-8F33-828184108D3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8CA1AA3-3C4B-4027-805F-F0149423CAFB}" type="datetimeFigureOut">
              <a:rPr lang="zh-CN" altLang="en-US" smtClean="0"/>
              <a:pPr/>
              <a:t>2015/11/18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4C1E61-A5FF-465C-8F33-828184108D3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8CA1AA3-3C4B-4027-805F-F0149423CAFB}" type="datetimeFigureOut">
              <a:rPr lang="zh-CN" altLang="en-US" smtClean="0"/>
              <a:pPr/>
              <a:t>2015/11/18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4C1E61-A5FF-465C-8F33-828184108D3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8CA1AA3-3C4B-4027-805F-F0149423CAFB}" type="datetimeFigureOut">
              <a:rPr lang="zh-CN" altLang="en-US" smtClean="0"/>
              <a:pPr/>
              <a:t>2015/11/18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4C1E61-A5FF-465C-8F33-828184108D3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CA1AA3-3C4B-4027-805F-F0149423CAFB}" type="datetimeFigureOut">
              <a:rPr lang="zh-CN" altLang="en-US" smtClean="0"/>
              <a:pPr/>
              <a:t>2015/11/18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4C1E61-A5FF-465C-8F33-828184108D3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8CA1AA3-3C4B-4027-805F-F0149423CAFB}" type="datetimeFigureOut">
              <a:rPr lang="zh-CN" altLang="en-US" smtClean="0"/>
              <a:pPr/>
              <a:t>2015/11/18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4C1E61-A5FF-465C-8F33-828184108D3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8CA1AA3-3C4B-4027-805F-F0149423CAFB}" type="datetimeFigureOut">
              <a:rPr lang="zh-CN" altLang="en-US" smtClean="0"/>
              <a:pPr/>
              <a:t>2015/11/18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4C1E61-A5FF-465C-8F33-828184108D3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A1AA3-3C4B-4027-805F-F0149423CAFB}" type="datetimeFigureOut">
              <a:rPr lang="zh-CN" altLang="en-US" smtClean="0"/>
              <a:pPr/>
              <a:t>2015/11/18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C1E61-A5FF-465C-8F33-828184108D3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38865" y="1122363"/>
            <a:ext cx="10087895" cy="1234471"/>
          </a:xfrm>
        </p:spPr>
        <p:txBody>
          <a:bodyPr>
            <a:normAutofit fontScale="90000"/>
          </a:bodyPr>
          <a:lstStyle/>
          <a:p>
            <a:r>
              <a:rPr lang="en-US" altLang="zh-CN" sz="8000" dirty="0" smtClean="0"/>
              <a:t>Decision Tree Pruning</a:t>
            </a:r>
            <a:endParaRPr lang="zh-CN" altLang="en-US" sz="8000" dirty="0"/>
          </a:p>
        </p:txBody>
      </p:sp>
      <p:sp>
        <p:nvSpPr>
          <p:cNvPr id="3" name="副标题 2"/>
          <p:cNvSpPr>
            <a:spLocks noGrp="1"/>
          </p:cNvSpPr>
          <p:nvPr>
            <p:ph type="subTitle" idx="1"/>
          </p:nvPr>
        </p:nvSpPr>
        <p:spPr>
          <a:xfrm>
            <a:off x="6563032" y="3103808"/>
            <a:ext cx="4999703" cy="1493950"/>
          </a:xfrm>
        </p:spPr>
        <p:txBody>
          <a:bodyPr>
            <a:normAutofit fontScale="70000" lnSpcReduction="20000"/>
          </a:bodyPr>
          <a:lstStyle/>
          <a:p>
            <a:pPr algn="r"/>
            <a:r>
              <a:rPr lang="en-US" altLang="zh-CN" sz="5400" dirty="0" smtClean="0"/>
              <a:t>                                                                                                     -------ID3</a:t>
            </a:r>
          </a:p>
          <a:p>
            <a:pPr algn="r"/>
            <a:r>
              <a:rPr lang="en-US" altLang="zh-CN" sz="5400" dirty="0" smtClean="0"/>
              <a:t>By: </a:t>
            </a:r>
            <a:r>
              <a:rPr lang="zh-CN" altLang="en-US" sz="5400" dirty="0" smtClean="0"/>
              <a:t>吴宏鹏，朱和胜</a:t>
            </a:r>
            <a:endParaRPr lang="en-US" altLang="zh-CN" sz="5400" dirty="0" smtClean="0"/>
          </a:p>
          <a:p>
            <a:endParaRPr lang="zh-CN" altLang="en-US" sz="5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12337"/>
          </a:xfrm>
        </p:spPr>
        <p:txBody>
          <a:bodyPr>
            <a:normAutofit fontScale="90000"/>
          </a:bodyPr>
          <a:lstStyle/>
          <a:p>
            <a:r>
              <a:rPr lang="zh-CN" altLang="en-US" dirty="0" smtClean="0"/>
              <a:t>数字化：</a:t>
            </a:r>
            <a:endParaRPr lang="zh-CN" altLang="en-US" dirty="0"/>
          </a:p>
        </p:txBody>
      </p:sp>
      <p:pic>
        <p:nvPicPr>
          <p:cNvPr id="5" name="图片 4" descr="{UDW0[`L$KK]4LG%0~6$O50"/>
          <p:cNvPicPr>
            <a:picLocks noChangeAspect="1"/>
          </p:cNvPicPr>
          <p:nvPr/>
        </p:nvPicPr>
        <p:blipFill>
          <a:blip r:embed="rId2" cstate="print"/>
          <a:srcRect/>
          <a:stretch>
            <a:fillRect/>
          </a:stretch>
        </p:blipFill>
        <p:spPr>
          <a:xfrm>
            <a:off x="3276600" y="1028700"/>
            <a:ext cx="7473950" cy="51428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实现思路</a:t>
            </a:r>
          </a:p>
        </p:txBody>
      </p:sp>
      <p:pic>
        <p:nvPicPr>
          <p:cNvPr id="5" name="图片 4" descr="$O{)~`U_$@BB[(0QNV0T)_P"/>
          <p:cNvPicPr>
            <a:picLocks noChangeAspect="1"/>
          </p:cNvPicPr>
          <p:nvPr/>
        </p:nvPicPr>
        <p:blipFill>
          <a:blip r:embed="rId2" cstate="print"/>
          <a:srcRect/>
          <a:stretch>
            <a:fillRect/>
          </a:stretch>
        </p:blipFill>
        <p:spPr>
          <a:xfrm>
            <a:off x="981710" y="1670050"/>
            <a:ext cx="6805295" cy="909320"/>
          </a:xfrm>
          <a:prstGeom prst="rect">
            <a:avLst/>
          </a:prstGeom>
        </p:spPr>
      </p:pic>
      <p:pic>
        <p:nvPicPr>
          <p:cNvPr id="7" name="图片 6" descr="JMF@41$F99HRQW~V83(6[9E"/>
          <p:cNvPicPr>
            <a:picLocks noChangeAspect="1"/>
          </p:cNvPicPr>
          <p:nvPr/>
        </p:nvPicPr>
        <p:blipFill>
          <a:blip r:embed="rId3" cstate="print"/>
          <a:srcRect/>
          <a:stretch>
            <a:fillRect/>
          </a:stretch>
        </p:blipFill>
        <p:spPr>
          <a:xfrm>
            <a:off x="1161415" y="2609215"/>
            <a:ext cx="6599555" cy="882015"/>
          </a:xfrm>
          <a:prstGeom prst="rect">
            <a:avLst/>
          </a:prstGeom>
        </p:spPr>
      </p:pic>
      <p:pic>
        <p:nvPicPr>
          <p:cNvPr id="9" name="图片 8" descr="52Q3TNA@`CB)B_7X6UU[DK5"/>
          <p:cNvPicPr>
            <a:picLocks noChangeAspect="1"/>
          </p:cNvPicPr>
          <p:nvPr/>
        </p:nvPicPr>
        <p:blipFill>
          <a:blip r:embed="rId4" cstate="print"/>
          <a:srcRect/>
          <a:stretch>
            <a:fillRect/>
          </a:stretch>
        </p:blipFill>
        <p:spPr>
          <a:xfrm>
            <a:off x="1075690" y="3466465"/>
            <a:ext cx="9590405" cy="10147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94995"/>
          </a:xfrm>
        </p:spPr>
        <p:txBody>
          <a:bodyPr>
            <a:normAutofit fontScale="90000"/>
          </a:bodyPr>
          <a:lstStyle/>
          <a:p>
            <a:r>
              <a:rPr lang="en-US" altLang="zh-CN" dirty="0" smtClean="0"/>
              <a:t>ID3 SOLUTION</a:t>
            </a:r>
            <a:endParaRPr lang="zh-CN" altLang="en-US" dirty="0"/>
          </a:p>
        </p:txBody>
      </p:sp>
      <p:sp>
        <p:nvSpPr>
          <p:cNvPr id="5" name="内容占位符 4"/>
          <p:cNvSpPr>
            <a:spLocks noGrp="1"/>
          </p:cNvSpPr>
          <p:nvPr>
            <p:ph idx="1"/>
          </p:nvPr>
        </p:nvSpPr>
        <p:spPr/>
        <p:txBody>
          <a:bodyPr/>
          <a:lstStyle/>
          <a:p>
            <a:endParaRPr lang="zh-CN" altLang="en-US"/>
          </a:p>
        </p:txBody>
      </p:sp>
      <p:pic>
        <p:nvPicPr>
          <p:cNvPr id="6" name="图片 5" descr="SJS5OXZ2B7`36DBNAO}TY5V"/>
          <p:cNvPicPr>
            <a:picLocks noChangeAspect="1"/>
          </p:cNvPicPr>
          <p:nvPr/>
        </p:nvPicPr>
        <p:blipFill>
          <a:blip r:embed="rId2" cstate="print"/>
          <a:srcRect/>
          <a:stretch>
            <a:fillRect/>
          </a:stretch>
        </p:blipFill>
        <p:spPr>
          <a:xfrm>
            <a:off x="847090" y="1203960"/>
            <a:ext cx="8620760" cy="49371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94995"/>
          </a:xfrm>
        </p:spPr>
        <p:txBody>
          <a:bodyPr>
            <a:normAutofit fontScale="90000"/>
          </a:bodyPr>
          <a:lstStyle/>
          <a:p>
            <a:r>
              <a:rPr lang="en-US" altLang="zh-CN" dirty="0" smtClean="0"/>
              <a:t>ID3</a:t>
            </a:r>
            <a:endParaRPr lang="zh-CN" altLang="en-US" dirty="0"/>
          </a:p>
        </p:txBody>
      </p:sp>
      <p:pic>
        <p:nvPicPr>
          <p:cNvPr id="3" name="图片 2" descr="8ZYF9E`SO8RBP6D}M1LH@@V"/>
          <p:cNvPicPr>
            <a:picLocks noChangeAspect="1"/>
          </p:cNvPicPr>
          <p:nvPr/>
        </p:nvPicPr>
        <p:blipFill>
          <a:blip r:embed="rId2" cstate="print"/>
          <a:srcRect/>
          <a:stretch>
            <a:fillRect/>
          </a:stretch>
        </p:blipFill>
        <p:spPr>
          <a:xfrm>
            <a:off x="4022725" y="212090"/>
            <a:ext cx="6064250" cy="5986780"/>
          </a:xfrm>
          <a:prstGeom prst="rect">
            <a:avLst/>
          </a:prstGeom>
        </p:spPr>
      </p:pic>
      <p:sp>
        <p:nvSpPr>
          <p:cNvPr id="4" name="文本框 3"/>
          <p:cNvSpPr txBox="1"/>
          <p:nvPr/>
        </p:nvSpPr>
        <p:spPr>
          <a:xfrm>
            <a:off x="810895" y="1751965"/>
            <a:ext cx="2566035" cy="518160"/>
          </a:xfrm>
          <a:prstGeom prst="rect">
            <a:avLst/>
          </a:prstGeom>
          <a:noFill/>
        </p:spPr>
        <p:txBody>
          <a:bodyPr wrap="square" rtlCol="0">
            <a:spAutoFit/>
          </a:bodyPr>
          <a:lstStyle/>
          <a:p>
            <a:r>
              <a:rPr lang="zh-CN" altLang="en-US" sz="2800"/>
              <a:t>递归跳出判断</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94995"/>
          </a:xfrm>
        </p:spPr>
        <p:txBody>
          <a:bodyPr>
            <a:normAutofit fontScale="90000"/>
          </a:bodyPr>
          <a:lstStyle/>
          <a:p>
            <a:r>
              <a:rPr lang="en-US" altLang="zh-CN" dirty="0" smtClean="0"/>
              <a:t>ID3</a:t>
            </a:r>
            <a:endParaRPr lang="zh-CN" altLang="en-US" dirty="0"/>
          </a:p>
        </p:txBody>
      </p:sp>
      <p:pic>
        <p:nvPicPr>
          <p:cNvPr id="5" name="图片 4" descr="[)8G]DM_RK{70$96TQ_ZM_U"/>
          <p:cNvPicPr>
            <a:picLocks noChangeAspect="1"/>
          </p:cNvPicPr>
          <p:nvPr/>
        </p:nvPicPr>
        <p:blipFill>
          <a:blip r:embed="rId2" cstate="print"/>
          <a:srcRect/>
          <a:stretch>
            <a:fillRect/>
          </a:stretch>
        </p:blipFill>
        <p:spPr>
          <a:xfrm>
            <a:off x="772160" y="1303655"/>
            <a:ext cx="10135235" cy="35318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YC2RYO]O)%SI{@)38U]XJ"/>
          <p:cNvPicPr>
            <a:picLocks noChangeAspect="1"/>
          </p:cNvPicPr>
          <p:nvPr/>
        </p:nvPicPr>
        <p:blipFill>
          <a:blip r:embed="rId2" cstate="print"/>
          <a:srcRect/>
          <a:stretch>
            <a:fillRect/>
          </a:stretch>
        </p:blipFill>
        <p:spPr>
          <a:xfrm>
            <a:off x="433070" y="1671955"/>
            <a:ext cx="11563985" cy="3512820"/>
          </a:xfrm>
          <a:prstGeom prst="rect">
            <a:avLst/>
          </a:prstGeom>
        </p:spPr>
      </p:pic>
      <p:sp>
        <p:nvSpPr>
          <p:cNvPr id="6" name="文本框 5"/>
          <p:cNvSpPr txBox="1"/>
          <p:nvPr/>
        </p:nvSpPr>
        <p:spPr>
          <a:xfrm>
            <a:off x="715010" y="582295"/>
            <a:ext cx="2800985" cy="706755"/>
          </a:xfrm>
          <a:prstGeom prst="rect">
            <a:avLst/>
          </a:prstGeom>
          <a:noFill/>
        </p:spPr>
        <p:txBody>
          <a:bodyPr wrap="square" rtlCol="0" anchor="t">
            <a:spAutoFit/>
          </a:bodyPr>
          <a:lstStyle/>
          <a:p>
            <a:r>
              <a:rPr lang="en-US" altLang="zh-CN" sz="4000" dirty="0" smtClean="0">
                <a:sym typeface="+mn-ea"/>
              </a:rPr>
              <a:t>ID3</a:t>
            </a:r>
            <a:endParaRPr lang="zh-CN" altLang="en-US" sz="4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15010" y="582295"/>
            <a:ext cx="2800985" cy="706755"/>
          </a:xfrm>
          <a:prstGeom prst="rect">
            <a:avLst/>
          </a:prstGeom>
          <a:noFill/>
        </p:spPr>
        <p:txBody>
          <a:bodyPr wrap="square" rtlCol="0" anchor="t">
            <a:spAutoFit/>
          </a:bodyPr>
          <a:lstStyle/>
          <a:p>
            <a:r>
              <a:rPr lang="en-US" altLang="zh-CN" sz="4000" dirty="0" smtClean="0">
                <a:sym typeface="+mn-ea"/>
              </a:rPr>
              <a:t>ID3</a:t>
            </a:r>
            <a:endParaRPr lang="zh-CN" altLang="en-US" sz="4000"/>
          </a:p>
        </p:txBody>
      </p:sp>
      <p:pic>
        <p:nvPicPr>
          <p:cNvPr id="2" name="图片 1" descr="[REXJ}E5ZJJEAK]KKXKVAU6"/>
          <p:cNvPicPr>
            <a:picLocks noChangeAspect="1"/>
          </p:cNvPicPr>
          <p:nvPr/>
        </p:nvPicPr>
        <p:blipFill>
          <a:blip r:embed="rId2" cstate="print"/>
          <a:srcRect/>
          <a:stretch>
            <a:fillRect/>
          </a:stretch>
        </p:blipFill>
        <p:spPr>
          <a:xfrm>
            <a:off x="879475" y="1744345"/>
            <a:ext cx="9441815" cy="42646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3931"/>
          </a:xfrm>
        </p:spPr>
        <p:txBody>
          <a:bodyPr>
            <a:normAutofit fontScale="90000"/>
          </a:bodyPr>
          <a:lstStyle/>
          <a:p>
            <a:r>
              <a:rPr lang="zh-CN" altLang="en-US" dirty="0" smtClean="0"/>
              <a:t>输出结果</a:t>
            </a:r>
            <a:endParaRPr lang="zh-CN" altLang="en-US" dirty="0"/>
          </a:p>
        </p:txBody>
      </p:sp>
      <p:pic>
        <p:nvPicPr>
          <p:cNvPr id="5" name="图片 4" descr="BC18YF1ZHAU{}71V$J]MWRQ"/>
          <p:cNvPicPr>
            <a:picLocks noChangeAspect="1"/>
          </p:cNvPicPr>
          <p:nvPr/>
        </p:nvPicPr>
        <p:blipFill>
          <a:blip r:embed="rId2" cstate="print"/>
          <a:srcRect/>
          <a:stretch>
            <a:fillRect/>
          </a:stretch>
        </p:blipFill>
        <p:spPr>
          <a:xfrm>
            <a:off x="793115" y="2329180"/>
            <a:ext cx="2441575" cy="3100705"/>
          </a:xfrm>
          <a:prstGeom prst="rect">
            <a:avLst/>
          </a:prstGeom>
        </p:spPr>
      </p:pic>
      <p:grpSp>
        <p:nvGrpSpPr>
          <p:cNvPr id="40" name="组合 39"/>
          <p:cNvGrpSpPr/>
          <p:nvPr/>
        </p:nvGrpSpPr>
        <p:grpSpPr>
          <a:xfrm>
            <a:off x="3696335" y="741045"/>
            <a:ext cx="7911465" cy="5111750"/>
            <a:chOff x="107504" y="476672"/>
            <a:chExt cx="9001000" cy="5112568"/>
          </a:xfrm>
        </p:grpSpPr>
        <p:sp>
          <p:nvSpPr>
            <p:cNvPr id="17" name="TextBox 3"/>
            <p:cNvSpPr txBox="1"/>
            <p:nvPr/>
          </p:nvSpPr>
          <p:spPr>
            <a:xfrm>
              <a:off x="2267744" y="548680"/>
              <a:ext cx="2592288" cy="368359"/>
            </a:xfrm>
            <a:prstGeom prst="rect">
              <a:avLst/>
            </a:prstGeom>
            <a:noFill/>
          </p:spPr>
          <p:txBody>
            <a:bodyPr wrap="square" rtlCol="0">
              <a:spAutoFit/>
            </a:bodyPr>
            <a:lstStyle/>
            <a:p>
              <a:r>
                <a:rPr lang="en-US" altLang="zh-CN" dirty="0" smtClean="0"/>
                <a:t>AU_17</a:t>
              </a:r>
              <a:r>
                <a:rPr lang="zh-CN" altLang="en-US" dirty="0" smtClean="0"/>
                <a:t>（下巴抬起）</a:t>
              </a:r>
              <a:endParaRPr lang="zh-CN" altLang="en-US" dirty="0"/>
            </a:p>
          </p:txBody>
        </p:sp>
        <p:sp>
          <p:nvSpPr>
            <p:cNvPr id="18" name="TextBox 4"/>
            <p:cNvSpPr txBox="1"/>
            <p:nvPr/>
          </p:nvSpPr>
          <p:spPr>
            <a:xfrm>
              <a:off x="278083" y="1916832"/>
              <a:ext cx="1800200" cy="917087"/>
            </a:xfrm>
            <a:prstGeom prst="rect">
              <a:avLst/>
            </a:prstGeom>
            <a:noFill/>
          </p:spPr>
          <p:txBody>
            <a:bodyPr wrap="square" rtlCol="0">
              <a:spAutoFit/>
            </a:bodyPr>
            <a:lstStyle/>
            <a:p>
              <a:r>
                <a:rPr lang="en-US" altLang="zh-CN" dirty="0" smtClean="0"/>
                <a:t>6</a:t>
              </a:r>
              <a:r>
                <a:rPr lang="zh-CN" altLang="en-US" dirty="0" smtClean="0"/>
                <a:t>（悲伤）</a:t>
              </a:r>
              <a:endParaRPr lang="en-US" altLang="zh-CN" dirty="0" smtClean="0"/>
            </a:p>
            <a:p>
              <a:r>
                <a:rPr lang="en-US" altLang="zh-CN" dirty="0" smtClean="0"/>
                <a:t>train3, train5, train 6, train10</a:t>
              </a:r>
              <a:endParaRPr lang="zh-CN" altLang="en-US" dirty="0"/>
            </a:p>
          </p:txBody>
        </p:sp>
        <p:cxnSp>
          <p:nvCxnSpPr>
            <p:cNvPr id="19" name="直接连接符 18"/>
            <p:cNvCxnSpPr/>
            <p:nvPr/>
          </p:nvCxnSpPr>
          <p:spPr>
            <a:xfrm flipH="1">
              <a:off x="1403648" y="980728"/>
              <a:ext cx="1584176" cy="79208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7"/>
            <p:cNvSpPr txBox="1"/>
            <p:nvPr/>
          </p:nvSpPr>
          <p:spPr>
            <a:xfrm>
              <a:off x="755576" y="1124744"/>
              <a:ext cx="1512168" cy="368359"/>
            </a:xfrm>
            <a:prstGeom prst="rect">
              <a:avLst/>
            </a:prstGeom>
            <a:noFill/>
          </p:spPr>
          <p:txBody>
            <a:bodyPr wrap="square" rtlCol="0">
              <a:spAutoFit/>
            </a:bodyPr>
            <a:lstStyle/>
            <a:p>
              <a:r>
                <a:rPr lang="en-US" altLang="zh-CN" dirty="0" smtClean="0"/>
                <a:t>1</a:t>
              </a:r>
              <a:r>
                <a:rPr lang="zh-CN" altLang="en-US" dirty="0" smtClean="0"/>
                <a:t>（出现）</a:t>
              </a:r>
              <a:endParaRPr lang="zh-CN" altLang="en-US" dirty="0"/>
            </a:p>
          </p:txBody>
        </p:sp>
        <p:cxnSp>
          <p:nvCxnSpPr>
            <p:cNvPr id="21" name="直接连接符 20"/>
            <p:cNvCxnSpPr/>
            <p:nvPr/>
          </p:nvCxnSpPr>
          <p:spPr>
            <a:xfrm>
              <a:off x="2987824" y="980728"/>
              <a:ext cx="2088232" cy="792088"/>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10"/>
            <p:cNvSpPr txBox="1"/>
            <p:nvPr/>
          </p:nvSpPr>
          <p:spPr>
            <a:xfrm>
              <a:off x="4067944" y="1052736"/>
              <a:ext cx="1800200" cy="368359"/>
            </a:xfrm>
            <a:prstGeom prst="rect">
              <a:avLst/>
            </a:prstGeom>
            <a:noFill/>
          </p:spPr>
          <p:txBody>
            <a:bodyPr wrap="square" rtlCol="0">
              <a:spAutoFit/>
            </a:bodyPr>
            <a:lstStyle/>
            <a:p>
              <a:r>
                <a:rPr lang="en-US" altLang="zh-CN" dirty="0" smtClean="0"/>
                <a:t>0</a:t>
              </a:r>
              <a:r>
                <a:rPr lang="zh-CN" altLang="en-US" dirty="0" smtClean="0"/>
                <a:t>（不出现）</a:t>
              </a:r>
              <a:endParaRPr lang="zh-CN" altLang="en-US" dirty="0"/>
            </a:p>
          </p:txBody>
        </p:sp>
        <p:sp>
          <p:nvSpPr>
            <p:cNvPr id="23" name="TextBox 11"/>
            <p:cNvSpPr txBox="1"/>
            <p:nvPr/>
          </p:nvSpPr>
          <p:spPr>
            <a:xfrm>
              <a:off x="4211959" y="1844824"/>
              <a:ext cx="3049869" cy="369391"/>
            </a:xfrm>
            <a:prstGeom prst="rect">
              <a:avLst/>
            </a:prstGeom>
            <a:noFill/>
          </p:spPr>
          <p:txBody>
            <a:bodyPr wrap="square" rtlCol="0">
              <a:spAutoFit/>
            </a:bodyPr>
            <a:lstStyle/>
            <a:p>
              <a:r>
                <a:rPr lang="en-US" altLang="zh-CN" dirty="0" smtClean="0"/>
                <a:t>AU_2</a:t>
              </a:r>
              <a:r>
                <a:rPr lang="zh-CN" altLang="en-US" dirty="0" smtClean="0"/>
                <a:t>（眉毛外侧扬起）</a:t>
              </a:r>
              <a:endParaRPr lang="zh-CN" altLang="en-US" dirty="0"/>
            </a:p>
          </p:txBody>
        </p:sp>
        <p:cxnSp>
          <p:nvCxnSpPr>
            <p:cNvPr id="24" name="直接连接符 23"/>
            <p:cNvCxnSpPr/>
            <p:nvPr/>
          </p:nvCxnSpPr>
          <p:spPr>
            <a:xfrm flipH="1">
              <a:off x="3275856" y="2276872"/>
              <a:ext cx="1728192" cy="108012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13"/>
            <p:cNvSpPr txBox="1"/>
            <p:nvPr/>
          </p:nvSpPr>
          <p:spPr>
            <a:xfrm>
              <a:off x="3131840" y="2483604"/>
              <a:ext cx="1512168" cy="368359"/>
            </a:xfrm>
            <a:prstGeom prst="rect">
              <a:avLst/>
            </a:prstGeom>
            <a:noFill/>
          </p:spPr>
          <p:txBody>
            <a:bodyPr wrap="square" rtlCol="0">
              <a:spAutoFit/>
            </a:bodyPr>
            <a:lstStyle/>
            <a:p>
              <a:r>
                <a:rPr lang="en-US" altLang="zh-CN" dirty="0" smtClean="0"/>
                <a:t>1</a:t>
              </a:r>
              <a:r>
                <a:rPr lang="zh-CN" altLang="en-US" dirty="0" smtClean="0"/>
                <a:t>（出现）</a:t>
              </a:r>
              <a:endParaRPr lang="zh-CN" altLang="en-US" dirty="0"/>
            </a:p>
          </p:txBody>
        </p:sp>
        <p:sp>
          <p:nvSpPr>
            <p:cNvPr id="26" name="TextBox 14"/>
            <p:cNvSpPr txBox="1"/>
            <p:nvPr/>
          </p:nvSpPr>
          <p:spPr>
            <a:xfrm>
              <a:off x="1751801" y="3212976"/>
              <a:ext cx="1656185" cy="1191451"/>
            </a:xfrm>
            <a:prstGeom prst="rect">
              <a:avLst/>
            </a:prstGeom>
            <a:noFill/>
          </p:spPr>
          <p:txBody>
            <a:bodyPr wrap="square" rtlCol="0">
              <a:spAutoFit/>
            </a:bodyPr>
            <a:lstStyle/>
            <a:p>
              <a:r>
                <a:rPr lang="en-US" altLang="zh-CN" dirty="0" smtClean="0"/>
                <a:t>7</a:t>
              </a:r>
              <a:r>
                <a:rPr lang="zh-CN" altLang="en-US" dirty="0" smtClean="0"/>
                <a:t>（惊讶）</a:t>
              </a:r>
              <a:endParaRPr lang="en-US" altLang="zh-CN" dirty="0" smtClean="0"/>
            </a:p>
            <a:p>
              <a:r>
                <a:rPr lang="en-US" altLang="zh-CN" dirty="0" smtClean="0"/>
                <a:t>train1, train2, train 4, train7, train8, train9</a:t>
              </a:r>
              <a:endParaRPr lang="zh-CN" altLang="en-US" dirty="0"/>
            </a:p>
          </p:txBody>
        </p:sp>
        <p:cxnSp>
          <p:nvCxnSpPr>
            <p:cNvPr id="27" name="直接连接符 26"/>
            <p:cNvCxnSpPr/>
            <p:nvPr/>
          </p:nvCxnSpPr>
          <p:spPr>
            <a:xfrm>
              <a:off x="5004048" y="2276872"/>
              <a:ext cx="2088232" cy="7920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16"/>
            <p:cNvSpPr txBox="1"/>
            <p:nvPr/>
          </p:nvSpPr>
          <p:spPr>
            <a:xfrm>
              <a:off x="6156176" y="2411596"/>
              <a:ext cx="1800200" cy="368359"/>
            </a:xfrm>
            <a:prstGeom prst="rect">
              <a:avLst/>
            </a:prstGeom>
            <a:noFill/>
          </p:spPr>
          <p:txBody>
            <a:bodyPr wrap="square" rtlCol="0">
              <a:spAutoFit/>
            </a:bodyPr>
            <a:lstStyle/>
            <a:p>
              <a:r>
                <a:rPr lang="en-US" altLang="zh-CN" dirty="0" smtClean="0"/>
                <a:t>0</a:t>
              </a:r>
              <a:r>
                <a:rPr lang="zh-CN" altLang="en-US" dirty="0" smtClean="0"/>
                <a:t>（不出现）</a:t>
              </a:r>
              <a:endParaRPr lang="zh-CN" altLang="en-US" dirty="0"/>
            </a:p>
          </p:txBody>
        </p:sp>
        <p:sp>
          <p:nvSpPr>
            <p:cNvPr id="29" name="TextBox 17"/>
            <p:cNvSpPr txBox="1"/>
            <p:nvPr/>
          </p:nvSpPr>
          <p:spPr>
            <a:xfrm>
              <a:off x="5868144" y="3131676"/>
              <a:ext cx="2592288" cy="368359"/>
            </a:xfrm>
            <a:prstGeom prst="rect">
              <a:avLst/>
            </a:prstGeom>
            <a:noFill/>
          </p:spPr>
          <p:txBody>
            <a:bodyPr wrap="square" rtlCol="0">
              <a:spAutoFit/>
            </a:bodyPr>
            <a:lstStyle/>
            <a:p>
              <a:r>
                <a:rPr lang="en-US" altLang="zh-CN" dirty="0" smtClean="0"/>
                <a:t>AU_1</a:t>
              </a:r>
              <a:r>
                <a:rPr lang="zh-CN" altLang="en-US" dirty="0" smtClean="0"/>
                <a:t>（嘴唇延伸）</a:t>
              </a:r>
              <a:endParaRPr lang="zh-CN" altLang="en-US" dirty="0"/>
            </a:p>
          </p:txBody>
        </p:sp>
        <p:cxnSp>
          <p:nvCxnSpPr>
            <p:cNvPr id="30" name="直接连接符 29"/>
            <p:cNvCxnSpPr/>
            <p:nvPr/>
          </p:nvCxnSpPr>
          <p:spPr>
            <a:xfrm flipH="1">
              <a:off x="5004048" y="3573016"/>
              <a:ext cx="1728192" cy="108012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21"/>
            <p:cNvSpPr txBox="1"/>
            <p:nvPr/>
          </p:nvSpPr>
          <p:spPr>
            <a:xfrm>
              <a:off x="4716016" y="3779748"/>
              <a:ext cx="1512168" cy="368359"/>
            </a:xfrm>
            <a:prstGeom prst="rect">
              <a:avLst/>
            </a:prstGeom>
            <a:noFill/>
          </p:spPr>
          <p:txBody>
            <a:bodyPr wrap="square" rtlCol="0">
              <a:spAutoFit/>
            </a:bodyPr>
            <a:lstStyle/>
            <a:p>
              <a:r>
                <a:rPr lang="en-US" altLang="zh-CN" dirty="0" smtClean="0"/>
                <a:t>1</a:t>
              </a:r>
              <a:r>
                <a:rPr lang="zh-CN" altLang="en-US" dirty="0" smtClean="0"/>
                <a:t>（出现）</a:t>
              </a:r>
              <a:endParaRPr lang="zh-CN" altLang="en-US" dirty="0"/>
            </a:p>
          </p:txBody>
        </p:sp>
        <p:sp>
          <p:nvSpPr>
            <p:cNvPr id="32" name="TextBox 22"/>
            <p:cNvSpPr txBox="1"/>
            <p:nvPr/>
          </p:nvSpPr>
          <p:spPr>
            <a:xfrm>
              <a:off x="3851920" y="4725144"/>
              <a:ext cx="1656184" cy="642723"/>
            </a:xfrm>
            <a:prstGeom prst="rect">
              <a:avLst/>
            </a:prstGeom>
            <a:noFill/>
          </p:spPr>
          <p:txBody>
            <a:bodyPr wrap="square" rtlCol="0">
              <a:spAutoFit/>
            </a:bodyPr>
            <a:lstStyle/>
            <a:p>
              <a:r>
                <a:rPr lang="en-US" altLang="zh-CN" dirty="0" smtClean="0"/>
                <a:t>4</a:t>
              </a:r>
              <a:r>
                <a:rPr lang="zh-CN" altLang="en-US" dirty="0" smtClean="0"/>
                <a:t>（害怕）</a:t>
              </a:r>
              <a:endParaRPr lang="en-US" altLang="zh-CN" dirty="0" smtClean="0"/>
            </a:p>
            <a:p>
              <a:r>
                <a:rPr lang="en-US" altLang="zh-CN" dirty="0" smtClean="0"/>
                <a:t>train11</a:t>
              </a:r>
              <a:endParaRPr lang="zh-CN" altLang="en-US" dirty="0"/>
            </a:p>
          </p:txBody>
        </p:sp>
        <p:cxnSp>
          <p:nvCxnSpPr>
            <p:cNvPr id="33" name="直接连接符 32"/>
            <p:cNvCxnSpPr>
              <a:stCxn id="38" idx="2"/>
            </p:cNvCxnSpPr>
            <p:nvPr/>
          </p:nvCxnSpPr>
          <p:spPr>
            <a:xfrm>
              <a:off x="6971194" y="3573015"/>
              <a:ext cx="985182" cy="1080121"/>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25"/>
            <p:cNvSpPr txBox="1"/>
            <p:nvPr/>
          </p:nvSpPr>
          <p:spPr>
            <a:xfrm>
              <a:off x="7308304" y="3779748"/>
              <a:ext cx="1800200" cy="368359"/>
            </a:xfrm>
            <a:prstGeom prst="rect">
              <a:avLst/>
            </a:prstGeom>
            <a:noFill/>
          </p:spPr>
          <p:txBody>
            <a:bodyPr wrap="square" rtlCol="0">
              <a:spAutoFit/>
            </a:bodyPr>
            <a:lstStyle/>
            <a:p>
              <a:r>
                <a:rPr lang="en-US" altLang="zh-CN" dirty="0" smtClean="0"/>
                <a:t>0</a:t>
              </a:r>
              <a:r>
                <a:rPr lang="zh-CN" altLang="en-US" dirty="0" smtClean="0"/>
                <a:t>（不出现）</a:t>
              </a:r>
              <a:endParaRPr lang="zh-CN" altLang="en-US" dirty="0"/>
            </a:p>
          </p:txBody>
        </p:sp>
        <p:sp>
          <p:nvSpPr>
            <p:cNvPr id="35" name="TextBox 34"/>
            <p:cNvSpPr txBox="1"/>
            <p:nvPr/>
          </p:nvSpPr>
          <p:spPr>
            <a:xfrm>
              <a:off x="7308304" y="4726885"/>
              <a:ext cx="1656184" cy="642723"/>
            </a:xfrm>
            <a:prstGeom prst="rect">
              <a:avLst/>
            </a:prstGeom>
            <a:noFill/>
          </p:spPr>
          <p:txBody>
            <a:bodyPr wrap="square" rtlCol="0">
              <a:spAutoFit/>
            </a:bodyPr>
            <a:lstStyle/>
            <a:p>
              <a:r>
                <a:rPr lang="en-US" altLang="zh-CN" dirty="0" smtClean="0"/>
                <a:t>3</a:t>
              </a:r>
              <a:r>
                <a:rPr lang="zh-CN" altLang="en-US" dirty="0" smtClean="0"/>
                <a:t>（厌恶）</a:t>
              </a:r>
              <a:endParaRPr lang="en-US" altLang="zh-CN" dirty="0" smtClean="0"/>
            </a:p>
            <a:p>
              <a:r>
                <a:rPr lang="en-US" altLang="zh-CN" dirty="0" smtClean="0"/>
                <a:t>train12</a:t>
              </a:r>
              <a:endParaRPr lang="zh-CN" altLang="en-US" dirty="0"/>
            </a:p>
          </p:txBody>
        </p:sp>
        <p:sp>
          <p:nvSpPr>
            <p:cNvPr id="36" name="矩形 35"/>
            <p:cNvSpPr/>
            <p:nvPr/>
          </p:nvSpPr>
          <p:spPr>
            <a:xfrm>
              <a:off x="2123728" y="476672"/>
              <a:ext cx="262118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067944" y="1772816"/>
              <a:ext cx="3009311"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724128" y="3068960"/>
              <a:ext cx="2494132"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07504" y="1772816"/>
              <a:ext cx="2088232" cy="12241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475656" y="3068960"/>
              <a:ext cx="2088232" cy="15121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491880" y="4437112"/>
              <a:ext cx="1728192" cy="11521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7020272" y="4653136"/>
              <a:ext cx="1800200" cy="8640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479425" y="1464310"/>
            <a:ext cx="2540000" cy="521970"/>
          </a:xfrm>
          <a:prstGeom prst="rect">
            <a:avLst/>
          </a:prstGeom>
          <a:noFill/>
        </p:spPr>
        <p:txBody>
          <a:bodyPr wrap="square" rtlCol="0" anchor="t">
            <a:spAutoFit/>
          </a:bodyPr>
          <a:lstStyle/>
          <a:p>
            <a:r>
              <a:rPr lang="zh-CN" altLang="en-US" sz="2800" dirty="0"/>
              <a:t> PENALTY </a:t>
            </a:r>
            <a:r>
              <a:rPr lang="en-US" altLang="zh-CN" sz="2800" dirty="0"/>
              <a:t>= 0.5</a:t>
            </a:r>
          </a:p>
        </p:txBody>
      </p:sp>
      <p:sp>
        <p:nvSpPr>
          <p:cNvPr id="39" name="文本框 5"/>
          <p:cNvSpPr txBox="1"/>
          <p:nvPr/>
        </p:nvSpPr>
        <p:spPr>
          <a:xfrm>
            <a:off x="499091" y="5525017"/>
            <a:ext cx="4338382" cy="954107"/>
          </a:xfrm>
          <a:prstGeom prst="rect">
            <a:avLst/>
          </a:prstGeom>
          <a:noFill/>
        </p:spPr>
        <p:txBody>
          <a:bodyPr wrap="square" rtlCol="0" anchor="t">
            <a:spAutoFit/>
          </a:bodyPr>
          <a:lstStyle/>
          <a:p>
            <a:r>
              <a:rPr lang="zh-CN" altLang="en-US" sz="2800" dirty="0" smtClean="0">
                <a:solidFill>
                  <a:srgbClr val="FF0000"/>
                </a:solidFill>
              </a:rPr>
              <a:t>得到的决策树和不剪枝的，即PENALTY </a:t>
            </a:r>
            <a:r>
              <a:rPr lang="en-US" altLang="zh-CN" sz="2800" dirty="0">
                <a:solidFill>
                  <a:srgbClr val="FF0000"/>
                </a:solidFill>
              </a:rPr>
              <a:t>= </a:t>
            </a:r>
            <a:r>
              <a:rPr lang="en-US" altLang="zh-CN" sz="2800" dirty="0" smtClean="0">
                <a:solidFill>
                  <a:srgbClr val="FF0000"/>
                </a:solidFill>
              </a:rPr>
              <a:t>0</a:t>
            </a:r>
            <a:r>
              <a:rPr lang="zh-CN" altLang="en-US" sz="2800" dirty="0" smtClean="0">
                <a:solidFill>
                  <a:srgbClr val="FF0000"/>
                </a:solidFill>
              </a:rPr>
              <a:t>的一样</a:t>
            </a:r>
            <a:endParaRPr lang="en-US" altLang="zh-CN" sz="2800"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3931"/>
          </a:xfrm>
        </p:spPr>
        <p:txBody>
          <a:bodyPr>
            <a:normAutofit fontScale="90000"/>
          </a:bodyPr>
          <a:lstStyle/>
          <a:p>
            <a:r>
              <a:rPr lang="zh-CN" altLang="en-US" dirty="0" smtClean="0"/>
              <a:t>输出结果</a:t>
            </a:r>
            <a:endParaRPr lang="zh-CN" altLang="en-US" dirty="0"/>
          </a:p>
        </p:txBody>
      </p:sp>
      <p:grpSp>
        <p:nvGrpSpPr>
          <p:cNvPr id="40" name="组合 39"/>
          <p:cNvGrpSpPr/>
          <p:nvPr/>
        </p:nvGrpSpPr>
        <p:grpSpPr>
          <a:xfrm>
            <a:off x="3862070" y="829310"/>
            <a:ext cx="7063740" cy="4103799"/>
            <a:chOff x="107504" y="476672"/>
            <a:chExt cx="8036530" cy="4104456"/>
          </a:xfrm>
        </p:grpSpPr>
        <p:sp>
          <p:nvSpPr>
            <p:cNvPr id="17" name="TextBox 3"/>
            <p:cNvSpPr txBox="1"/>
            <p:nvPr/>
          </p:nvSpPr>
          <p:spPr>
            <a:xfrm>
              <a:off x="2267744" y="548680"/>
              <a:ext cx="2592288" cy="368359"/>
            </a:xfrm>
            <a:prstGeom prst="rect">
              <a:avLst/>
            </a:prstGeom>
            <a:noFill/>
          </p:spPr>
          <p:txBody>
            <a:bodyPr wrap="square" rtlCol="0">
              <a:spAutoFit/>
            </a:bodyPr>
            <a:lstStyle/>
            <a:p>
              <a:r>
                <a:rPr lang="en-US" altLang="zh-CN" dirty="0" smtClean="0"/>
                <a:t>AU_17</a:t>
              </a:r>
              <a:r>
                <a:rPr lang="zh-CN" altLang="en-US" dirty="0" smtClean="0"/>
                <a:t>（下巴抬起）</a:t>
              </a:r>
              <a:endParaRPr lang="zh-CN" altLang="en-US" dirty="0"/>
            </a:p>
          </p:txBody>
        </p:sp>
        <p:sp>
          <p:nvSpPr>
            <p:cNvPr id="18" name="TextBox 4"/>
            <p:cNvSpPr txBox="1"/>
            <p:nvPr/>
          </p:nvSpPr>
          <p:spPr>
            <a:xfrm>
              <a:off x="278083" y="1916832"/>
              <a:ext cx="1800200" cy="917087"/>
            </a:xfrm>
            <a:prstGeom prst="rect">
              <a:avLst/>
            </a:prstGeom>
            <a:noFill/>
          </p:spPr>
          <p:txBody>
            <a:bodyPr wrap="square" rtlCol="0">
              <a:spAutoFit/>
            </a:bodyPr>
            <a:lstStyle/>
            <a:p>
              <a:r>
                <a:rPr lang="en-US" altLang="zh-CN" dirty="0" smtClean="0"/>
                <a:t>6</a:t>
              </a:r>
              <a:r>
                <a:rPr lang="zh-CN" altLang="en-US" dirty="0" smtClean="0"/>
                <a:t>（悲伤）</a:t>
              </a:r>
              <a:endParaRPr lang="en-US" altLang="zh-CN" dirty="0" smtClean="0"/>
            </a:p>
            <a:p>
              <a:r>
                <a:rPr lang="en-US" altLang="zh-CN" dirty="0" smtClean="0"/>
                <a:t>train3, train5, train 6, train10</a:t>
              </a:r>
              <a:endParaRPr lang="zh-CN" altLang="en-US" dirty="0"/>
            </a:p>
          </p:txBody>
        </p:sp>
        <p:cxnSp>
          <p:nvCxnSpPr>
            <p:cNvPr id="19" name="直接连接符 18"/>
            <p:cNvCxnSpPr/>
            <p:nvPr/>
          </p:nvCxnSpPr>
          <p:spPr>
            <a:xfrm flipH="1">
              <a:off x="1403648" y="980728"/>
              <a:ext cx="1584176" cy="79208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7"/>
            <p:cNvSpPr txBox="1"/>
            <p:nvPr/>
          </p:nvSpPr>
          <p:spPr>
            <a:xfrm>
              <a:off x="755576" y="1124744"/>
              <a:ext cx="1512168" cy="368359"/>
            </a:xfrm>
            <a:prstGeom prst="rect">
              <a:avLst/>
            </a:prstGeom>
            <a:noFill/>
          </p:spPr>
          <p:txBody>
            <a:bodyPr wrap="square" rtlCol="0">
              <a:spAutoFit/>
            </a:bodyPr>
            <a:lstStyle/>
            <a:p>
              <a:r>
                <a:rPr lang="en-US" altLang="zh-CN" dirty="0" smtClean="0"/>
                <a:t>1</a:t>
              </a:r>
              <a:r>
                <a:rPr lang="zh-CN" altLang="en-US" dirty="0" smtClean="0"/>
                <a:t>（出现）</a:t>
              </a:r>
              <a:endParaRPr lang="zh-CN" altLang="en-US" dirty="0"/>
            </a:p>
          </p:txBody>
        </p:sp>
        <p:cxnSp>
          <p:nvCxnSpPr>
            <p:cNvPr id="21" name="直接连接符 20"/>
            <p:cNvCxnSpPr/>
            <p:nvPr/>
          </p:nvCxnSpPr>
          <p:spPr>
            <a:xfrm>
              <a:off x="2987824" y="980728"/>
              <a:ext cx="2088232" cy="792088"/>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10"/>
            <p:cNvSpPr txBox="1"/>
            <p:nvPr/>
          </p:nvSpPr>
          <p:spPr>
            <a:xfrm>
              <a:off x="4067944" y="1052736"/>
              <a:ext cx="1800200" cy="368359"/>
            </a:xfrm>
            <a:prstGeom prst="rect">
              <a:avLst/>
            </a:prstGeom>
            <a:noFill/>
          </p:spPr>
          <p:txBody>
            <a:bodyPr wrap="square" rtlCol="0">
              <a:spAutoFit/>
            </a:bodyPr>
            <a:lstStyle/>
            <a:p>
              <a:r>
                <a:rPr lang="en-US" altLang="zh-CN" dirty="0" smtClean="0"/>
                <a:t>0</a:t>
              </a:r>
              <a:r>
                <a:rPr lang="zh-CN" altLang="en-US" dirty="0" smtClean="0"/>
                <a:t>（不出现）</a:t>
              </a:r>
              <a:endParaRPr lang="zh-CN" altLang="en-US" dirty="0"/>
            </a:p>
          </p:txBody>
        </p:sp>
        <p:sp>
          <p:nvSpPr>
            <p:cNvPr id="23" name="TextBox 11"/>
            <p:cNvSpPr txBox="1"/>
            <p:nvPr/>
          </p:nvSpPr>
          <p:spPr>
            <a:xfrm>
              <a:off x="4211959" y="1844824"/>
              <a:ext cx="3049869" cy="369391"/>
            </a:xfrm>
            <a:prstGeom prst="rect">
              <a:avLst/>
            </a:prstGeom>
            <a:noFill/>
          </p:spPr>
          <p:txBody>
            <a:bodyPr wrap="square" rtlCol="0">
              <a:spAutoFit/>
            </a:bodyPr>
            <a:lstStyle/>
            <a:p>
              <a:r>
                <a:rPr lang="en-US" altLang="zh-CN" dirty="0" smtClean="0"/>
                <a:t>AU_2</a:t>
              </a:r>
              <a:r>
                <a:rPr lang="zh-CN" altLang="en-US" dirty="0" smtClean="0"/>
                <a:t>（眉毛外侧扬起）</a:t>
              </a:r>
              <a:endParaRPr lang="zh-CN" altLang="en-US" dirty="0"/>
            </a:p>
          </p:txBody>
        </p:sp>
        <p:cxnSp>
          <p:nvCxnSpPr>
            <p:cNvPr id="24" name="直接连接符 23"/>
            <p:cNvCxnSpPr/>
            <p:nvPr/>
          </p:nvCxnSpPr>
          <p:spPr>
            <a:xfrm flipH="1">
              <a:off x="3275856" y="2276872"/>
              <a:ext cx="1728192" cy="108012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13"/>
            <p:cNvSpPr txBox="1"/>
            <p:nvPr/>
          </p:nvSpPr>
          <p:spPr>
            <a:xfrm>
              <a:off x="3131840" y="2483604"/>
              <a:ext cx="1512168" cy="368359"/>
            </a:xfrm>
            <a:prstGeom prst="rect">
              <a:avLst/>
            </a:prstGeom>
            <a:noFill/>
          </p:spPr>
          <p:txBody>
            <a:bodyPr wrap="square" rtlCol="0">
              <a:spAutoFit/>
            </a:bodyPr>
            <a:lstStyle/>
            <a:p>
              <a:r>
                <a:rPr lang="en-US" altLang="zh-CN" dirty="0" smtClean="0"/>
                <a:t>1</a:t>
              </a:r>
              <a:r>
                <a:rPr lang="zh-CN" altLang="en-US" dirty="0" smtClean="0"/>
                <a:t>（出现）</a:t>
              </a:r>
              <a:endParaRPr lang="zh-CN" altLang="en-US" dirty="0"/>
            </a:p>
          </p:txBody>
        </p:sp>
        <p:sp>
          <p:nvSpPr>
            <p:cNvPr id="26" name="TextBox 14"/>
            <p:cNvSpPr txBox="1"/>
            <p:nvPr/>
          </p:nvSpPr>
          <p:spPr>
            <a:xfrm>
              <a:off x="1751801" y="3212976"/>
              <a:ext cx="1656185" cy="1191451"/>
            </a:xfrm>
            <a:prstGeom prst="rect">
              <a:avLst/>
            </a:prstGeom>
            <a:noFill/>
          </p:spPr>
          <p:txBody>
            <a:bodyPr wrap="square" rtlCol="0">
              <a:spAutoFit/>
            </a:bodyPr>
            <a:lstStyle/>
            <a:p>
              <a:r>
                <a:rPr lang="en-US" altLang="zh-CN" dirty="0" smtClean="0"/>
                <a:t>7</a:t>
              </a:r>
              <a:r>
                <a:rPr lang="zh-CN" altLang="en-US" dirty="0" smtClean="0"/>
                <a:t>（惊讶）</a:t>
              </a:r>
              <a:endParaRPr lang="en-US" altLang="zh-CN" dirty="0" smtClean="0"/>
            </a:p>
            <a:p>
              <a:r>
                <a:rPr lang="en-US" altLang="zh-CN" dirty="0" smtClean="0"/>
                <a:t>train1, train2, train 4, train7, train8, train9</a:t>
              </a:r>
              <a:endParaRPr lang="zh-CN" altLang="en-US" dirty="0"/>
            </a:p>
          </p:txBody>
        </p:sp>
        <p:cxnSp>
          <p:nvCxnSpPr>
            <p:cNvPr id="27" name="直接连接符 26"/>
            <p:cNvCxnSpPr/>
            <p:nvPr/>
          </p:nvCxnSpPr>
          <p:spPr>
            <a:xfrm>
              <a:off x="5004048" y="2276872"/>
              <a:ext cx="2088232" cy="7920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16"/>
            <p:cNvSpPr txBox="1"/>
            <p:nvPr/>
          </p:nvSpPr>
          <p:spPr>
            <a:xfrm>
              <a:off x="6156176" y="2411596"/>
              <a:ext cx="1800200" cy="368359"/>
            </a:xfrm>
            <a:prstGeom prst="rect">
              <a:avLst/>
            </a:prstGeom>
            <a:noFill/>
          </p:spPr>
          <p:txBody>
            <a:bodyPr wrap="square" rtlCol="0">
              <a:spAutoFit/>
            </a:bodyPr>
            <a:lstStyle/>
            <a:p>
              <a:r>
                <a:rPr lang="en-US" altLang="zh-CN" dirty="0" smtClean="0"/>
                <a:t>0</a:t>
              </a:r>
              <a:r>
                <a:rPr lang="zh-CN" altLang="en-US" dirty="0" smtClean="0"/>
                <a:t>（不出现）</a:t>
              </a:r>
              <a:endParaRPr lang="zh-CN" altLang="en-US" dirty="0"/>
            </a:p>
          </p:txBody>
        </p:sp>
        <p:sp>
          <p:nvSpPr>
            <p:cNvPr id="36" name="矩形 35"/>
            <p:cNvSpPr/>
            <p:nvPr/>
          </p:nvSpPr>
          <p:spPr>
            <a:xfrm>
              <a:off x="2123728" y="476672"/>
              <a:ext cx="262118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067944" y="1772816"/>
              <a:ext cx="3009311"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07504" y="1772816"/>
              <a:ext cx="2088232" cy="12241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475656" y="3068960"/>
              <a:ext cx="2088232" cy="15121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322016" y="3039901"/>
              <a:ext cx="1822018" cy="1368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479425" y="1464310"/>
            <a:ext cx="2540000" cy="521970"/>
          </a:xfrm>
          <a:prstGeom prst="rect">
            <a:avLst/>
          </a:prstGeom>
          <a:noFill/>
        </p:spPr>
        <p:txBody>
          <a:bodyPr wrap="square" rtlCol="0" anchor="t">
            <a:spAutoFit/>
          </a:bodyPr>
          <a:lstStyle/>
          <a:p>
            <a:r>
              <a:rPr lang="zh-CN" altLang="en-US" sz="2800"/>
              <a:t> PENALTY </a:t>
            </a:r>
            <a:r>
              <a:rPr lang="en-US" altLang="zh-CN" sz="2800"/>
              <a:t>= 2</a:t>
            </a:r>
          </a:p>
        </p:txBody>
      </p:sp>
      <p:pic>
        <p:nvPicPr>
          <p:cNvPr id="3" name="图片 2" descr="31C~{PI}G3F`0A849TO609D"/>
          <p:cNvPicPr>
            <a:picLocks noChangeAspect="1"/>
          </p:cNvPicPr>
          <p:nvPr/>
        </p:nvPicPr>
        <p:blipFill>
          <a:blip r:embed="rId2" cstate="print"/>
          <a:srcRect/>
          <a:stretch>
            <a:fillRect/>
          </a:stretch>
        </p:blipFill>
        <p:spPr>
          <a:xfrm>
            <a:off x="593725" y="2583180"/>
            <a:ext cx="2598420" cy="2755900"/>
          </a:xfrm>
          <a:prstGeom prst="rect">
            <a:avLst/>
          </a:prstGeom>
        </p:spPr>
      </p:pic>
      <p:sp>
        <p:nvSpPr>
          <p:cNvPr id="4" name="文本框 3"/>
          <p:cNvSpPr txBox="1"/>
          <p:nvPr/>
        </p:nvSpPr>
        <p:spPr>
          <a:xfrm>
            <a:off x="9614535" y="3672840"/>
            <a:ext cx="2540000" cy="1465580"/>
          </a:xfrm>
          <a:prstGeom prst="rect">
            <a:avLst/>
          </a:prstGeom>
          <a:noFill/>
        </p:spPr>
        <p:txBody>
          <a:bodyPr wrap="square" rtlCol="0" anchor="t">
            <a:spAutoFit/>
          </a:bodyPr>
          <a:lstStyle/>
          <a:p>
            <a:r>
              <a:rPr lang="en-US" altLang="zh-CN" dirty="0" smtClean="0">
                <a:sym typeface="+mn-ea"/>
              </a:rPr>
              <a:t>4</a:t>
            </a:r>
            <a:r>
              <a:rPr lang="zh-CN" altLang="en-US" dirty="0" smtClean="0">
                <a:sym typeface="+mn-ea"/>
              </a:rPr>
              <a:t>（害怕）</a:t>
            </a:r>
            <a:endParaRPr lang="en-US" altLang="zh-CN" dirty="0" smtClean="0"/>
          </a:p>
          <a:p>
            <a:r>
              <a:rPr lang="en-US" altLang="zh-CN" dirty="0" smtClean="0">
                <a:sym typeface="+mn-ea"/>
              </a:rPr>
              <a:t>train11</a:t>
            </a:r>
          </a:p>
          <a:p>
            <a:r>
              <a:rPr lang="en-US" altLang="zh-CN" dirty="0" smtClean="0">
                <a:sym typeface="+mn-ea"/>
              </a:rPr>
              <a:t>train12</a:t>
            </a:r>
            <a:endParaRPr lang="zh-CN" altLang="en-US" dirty="0"/>
          </a:p>
          <a:p>
            <a:endParaRPr lang="en-US" altLang="zh-CN" dirty="0" smtClean="0">
              <a:sym typeface="+mn-ea"/>
            </a:endParaRPr>
          </a:p>
          <a:p>
            <a:endParaRPr lang="zh-CN" altLang="en-US"/>
          </a:p>
        </p:txBody>
      </p:sp>
      <p:sp>
        <p:nvSpPr>
          <p:cNvPr id="29" name="文本框 5"/>
          <p:cNvSpPr txBox="1"/>
          <p:nvPr/>
        </p:nvSpPr>
        <p:spPr>
          <a:xfrm>
            <a:off x="7853618" y="4876088"/>
            <a:ext cx="4338382" cy="1384995"/>
          </a:xfrm>
          <a:prstGeom prst="rect">
            <a:avLst/>
          </a:prstGeom>
          <a:noFill/>
        </p:spPr>
        <p:txBody>
          <a:bodyPr wrap="square" rtlCol="0" anchor="t">
            <a:spAutoFit/>
          </a:bodyPr>
          <a:lstStyle/>
          <a:p>
            <a:pPr algn="ctr"/>
            <a:r>
              <a:rPr lang="zh-CN" altLang="en-US" sz="2800" dirty="0" smtClean="0">
                <a:solidFill>
                  <a:srgbClr val="FF0000"/>
                </a:solidFill>
              </a:rPr>
              <a:t>这个叶子节点，预测为</a:t>
            </a:r>
            <a:r>
              <a:rPr lang="en-US" altLang="zh-CN" sz="2800" dirty="0" smtClean="0">
                <a:solidFill>
                  <a:srgbClr val="FF0000"/>
                </a:solidFill>
              </a:rPr>
              <a:t>4</a:t>
            </a:r>
            <a:r>
              <a:rPr lang="zh-CN" altLang="en-US" sz="2800" dirty="0" smtClean="0">
                <a:solidFill>
                  <a:srgbClr val="FF0000"/>
                </a:solidFill>
              </a:rPr>
              <a:t>（害怕），</a:t>
            </a:r>
            <a:r>
              <a:rPr lang="en-US" altLang="zh-CN" sz="2800" dirty="0" smtClean="0">
                <a:solidFill>
                  <a:srgbClr val="FF0000"/>
                </a:solidFill>
              </a:rPr>
              <a:t>train12</a:t>
            </a:r>
            <a:r>
              <a:rPr lang="zh-CN" altLang="en-US" sz="2800" dirty="0" smtClean="0">
                <a:solidFill>
                  <a:srgbClr val="FF0000"/>
                </a:solidFill>
              </a:rPr>
              <a:t>被预测错了，即</a:t>
            </a:r>
            <a:r>
              <a:rPr lang="en-US" altLang="zh-CN" sz="2800" dirty="0" smtClean="0">
                <a:solidFill>
                  <a:srgbClr val="FF0000"/>
                </a:solidFill>
              </a:rPr>
              <a:t>2</a:t>
            </a:r>
            <a:r>
              <a:rPr lang="zh-CN" altLang="en-US" sz="2800" dirty="0" smtClean="0">
                <a:solidFill>
                  <a:srgbClr val="FF0000"/>
                </a:solidFill>
              </a:rPr>
              <a:t>个预测错了</a:t>
            </a:r>
            <a:r>
              <a:rPr lang="en-US" altLang="zh-CN" sz="2800" dirty="0" smtClean="0">
                <a:solidFill>
                  <a:srgbClr val="FF0000"/>
                </a:solidFill>
              </a:rPr>
              <a:t>1</a:t>
            </a:r>
            <a:r>
              <a:rPr lang="zh-CN" altLang="en-US" sz="2800" dirty="0" smtClean="0">
                <a:solidFill>
                  <a:srgbClr val="FF0000"/>
                </a:solidFill>
              </a:rPr>
              <a:t>个</a:t>
            </a:r>
            <a:endParaRPr lang="en-US" altLang="zh-CN" sz="2800"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63931"/>
          </a:xfrm>
        </p:spPr>
        <p:txBody>
          <a:bodyPr>
            <a:normAutofit fontScale="90000"/>
          </a:bodyPr>
          <a:lstStyle/>
          <a:p>
            <a:r>
              <a:rPr lang="zh-CN" altLang="en-US" dirty="0" smtClean="0"/>
              <a:t>输出结果</a:t>
            </a:r>
            <a:endParaRPr lang="zh-CN" altLang="en-US" dirty="0"/>
          </a:p>
        </p:txBody>
      </p:sp>
      <p:grpSp>
        <p:nvGrpSpPr>
          <p:cNvPr id="40" name="组合 39"/>
          <p:cNvGrpSpPr/>
          <p:nvPr/>
        </p:nvGrpSpPr>
        <p:grpSpPr>
          <a:xfrm>
            <a:off x="3862705" y="829945"/>
            <a:ext cx="6416921" cy="3270108"/>
            <a:chOff x="107504" y="476672"/>
            <a:chExt cx="6387777" cy="2949840"/>
          </a:xfrm>
        </p:grpSpPr>
        <p:sp>
          <p:nvSpPr>
            <p:cNvPr id="17" name="TextBox 3"/>
            <p:cNvSpPr txBox="1"/>
            <p:nvPr/>
          </p:nvSpPr>
          <p:spPr>
            <a:xfrm>
              <a:off x="2267744" y="548680"/>
              <a:ext cx="2592288" cy="332230"/>
            </a:xfrm>
            <a:prstGeom prst="rect">
              <a:avLst/>
            </a:prstGeom>
            <a:noFill/>
          </p:spPr>
          <p:txBody>
            <a:bodyPr wrap="square" rtlCol="0">
              <a:spAutoFit/>
            </a:bodyPr>
            <a:lstStyle/>
            <a:p>
              <a:r>
                <a:rPr lang="en-US" altLang="zh-CN" dirty="0" smtClean="0"/>
                <a:t>AU_17</a:t>
              </a:r>
              <a:r>
                <a:rPr lang="zh-CN" altLang="en-US" dirty="0" smtClean="0"/>
                <a:t>（下巴抬起）</a:t>
              </a:r>
              <a:endParaRPr lang="zh-CN" altLang="en-US" dirty="0"/>
            </a:p>
          </p:txBody>
        </p:sp>
        <p:sp>
          <p:nvSpPr>
            <p:cNvPr id="18" name="TextBox 4"/>
            <p:cNvSpPr txBox="1"/>
            <p:nvPr/>
          </p:nvSpPr>
          <p:spPr>
            <a:xfrm>
              <a:off x="395536" y="1916832"/>
              <a:ext cx="1800200" cy="827137"/>
            </a:xfrm>
            <a:prstGeom prst="rect">
              <a:avLst/>
            </a:prstGeom>
            <a:noFill/>
          </p:spPr>
          <p:txBody>
            <a:bodyPr wrap="square" rtlCol="0">
              <a:spAutoFit/>
            </a:bodyPr>
            <a:lstStyle/>
            <a:p>
              <a:r>
                <a:rPr lang="en-US" altLang="zh-CN" dirty="0" smtClean="0"/>
                <a:t>6</a:t>
              </a:r>
              <a:r>
                <a:rPr lang="zh-CN" altLang="en-US" dirty="0" smtClean="0"/>
                <a:t>（悲伤）</a:t>
              </a:r>
              <a:endParaRPr lang="en-US" altLang="zh-CN" dirty="0" smtClean="0"/>
            </a:p>
            <a:p>
              <a:r>
                <a:rPr lang="en-US" altLang="zh-CN" dirty="0" smtClean="0"/>
                <a:t>train3, train5, train 6, train10</a:t>
              </a:r>
              <a:endParaRPr lang="zh-CN" altLang="en-US" dirty="0"/>
            </a:p>
          </p:txBody>
        </p:sp>
        <p:cxnSp>
          <p:nvCxnSpPr>
            <p:cNvPr id="19" name="直接连接符 18"/>
            <p:cNvCxnSpPr/>
            <p:nvPr/>
          </p:nvCxnSpPr>
          <p:spPr>
            <a:xfrm flipH="1">
              <a:off x="1403648" y="980728"/>
              <a:ext cx="1584176" cy="79208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7"/>
            <p:cNvSpPr txBox="1"/>
            <p:nvPr/>
          </p:nvSpPr>
          <p:spPr>
            <a:xfrm>
              <a:off x="755576" y="1124744"/>
              <a:ext cx="1512168" cy="332230"/>
            </a:xfrm>
            <a:prstGeom prst="rect">
              <a:avLst/>
            </a:prstGeom>
            <a:noFill/>
          </p:spPr>
          <p:txBody>
            <a:bodyPr wrap="square" rtlCol="0">
              <a:spAutoFit/>
            </a:bodyPr>
            <a:lstStyle/>
            <a:p>
              <a:r>
                <a:rPr lang="en-US" altLang="zh-CN" dirty="0" smtClean="0"/>
                <a:t>1</a:t>
              </a:r>
              <a:r>
                <a:rPr lang="zh-CN" altLang="en-US" dirty="0" smtClean="0"/>
                <a:t>（出现）</a:t>
              </a:r>
              <a:endParaRPr lang="zh-CN" altLang="en-US" dirty="0"/>
            </a:p>
          </p:txBody>
        </p:sp>
        <p:cxnSp>
          <p:nvCxnSpPr>
            <p:cNvPr id="21" name="直接连接符 20"/>
            <p:cNvCxnSpPr/>
            <p:nvPr/>
          </p:nvCxnSpPr>
          <p:spPr>
            <a:xfrm>
              <a:off x="2987824" y="980728"/>
              <a:ext cx="2088232" cy="792088"/>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10"/>
            <p:cNvSpPr txBox="1"/>
            <p:nvPr/>
          </p:nvSpPr>
          <p:spPr>
            <a:xfrm>
              <a:off x="4067944" y="1052736"/>
              <a:ext cx="1800200" cy="332230"/>
            </a:xfrm>
            <a:prstGeom prst="rect">
              <a:avLst/>
            </a:prstGeom>
            <a:noFill/>
          </p:spPr>
          <p:txBody>
            <a:bodyPr wrap="square" rtlCol="0">
              <a:spAutoFit/>
            </a:bodyPr>
            <a:lstStyle/>
            <a:p>
              <a:r>
                <a:rPr lang="en-US" altLang="zh-CN" dirty="0" smtClean="0"/>
                <a:t>0</a:t>
              </a:r>
              <a:r>
                <a:rPr lang="zh-CN" altLang="en-US" dirty="0" smtClean="0"/>
                <a:t>（不出现）</a:t>
              </a:r>
              <a:endParaRPr lang="zh-CN" altLang="en-US" dirty="0"/>
            </a:p>
          </p:txBody>
        </p:sp>
        <p:sp>
          <p:nvSpPr>
            <p:cNvPr id="26" name="TextBox 14"/>
            <p:cNvSpPr txBox="1"/>
            <p:nvPr/>
          </p:nvSpPr>
          <p:spPr>
            <a:xfrm>
              <a:off x="4498977" y="1918426"/>
              <a:ext cx="1656185" cy="1322044"/>
            </a:xfrm>
            <a:prstGeom prst="rect">
              <a:avLst/>
            </a:prstGeom>
            <a:noFill/>
          </p:spPr>
          <p:txBody>
            <a:bodyPr wrap="square" rtlCol="0">
              <a:spAutoFit/>
            </a:bodyPr>
            <a:lstStyle/>
            <a:p>
              <a:r>
                <a:rPr lang="en-US" altLang="zh-CN" dirty="0" smtClean="0"/>
                <a:t>7</a:t>
              </a:r>
              <a:r>
                <a:rPr lang="zh-CN" altLang="en-US" dirty="0" smtClean="0"/>
                <a:t>（惊讶）</a:t>
              </a:r>
              <a:endParaRPr lang="en-US" altLang="zh-CN" dirty="0" smtClean="0"/>
            </a:p>
            <a:p>
              <a:r>
                <a:rPr lang="en-US" altLang="zh-CN" dirty="0" smtClean="0"/>
                <a:t>train1, train2, train 4, train7, train8, train9</a:t>
              </a:r>
            </a:p>
            <a:p>
              <a:r>
                <a:rPr lang="en-US" altLang="zh-CN" dirty="0"/>
                <a:t>train11,train12</a:t>
              </a:r>
            </a:p>
          </p:txBody>
        </p:sp>
        <p:sp>
          <p:nvSpPr>
            <p:cNvPr id="36" name="矩形 35"/>
            <p:cNvSpPr/>
            <p:nvPr/>
          </p:nvSpPr>
          <p:spPr>
            <a:xfrm>
              <a:off x="2123728" y="476672"/>
              <a:ext cx="262118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07504" y="1772816"/>
              <a:ext cx="2088232" cy="12241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4145598" y="1745509"/>
              <a:ext cx="2349683" cy="16810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479425" y="1464310"/>
            <a:ext cx="2540000" cy="521970"/>
          </a:xfrm>
          <a:prstGeom prst="rect">
            <a:avLst/>
          </a:prstGeom>
          <a:noFill/>
        </p:spPr>
        <p:txBody>
          <a:bodyPr wrap="square" rtlCol="0" anchor="t">
            <a:spAutoFit/>
          </a:bodyPr>
          <a:lstStyle/>
          <a:p>
            <a:r>
              <a:rPr lang="zh-CN" altLang="en-US" sz="2800"/>
              <a:t> PENALTY </a:t>
            </a:r>
            <a:r>
              <a:rPr lang="en-US" altLang="zh-CN" sz="2800"/>
              <a:t>= 5</a:t>
            </a:r>
          </a:p>
        </p:txBody>
      </p:sp>
      <p:pic>
        <p:nvPicPr>
          <p:cNvPr id="4" name="图片 3" descr="TVCI6}6J4)HBF4CZFKIS]2B"/>
          <p:cNvPicPr>
            <a:picLocks noChangeAspect="1"/>
          </p:cNvPicPr>
          <p:nvPr/>
        </p:nvPicPr>
        <p:blipFill>
          <a:blip r:embed="rId2" cstate="print"/>
          <a:srcRect/>
          <a:stretch>
            <a:fillRect/>
          </a:stretch>
        </p:blipFill>
        <p:spPr>
          <a:xfrm>
            <a:off x="758190" y="2915285"/>
            <a:ext cx="2147570" cy="963930"/>
          </a:xfrm>
          <a:prstGeom prst="rect">
            <a:avLst/>
          </a:prstGeom>
        </p:spPr>
      </p:pic>
      <p:sp>
        <p:nvSpPr>
          <p:cNvPr id="16" name="文本框 5"/>
          <p:cNvSpPr txBox="1"/>
          <p:nvPr/>
        </p:nvSpPr>
        <p:spPr>
          <a:xfrm>
            <a:off x="6865475" y="4153417"/>
            <a:ext cx="4741506" cy="1200329"/>
          </a:xfrm>
          <a:prstGeom prst="rect">
            <a:avLst/>
          </a:prstGeom>
          <a:noFill/>
        </p:spPr>
        <p:txBody>
          <a:bodyPr wrap="square" rtlCol="0" anchor="t">
            <a:spAutoFit/>
          </a:bodyPr>
          <a:lstStyle/>
          <a:p>
            <a:r>
              <a:rPr lang="zh-CN" altLang="en-US" sz="2400" dirty="0" smtClean="0">
                <a:solidFill>
                  <a:srgbClr val="FF0000"/>
                </a:solidFill>
              </a:rPr>
              <a:t>这个叶子节点，预测为</a:t>
            </a:r>
            <a:r>
              <a:rPr lang="en-US" altLang="zh-CN" sz="2400" dirty="0" smtClean="0">
                <a:solidFill>
                  <a:srgbClr val="FF0000"/>
                </a:solidFill>
              </a:rPr>
              <a:t>7</a:t>
            </a:r>
            <a:r>
              <a:rPr lang="zh-CN" altLang="en-US" sz="2400" dirty="0" smtClean="0">
                <a:solidFill>
                  <a:srgbClr val="FF0000"/>
                </a:solidFill>
              </a:rPr>
              <a:t>（惊讶），</a:t>
            </a:r>
            <a:r>
              <a:rPr lang="en-US" altLang="zh-CN" sz="2400" dirty="0" smtClean="0">
                <a:solidFill>
                  <a:srgbClr val="FF0000"/>
                </a:solidFill>
              </a:rPr>
              <a:t>train11</a:t>
            </a:r>
            <a:r>
              <a:rPr lang="zh-CN" altLang="en-US" sz="2400" dirty="0" smtClean="0">
                <a:solidFill>
                  <a:srgbClr val="FF0000"/>
                </a:solidFill>
              </a:rPr>
              <a:t>和</a:t>
            </a:r>
            <a:r>
              <a:rPr lang="en-US" altLang="zh-CN" sz="2400" dirty="0" smtClean="0">
                <a:solidFill>
                  <a:srgbClr val="FF0000"/>
                </a:solidFill>
              </a:rPr>
              <a:t>train12</a:t>
            </a:r>
            <a:r>
              <a:rPr lang="zh-CN" altLang="en-US" sz="2400" dirty="0" smtClean="0">
                <a:solidFill>
                  <a:srgbClr val="FF0000"/>
                </a:solidFill>
              </a:rPr>
              <a:t>被预测错了，即</a:t>
            </a:r>
            <a:r>
              <a:rPr lang="en-US" altLang="zh-CN" sz="2400" dirty="0" smtClean="0">
                <a:solidFill>
                  <a:srgbClr val="FF0000"/>
                </a:solidFill>
              </a:rPr>
              <a:t>8</a:t>
            </a:r>
            <a:r>
              <a:rPr lang="zh-CN" altLang="en-US" sz="2400" dirty="0" smtClean="0">
                <a:solidFill>
                  <a:srgbClr val="FF0000"/>
                </a:solidFill>
              </a:rPr>
              <a:t>个预测错了</a:t>
            </a:r>
            <a:r>
              <a:rPr lang="en-US" altLang="zh-CN" sz="2400" dirty="0" smtClean="0">
                <a:solidFill>
                  <a:srgbClr val="FF0000"/>
                </a:solidFill>
              </a:rPr>
              <a:t>2</a:t>
            </a:r>
            <a:r>
              <a:rPr lang="zh-CN" altLang="en-US" sz="2400" dirty="0" smtClean="0">
                <a:solidFill>
                  <a:srgbClr val="FF0000"/>
                </a:solidFill>
              </a:rPr>
              <a:t>个</a:t>
            </a:r>
            <a:endParaRPr lang="en-US" altLang="zh-CN" sz="24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7660" y="227965"/>
            <a:ext cx="11026140" cy="1039495"/>
          </a:xfrm>
        </p:spPr>
        <p:txBody>
          <a:bodyPr>
            <a:normAutofit/>
          </a:bodyPr>
          <a:lstStyle/>
          <a:p>
            <a:r>
              <a:rPr lang="zh-CN" dirty="0"/>
              <a:t>Overfitting</a:t>
            </a:r>
          </a:p>
        </p:txBody>
      </p:sp>
      <p:sp>
        <p:nvSpPr>
          <p:cNvPr id="8" name="文本框 7"/>
          <p:cNvSpPr txBox="1"/>
          <p:nvPr/>
        </p:nvSpPr>
        <p:spPr>
          <a:xfrm>
            <a:off x="438150" y="1272540"/>
            <a:ext cx="4430395" cy="583565"/>
          </a:xfrm>
          <a:prstGeom prst="rect">
            <a:avLst/>
          </a:prstGeom>
          <a:noFill/>
        </p:spPr>
        <p:txBody>
          <a:bodyPr wrap="square" rtlCol="0" anchor="t">
            <a:spAutoFit/>
          </a:bodyPr>
          <a:lstStyle/>
          <a:p>
            <a:r>
              <a:rPr lang="zh-CN" altLang="en-US" sz="3200"/>
              <a:t> Overfitting problems</a:t>
            </a:r>
          </a:p>
        </p:txBody>
      </p:sp>
      <p:sp>
        <p:nvSpPr>
          <p:cNvPr id="9" name="文本框 8"/>
          <p:cNvSpPr txBox="1"/>
          <p:nvPr/>
        </p:nvSpPr>
        <p:spPr>
          <a:xfrm>
            <a:off x="632460" y="2232025"/>
            <a:ext cx="9258300" cy="2534285"/>
          </a:xfrm>
          <a:prstGeom prst="rect">
            <a:avLst/>
          </a:prstGeom>
          <a:noFill/>
        </p:spPr>
        <p:txBody>
          <a:bodyPr wrap="square" rtlCol="0" anchor="t">
            <a:spAutoFit/>
          </a:bodyPr>
          <a:lstStyle/>
          <a:p>
            <a:r>
              <a:rPr lang="zh-CN" altLang="en-US" sz="3200"/>
              <a:t>An induced tree may overfit the training data, in which the performance on the training set does not generalize well to the test examples (i.e., good performance on the training set while poor accuracy for unseen samples)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19731"/>
          </a:xfrm>
        </p:spPr>
        <p:txBody>
          <a:bodyPr/>
          <a:lstStyle/>
          <a:p>
            <a:r>
              <a:rPr lang="zh-CN" altLang="en-US" dirty="0"/>
              <a:t>Incorporating model complexity</a:t>
            </a:r>
          </a:p>
        </p:txBody>
      </p:sp>
      <p:pic>
        <p:nvPicPr>
          <p:cNvPr id="5" name="图片 4" descr="QQ截图20151117155115"/>
          <p:cNvPicPr>
            <a:picLocks noChangeAspect="1"/>
          </p:cNvPicPr>
          <p:nvPr/>
        </p:nvPicPr>
        <p:blipFill>
          <a:blip r:embed="rId2" cstate="print"/>
          <a:srcRect/>
          <a:stretch>
            <a:fillRect/>
          </a:stretch>
        </p:blipFill>
        <p:spPr>
          <a:xfrm>
            <a:off x="865505" y="1746885"/>
            <a:ext cx="8971280" cy="317119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19731"/>
          </a:xfrm>
        </p:spPr>
        <p:txBody>
          <a:bodyPr/>
          <a:lstStyle/>
          <a:p>
            <a:r>
              <a:rPr lang="zh-CN" altLang="en-US" dirty="0"/>
              <a:t>Incorporating model complexity</a:t>
            </a:r>
          </a:p>
        </p:txBody>
      </p:sp>
      <p:pic>
        <p:nvPicPr>
          <p:cNvPr id="3" name="图片 2" descr="QQ截图20151117155143"/>
          <p:cNvPicPr>
            <a:picLocks noChangeAspect="1"/>
          </p:cNvPicPr>
          <p:nvPr/>
        </p:nvPicPr>
        <p:blipFill>
          <a:blip r:embed="rId2" cstate="print"/>
          <a:srcRect/>
          <a:stretch>
            <a:fillRect/>
          </a:stretch>
        </p:blipFill>
        <p:spPr>
          <a:xfrm>
            <a:off x="1239520" y="1785620"/>
            <a:ext cx="9409430" cy="331406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代码实现举例</a:t>
            </a:r>
          </a:p>
        </p:txBody>
      </p:sp>
      <p:sp>
        <p:nvSpPr>
          <p:cNvPr id="3" name="内容占位符 2"/>
          <p:cNvSpPr>
            <a:spLocks noGrp="1"/>
          </p:cNvSpPr>
          <p:nvPr>
            <p:ph idx="1"/>
          </p:nvPr>
        </p:nvSpPr>
        <p:spPr>
          <a:xfrm>
            <a:off x="920750" y="2129790"/>
            <a:ext cx="10515600" cy="3413125"/>
          </a:xfrm>
        </p:spPr>
        <p:txBody>
          <a:bodyPr/>
          <a:lstStyle/>
          <a:p>
            <a:pPr marL="0" indent="0">
              <a:buNone/>
            </a:pPr>
            <a:r>
              <a:rPr lang="zh-CN" altLang="en-US" sz="3600" dirty="0"/>
              <a:t>修改代码：上次的</a:t>
            </a:r>
            <a:r>
              <a:rPr lang="en-US" altLang="zh-CN" sz="3600" dirty="0"/>
              <a:t>ID3</a:t>
            </a:r>
            <a:r>
              <a:rPr lang="zh-CN" altLang="en-US" sz="3600" dirty="0"/>
              <a:t>决策树代码</a:t>
            </a:r>
          </a:p>
          <a:p>
            <a:pPr marL="0" indent="0">
              <a:buNone/>
            </a:pPr>
            <a:endParaRPr lang="zh-CN" altLang="en-US" sz="3600" dirty="0"/>
          </a:p>
          <a:p>
            <a:pPr marL="0" indent="0">
              <a:buNone/>
            </a:pPr>
            <a:r>
              <a:rPr lang="zh-CN" altLang="en-US" sz="3600" dirty="0"/>
              <a:t>目标：增加惩罚项，通过判断分支前后的      决定是否将节点继续分下去。</a:t>
            </a:r>
          </a:p>
          <a:p>
            <a:pPr marL="0" indent="0">
              <a:buNone/>
            </a:pPr>
            <a:endParaRPr lang="zh-CN" altLang="en-US" sz="3600" dirty="0"/>
          </a:p>
        </p:txBody>
      </p:sp>
      <p:graphicFrame>
        <p:nvGraphicFramePr>
          <p:cNvPr id="6" name="对象 5"/>
          <p:cNvGraphicFramePr>
            <a:graphicFrameLocks/>
          </p:cNvGraphicFramePr>
          <p:nvPr/>
        </p:nvGraphicFramePr>
        <p:xfrm>
          <a:off x="9264650" y="3145155"/>
          <a:ext cx="542925" cy="831215"/>
        </p:xfrm>
        <a:graphic>
          <a:graphicData uri="http://schemas.openxmlformats.org/presentationml/2006/ole">
            <p:oleObj spid="_x0000_s1026" r:id="rId3" imgW="887040" imgH="633240" progId="Equation.3">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92175"/>
          </a:xfrm>
        </p:spPr>
        <p:txBody>
          <a:bodyPr/>
          <a:lstStyle/>
          <a:p>
            <a:r>
              <a:rPr lang="zh-CN" altLang="en-US" dirty="0" smtClean="0"/>
              <a:t>数据集：</a:t>
            </a:r>
            <a:endParaRPr lang="zh-CN" altLang="en-US" dirty="0"/>
          </a:p>
        </p:txBody>
      </p:sp>
      <p:graphicFrame>
        <p:nvGraphicFramePr>
          <p:cNvPr id="5" name="表格 4"/>
          <p:cNvGraphicFramePr>
            <a:graphicFrameLocks noGrp="1"/>
          </p:cNvGraphicFramePr>
          <p:nvPr/>
        </p:nvGraphicFramePr>
        <p:xfrm>
          <a:off x="3015227" y="942419"/>
          <a:ext cx="6624320" cy="5646420"/>
        </p:xfrm>
        <a:graphic>
          <a:graphicData uri="http://schemas.openxmlformats.org/drawingml/2006/table">
            <a:tbl>
              <a:tblPr/>
              <a:tblGrid>
                <a:gridCol w="1437640"/>
                <a:gridCol w="3749040"/>
                <a:gridCol w="1437640"/>
              </a:tblGrid>
              <a:tr h="182880">
                <a:tc>
                  <a:txBody>
                    <a:bodyPr/>
                    <a:lstStyle/>
                    <a:p>
                      <a:pPr algn="ctr" fontAlgn="ctr"/>
                      <a:r>
                        <a:rPr lang="en-US" sz="2800" b="0" i="0" u="none" strike="noStrike" dirty="0">
                          <a:solidFill>
                            <a:srgbClr val="000000"/>
                          </a:solidFill>
                          <a:latin typeface="Times New Roman" pitchFamily="18" charset="0"/>
                          <a:cs typeface="Times New Roman" pitchFamily="18" charset="0"/>
                        </a:rPr>
                        <a:t>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latin typeface="Times New Roman" pitchFamily="18" charset="0"/>
                          <a:cs typeface="Times New Roman" pitchFamily="18" charset="0"/>
                        </a:rPr>
                        <a:t>AUs (split by space)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latin typeface="Times New Roman" pitchFamily="18" charset="0"/>
                          <a:cs typeface="Times New Roman" pitchFamily="18" charset="0"/>
                        </a:rPr>
                        <a:t>Emotion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en-US" sz="2800" b="0" i="0" u="none" strike="noStrike" dirty="0">
                          <a:solidFill>
                            <a:srgbClr val="000000"/>
                          </a:solidFill>
                          <a:latin typeface="Times New Roman" pitchFamily="18" charset="0"/>
                          <a:cs typeface="Times New Roman" pitchFamily="18" charset="0"/>
                        </a:rPr>
                        <a:t>train1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Times New Roman" pitchFamily="18" charset="0"/>
                          <a:cs typeface="Times New Roman" pitchFamily="18" charset="0"/>
                        </a:rPr>
                        <a:t>1 2 5 25 27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Times New Roman" pitchFamily="18" charset="0"/>
                          <a:cs typeface="Times New Roman" pitchFamily="18"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en-US" sz="2800" b="0" i="0" u="none" strike="noStrike">
                          <a:solidFill>
                            <a:srgbClr val="000000"/>
                          </a:solidFill>
                          <a:latin typeface="Times New Roman" pitchFamily="18" charset="0"/>
                          <a:cs typeface="Times New Roman" pitchFamily="18" charset="0"/>
                        </a:rPr>
                        <a:t>train2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Times New Roman" pitchFamily="18" charset="0"/>
                          <a:cs typeface="Times New Roman" pitchFamily="18" charset="0"/>
                        </a:rPr>
                        <a:t>1 2 25 27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Times New Roman" pitchFamily="18" charset="0"/>
                          <a:cs typeface="Times New Roman" pitchFamily="18"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en-US" sz="2800" b="0" i="0" u="none" strike="noStrike">
                          <a:solidFill>
                            <a:srgbClr val="000000"/>
                          </a:solidFill>
                          <a:latin typeface="Times New Roman" pitchFamily="18" charset="0"/>
                          <a:cs typeface="Times New Roman" pitchFamily="18" charset="0"/>
                        </a:rPr>
                        <a:t>train3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Times New Roman" pitchFamily="18" charset="0"/>
                          <a:cs typeface="Times New Roman" pitchFamily="18" charset="0"/>
                        </a:rPr>
                        <a:t>1 4 15 17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Times New Roman" pitchFamily="18" charset="0"/>
                          <a:cs typeface="Times New Roman" pitchFamily="18"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en-US" sz="2800" b="0" i="0" u="none" strike="noStrike">
                          <a:solidFill>
                            <a:srgbClr val="000000"/>
                          </a:solidFill>
                          <a:latin typeface="Times New Roman" pitchFamily="18" charset="0"/>
                          <a:cs typeface="Times New Roman" pitchFamily="18" charset="0"/>
                        </a:rPr>
                        <a:t>train4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Times New Roman" pitchFamily="18" charset="0"/>
                          <a:cs typeface="Times New Roman" pitchFamily="18" charset="0"/>
                        </a:rPr>
                        <a:t>1 2 5 12 25 27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Times New Roman" pitchFamily="18" charset="0"/>
                          <a:cs typeface="Times New Roman" pitchFamily="18"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en-US" sz="2800" b="0" i="0" u="none" strike="noStrike">
                          <a:solidFill>
                            <a:srgbClr val="000000"/>
                          </a:solidFill>
                          <a:latin typeface="Times New Roman" pitchFamily="18" charset="0"/>
                          <a:cs typeface="Times New Roman" pitchFamily="18" charset="0"/>
                        </a:rPr>
                        <a:t>train5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Times New Roman" pitchFamily="18" charset="0"/>
                          <a:cs typeface="Times New Roman" pitchFamily="18" charset="0"/>
                        </a:rPr>
                        <a:t>1 4 17 39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Times New Roman" pitchFamily="18" charset="0"/>
                          <a:cs typeface="Times New Roman" pitchFamily="18"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en-US" sz="2800" b="0" i="0" u="none" strike="noStrike">
                          <a:solidFill>
                            <a:srgbClr val="000000"/>
                          </a:solidFill>
                          <a:latin typeface="Times New Roman" pitchFamily="18" charset="0"/>
                          <a:cs typeface="Times New Roman" pitchFamily="18" charset="0"/>
                        </a:rPr>
                        <a:t>train6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Times New Roman" pitchFamily="18" charset="0"/>
                          <a:cs typeface="Times New Roman" pitchFamily="18" charset="0"/>
                        </a:rPr>
                        <a:t>1 15 17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Times New Roman" pitchFamily="18" charset="0"/>
                          <a:cs typeface="Times New Roman" pitchFamily="18"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en-US" sz="2800" b="0" i="0" u="none" strike="noStrike">
                          <a:solidFill>
                            <a:srgbClr val="000000"/>
                          </a:solidFill>
                          <a:latin typeface="Times New Roman" pitchFamily="18" charset="0"/>
                          <a:cs typeface="Times New Roman" pitchFamily="18" charset="0"/>
                        </a:rPr>
                        <a:t>train7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Times New Roman" pitchFamily="18" charset="0"/>
                          <a:cs typeface="Times New Roman" pitchFamily="18" charset="0"/>
                        </a:rPr>
                        <a:t>1 2 5 15 25 27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Times New Roman" pitchFamily="18" charset="0"/>
                          <a:cs typeface="Times New Roman" pitchFamily="18"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en-US" sz="2800" b="0" i="0" u="none" strike="noStrike">
                          <a:solidFill>
                            <a:srgbClr val="000000"/>
                          </a:solidFill>
                          <a:latin typeface="Times New Roman" pitchFamily="18" charset="0"/>
                          <a:cs typeface="Times New Roman" pitchFamily="18" charset="0"/>
                        </a:rPr>
                        <a:t>train8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Times New Roman" pitchFamily="18" charset="0"/>
                          <a:cs typeface="Times New Roman" pitchFamily="18" charset="0"/>
                        </a:rPr>
                        <a:t>1 2 5 25 26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Times New Roman" pitchFamily="18" charset="0"/>
                          <a:cs typeface="Times New Roman" pitchFamily="18"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en-US" sz="2800" b="0" i="0" u="none" strike="noStrike">
                          <a:solidFill>
                            <a:srgbClr val="000000"/>
                          </a:solidFill>
                          <a:latin typeface="Times New Roman" pitchFamily="18" charset="0"/>
                          <a:cs typeface="Times New Roman" pitchFamily="18" charset="0"/>
                        </a:rPr>
                        <a:t>train9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Times New Roman" pitchFamily="18" charset="0"/>
                          <a:cs typeface="Times New Roman" pitchFamily="18" charset="0"/>
                        </a:rPr>
                        <a:t>1 2 5 16 25 27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Times New Roman" pitchFamily="18" charset="0"/>
                          <a:cs typeface="Times New Roman" pitchFamily="18"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en-US" sz="2800" b="0" i="0" u="none" strike="noStrike">
                          <a:solidFill>
                            <a:srgbClr val="000000"/>
                          </a:solidFill>
                          <a:latin typeface="Times New Roman" pitchFamily="18" charset="0"/>
                          <a:cs typeface="Times New Roman" pitchFamily="18" charset="0"/>
                        </a:rPr>
                        <a:t>train10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Times New Roman" pitchFamily="18" charset="0"/>
                          <a:cs typeface="Times New Roman" pitchFamily="18" charset="0"/>
                        </a:rPr>
                        <a:t>1 2 4 15 17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Times New Roman" pitchFamily="18" charset="0"/>
                          <a:cs typeface="Times New Roman" pitchFamily="18"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en-US" sz="2800" b="0" i="0" u="none" strike="noStrike">
                          <a:solidFill>
                            <a:srgbClr val="000000"/>
                          </a:solidFill>
                          <a:latin typeface="Times New Roman" pitchFamily="18" charset="0"/>
                          <a:cs typeface="Times New Roman" pitchFamily="18" charset="0"/>
                        </a:rPr>
                        <a:t>train11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Times New Roman" pitchFamily="18" charset="0"/>
                          <a:cs typeface="Times New Roman" pitchFamily="18" charset="0"/>
                        </a:rPr>
                        <a:t>1 4 7 20 25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Times New Roman" pitchFamily="18" charset="0"/>
                          <a:cs typeface="Times New Roman" pitchFamily="18"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en-US" sz="2800" b="0" i="0" u="none" strike="noStrike">
                          <a:solidFill>
                            <a:srgbClr val="000000"/>
                          </a:solidFill>
                          <a:latin typeface="Times New Roman" pitchFamily="18" charset="0"/>
                          <a:cs typeface="Times New Roman" pitchFamily="18" charset="0"/>
                        </a:rPr>
                        <a:t>train12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Times New Roman" pitchFamily="18" charset="0"/>
                          <a:cs typeface="Times New Roman" pitchFamily="18" charset="0"/>
                        </a:rPr>
                        <a:t>4 7 9 25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Times New Roman" pitchFamily="18" charset="0"/>
                          <a:cs typeface="Times New Roman" pitchFamily="18"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46455"/>
          </a:xfrm>
        </p:spPr>
        <p:txBody>
          <a:bodyPr/>
          <a:lstStyle/>
          <a:p>
            <a:r>
              <a:rPr lang="zh-CN" altLang="en-US" dirty="0" smtClean="0"/>
              <a:t>预处理数据</a:t>
            </a:r>
            <a:r>
              <a:rPr lang="en-US" altLang="zh-CN" dirty="0" smtClean="0"/>
              <a:t>,</a:t>
            </a:r>
            <a:r>
              <a:rPr lang="zh-CN" altLang="zh-CN" dirty="0" smtClean="0"/>
              <a:t>获得特征集</a:t>
            </a:r>
          </a:p>
        </p:txBody>
      </p:sp>
      <p:sp>
        <p:nvSpPr>
          <p:cNvPr id="3" name="内容占位符 2"/>
          <p:cNvSpPr>
            <a:spLocks noGrp="1"/>
          </p:cNvSpPr>
          <p:nvPr>
            <p:ph idx="1"/>
          </p:nvPr>
        </p:nvSpPr>
        <p:spPr>
          <a:xfrm>
            <a:off x="810895" y="1280795"/>
            <a:ext cx="10515600" cy="4983480"/>
          </a:xfrm>
        </p:spPr>
        <p:txBody>
          <a:bodyPr>
            <a:normAutofit/>
          </a:bodyPr>
          <a:lstStyle/>
          <a:p>
            <a:pPr marL="0" indent="0">
              <a:buNone/>
            </a:pPr>
            <a:endParaRPr/>
          </a:p>
          <a:p>
            <a:pPr marL="0" indent="0">
              <a:buNone/>
            </a:pPr>
            <a:endParaRPr lang="en-US" dirty="0" smtClean="0"/>
          </a:p>
          <a:p>
            <a:endParaRPr lang="zh-CN" altLang="en-US" dirty="0"/>
          </a:p>
        </p:txBody>
      </p:sp>
      <p:sp>
        <p:nvSpPr>
          <p:cNvPr id="7" name="文本框 6"/>
          <p:cNvSpPr txBox="1"/>
          <p:nvPr/>
        </p:nvSpPr>
        <p:spPr>
          <a:xfrm>
            <a:off x="218439" y="1158875"/>
            <a:ext cx="11565522" cy="461665"/>
          </a:xfrm>
          <a:prstGeom prst="rect">
            <a:avLst/>
          </a:prstGeom>
          <a:noFill/>
        </p:spPr>
        <p:txBody>
          <a:bodyPr wrap="square" rtlCol="0">
            <a:spAutoFit/>
          </a:bodyPr>
          <a:lstStyle/>
          <a:p>
            <a:r>
              <a:rPr lang="zh-CN" altLang="en-US" sz="2400" dirty="0"/>
              <a:t>另外建一个文件，输入数据集，获得特征集及初步矩阵图，再进行计算，比较方便。</a:t>
            </a:r>
          </a:p>
        </p:txBody>
      </p:sp>
      <p:pic>
        <p:nvPicPr>
          <p:cNvPr id="8" name="图片 7" descr="8{B7[NB}KQ_J[8AB7E~BXEU"/>
          <p:cNvPicPr>
            <a:picLocks noChangeAspect="1"/>
          </p:cNvPicPr>
          <p:nvPr/>
        </p:nvPicPr>
        <p:blipFill>
          <a:blip r:embed="rId2" cstate="print"/>
          <a:srcRect/>
          <a:stretch>
            <a:fillRect/>
          </a:stretch>
        </p:blipFill>
        <p:spPr>
          <a:xfrm>
            <a:off x="565150" y="2190115"/>
            <a:ext cx="4948555" cy="4505325"/>
          </a:xfrm>
          <a:prstGeom prst="rect">
            <a:avLst/>
          </a:prstGeom>
        </p:spPr>
      </p:pic>
      <p:pic>
        <p:nvPicPr>
          <p:cNvPr id="9" name="图片 8" descr="5G[`83%@B26}C{1$MNGXJ1F"/>
          <p:cNvPicPr>
            <a:picLocks noChangeAspect="1"/>
          </p:cNvPicPr>
          <p:nvPr/>
        </p:nvPicPr>
        <p:blipFill>
          <a:blip r:embed="rId3" cstate="print"/>
          <a:srcRect/>
          <a:stretch>
            <a:fillRect/>
          </a:stretch>
        </p:blipFill>
        <p:spPr>
          <a:xfrm>
            <a:off x="4921885" y="1922780"/>
            <a:ext cx="6917055" cy="47371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630" y="199390"/>
            <a:ext cx="10515600" cy="1174115"/>
          </a:xfrm>
        </p:spPr>
        <p:txBody>
          <a:bodyPr/>
          <a:lstStyle/>
          <a:p>
            <a:r>
              <a:rPr lang="zh-CN" altLang="en-US" sz="3600"/>
              <a:t>处理之后的矩阵</a:t>
            </a:r>
          </a:p>
        </p:txBody>
      </p:sp>
      <p:pic>
        <p:nvPicPr>
          <p:cNvPr id="4" name="图片 3" descr="453GDVKF{STZ%]9B@OWQ56W"/>
          <p:cNvPicPr>
            <a:picLocks noChangeAspect="1"/>
          </p:cNvPicPr>
          <p:nvPr/>
        </p:nvPicPr>
        <p:blipFill>
          <a:blip r:embed="rId2" cstate="print"/>
          <a:srcRect/>
          <a:stretch>
            <a:fillRect/>
          </a:stretch>
        </p:blipFill>
        <p:spPr>
          <a:xfrm>
            <a:off x="2402787" y="1290703"/>
            <a:ext cx="7073265" cy="50571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46455"/>
          </a:xfrm>
        </p:spPr>
        <p:txBody>
          <a:bodyPr/>
          <a:lstStyle/>
          <a:p>
            <a:r>
              <a:rPr lang="zh-CN" altLang="en-US" dirty="0" smtClean="0"/>
              <a:t>预处理数据，方便计算</a:t>
            </a:r>
            <a:endParaRPr lang="zh-CN" altLang="en-US" dirty="0"/>
          </a:p>
        </p:txBody>
      </p:sp>
      <p:sp>
        <p:nvSpPr>
          <p:cNvPr id="3" name="内容占位符 2"/>
          <p:cNvSpPr>
            <a:spLocks noGrp="1"/>
          </p:cNvSpPr>
          <p:nvPr>
            <p:ph idx="1"/>
          </p:nvPr>
        </p:nvSpPr>
        <p:spPr>
          <a:xfrm>
            <a:off x="838200" y="1211580"/>
            <a:ext cx="10515600" cy="4983480"/>
          </a:xfrm>
        </p:spPr>
        <p:txBody>
          <a:bodyPr>
            <a:normAutofit fontScale="92500" lnSpcReduction="10000"/>
          </a:bodyPr>
          <a:lstStyle/>
          <a:p>
            <a:r>
              <a:rPr lang="zh-CN" altLang="en-US" dirty="0" smtClean="0"/>
              <a:t>节点结构体</a:t>
            </a:r>
            <a:endParaRPr lang="en-US" altLang="zh-CN" dirty="0" smtClean="0"/>
          </a:p>
          <a:p>
            <a:endParaRPr lang="en-US" altLang="zh-CN" dirty="0"/>
          </a:p>
          <a:p>
            <a:endParaRPr lang="en-US" altLang="zh-CN" dirty="0" smtClean="0"/>
          </a:p>
          <a:p>
            <a:endParaRPr lang="en-US" altLang="zh-CN" dirty="0"/>
          </a:p>
          <a:p>
            <a:endParaRPr lang="en-US" altLang="zh-CN" dirty="0" smtClean="0"/>
          </a:p>
          <a:p>
            <a:pPr marL="0" indent="0">
              <a:buNone/>
            </a:pPr>
            <a:endParaRPr lang="en-US" altLang="zh-CN" dirty="0" smtClean="0"/>
          </a:p>
          <a:p>
            <a:pPr marL="0" indent="0">
              <a:buNone/>
            </a:pPr>
            <a:r>
              <a:rPr lang="en-US" altLang="zh-CN" dirty="0" smtClean="0"/>
              <a:t>string </a:t>
            </a:r>
            <a:r>
              <a:rPr lang="en-US" altLang="zh-CN" dirty="0" err="1"/>
              <a:t>DataTable</a:t>
            </a:r>
            <a:r>
              <a:rPr lang="en-US" altLang="zh-CN" dirty="0"/>
              <a:t>[</a:t>
            </a:r>
            <a:r>
              <a:rPr lang="en-US" altLang="zh-CN" dirty="0" err="1"/>
              <a:t>DataRow</a:t>
            </a:r>
            <a:r>
              <a:rPr lang="en-US" altLang="zh-CN" dirty="0"/>
              <a:t>][</a:t>
            </a:r>
            <a:r>
              <a:rPr lang="en-US" altLang="zh-CN" dirty="0" err="1"/>
              <a:t>DataColumn</a:t>
            </a:r>
            <a:r>
              <a:rPr lang="en-US" altLang="zh-CN" dirty="0"/>
              <a:t>];       </a:t>
            </a:r>
            <a:r>
              <a:rPr lang="en-US" altLang="zh-CN" dirty="0" smtClean="0"/>
              <a:t> //</a:t>
            </a:r>
            <a:r>
              <a:rPr lang="zh-CN" altLang="en-US" dirty="0"/>
              <a:t>保存训练样例</a:t>
            </a:r>
          </a:p>
          <a:p>
            <a:pPr marL="0" indent="0">
              <a:buNone/>
            </a:pPr>
            <a:r>
              <a:rPr lang="en-US" altLang="zh-CN" dirty="0"/>
              <a:t>string </a:t>
            </a:r>
            <a:r>
              <a:rPr lang="en-US" altLang="zh-CN" dirty="0" err="1"/>
              <a:t>TestTable</a:t>
            </a:r>
            <a:r>
              <a:rPr lang="en-US" altLang="zh-CN" dirty="0"/>
              <a:t>[</a:t>
            </a:r>
            <a:r>
              <a:rPr lang="en-US" altLang="zh-CN" dirty="0" err="1"/>
              <a:t>testRow</a:t>
            </a:r>
            <a:r>
              <a:rPr lang="en-US" altLang="zh-CN" dirty="0"/>
              <a:t>][</a:t>
            </a:r>
            <a:r>
              <a:rPr lang="en-US" altLang="zh-CN" dirty="0" err="1"/>
              <a:t>DataColumn</a:t>
            </a:r>
            <a:r>
              <a:rPr lang="en-US" altLang="zh-CN" dirty="0"/>
              <a:t>];          </a:t>
            </a:r>
            <a:r>
              <a:rPr lang="en-US" altLang="zh-CN" dirty="0" smtClean="0"/>
              <a:t> //</a:t>
            </a:r>
            <a:r>
              <a:rPr lang="zh-CN" altLang="en-US" dirty="0"/>
              <a:t>保存测试样例</a:t>
            </a:r>
          </a:p>
          <a:p>
            <a:pPr marL="0" indent="0">
              <a:buNone/>
            </a:pPr>
            <a:r>
              <a:rPr lang="en-US" altLang="zh-CN" dirty="0"/>
              <a:t>map&lt;string ,</a:t>
            </a:r>
            <a:r>
              <a:rPr lang="en-US" altLang="zh-CN" dirty="0" err="1"/>
              <a:t>int</a:t>
            </a:r>
            <a:r>
              <a:rPr lang="en-US" altLang="zh-CN" dirty="0"/>
              <a:t>&gt; string2int</a:t>
            </a:r>
            <a:r>
              <a:rPr lang="en-US" altLang="zh-CN" dirty="0" smtClean="0"/>
              <a:t>;                                 //</a:t>
            </a:r>
            <a:r>
              <a:rPr lang="zh-CN" altLang="en-US" dirty="0" smtClean="0"/>
              <a:t>字符串数字映射</a:t>
            </a:r>
            <a:endParaRPr lang="en-US" altLang="zh-CN" dirty="0"/>
          </a:p>
          <a:p>
            <a:pPr marL="0" indent="0">
              <a:buNone/>
            </a:pPr>
            <a:r>
              <a:rPr lang="en-US" altLang="zh-CN" dirty="0"/>
              <a:t>set&lt;</a:t>
            </a:r>
            <a:r>
              <a:rPr lang="en-US" altLang="zh-CN" dirty="0" err="1"/>
              <a:t>int</a:t>
            </a:r>
            <a:r>
              <a:rPr lang="en-US" altLang="zh-CN" dirty="0"/>
              <a:t>&gt; S</a:t>
            </a:r>
            <a:r>
              <a:rPr lang="en-US" altLang="zh-CN" dirty="0" smtClean="0"/>
              <a:t>;                                                               //</a:t>
            </a:r>
            <a:r>
              <a:rPr lang="zh-CN" altLang="en-US" dirty="0" smtClean="0"/>
              <a:t>数据集</a:t>
            </a:r>
            <a:endParaRPr lang="en-US" altLang="zh-CN" dirty="0"/>
          </a:p>
          <a:p>
            <a:pPr marL="0" indent="0">
              <a:buNone/>
            </a:pPr>
            <a:r>
              <a:rPr lang="en-US" altLang="zh-CN" dirty="0"/>
              <a:t>set&lt;</a:t>
            </a:r>
            <a:r>
              <a:rPr lang="en-US" altLang="zh-CN" dirty="0" err="1"/>
              <a:t>int</a:t>
            </a:r>
            <a:r>
              <a:rPr lang="en-US" altLang="zh-CN" dirty="0"/>
              <a:t>&gt; Attributes</a:t>
            </a:r>
            <a:r>
              <a:rPr lang="en-US" altLang="zh-CN" dirty="0" smtClean="0"/>
              <a:t>;                                               //</a:t>
            </a:r>
            <a:r>
              <a:rPr lang="zh-CN" altLang="en-US" dirty="0" smtClean="0"/>
              <a:t>特征集</a:t>
            </a:r>
            <a:endParaRPr lang="en-US" altLang="zh-CN" dirty="0" smtClean="0"/>
          </a:p>
          <a:p>
            <a:endParaRPr lang="zh-CN" altLang="en-US" dirty="0"/>
          </a:p>
        </p:txBody>
      </p:sp>
      <p:pic>
        <p:nvPicPr>
          <p:cNvPr id="5" name="图片 4" descr="7[%MG7826RE$LU64P@OU72X"/>
          <p:cNvPicPr>
            <a:picLocks noChangeAspect="1"/>
          </p:cNvPicPr>
          <p:nvPr/>
        </p:nvPicPr>
        <p:blipFill>
          <a:blip r:embed="rId2" cstate="print"/>
          <a:srcRect/>
          <a:stretch>
            <a:fillRect/>
          </a:stretch>
        </p:blipFill>
        <p:spPr>
          <a:xfrm>
            <a:off x="1407795" y="1669415"/>
            <a:ext cx="6628765" cy="220599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决策树</Template>
  <TotalTime>5</TotalTime>
  <Words>561</Words>
  <Application>Microsoft Office PowerPoint</Application>
  <PresentationFormat>自定义</PresentationFormat>
  <Paragraphs>123</Paragraphs>
  <Slides>19</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1" baseType="lpstr">
      <vt:lpstr>Office 主题</vt:lpstr>
      <vt:lpstr>Microsoft 公式 3.0</vt:lpstr>
      <vt:lpstr>Decision Tree Pruning</vt:lpstr>
      <vt:lpstr>Overfitting</vt:lpstr>
      <vt:lpstr>Incorporating model complexity</vt:lpstr>
      <vt:lpstr>Incorporating model complexity</vt:lpstr>
      <vt:lpstr>代码实现举例</vt:lpstr>
      <vt:lpstr>数据集：</vt:lpstr>
      <vt:lpstr>预处理数据,获得特征集</vt:lpstr>
      <vt:lpstr>处理之后的矩阵</vt:lpstr>
      <vt:lpstr>预处理数据，方便计算</vt:lpstr>
      <vt:lpstr>数字化：</vt:lpstr>
      <vt:lpstr>实现思路</vt:lpstr>
      <vt:lpstr>ID3 SOLUTION</vt:lpstr>
      <vt:lpstr>ID3</vt:lpstr>
      <vt:lpstr>ID3</vt:lpstr>
      <vt:lpstr>幻灯片 15</vt:lpstr>
      <vt:lpstr>幻灯片 16</vt:lpstr>
      <vt:lpstr>输出结果</vt:lpstr>
      <vt:lpstr>输出结果</vt:lpstr>
      <vt:lpstr>输出结果</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DecisonTree</dc:title>
  <dc:creator>Administrator</dc:creator>
  <cp:lastModifiedBy>Roland</cp:lastModifiedBy>
  <cp:revision>51</cp:revision>
  <dcterms:created xsi:type="dcterms:W3CDTF">2015-11-02T03:48:00Z</dcterms:created>
  <dcterms:modified xsi:type="dcterms:W3CDTF">2015-11-18T08:22:13Z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2052-10.1.0.5346</vt:lpwstr>
  </property>
</Properties>
</file>