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764704"/>
            <a:ext cx="2111706" cy="504056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336955"/>
            <a:ext cx="724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是一种广泛使用的语言，可用于创建、维护和查询关系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73233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对于数据的存储，我们关注的是四个基础操作：增删查改。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30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ALTER</a:t>
            </a:r>
            <a:r>
              <a:rPr lang="zh-CN" altLang="en-US" dirty="0" smtClean="0"/>
              <a:t>操作能够添加一个外键约束。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ALTER TABLE add constraint foreign key (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) references </a:t>
            </a:r>
            <a:r>
              <a:rPr lang="zh-CN" altLang="en-US" dirty="0" smtClean="0"/>
              <a:t>引用列（列名）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 smtClean="0"/>
              <a:t>实际上</a:t>
            </a:r>
            <a:r>
              <a:rPr lang="en-US" altLang="zh-CN" dirty="0" smtClean="0"/>
              <a:t>ALTER</a:t>
            </a:r>
            <a:r>
              <a:rPr lang="zh-CN" altLang="en-US" dirty="0" smtClean="0"/>
              <a:t>操作就是选择一张表，对其进行操作。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想想还有什么操作能够通过</a:t>
            </a:r>
            <a:r>
              <a:rPr lang="en-US" altLang="zh-CN" dirty="0" smtClean="0"/>
              <a:t>ALTER</a:t>
            </a:r>
            <a:r>
              <a:rPr lang="zh-CN" altLang="en-US" dirty="0" smtClean="0"/>
              <a:t>实现？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VI.</a:t>
            </a:r>
            <a:r>
              <a:rPr lang="zh-CN" altLang="en-US" dirty="0"/>
              <a:t>一</a:t>
            </a:r>
            <a:r>
              <a:rPr lang="zh-CN" altLang="en-US" dirty="0" smtClean="0"/>
              <a:t>个有用的操作</a:t>
            </a:r>
            <a:r>
              <a:rPr lang="en-US" altLang="zh-CN" dirty="0" smtClean="0"/>
              <a:t>ALTER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3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1880" y="249289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u="sng" dirty="0" smtClean="0">
                <a:solidFill>
                  <a:schemeClr val="bg2">
                    <a:lumMod val="50000"/>
                  </a:schemeClr>
                </a:solidFill>
              </a:rPr>
              <a:t>谢谢观赏</a:t>
            </a:r>
            <a:endParaRPr lang="zh-CN" altLang="en-US" sz="40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 smtClean="0"/>
              <a:t>I.</a:t>
            </a:r>
            <a:r>
              <a:rPr lang="zh-CN" altLang="en-US" dirty="0" smtClean="0"/>
              <a:t>增：</a:t>
            </a:r>
            <a:r>
              <a:rPr lang="en-US" altLang="zh-CN" dirty="0" smtClean="0"/>
              <a:t>insert</a:t>
            </a:r>
          </a:p>
          <a:p>
            <a:pPr marL="109728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nsert into</a:t>
            </a:r>
            <a:r>
              <a:rPr lang="zh-CN" altLang="en-US" dirty="0" smtClean="0"/>
              <a:t>语句用于向表格中插入新的行。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nsert into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values (</a:t>
            </a:r>
            <a:r>
              <a:rPr lang="zh-CN" altLang="en-US" dirty="0" smtClean="0"/>
              <a:t>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，值</a:t>
            </a:r>
            <a:r>
              <a:rPr lang="en-US" altLang="zh-CN" dirty="0" smtClean="0"/>
              <a:t>2)</a:t>
            </a:r>
          </a:p>
          <a:p>
            <a:pPr marL="109728" indent="0">
              <a:buNone/>
            </a:pPr>
            <a:r>
              <a:rPr lang="zh-CN" altLang="en-US" dirty="0" smtClean="0"/>
              <a:t>插入新的行：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/>
              <a:t>原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 err="1" smtClean="0"/>
              <a:t>After:insert</a:t>
            </a:r>
            <a:r>
              <a:rPr lang="en-US" altLang="zh-CN" dirty="0" smtClean="0"/>
              <a:t> into Person values (‘Tom’, ‘21’)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增删查改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7213"/>
              </p:ext>
            </p:extLst>
          </p:nvPr>
        </p:nvGraphicFramePr>
        <p:xfrm>
          <a:off x="1619672" y="335699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69835"/>
              </p:ext>
            </p:extLst>
          </p:nvPr>
        </p:nvGraphicFramePr>
        <p:xfrm>
          <a:off x="1619672" y="494116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0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/>
              <a:t>也可以向指定的列中插入数据。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Insert into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zh-CN" altLang="en-US" dirty="0" smtClean="0"/>
              <a:t>列</a:t>
            </a:r>
            <a:r>
              <a:rPr lang="en-US" altLang="zh-CN" dirty="0" smtClean="0"/>
              <a:t>2,…) values (</a:t>
            </a:r>
            <a:r>
              <a:rPr lang="zh-CN" altLang="en-US" dirty="0" smtClean="0"/>
              <a:t>值</a:t>
            </a:r>
            <a:r>
              <a:rPr lang="en-US" altLang="zh-CN" dirty="0" smtClean="0"/>
              <a:t>1,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2,…)</a:t>
            </a:r>
          </a:p>
          <a:p>
            <a:pPr marL="109728" indent="0">
              <a:buNone/>
            </a:pPr>
            <a:r>
              <a:rPr lang="zh-CN" altLang="en-US" dirty="0"/>
              <a:t>原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 err="1" smtClean="0"/>
              <a:t>After:insert</a:t>
            </a:r>
            <a:r>
              <a:rPr lang="en-US" altLang="zh-CN" dirty="0" smtClean="0"/>
              <a:t> into Person (Name) values (‘Tom’)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I.</a:t>
            </a:r>
            <a:r>
              <a:rPr lang="zh-CN" altLang="en-US" dirty="0" smtClean="0"/>
              <a:t>增：</a:t>
            </a:r>
            <a:r>
              <a:rPr lang="en-US" altLang="zh-CN" dirty="0" smtClean="0"/>
              <a:t>insert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37809"/>
              </p:ext>
            </p:extLst>
          </p:nvPr>
        </p:nvGraphicFramePr>
        <p:xfrm>
          <a:off x="1547664" y="24928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74112"/>
              </p:ext>
            </p:extLst>
          </p:nvPr>
        </p:nvGraphicFramePr>
        <p:xfrm>
          <a:off x="1547664" y="4149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2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dirty="0" smtClean="0"/>
              <a:t>delete </a:t>
            </a:r>
            <a:r>
              <a:rPr lang="zh-CN" altLang="en-US" dirty="0"/>
              <a:t>语句用于删除表中的行。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400" dirty="0" smtClean="0"/>
              <a:t>delete from</a:t>
            </a:r>
            <a:r>
              <a:rPr lang="zh-CN" altLang="en-US" sz="2400" dirty="0" smtClean="0"/>
              <a:t>表</a:t>
            </a:r>
            <a:r>
              <a:rPr lang="zh-CN" altLang="en-US" sz="2400" dirty="0"/>
              <a:t>名称 </a:t>
            </a:r>
            <a:r>
              <a:rPr lang="en-US" altLang="zh-CN" sz="2400" dirty="0" smtClean="0"/>
              <a:t>where </a:t>
            </a:r>
            <a:r>
              <a:rPr lang="zh-CN" altLang="en-US" sz="2400" dirty="0"/>
              <a:t>列名称 </a:t>
            </a:r>
            <a:r>
              <a:rPr lang="en-US" altLang="zh-CN" sz="2400" dirty="0"/>
              <a:t>= 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zh-CN" altLang="en-US" sz="2400" dirty="0" smtClean="0"/>
              <a:t>原表</a:t>
            </a:r>
            <a:endParaRPr lang="en-US" altLang="zh-CN" sz="2400" dirty="0" smtClean="0"/>
          </a:p>
          <a:p>
            <a:pPr marL="109728" indent="0">
              <a:buNone/>
            </a:pPr>
            <a:endParaRPr lang="en-US" altLang="zh-CN" sz="2400" dirty="0" smtClean="0"/>
          </a:p>
          <a:p>
            <a:pPr marL="109728" indent="0">
              <a:buNone/>
            </a:pP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400" dirty="0" smtClean="0"/>
              <a:t>After: delete from Person where Name = ‘Tom’</a:t>
            </a:r>
            <a:endParaRPr lang="en-US" altLang="zh-CN" sz="2400" dirty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II.</a:t>
            </a:r>
            <a:r>
              <a:rPr lang="zh-CN" altLang="en-US" dirty="0" smtClean="0"/>
              <a:t>删：</a:t>
            </a:r>
            <a:r>
              <a:rPr lang="en-US" altLang="zh-CN" dirty="0" smtClean="0"/>
              <a:t>delete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19822"/>
              </p:ext>
            </p:extLst>
          </p:nvPr>
        </p:nvGraphicFramePr>
        <p:xfrm>
          <a:off x="1547664" y="242088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02083"/>
              </p:ext>
            </p:extLst>
          </p:nvPr>
        </p:nvGraphicFramePr>
        <p:xfrm>
          <a:off x="1547664" y="42210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24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sz="2400" dirty="0" smtClean="0"/>
              <a:t>select</a:t>
            </a:r>
            <a:r>
              <a:rPr lang="zh-CN" altLang="en-US" sz="2400" dirty="0" smtClean="0"/>
              <a:t>语句</a:t>
            </a:r>
            <a:r>
              <a:rPr lang="zh-CN" altLang="en-US" sz="2400" dirty="0"/>
              <a:t>用于从表中选取数据。</a:t>
            </a:r>
          </a:p>
          <a:p>
            <a:pPr marL="109728" indent="0">
              <a:buNone/>
            </a:pPr>
            <a:r>
              <a:rPr lang="zh-CN" altLang="en-US" sz="2400" dirty="0"/>
              <a:t>结果被存储在一个结果表中（称为结果集）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zh-CN" altLang="en-US" sz="2400" dirty="0" smtClean="0"/>
              <a:t>原表：</a:t>
            </a:r>
            <a:endParaRPr lang="en-US" altLang="zh-CN" sz="2400" dirty="0" smtClean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400" dirty="0" smtClean="0"/>
              <a:t>After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select Name from Person</a:t>
            </a:r>
          </a:p>
          <a:p>
            <a:pPr marL="109728" indent="0">
              <a:buNone/>
            </a:pPr>
            <a:endParaRPr lang="zh-CN" altLang="en-US" sz="2400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 smtClean="0"/>
              <a:t>PS:</a:t>
            </a:r>
            <a:r>
              <a:rPr lang="zh-CN" altLang="en-US" dirty="0" smtClean="0"/>
              <a:t>若要获取所有的列，使用</a:t>
            </a:r>
            <a:r>
              <a:rPr lang="en-US" altLang="zh-CN" dirty="0" smtClean="0"/>
              <a:t>select * from </a:t>
            </a:r>
            <a:r>
              <a:rPr lang="zh-CN" altLang="en-US" dirty="0" smtClean="0"/>
              <a:t>表名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III.</a:t>
            </a:r>
            <a:r>
              <a:rPr lang="zh-CN" altLang="en-US" dirty="0" smtClean="0"/>
              <a:t>查：</a:t>
            </a:r>
            <a:r>
              <a:rPr lang="en-US" altLang="zh-CN" dirty="0" smtClean="0"/>
              <a:t>select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32754"/>
              </p:ext>
            </p:extLst>
          </p:nvPr>
        </p:nvGraphicFramePr>
        <p:xfrm>
          <a:off x="1547664" y="242088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07483"/>
              </p:ext>
            </p:extLst>
          </p:nvPr>
        </p:nvGraphicFramePr>
        <p:xfrm>
          <a:off x="1547664" y="4077072"/>
          <a:ext cx="30963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dirty="0" smtClean="0"/>
              <a:t>update </a:t>
            </a:r>
            <a:r>
              <a:rPr lang="zh-CN" altLang="en-US" dirty="0"/>
              <a:t>语句用于修改表中的数据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update </a:t>
            </a:r>
            <a:r>
              <a:rPr lang="zh-CN" altLang="en-US" dirty="0"/>
              <a:t>表名称 </a:t>
            </a:r>
            <a:r>
              <a:rPr lang="en-US" altLang="zh-CN" dirty="0" smtClean="0"/>
              <a:t>set </a:t>
            </a:r>
            <a:r>
              <a:rPr lang="zh-CN" altLang="en-US" dirty="0"/>
              <a:t>列名称 </a:t>
            </a:r>
            <a:r>
              <a:rPr lang="en-US" altLang="zh-CN" dirty="0"/>
              <a:t>= </a:t>
            </a:r>
            <a:r>
              <a:rPr lang="zh-CN" altLang="en-US" dirty="0" smtClean="0"/>
              <a:t>新值 </a:t>
            </a:r>
            <a:r>
              <a:rPr lang="en-US" altLang="zh-CN" dirty="0" smtClean="0"/>
              <a:t>where </a:t>
            </a:r>
            <a:r>
              <a:rPr lang="zh-CN" altLang="en-US" dirty="0"/>
              <a:t>列名称 </a:t>
            </a:r>
            <a:r>
              <a:rPr lang="en-US" altLang="zh-CN" dirty="0"/>
              <a:t>= </a:t>
            </a:r>
            <a:r>
              <a:rPr lang="zh-CN" altLang="en-US" dirty="0"/>
              <a:t>某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/>
              <a:t>原</a:t>
            </a:r>
            <a:r>
              <a:rPr lang="zh-CN" altLang="en-US" dirty="0" smtClean="0"/>
              <a:t>表：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err="1" smtClean="0"/>
              <a:t>After:update</a:t>
            </a:r>
            <a:r>
              <a:rPr lang="en-US" altLang="zh-CN" dirty="0" smtClean="0"/>
              <a:t> Person set Age=‘21’ where Name=‘John’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IV.</a:t>
            </a:r>
            <a:r>
              <a:rPr lang="zh-CN" altLang="en-US" dirty="0" smtClean="0"/>
              <a:t>改：</a:t>
            </a:r>
            <a:r>
              <a:rPr lang="en-US" altLang="zh-CN" dirty="0" smtClean="0"/>
              <a:t>update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92163"/>
              </p:ext>
            </p:extLst>
          </p:nvPr>
        </p:nvGraphicFramePr>
        <p:xfrm>
          <a:off x="1547664" y="299695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44112"/>
              </p:ext>
            </p:extLst>
          </p:nvPr>
        </p:nvGraphicFramePr>
        <p:xfrm>
          <a:off x="1547664" y="508518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77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dirty="0" smtClean="0"/>
              <a:t>实体集的每个属性成为关系的一个属性，应当注意的是我们需要知道每个属性的域和实体关系的码。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V.</a:t>
            </a:r>
            <a:r>
              <a:rPr lang="zh-CN" altLang="en-US" dirty="0" smtClean="0"/>
              <a:t>从实体集到关系表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65113" y="3850364"/>
            <a:ext cx="151216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EMPLOYEES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248209" y="2803966"/>
            <a:ext cx="108012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 smtClean="0"/>
              <a:t>ssn</a:t>
            </a:r>
            <a:endParaRPr lang="zh-CN" altLang="en-US" u="sng" dirty="0"/>
          </a:p>
        </p:txBody>
      </p:sp>
      <p:sp>
        <p:nvSpPr>
          <p:cNvPr id="6" name="椭圆 5"/>
          <p:cNvSpPr/>
          <p:nvPr/>
        </p:nvSpPr>
        <p:spPr>
          <a:xfrm>
            <a:off x="3654370" y="2803966"/>
            <a:ext cx="113365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328084" y="2803966"/>
            <a:ext cx="108012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2815036" y="3308022"/>
            <a:ext cx="1026586" cy="58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0"/>
            <a:endCxn id="6" idx="4"/>
          </p:cNvCxnSpPr>
          <p:nvPr/>
        </p:nvCxnSpPr>
        <p:spPr>
          <a:xfrm flipV="1">
            <a:off x="4221197" y="3308022"/>
            <a:ext cx="0" cy="54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3"/>
            <a:endCxn id="7" idx="4"/>
          </p:cNvCxnSpPr>
          <p:nvPr/>
        </p:nvCxnSpPr>
        <p:spPr>
          <a:xfrm flipV="1">
            <a:off x="4977281" y="3308022"/>
            <a:ext cx="890863" cy="77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6804248" y="2853381"/>
            <a:ext cx="108012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sex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4" idx="3"/>
            <a:endCxn id="16" idx="4"/>
          </p:cNvCxnSpPr>
          <p:nvPr/>
        </p:nvCxnSpPr>
        <p:spPr>
          <a:xfrm flipV="1">
            <a:off x="4977281" y="3357437"/>
            <a:ext cx="2367027" cy="72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5616" y="486916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练习：将这个实体集转换成关系表并进行简单的增删查改操作。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dirty="0" smtClean="0"/>
              <a:t>Create table students(</a:t>
            </a:r>
            <a:r>
              <a:rPr lang="en-US" altLang="zh-CN" dirty="0" err="1" smtClean="0"/>
              <a:t>ssn</a:t>
            </a:r>
            <a:r>
              <a:rPr lang="en-US" altLang="zh-CN" dirty="0" smtClean="0"/>
              <a:t>	char(8),</a:t>
            </a:r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name	   char(20),</a:t>
            </a:r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age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</a:t>
            </a:r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sex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</a:t>
            </a:r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primary key(</a:t>
            </a:r>
            <a:r>
              <a:rPr lang="en-US" altLang="zh-CN" dirty="0" err="1" smtClean="0"/>
              <a:t>ssn</a:t>
            </a:r>
            <a:r>
              <a:rPr lang="en-US" altLang="zh-CN" dirty="0" smtClean="0"/>
              <a:t>))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7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dirty="0" smtClean="0"/>
              <a:t>属性：实体集的键。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键：由其与实体集之间的关系决定。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V.</a:t>
            </a:r>
            <a:r>
              <a:rPr lang="zh-CN" altLang="en-US" dirty="0" smtClean="0"/>
              <a:t>从关系到关系表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180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799</TotalTime>
  <Words>464</Words>
  <Application>Microsoft Office PowerPoint</Application>
  <PresentationFormat>全屏显示(4:3)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PowerPoint 演示文稿</vt:lpstr>
      <vt:lpstr>增删查改</vt:lpstr>
      <vt:lpstr>I.增：insert</vt:lpstr>
      <vt:lpstr>II.删：delete</vt:lpstr>
      <vt:lpstr>III.查：select</vt:lpstr>
      <vt:lpstr>IV.改：update</vt:lpstr>
      <vt:lpstr>V.从实体集到关系表</vt:lpstr>
      <vt:lpstr>PowerPoint 演示文稿</vt:lpstr>
      <vt:lpstr>V.从关系到关系表</vt:lpstr>
      <vt:lpstr>VI.一个有用的操作ALTER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Sauce</dc:creator>
  <cp:lastModifiedBy>Sauce</cp:lastModifiedBy>
  <cp:revision>18</cp:revision>
  <dcterms:created xsi:type="dcterms:W3CDTF">2015-10-06T09:45:56Z</dcterms:created>
  <dcterms:modified xsi:type="dcterms:W3CDTF">2015-10-14T15:30:20Z</dcterms:modified>
</cp:coreProperties>
</file>