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索引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1115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对于任何</a:t>
            </a:r>
            <a:r>
              <a:rPr lang="en-US" altLang="zh-CN" dirty="0"/>
              <a:t>DBMS</a:t>
            </a:r>
            <a:r>
              <a:rPr lang="zh-CN" altLang="en-US" dirty="0"/>
              <a:t>，索引都是进行优化的最主要的因素。对于少量的数据，没有合适的索引影响不是很大，但是，当随着数据量的增加，性能会急剧下降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考虑</a:t>
            </a:r>
            <a:r>
              <a:rPr lang="zh-CN" altLang="en-US" dirty="0"/>
              <a:t>如下情况，假设数据库中一个表有</a:t>
            </a:r>
            <a:r>
              <a:rPr lang="en-US" altLang="zh-CN" dirty="0"/>
              <a:t>10^6</a:t>
            </a:r>
            <a:r>
              <a:rPr lang="zh-CN" altLang="en-US" dirty="0"/>
              <a:t>条记录，</a:t>
            </a:r>
            <a:r>
              <a:rPr lang="en-US" altLang="zh-CN" dirty="0"/>
              <a:t>DBMS</a:t>
            </a:r>
            <a:r>
              <a:rPr lang="zh-CN" altLang="en-US" dirty="0"/>
              <a:t>的页面大小为</a:t>
            </a:r>
            <a:r>
              <a:rPr lang="en-US" altLang="zh-CN" dirty="0"/>
              <a:t>4K</a:t>
            </a:r>
            <a:r>
              <a:rPr lang="zh-CN" altLang="en-US" dirty="0"/>
              <a:t>，并存储</a:t>
            </a:r>
            <a:r>
              <a:rPr lang="en-US" altLang="zh-CN" dirty="0"/>
              <a:t>100</a:t>
            </a:r>
            <a:r>
              <a:rPr lang="zh-CN" altLang="en-US" dirty="0"/>
              <a:t>条记录。如果没有索引，查询将对整个表进行扫描，最坏的情况下，如果所有数据页都不在内存，需要读取</a:t>
            </a:r>
            <a:r>
              <a:rPr lang="en-US" altLang="zh-CN" dirty="0"/>
              <a:t>10^4</a:t>
            </a:r>
            <a:r>
              <a:rPr lang="zh-CN" altLang="en-US" dirty="0"/>
              <a:t>个页面，如果这</a:t>
            </a:r>
            <a:r>
              <a:rPr lang="en-US" altLang="zh-CN" dirty="0"/>
              <a:t>10^4</a:t>
            </a:r>
            <a:r>
              <a:rPr lang="zh-CN" altLang="en-US" dirty="0"/>
              <a:t>个页面在磁盘上随机分布，需要进行</a:t>
            </a:r>
            <a:r>
              <a:rPr lang="en-US" altLang="zh-CN" dirty="0"/>
              <a:t>10^4</a:t>
            </a:r>
            <a:r>
              <a:rPr lang="zh-CN" altLang="en-US" dirty="0"/>
              <a:t>次</a:t>
            </a:r>
            <a:r>
              <a:rPr lang="en-US" altLang="zh-CN" dirty="0"/>
              <a:t>I/O</a:t>
            </a:r>
            <a:r>
              <a:rPr lang="zh-CN" altLang="en-US" dirty="0"/>
              <a:t>，假设磁盘每次</a:t>
            </a:r>
            <a:r>
              <a:rPr lang="en-US" altLang="zh-CN" dirty="0"/>
              <a:t>I/O</a:t>
            </a:r>
            <a:r>
              <a:rPr lang="zh-CN" altLang="en-US" dirty="0"/>
              <a:t>时间为</a:t>
            </a:r>
            <a:r>
              <a:rPr lang="en-US" altLang="zh-CN" dirty="0"/>
              <a:t>10ms(</a:t>
            </a:r>
            <a:r>
              <a:rPr lang="zh-CN" altLang="en-US" dirty="0"/>
              <a:t>忽略数据传输时间</a:t>
            </a:r>
            <a:r>
              <a:rPr lang="en-US" altLang="zh-CN" dirty="0"/>
              <a:t>)</a:t>
            </a:r>
            <a:r>
              <a:rPr lang="zh-CN" altLang="en-US" dirty="0"/>
              <a:t>，则总共需要</a:t>
            </a:r>
            <a:r>
              <a:rPr lang="en-US" altLang="zh-CN" dirty="0"/>
              <a:t>100s(</a:t>
            </a:r>
            <a:r>
              <a:rPr lang="zh-CN" altLang="en-US" dirty="0"/>
              <a:t>但实际上要好很多很多</a:t>
            </a:r>
            <a:r>
              <a:rPr lang="en-US" altLang="zh-CN" dirty="0"/>
              <a:t>)</a:t>
            </a:r>
            <a:r>
              <a:rPr lang="zh-CN" altLang="en-US" dirty="0"/>
              <a:t>。如果对之建立</a:t>
            </a:r>
            <a:r>
              <a:rPr lang="en-US" altLang="zh-CN" dirty="0"/>
              <a:t>B-Tree</a:t>
            </a:r>
            <a:r>
              <a:rPr lang="zh-CN" altLang="en-US" dirty="0"/>
              <a:t>索引，则只需要进行</a:t>
            </a:r>
            <a:r>
              <a:rPr lang="en-US" altLang="zh-CN" dirty="0"/>
              <a:t>log100(10^6)=3</a:t>
            </a:r>
            <a:r>
              <a:rPr lang="zh-CN" altLang="en-US" dirty="0"/>
              <a:t>次页面读取，最坏情况下耗时</a:t>
            </a:r>
            <a:r>
              <a:rPr lang="en-US" altLang="zh-CN" dirty="0"/>
              <a:t>30ms</a:t>
            </a:r>
            <a:r>
              <a:rPr lang="zh-CN" altLang="en-US" dirty="0"/>
              <a:t>。这就是索引带来的</a:t>
            </a:r>
            <a:r>
              <a:rPr lang="zh-CN" altLang="en-US" dirty="0" smtClean="0"/>
              <a:t>效果。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66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索引的类型 </a:t>
            </a:r>
            <a:r>
              <a:rPr lang="en-US" altLang="zh-CN" dirty="0" smtClean="0"/>
              <a:t>in 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哈希索引</a:t>
            </a:r>
            <a:endParaRPr lang="en-US" altLang="zh-CN" dirty="0" smtClean="0"/>
          </a:p>
          <a:p>
            <a:r>
              <a:rPr lang="en-US" altLang="zh-CN" dirty="0" smtClean="0"/>
              <a:t>2.B+</a:t>
            </a:r>
            <a:r>
              <a:rPr lang="zh-CN" altLang="en-US" dirty="0" smtClean="0"/>
              <a:t>树索引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全文索引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MySQL</a:t>
            </a:r>
            <a:r>
              <a:rPr lang="zh-CN" altLang="en-US" dirty="0" smtClean="0">
                <a:solidFill>
                  <a:srgbClr val="FF0000"/>
                </a:solidFill>
              </a:rPr>
              <a:t>默认使用</a:t>
            </a:r>
            <a:r>
              <a:rPr lang="en-US" altLang="zh-CN" dirty="0" smtClean="0">
                <a:solidFill>
                  <a:srgbClr val="FF0000"/>
                </a:solidFill>
              </a:rPr>
              <a:t>B+</a:t>
            </a:r>
            <a:r>
              <a:rPr lang="zh-CN" altLang="en-US" dirty="0" smtClean="0">
                <a:solidFill>
                  <a:srgbClr val="FF0000"/>
                </a:solidFill>
              </a:rPr>
              <a:t>树索引。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详细</a:t>
            </a:r>
            <a:r>
              <a:rPr lang="zh-CN" altLang="en-US" dirty="0" smtClean="0"/>
              <a:t>请见：</a:t>
            </a:r>
            <a:r>
              <a:rPr lang="en-US" altLang="zh-CN" dirty="0" smtClean="0"/>
              <a:t>http</a:t>
            </a:r>
            <a:r>
              <a:rPr lang="en-US" altLang="zh-CN" dirty="0"/>
              <a:t>://blog.csdn.net/dyllove98/article/details/9631303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77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种方式：</a:t>
            </a:r>
            <a:endParaRPr lang="en-US" altLang="zh-CN" dirty="0" smtClean="0"/>
          </a:p>
          <a:p>
            <a:r>
              <a:rPr lang="en-US" altLang="zh-CN" dirty="0"/>
              <a:t>1. CREATE INDEX </a:t>
            </a:r>
            <a:r>
              <a:rPr lang="en-US" altLang="zh-CN" dirty="0" err="1" smtClean="0"/>
              <a:t>index_name</a:t>
            </a:r>
            <a:r>
              <a:rPr lang="en-US" altLang="zh-CN" dirty="0" smtClean="0"/>
              <a:t> ON </a:t>
            </a:r>
            <a:r>
              <a:rPr lang="en-US" altLang="zh-CN" dirty="0" err="1"/>
              <a:t>table_name</a:t>
            </a:r>
            <a:r>
              <a:rPr lang="en-US" altLang="zh-CN" dirty="0"/>
              <a:t> (</a:t>
            </a:r>
            <a:r>
              <a:rPr lang="en-US" altLang="zh-CN" dirty="0" err="1"/>
              <a:t>column_name</a:t>
            </a:r>
            <a:r>
              <a:rPr lang="en-US" altLang="zh-CN" dirty="0" smtClean="0"/>
              <a:t>).</a:t>
            </a:r>
          </a:p>
          <a:p>
            <a:r>
              <a:rPr lang="en-US" altLang="zh-CN" dirty="0" smtClean="0"/>
              <a:t>2. ALTER TABLE ADD index </a:t>
            </a:r>
            <a:r>
              <a:rPr lang="en-US" altLang="zh-CN" dirty="0" err="1" smtClean="0"/>
              <a:t>indexname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index_type</a:t>
            </a:r>
            <a:r>
              <a:rPr lang="en-US" altLang="zh-CN" dirty="0" smtClean="0"/>
              <a:t>] (</a:t>
            </a:r>
            <a:r>
              <a:rPr lang="en-US" altLang="zh-CN" dirty="0" err="1" smtClean="0"/>
              <a:t>column_name</a:t>
            </a:r>
            <a:r>
              <a:rPr lang="en-US" altLang="zh-CN" dirty="0" smtClean="0"/>
              <a:t>).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建表的时候在后面附上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54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建立索引时可以指定索引是升序或者降序。</a:t>
            </a:r>
            <a:endParaRPr lang="en-US" altLang="zh-CN" dirty="0" smtClean="0"/>
          </a:p>
          <a:p>
            <a:r>
              <a:rPr lang="en-US" altLang="zh-CN" dirty="0"/>
              <a:t>CREATE INDEX </a:t>
            </a:r>
            <a:r>
              <a:rPr lang="en-US" altLang="zh-CN" dirty="0" err="1" smtClean="0"/>
              <a:t>PersonIndex</a:t>
            </a:r>
            <a:r>
              <a:rPr lang="en-US" altLang="zh-CN" dirty="0" smtClean="0"/>
              <a:t> ON </a:t>
            </a:r>
            <a:r>
              <a:rPr lang="en-US" altLang="zh-CN" dirty="0"/>
              <a:t>Person (</a:t>
            </a:r>
            <a:r>
              <a:rPr lang="en-US" altLang="zh-CN" dirty="0" err="1"/>
              <a:t>LastName</a:t>
            </a:r>
            <a:r>
              <a:rPr lang="en-US" altLang="zh-CN" dirty="0"/>
              <a:t> DESC) 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zh-CN" altLang="en-US" dirty="0" smtClean="0"/>
              <a:t>如果字段的属性为字符串，限制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的大小可以有效的提高查询速率。</a:t>
            </a:r>
            <a:endParaRPr lang="en-US" altLang="zh-CN" dirty="0" smtClean="0"/>
          </a:p>
          <a:p>
            <a:r>
              <a:rPr lang="zh-CN" altLang="en-US" dirty="0" smtClean="0"/>
              <a:t>如长度为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型字段，在索引中可以设置为比</a:t>
            </a:r>
            <a:r>
              <a:rPr lang="en-US" altLang="zh-CN" dirty="0" smtClean="0"/>
              <a:t>7</a:t>
            </a:r>
            <a:r>
              <a:rPr lang="zh-CN" altLang="en-US" dirty="0"/>
              <a:t>要</a:t>
            </a:r>
            <a:r>
              <a:rPr lang="zh-CN" altLang="en-US" dirty="0" smtClean="0"/>
              <a:t>小的长度。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52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建立组合索引在某些情况下会起到很好的效果。</a:t>
            </a:r>
            <a:endParaRPr lang="en-US" altLang="zh-CN" dirty="0" smtClean="0"/>
          </a:p>
          <a:p>
            <a:r>
              <a:rPr lang="en-US" altLang="zh-CN" dirty="0" smtClean="0"/>
              <a:t>CREATE </a:t>
            </a:r>
            <a:r>
              <a:rPr lang="en-US" altLang="zh-CN" dirty="0"/>
              <a:t>INDEX </a:t>
            </a:r>
            <a:r>
              <a:rPr lang="en-US" altLang="zh-CN" dirty="0" err="1" smtClean="0"/>
              <a:t>PersonIndex</a:t>
            </a:r>
            <a:r>
              <a:rPr lang="en-US" altLang="zh-CN" dirty="0" smtClean="0"/>
              <a:t> ON </a:t>
            </a:r>
            <a:r>
              <a:rPr lang="en-US" altLang="zh-CN" dirty="0"/>
              <a:t>Person (</a:t>
            </a:r>
            <a:r>
              <a:rPr lang="en-US" altLang="zh-CN" dirty="0" err="1"/>
              <a:t>LastName</a:t>
            </a:r>
            <a:r>
              <a:rPr lang="en-US" altLang="zh-CN" dirty="0"/>
              <a:t>, </a:t>
            </a:r>
            <a:r>
              <a:rPr lang="en-US" altLang="zh-CN" dirty="0" err="1"/>
              <a:t>FirstName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删除</a:t>
            </a:r>
            <a:r>
              <a:rPr lang="zh-CN" altLang="en-US" dirty="0" smtClean="0"/>
              <a:t>索引</a:t>
            </a:r>
            <a:endParaRPr lang="zh-CN" altLang="en-US" dirty="0"/>
          </a:p>
          <a:p>
            <a:r>
              <a:rPr lang="en-US" altLang="zh-CN" dirty="0"/>
              <a:t>DROP INDEX [</a:t>
            </a:r>
            <a:r>
              <a:rPr lang="en-US" altLang="zh-CN" dirty="0" err="1"/>
              <a:t>indexName</a:t>
            </a:r>
            <a:r>
              <a:rPr lang="en-US" altLang="zh-CN" dirty="0"/>
              <a:t>] ON </a:t>
            </a:r>
            <a:r>
              <a:rPr lang="en-US" altLang="zh-CN" dirty="0" err="1"/>
              <a:t>mytable</a:t>
            </a:r>
            <a:r>
              <a:rPr lang="en-US" altLang="zh-CN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58084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900" dirty="0">
                <a:latin typeface="+mn-ea"/>
                <a:sym typeface="Arial" pitchFamily="34" charset="0"/>
              </a:rPr>
              <a:t>CREATE TABLE People (</a:t>
            </a:r>
          </a:p>
          <a:p>
            <a:r>
              <a:rPr lang="zh-CN" altLang="en-US" sz="2900" dirty="0">
                <a:latin typeface="+mn-ea"/>
                <a:sym typeface="Arial" pitchFamily="34" charset="0"/>
              </a:rPr>
              <a:t>   last_name varchar(50)    not null,</a:t>
            </a:r>
          </a:p>
          <a:p>
            <a:r>
              <a:rPr lang="zh-CN" altLang="en-US" sz="2900" dirty="0">
                <a:latin typeface="+mn-ea"/>
                <a:sym typeface="Arial" pitchFamily="34" charset="0"/>
              </a:rPr>
              <a:t>   first_name varchar(50)    not null,</a:t>
            </a:r>
          </a:p>
          <a:p>
            <a:r>
              <a:rPr lang="zh-CN" altLang="en-US" sz="2900" dirty="0">
                <a:latin typeface="+mn-ea"/>
                <a:sym typeface="Arial" pitchFamily="34" charset="0"/>
              </a:rPr>
              <a:t>   dob        date           not null,</a:t>
            </a:r>
          </a:p>
          <a:p>
            <a:r>
              <a:rPr lang="zh-CN" altLang="en-US" sz="2900" dirty="0">
                <a:latin typeface="+mn-ea"/>
                <a:sym typeface="Arial" pitchFamily="34" charset="0"/>
              </a:rPr>
              <a:t>   gender     enum('m', 'f') not null,</a:t>
            </a:r>
          </a:p>
          <a:p>
            <a:r>
              <a:rPr lang="zh-CN" altLang="en-US" sz="2900" dirty="0">
                <a:latin typeface="+mn-ea"/>
                <a:sym typeface="Arial" pitchFamily="34" charset="0"/>
              </a:rPr>
              <a:t>);</a:t>
            </a:r>
          </a:p>
          <a:p>
            <a:endParaRPr lang="zh-CN" altLang="en-US" sz="2900" dirty="0">
              <a:latin typeface="+mn-ea"/>
              <a:sym typeface="Arial" pitchFamily="34" charset="0"/>
            </a:endParaRPr>
          </a:p>
          <a:p>
            <a:r>
              <a:rPr lang="zh-CN" altLang="en-US" sz="2900" dirty="0">
                <a:latin typeface="+mn-ea"/>
                <a:sym typeface="Arial" pitchFamily="34" charset="0"/>
              </a:rPr>
              <a:t>在last_name、first_name和dob上建立一个组合索引。</a:t>
            </a:r>
          </a:p>
          <a:p>
            <a:endParaRPr lang="zh-CN" altLang="en-US" sz="2900" dirty="0">
              <a:latin typeface="+mn-ea"/>
            </a:endParaRPr>
          </a:p>
          <a:p>
            <a:r>
              <a:rPr lang="zh-CN" altLang="en-US" sz="2900" dirty="0">
                <a:latin typeface="+mn-ea"/>
                <a:sym typeface="Arial" pitchFamily="34" charset="0"/>
              </a:rPr>
              <a:t>使用索引有以下一些限制</a:t>
            </a:r>
            <a:r>
              <a:rPr lang="zh-CN" altLang="en-US" sz="2900" dirty="0" smtClean="0">
                <a:latin typeface="+mn-ea"/>
                <a:sym typeface="Arial" pitchFamily="34" charset="0"/>
              </a:rPr>
              <a:t>：</a:t>
            </a:r>
            <a:endParaRPr lang="zh-CN" altLang="en-US" sz="2900" dirty="0">
              <a:latin typeface="+mn-ea"/>
              <a:sym typeface="Arial" pitchFamily="34" charset="0"/>
            </a:endParaRPr>
          </a:p>
          <a:p>
            <a:r>
              <a:rPr lang="zh-CN" altLang="en-US" sz="2900" dirty="0">
                <a:latin typeface="+mn-ea"/>
                <a:sym typeface="Arial" pitchFamily="34" charset="0"/>
              </a:rPr>
              <a:t>(1) 查询必须从索引的最左边的列开始。例如你不能利用索引查找在某一天出生的人。</a:t>
            </a:r>
          </a:p>
          <a:p>
            <a:endParaRPr lang="zh-CN" altLang="en-US" sz="2900" dirty="0">
              <a:latin typeface="+mn-ea"/>
              <a:sym typeface="Arial" pitchFamily="34" charset="0"/>
            </a:endParaRPr>
          </a:p>
          <a:p>
            <a:r>
              <a:rPr lang="zh-CN" altLang="en-US" sz="2900" dirty="0">
                <a:latin typeface="+mn-ea"/>
                <a:sym typeface="Arial" pitchFamily="34" charset="0"/>
              </a:rPr>
              <a:t>(2) 不能跳过某一索引列。例如，你不能利用索引查找last name为Smith且出生于某一天的人</a:t>
            </a:r>
            <a:r>
              <a:rPr lang="zh-CN" altLang="en-US" sz="2900" dirty="0" smtClean="0">
                <a:latin typeface="+mn-ea"/>
                <a:sym typeface="Arial" pitchFamily="34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39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+mj-ea"/>
                <a:sym typeface="Arial" pitchFamily="34" charset="0"/>
              </a:rPr>
              <a:t>如下情况可使用该</a:t>
            </a:r>
            <a:r>
              <a:rPr lang="zh-CN" altLang="en-US" sz="4400" dirty="0" smtClean="0">
                <a:latin typeface="+mj-ea"/>
                <a:sym typeface="Arial" pitchFamily="34" charset="0"/>
              </a:rPr>
              <a:t>索引</a:t>
            </a:r>
            <a:endParaRPr lang="zh-CN" altLang="en-US" sz="44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400" dirty="0" smtClean="0">
                <a:latin typeface="+mn-ea"/>
                <a:sym typeface="Arial" pitchFamily="34" charset="0"/>
              </a:rPr>
              <a:t>(</a:t>
            </a:r>
            <a:r>
              <a:rPr lang="zh-CN" altLang="en-US" sz="2400" dirty="0">
                <a:latin typeface="+mn-ea"/>
                <a:sym typeface="Arial" pitchFamily="34" charset="0"/>
              </a:rPr>
              <a:t>1)匹配全值(Match the full value)：对索引中的所有列都指定具体的值。例如，上述索引可以帮助你查找出生于1960-01-01的Cuba Allen</a:t>
            </a:r>
            <a:r>
              <a:rPr lang="zh-CN" altLang="en-US" sz="2400" dirty="0" smtClean="0">
                <a:latin typeface="+mn-ea"/>
                <a:sym typeface="Arial" pitchFamily="34" charset="0"/>
              </a:rPr>
              <a:t>。</a:t>
            </a:r>
            <a:endParaRPr lang="en-US" altLang="zh-CN" sz="2400" dirty="0" smtClean="0">
              <a:latin typeface="+mn-ea"/>
              <a:sym typeface="Arial" pitchFamily="34" charset="0"/>
            </a:endParaRPr>
          </a:p>
          <a:p>
            <a:endParaRPr lang="zh-CN" altLang="en-US" sz="2400" dirty="0">
              <a:latin typeface="+mn-ea"/>
              <a:sym typeface="Arial" pitchFamily="34" charset="0"/>
            </a:endParaRPr>
          </a:p>
          <a:p>
            <a:r>
              <a:rPr lang="zh-CN" altLang="en-US" sz="2400" dirty="0">
                <a:latin typeface="+mn-ea"/>
                <a:sym typeface="Arial" pitchFamily="34" charset="0"/>
              </a:rPr>
              <a:t>(2)匹配最左前缀(Match a leftmost prefix)：你可以利用索引查找last name为Allen的人，仅仅使用索引中的第1列</a:t>
            </a:r>
            <a:r>
              <a:rPr lang="zh-CN" altLang="en-US" sz="2400" dirty="0" smtClean="0">
                <a:latin typeface="+mn-ea"/>
                <a:sym typeface="Arial" pitchFamily="34" charset="0"/>
              </a:rPr>
              <a:t>。</a:t>
            </a:r>
            <a:endParaRPr lang="en-US" altLang="zh-CN" sz="2400" dirty="0" smtClean="0">
              <a:latin typeface="+mn-ea"/>
              <a:sym typeface="Arial" pitchFamily="34" charset="0"/>
            </a:endParaRPr>
          </a:p>
          <a:p>
            <a:endParaRPr lang="zh-CN" altLang="en-US" sz="2400" dirty="0">
              <a:latin typeface="+mn-ea"/>
              <a:sym typeface="Arial" pitchFamily="34" charset="0"/>
            </a:endParaRPr>
          </a:p>
          <a:p>
            <a:r>
              <a:rPr lang="zh-CN" altLang="en-US" sz="2400" dirty="0">
                <a:latin typeface="+mn-ea"/>
                <a:sym typeface="Arial" pitchFamily="34" charset="0"/>
              </a:rPr>
              <a:t>(3)匹配列前缀(Match a column prefix)：例如，你可以利用索引查找last name以J开始的人，这仅仅使用索引中的第1列</a:t>
            </a:r>
            <a:r>
              <a:rPr lang="zh-CN" altLang="en-US" sz="2400" dirty="0" smtClean="0">
                <a:latin typeface="+mn-ea"/>
                <a:sym typeface="Arial" pitchFamily="34" charset="0"/>
              </a:rPr>
              <a:t>。</a:t>
            </a:r>
            <a:endParaRPr lang="en-US" altLang="zh-CN" sz="2400" dirty="0" smtClean="0">
              <a:latin typeface="+mn-ea"/>
              <a:sym typeface="Arial" pitchFamily="34" charset="0"/>
            </a:endParaRPr>
          </a:p>
          <a:p>
            <a:endParaRPr lang="zh-CN" altLang="en-US" sz="2400" dirty="0">
              <a:latin typeface="+mn-ea"/>
              <a:sym typeface="Arial" pitchFamily="34" charset="0"/>
            </a:endParaRPr>
          </a:p>
          <a:p>
            <a:r>
              <a:rPr lang="zh-CN" altLang="en-US" sz="2400" dirty="0">
                <a:latin typeface="+mn-ea"/>
                <a:sym typeface="Arial" pitchFamily="34" charset="0"/>
              </a:rPr>
              <a:t>(4)匹配值的范围查询(Match a range of values)：可以利用索引查找last name在Allen和Barrymore之间的人，仅仅使用索引中第1列。</a:t>
            </a:r>
          </a:p>
          <a:p>
            <a:endParaRPr lang="zh-CN" altLang="en-US" sz="2400" dirty="0">
              <a:latin typeface="+mn-ea"/>
              <a:sym typeface="Arial" pitchFamily="34" charset="0"/>
            </a:endParaRPr>
          </a:p>
          <a:p>
            <a:r>
              <a:rPr lang="zh-CN" altLang="en-US" sz="2400" dirty="0">
                <a:latin typeface="+mn-ea"/>
                <a:sym typeface="Arial" pitchFamily="34" charset="0"/>
              </a:rPr>
              <a:t>(5)匹配部分精确而其它部分进行范围匹配(Match one part exactly and match a range on another part)：可以利用索引查找last name为Allen，而first name以字母K开始的人。</a:t>
            </a:r>
          </a:p>
          <a:p>
            <a:endParaRPr lang="zh-CN" altLang="en-US" sz="2400" dirty="0">
              <a:latin typeface="+mn-ea"/>
              <a:sym typeface="Arial" pitchFamily="34" charset="0"/>
            </a:endParaRPr>
          </a:p>
          <a:p>
            <a:r>
              <a:rPr lang="zh-CN" altLang="en-US" sz="2400" dirty="0">
                <a:latin typeface="+mn-ea"/>
                <a:sym typeface="Arial" pitchFamily="34" charset="0"/>
              </a:rPr>
              <a:t>(6)仅对索引进行查询(Index-only queries)：如果查询的列都位于索引中，则不需要读取元组的值。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7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781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45</TotalTime>
  <Words>707</Words>
  <Application>Microsoft Office PowerPoint</Application>
  <PresentationFormat>全屏显示(4:3)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相邻</vt:lpstr>
      <vt:lpstr>实验十</vt:lpstr>
      <vt:lpstr>索引是什么</vt:lpstr>
      <vt:lpstr>索引的类型 in MySQL</vt:lpstr>
      <vt:lpstr>创建索引</vt:lpstr>
      <vt:lpstr>注意事项</vt:lpstr>
      <vt:lpstr>组合索引</vt:lpstr>
      <vt:lpstr>例：</vt:lpstr>
      <vt:lpstr>如下情况可使用该索引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实验十</dc:title>
  <dc:creator>Sauce</dc:creator>
  <cp:lastModifiedBy>Sauce</cp:lastModifiedBy>
  <cp:revision>4</cp:revision>
  <dcterms:created xsi:type="dcterms:W3CDTF">2015-12-21T07:07:18Z</dcterms:created>
  <dcterms:modified xsi:type="dcterms:W3CDTF">2015-12-21T10:14:30Z</dcterms:modified>
</cp:coreProperties>
</file>