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731" r:id="rId1"/>
  </p:sldMasterIdLst>
  <p:sldIdLst>
    <p:sldId id="256" r:id="rId2"/>
    <p:sldId id="266" r:id="rId3"/>
    <p:sldId id="282" r:id="rId4"/>
    <p:sldId id="284" r:id="rId5"/>
    <p:sldId id="285" r:id="rId6"/>
    <p:sldId id="286" r:id="rId7"/>
    <p:sldId id="287" r:id="rId8"/>
    <p:sldId id="288" r:id="rId9"/>
    <p:sldId id="289" r:id="rId10"/>
    <p:sldId id="290" r:id="rId11"/>
    <p:sldId id="291" r:id="rId12"/>
    <p:sldId id="292" r:id="rId13"/>
    <p:sldId id="293" r:id="rId14"/>
    <p:sldId id="294" r:id="rId15"/>
    <p:sldId id="295" r:id="rId16"/>
    <p:sldId id="296" r:id="rId17"/>
    <p:sldId id="297" r:id="rId18"/>
    <p:sldId id="265" r:id="rId1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9" d="100"/>
          <a:sy n="49" d="100"/>
        </p:scale>
        <p:origin x="37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27094"/>
            <a:ext cx="7772400" cy="1470025"/>
          </a:xfrm>
        </p:spPr>
        <p:txBody>
          <a:bodyPr anchor="b" anchorCtr="0"/>
          <a:lstStyle>
            <a:lvl1pPr>
              <a:defRPr sz="5400">
                <a:gradFill>
                  <a:gsLst>
                    <a:gs pos="0">
                      <a:schemeClr val="tx2"/>
                    </a:gs>
                    <a:gs pos="100000">
                      <a:schemeClr val="tx2">
                        <a:lumMod val="75000"/>
                      </a:schemeClr>
                    </a:gs>
                  </a:gsLst>
                  <a:lin ang="5400000" scaled="0"/>
                </a:gradFill>
                <a:effectLst>
                  <a:outerShdw blurRad="50800" dist="254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1" y="3810000"/>
            <a:ext cx="7770812" cy="17526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600">
                <a:gradFill>
                  <a:gsLst>
                    <a:gs pos="0">
                      <a:schemeClr val="tx2"/>
                    </a:gs>
                    <a:gs pos="100000">
                      <a:schemeClr val="tx2">
                        <a:lumMod val="75000"/>
                      </a:schemeClr>
                    </a:gs>
                  </a:gsLst>
                  <a:lin ang="5400000" scaled="0"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11/6/2015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 descr="CoverGly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0025" y="3048000"/>
            <a:ext cx="1123950" cy="771525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(位于标题上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738282"/>
            <a:ext cx="7770813" cy="1048870"/>
          </a:xfrm>
          <a:effectLst/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800" b="0" kern="1200">
                <a:solidFill>
                  <a:schemeClr val="tx2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0" y="457200"/>
            <a:ext cx="4572000" cy="3173506"/>
          </a:xfrm>
          <a:ln w="101600">
            <a:solidFill>
              <a:schemeClr val="tx1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181600"/>
            <a:ext cx="7770813" cy="6858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accent3"/>
              </a:buClr>
              <a:buFont typeface="Wingdings" pitchFamily="2" charset="2"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2015/11/6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1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4890247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2286000" indent="-457200">
              <a:defRPr/>
            </a:lvl6pPr>
            <a:lvl7pPr marL="2286000" indent="-457200">
              <a:defRPr/>
            </a:lvl7pPr>
            <a:lvl8pPr marL="2286000" indent="-457200">
              <a:defRPr/>
            </a:lvl8pPr>
            <a:lvl9pPr marL="2286000" indent="-457200">
              <a:defRPr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537882"/>
            <a:ext cx="1524000" cy="5325036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537882"/>
            <a:ext cx="5889812" cy="5325036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5400000">
            <a:off x="6052928" y="3115195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26440"/>
            <a:ext cx="7770813" cy="1472184"/>
          </a:xfrm>
        </p:spPr>
        <p:txBody>
          <a:bodyPr anchor="b" anchorCtr="0"/>
          <a:lstStyle>
            <a:lvl1pPr algn="ctr">
              <a:defRPr sz="5400" b="0" i="0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3813048"/>
            <a:ext cx="7770813" cy="1755648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11/6/2015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Glyph-SectionHea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3174066"/>
            <a:ext cx="1066800" cy="5905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209801"/>
            <a:ext cx="3657600" cy="36576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800"/>
            </a:lvl6pPr>
            <a:lvl7pPr marL="2290763" indent="-461963">
              <a:defRPr sz="1800"/>
            </a:lvl7pPr>
            <a:lvl8pPr marL="2290763" indent="-461963">
              <a:defRPr sz="1800"/>
            </a:lvl8pPr>
            <a:lvl9pPr marL="2290763" indent="-461963"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2209801"/>
            <a:ext cx="3657600" cy="36576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800"/>
            </a:lvl6pPr>
            <a:lvl7pPr marL="2290763" indent="-461963">
              <a:defRPr sz="1800"/>
            </a:lvl7pPr>
            <a:lvl8pPr marL="2290763" indent="-461963">
              <a:defRPr sz="1800"/>
            </a:lvl8pPr>
            <a:lvl9pPr marL="2290763" indent="-461963"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2015/11/6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27238"/>
            <a:ext cx="3657600" cy="639762"/>
          </a:xfrm>
        </p:spPr>
        <p:txBody>
          <a:bodyPr anchor="ctr" anchorCtr="0"/>
          <a:lstStyle>
            <a:lvl1pPr marL="0" indent="0" algn="ctr">
              <a:spcBef>
                <a:spcPts val="300"/>
              </a:spcBef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819400"/>
            <a:ext cx="3657600" cy="3048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600"/>
            </a:lvl6pPr>
            <a:lvl7pPr marL="2290763" indent="-461963">
              <a:defRPr sz="1600"/>
            </a:lvl7pPr>
            <a:lvl8pPr marL="2290763" indent="-461963">
              <a:defRPr sz="1600"/>
            </a:lvl8pPr>
            <a:lvl9pPr marL="2290763" indent="-461963"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2027238"/>
            <a:ext cx="3657600" cy="639762"/>
          </a:xfrm>
        </p:spPr>
        <p:txBody>
          <a:bodyPr anchor="ctr" anchorCtr="0"/>
          <a:lstStyle>
            <a:lvl1pPr marL="0" indent="0" algn="ctr">
              <a:spcBef>
                <a:spcPts val="300"/>
              </a:spcBef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0600" y="2819400"/>
            <a:ext cx="3657600" cy="3048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600"/>
            </a:lvl6pPr>
            <a:lvl7pPr marL="2290763" indent="-461963">
              <a:defRPr sz="1600"/>
            </a:lvl7pPr>
            <a:lvl8pPr marL="2290763" indent="-461963">
              <a:defRPr sz="1600"/>
            </a:lvl8pPr>
            <a:lvl9pPr marL="2290763" indent="-461963"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2015/11/6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1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2015/11/6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2015/11/6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906" y="914400"/>
            <a:ext cx="3657600" cy="1162050"/>
          </a:xfrm>
        </p:spPr>
        <p:txBody>
          <a:bodyPr anchor="b"/>
          <a:lstStyle>
            <a:lvl1pPr algn="ctr">
              <a:defRPr sz="38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6118" y="457199"/>
            <a:ext cx="3657600" cy="541020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 marL="2290763" indent="-461963">
              <a:tabLst/>
              <a:defRPr sz="2000"/>
            </a:lvl6pPr>
            <a:lvl7pPr marL="2290763" indent="-461963">
              <a:tabLst/>
              <a:defRPr sz="2000"/>
            </a:lvl7pPr>
            <a:lvl8pPr marL="2290763" indent="-461963">
              <a:tabLst/>
              <a:defRPr sz="2000"/>
            </a:lvl8pPr>
            <a:lvl9pPr marL="2290763" indent="-461963">
              <a:tabLst/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8906" y="2590799"/>
            <a:ext cx="3657600" cy="2895601"/>
          </a:xfrm>
        </p:spPr>
        <p:txBody>
          <a:bodyPr>
            <a:normAutofit/>
          </a:bodyPr>
          <a:lstStyle>
            <a:lvl1pPr marL="0" indent="0" algn="ctr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2015/11/6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64746" y="2286000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9013" y="914400"/>
            <a:ext cx="3657600" cy="1161288"/>
          </a:xfrm>
          <a:effectLst/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800" b="0" kern="1200">
                <a:solidFill>
                  <a:schemeClr val="tx2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58906" y="457200"/>
            <a:ext cx="3657600" cy="5413248"/>
          </a:xfrm>
          <a:ln w="101600">
            <a:solidFill>
              <a:schemeClr val="tx1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99013" y="2587752"/>
            <a:ext cx="3657600" cy="2898648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600"/>
              </a:spcBef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accent3"/>
              </a:buClr>
              <a:buFont typeface="Wingdings" pitchFamily="2" charset="2"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2015/11/6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04853" y="2286000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289115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67236"/>
            <a:ext cx="7770813" cy="1371600"/>
          </a:xfrm>
          <a:prstGeom prst="rect">
            <a:avLst/>
          </a:prstGeom>
          <a:effectLst/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9800"/>
            <a:ext cx="7770813" cy="365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0" y="6289115"/>
            <a:ext cx="23756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2015/11/6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9624" y="6289115"/>
            <a:ext cx="31555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32" r:id="rId1"/>
    <p:sldLayoutId id="2147484733" r:id="rId2"/>
    <p:sldLayoutId id="2147484734" r:id="rId3"/>
    <p:sldLayoutId id="2147484735" r:id="rId4"/>
    <p:sldLayoutId id="2147484736" r:id="rId5"/>
    <p:sldLayoutId id="2147484737" r:id="rId6"/>
    <p:sldLayoutId id="2147484738" r:id="rId7"/>
    <p:sldLayoutId id="2147484739" r:id="rId8"/>
    <p:sldLayoutId id="2147484740" r:id="rId9"/>
    <p:sldLayoutId id="2147484741" r:id="rId10"/>
    <p:sldLayoutId id="2147484742" r:id="rId11"/>
    <p:sldLayoutId id="2147484743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5000" kern="1200">
          <a:solidFill>
            <a:schemeClr val="tx2"/>
          </a:solidFill>
          <a:effectLst>
            <a:outerShdw blurRad="38100" dist="12700" algn="l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ts val="2000"/>
        </a:spcBef>
        <a:buClr>
          <a:schemeClr val="accent3"/>
        </a:buClr>
        <a:buFont typeface="Wingdings" pitchFamily="2" charset="2"/>
        <a:buChar char="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accent3">
            <a:lumMod val="50000"/>
          </a:schemeClr>
        </a:buClr>
        <a:buFont typeface="Wingdings" pitchFamily="2" charset="2"/>
        <a:buChar char="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457200" algn="l" defTabSz="914400" rtl="0" eaLnBrk="1" latinLnBrk="0" hangingPunct="1">
        <a:spcBef>
          <a:spcPts val="600"/>
        </a:spcBef>
        <a:buClr>
          <a:schemeClr val="accent3"/>
        </a:buClr>
        <a:buFont typeface="Wingdings" pitchFamily="2" charset="2"/>
        <a:buChar char="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457200" algn="l" defTabSz="914400" rtl="0" eaLnBrk="1" latinLnBrk="0" hangingPunct="1">
        <a:spcBef>
          <a:spcPts val="600"/>
        </a:spcBef>
        <a:buClr>
          <a:schemeClr val="accent3">
            <a:lumMod val="50000"/>
          </a:schemeClr>
        </a:buClr>
        <a:buFont typeface="Wingdings" pitchFamily="2" charset="2"/>
        <a:buChar char="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457200" algn="l" defTabSz="914400" rtl="0" eaLnBrk="1" latinLnBrk="0" hangingPunct="1">
        <a:spcBef>
          <a:spcPts val="600"/>
        </a:spcBef>
        <a:buClr>
          <a:schemeClr val="accent3"/>
        </a:buClr>
        <a:buFont typeface="Wingdings" pitchFamily="2" charset="2"/>
        <a:buChar char="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461963" algn="l" defTabSz="914400" rtl="0" eaLnBrk="1" latinLnBrk="0" hangingPunct="1">
        <a:spcBef>
          <a:spcPct val="20000"/>
        </a:spcBef>
        <a:buClr>
          <a:schemeClr val="accent3">
            <a:lumMod val="50000"/>
          </a:schemeClr>
        </a:buClr>
        <a:buFont typeface="Wingdings" pitchFamily="2" charset="2"/>
        <a:buChar char="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3205163" indent="-461963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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657600" indent="-461963" algn="l" defTabSz="914400" rtl="0" eaLnBrk="1" latinLnBrk="0" hangingPunct="1">
        <a:spcBef>
          <a:spcPct val="20000"/>
        </a:spcBef>
        <a:buClr>
          <a:schemeClr val="accent3">
            <a:lumMod val="50000"/>
          </a:schemeClr>
        </a:buClr>
        <a:buFont typeface="Wingdings" pitchFamily="2" charset="2"/>
        <a:buChar char="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4119563" indent="-461963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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3568" y="764704"/>
            <a:ext cx="2111706" cy="504056"/>
          </a:xfrm>
        </p:spPr>
        <p:txBody>
          <a:bodyPr>
            <a:normAutofit lnSpcReduction="10000"/>
          </a:bodyPr>
          <a:lstStyle/>
          <a:p>
            <a:pPr algn="l"/>
            <a:r>
              <a:rPr lang="en-US" altLang="zh-CN" sz="2800" b="1" dirty="0" smtClean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SQL</a:t>
            </a:r>
            <a:r>
              <a:rPr lang="zh-CN" altLang="en-US" sz="2800" b="1" dirty="0" smtClean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查询</a:t>
            </a:r>
            <a:endParaRPr lang="en-US" altLang="zh-CN" sz="2800" b="1" dirty="0">
              <a:solidFill>
                <a:schemeClr val="tx1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11560" y="1700808"/>
            <a:ext cx="77768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SELECT </a:t>
            </a:r>
            <a:r>
              <a:rPr lang="zh-TW" altLang="en-US" sz="2800" dirty="0" smtClean="0"/>
              <a:t>是 </a:t>
            </a:r>
            <a:r>
              <a:rPr lang="en-US" altLang="zh-TW" sz="2800" dirty="0" smtClean="0"/>
              <a:t>SQL</a:t>
            </a:r>
            <a:r>
              <a:rPr lang="zh-TW" altLang="en-US" sz="2800" dirty="0" smtClean="0"/>
              <a:t>中最常用的</a:t>
            </a:r>
            <a:r>
              <a:rPr lang="zh-CN" altLang="en-US" sz="2800" dirty="0" smtClean="0"/>
              <a:t>语句</a:t>
            </a:r>
            <a:r>
              <a:rPr lang="en-US" altLang="zh-TW" sz="2800" dirty="0" smtClean="0"/>
              <a:t>,</a:t>
            </a:r>
            <a:r>
              <a:rPr lang="zh-TW" altLang="en-US" sz="2800" dirty="0" smtClean="0"/>
              <a:t>而且</a:t>
            </a:r>
            <a:r>
              <a:rPr lang="zh-CN" altLang="en-US" sz="2800" dirty="0" smtClean="0"/>
              <a:t>怎</a:t>
            </a:r>
            <a:r>
              <a:rPr lang="zh-TW" altLang="en-US" sz="2800" dirty="0" smtClean="0"/>
              <a:t>样使用它也最为</a:t>
            </a:r>
            <a:r>
              <a:rPr lang="zh-CN" altLang="en-US" sz="2800" dirty="0" smtClean="0"/>
              <a:t>讲究，本节介绍</a:t>
            </a:r>
            <a:r>
              <a:rPr lang="en-US" altLang="zh-CN" sz="2800" dirty="0" smtClean="0"/>
              <a:t>Select</a:t>
            </a:r>
            <a:r>
              <a:rPr lang="zh-CN" altLang="en-US" sz="2800" dirty="0" smtClean="0"/>
              <a:t>语句关于查询单表和多表的最基本功能，同时简要的介绍一下如何进行嵌套查询。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008306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121146" y="31215"/>
            <a:ext cx="9144000" cy="2431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r>
              <a:rPr lang="en-US" altLang="en-US" sz="3200" b="1" dirty="0" smtClean="0">
                <a:latin typeface="宋体" charset="0"/>
              </a:rPr>
              <a:t>嵌套查询</a:t>
            </a:r>
            <a:r>
              <a:rPr lang="zh-CN" altLang="en-US" sz="3200" b="1" dirty="0" smtClean="0">
                <a:latin typeface="宋体" charset="0"/>
              </a:rPr>
              <a:t>：</a:t>
            </a:r>
            <a:endParaRPr lang="en-US" altLang="zh-CN" sz="3200" b="1" dirty="0" smtClean="0">
              <a:latin typeface="宋体" charset="0"/>
            </a:endParaRPr>
          </a:p>
          <a:p>
            <a:r>
              <a:rPr lang="zh-CN" altLang="en-US" sz="2000" dirty="0" smtClean="0"/>
              <a:t>嵌套</a:t>
            </a:r>
            <a:r>
              <a:rPr lang="zh-TW" altLang="en-US" sz="2000" dirty="0" smtClean="0"/>
              <a:t>查询是将一个查询语句嵌套在另一个查询语句中</a:t>
            </a:r>
            <a:endParaRPr lang="en-US" altLang="zh-TW" sz="2000" dirty="0" smtClean="0"/>
          </a:p>
          <a:p>
            <a:r>
              <a:rPr lang="zh-TW" altLang="en-US" sz="2000" dirty="0" smtClean="0"/>
              <a:t>内层查询语</a:t>
            </a:r>
            <a:r>
              <a:rPr lang="zh-TW" altLang="en-US" sz="2000" dirty="0"/>
              <a:t>句的查询结果，可以为外层查询语句提供查询</a:t>
            </a:r>
            <a:r>
              <a:rPr lang="zh-TW" altLang="en-US" sz="2000" dirty="0" smtClean="0"/>
              <a:t>条件</a:t>
            </a:r>
            <a:endParaRPr lang="en-US" altLang="zh-TW" sz="2000" dirty="0" smtClean="0"/>
          </a:p>
          <a:p>
            <a:r>
              <a:rPr lang="zh-TW" altLang="en-US" sz="2000" dirty="0" smtClean="0"/>
              <a:t>因为在特定情况下</a:t>
            </a:r>
            <a:r>
              <a:rPr lang="zh-TW" altLang="en-US" sz="2000" dirty="0"/>
              <a:t>，一个查询语句的条件需要另一个查询语句来获取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参考表：</a:t>
            </a:r>
            <a:r>
              <a:rPr lang="en-US" altLang="zh-CN" sz="2000" dirty="0"/>
              <a:t>employee</a:t>
            </a:r>
          </a:p>
          <a:p>
            <a:endParaRPr lang="en-US" altLang="zh-CN" sz="2000" dirty="0"/>
          </a:p>
        </p:txBody>
      </p:sp>
      <p:pic>
        <p:nvPicPr>
          <p:cNvPr id="3" name="图片 2" descr="05141323-5cca6118751b422dbec1b90f38b9c4f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204864"/>
            <a:ext cx="5905500" cy="1524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矩形 4"/>
          <p:cNvSpPr/>
          <p:nvPr/>
        </p:nvSpPr>
        <p:spPr>
          <a:xfrm>
            <a:off x="0" y="3933056"/>
            <a:ext cx="246734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/>
              <a:t>参考表：</a:t>
            </a:r>
            <a:r>
              <a:rPr lang="en-US" altLang="zh-CN" sz="2000" dirty="0"/>
              <a:t>department</a:t>
            </a:r>
            <a:endParaRPr lang="zh-CN" altLang="en-US" sz="2000" dirty="0"/>
          </a:p>
        </p:txBody>
      </p:sp>
      <p:pic>
        <p:nvPicPr>
          <p:cNvPr id="6" name="图片 5" descr="05141357-d702258f168b448e808cfa8da3a249d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4725144"/>
            <a:ext cx="5702300" cy="1295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7619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r>
              <a:rPr lang="en-US" altLang="en-US" sz="3200" b="1" dirty="0" smtClean="0">
                <a:latin typeface="宋体" charset="0"/>
              </a:rPr>
              <a:t>嵌套查询</a:t>
            </a:r>
            <a:r>
              <a:rPr lang="zh-CN" altLang="en-US" sz="3200" b="1" dirty="0" smtClean="0">
                <a:latin typeface="宋体" charset="0"/>
              </a:rPr>
              <a:t>：</a:t>
            </a:r>
            <a:endParaRPr lang="en-US" altLang="zh-CN" sz="3200" b="1" dirty="0" smtClean="0">
              <a:latin typeface="宋体" charset="0"/>
            </a:endParaRPr>
          </a:p>
          <a:p>
            <a:r>
              <a:rPr lang="zh-CN" altLang="en-US" sz="2000" dirty="0"/>
              <a:t>带</a:t>
            </a:r>
            <a:r>
              <a:rPr lang="en-US" altLang="zh-CN" sz="2000" dirty="0"/>
              <a:t>IN</a:t>
            </a:r>
            <a:r>
              <a:rPr lang="zh-CN" altLang="en-US" sz="2000" dirty="0"/>
              <a:t>关键字的子查询</a:t>
            </a:r>
            <a:endParaRPr lang="en-US" altLang="zh-CN" sz="2000" dirty="0" smtClean="0"/>
          </a:p>
          <a:p>
            <a:endParaRPr lang="en-US" altLang="zh-CN" sz="2000" dirty="0"/>
          </a:p>
        </p:txBody>
      </p:sp>
      <p:pic>
        <p:nvPicPr>
          <p:cNvPr id="3" name="图片 2" descr="05141323-5cca6118751b422dbec1b90f38b9c4f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9" y="836712"/>
            <a:ext cx="5905500" cy="1524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图片 5" descr="05141357-d702258f168b448e808cfa8da3a249d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38862"/>
            <a:ext cx="5940152" cy="13494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" name="图片 1" descr="屏幕快照 2015-10-23 11.30.04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226" y="3933056"/>
            <a:ext cx="6139741" cy="28083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矩形 6"/>
          <p:cNvSpPr/>
          <p:nvPr/>
        </p:nvSpPr>
        <p:spPr>
          <a:xfrm>
            <a:off x="6012160" y="2492896"/>
            <a:ext cx="246734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/>
              <a:t>参考表：</a:t>
            </a:r>
            <a:r>
              <a:rPr lang="en-US" altLang="zh-CN" sz="2000" dirty="0"/>
              <a:t>department</a:t>
            </a:r>
            <a:endParaRPr lang="zh-CN" altLang="en-US" sz="2000" dirty="0"/>
          </a:p>
        </p:txBody>
      </p:sp>
      <p:sp>
        <p:nvSpPr>
          <p:cNvPr id="8" name="矩形 7"/>
          <p:cNvSpPr/>
          <p:nvPr/>
        </p:nvSpPr>
        <p:spPr>
          <a:xfrm>
            <a:off x="6012160" y="908720"/>
            <a:ext cx="224540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/>
              <a:t>参考表</a:t>
            </a:r>
            <a:r>
              <a:rPr lang="zh-CN" altLang="en-US" sz="2000" dirty="0" smtClean="0"/>
              <a:t>：</a:t>
            </a:r>
            <a:r>
              <a:rPr lang="en-US" altLang="zh-CN" sz="2000" dirty="0" smtClean="0"/>
              <a:t>employee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864904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r>
              <a:rPr lang="en-US" altLang="en-US" sz="3200" b="1" dirty="0" smtClean="0">
                <a:latin typeface="宋体" charset="0"/>
              </a:rPr>
              <a:t>嵌套查询</a:t>
            </a:r>
            <a:r>
              <a:rPr lang="zh-CN" altLang="en-US" sz="3200" b="1" dirty="0" smtClean="0">
                <a:latin typeface="宋体" charset="0"/>
              </a:rPr>
              <a:t>：</a:t>
            </a:r>
            <a:endParaRPr lang="en-US" altLang="zh-CN" sz="3200" b="1" dirty="0" smtClean="0">
              <a:latin typeface="宋体" charset="0"/>
            </a:endParaRPr>
          </a:p>
          <a:p>
            <a:r>
              <a:rPr lang="zh-CN" altLang="en-US" sz="2000" dirty="0"/>
              <a:t>带</a:t>
            </a:r>
            <a:r>
              <a:rPr lang="en-US" altLang="zh-CN" sz="2000" dirty="0"/>
              <a:t>IN</a:t>
            </a:r>
            <a:r>
              <a:rPr lang="zh-CN" altLang="en-US" sz="2000" dirty="0"/>
              <a:t>关键字的子查询</a:t>
            </a:r>
            <a:endParaRPr lang="en-US" altLang="zh-CN" sz="2000" dirty="0" smtClean="0"/>
          </a:p>
          <a:p>
            <a:endParaRPr lang="en-US" altLang="zh-CN" sz="2000" dirty="0"/>
          </a:p>
        </p:txBody>
      </p:sp>
      <p:pic>
        <p:nvPicPr>
          <p:cNvPr id="2" name="图片 1" descr="屏幕快照 2015-10-23 11.30.0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64" y="908720"/>
            <a:ext cx="6139741" cy="28083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矩形 4"/>
          <p:cNvSpPr/>
          <p:nvPr/>
        </p:nvSpPr>
        <p:spPr>
          <a:xfrm>
            <a:off x="35173" y="4077072"/>
            <a:ext cx="8929316" cy="120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此处首先查询出</a:t>
            </a:r>
            <a:r>
              <a:rPr lang="en-US" altLang="zh-CN" sz="2400" dirty="0"/>
              <a:t>department</a:t>
            </a:r>
            <a:r>
              <a:rPr lang="zh-CN" altLang="en-US" sz="2400" dirty="0"/>
              <a:t>表中所有</a:t>
            </a:r>
            <a:r>
              <a:rPr lang="en-US" altLang="zh-CN" sz="2400" dirty="0" err="1"/>
              <a:t>d_id</a:t>
            </a:r>
            <a:r>
              <a:rPr lang="zh-CN" altLang="en-US" sz="2400" dirty="0"/>
              <a:t>字段的信息，并将结果作为条件 接着查询</a:t>
            </a:r>
            <a:r>
              <a:rPr lang="en-US" altLang="zh-CN" sz="2400" dirty="0"/>
              <a:t>employee</a:t>
            </a:r>
            <a:r>
              <a:rPr lang="zh-CN" altLang="en-US" sz="2400" dirty="0"/>
              <a:t>表中以</a:t>
            </a:r>
            <a:r>
              <a:rPr lang="en-US" altLang="zh-CN" sz="2400" dirty="0" err="1"/>
              <a:t>d_id</a:t>
            </a:r>
            <a:r>
              <a:rPr lang="zh-CN" altLang="en-US" sz="2400" dirty="0"/>
              <a:t>为条件的所有字段信息 </a:t>
            </a:r>
            <a:r>
              <a:rPr lang="en-US" altLang="zh-CN" sz="2400" dirty="0"/>
              <a:t>NOT IN</a:t>
            </a:r>
            <a:r>
              <a:rPr lang="zh-CN" altLang="en-US" sz="2400" dirty="0"/>
              <a:t>的效果与上面刚好相反</a:t>
            </a:r>
          </a:p>
        </p:txBody>
      </p:sp>
    </p:spTree>
    <p:extLst>
      <p:ext uri="{BB962C8B-B14F-4D97-AF65-F5344CB8AC3E}">
        <p14:creationId xmlns:p14="http://schemas.microsoft.com/office/powerpoint/2010/main" val="4183424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r>
              <a:rPr lang="en-US" altLang="en-US" sz="3200" b="1" dirty="0" smtClean="0">
                <a:latin typeface="宋体" charset="0"/>
              </a:rPr>
              <a:t>嵌套查询</a:t>
            </a:r>
            <a:r>
              <a:rPr lang="zh-CN" altLang="en-US" sz="3200" b="1" dirty="0" smtClean="0">
                <a:latin typeface="宋体" charset="0"/>
              </a:rPr>
              <a:t>：</a:t>
            </a:r>
            <a:endParaRPr lang="en-US" altLang="zh-CN" sz="3200" b="1" dirty="0" smtClean="0">
              <a:latin typeface="宋体" charset="0"/>
            </a:endParaRPr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ANY</a:t>
            </a:r>
            <a:r>
              <a:rPr lang="zh-CN" altLang="en-US" sz="2000" dirty="0"/>
              <a:t>关键字表示满足其中任一条件</a:t>
            </a:r>
            <a:endParaRPr lang="en-US" altLang="zh-CN" sz="2000" dirty="0"/>
          </a:p>
        </p:txBody>
      </p:sp>
      <p:sp>
        <p:nvSpPr>
          <p:cNvPr id="3" name="矩形 2"/>
          <p:cNvSpPr/>
          <p:nvPr/>
        </p:nvSpPr>
        <p:spPr>
          <a:xfrm>
            <a:off x="323528" y="1988840"/>
            <a:ext cx="806489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/>
              <a:t>mysql</a:t>
            </a:r>
            <a:r>
              <a:rPr lang="en-US" altLang="zh-CN" dirty="0"/>
              <a:t>&gt; SELECT * FROM employee</a:t>
            </a:r>
          </a:p>
          <a:p>
            <a:r>
              <a:rPr lang="en-US" altLang="zh-CN" dirty="0"/>
              <a:t>    </a:t>
            </a:r>
            <a:r>
              <a:rPr lang="zh-CN" altLang="en-US" dirty="0" smtClean="0"/>
              <a:t>     </a:t>
            </a:r>
            <a:r>
              <a:rPr lang="en-US" altLang="zh-CN" dirty="0" smtClean="0"/>
              <a:t>-</a:t>
            </a:r>
            <a:r>
              <a:rPr lang="en-US" altLang="zh-CN" dirty="0"/>
              <a:t>&gt; WHERE </a:t>
            </a:r>
            <a:r>
              <a:rPr lang="en-US" altLang="zh-CN" dirty="0" err="1"/>
              <a:t>d_id</a:t>
            </a:r>
            <a:r>
              <a:rPr lang="en-US" altLang="zh-CN" dirty="0"/>
              <a:t>!=ANY</a:t>
            </a:r>
          </a:p>
          <a:p>
            <a:r>
              <a:rPr lang="en-US" altLang="zh-CN" dirty="0"/>
              <a:t>   </a:t>
            </a:r>
            <a:r>
              <a:rPr lang="zh-CN" altLang="en-US" dirty="0" smtClean="0"/>
              <a:t>   </a:t>
            </a:r>
            <a:r>
              <a:rPr lang="en-US" altLang="zh-CN" dirty="0" smtClean="0"/>
              <a:t> </a:t>
            </a:r>
            <a:r>
              <a:rPr lang="zh-CN" altLang="en-US" dirty="0" smtClean="0"/>
              <a:t> </a:t>
            </a:r>
            <a:r>
              <a:rPr lang="en-US" altLang="zh-CN" dirty="0" smtClean="0"/>
              <a:t>-</a:t>
            </a:r>
            <a:r>
              <a:rPr lang="en-US" altLang="zh-CN" dirty="0"/>
              <a:t>&gt; (SELECT </a:t>
            </a:r>
            <a:r>
              <a:rPr lang="en-US" altLang="zh-CN" dirty="0" err="1"/>
              <a:t>d_id</a:t>
            </a:r>
            <a:r>
              <a:rPr lang="en-US" altLang="zh-CN" dirty="0"/>
              <a:t> FROM department);</a:t>
            </a:r>
          </a:p>
          <a:p>
            <a:r>
              <a:rPr lang="en-US" altLang="zh-CN" dirty="0"/>
              <a:t>+-</a:t>
            </a:r>
            <a:r>
              <a:rPr lang="en-US" altLang="zh-CN" dirty="0" smtClean="0"/>
              <a:t>-----</a:t>
            </a:r>
            <a:r>
              <a:rPr lang="en-US" altLang="zh-CN" dirty="0"/>
              <a:t>---+</a:t>
            </a:r>
            <a:r>
              <a:rPr lang="en-US" altLang="zh-CN" dirty="0" smtClean="0"/>
              <a:t>-----</a:t>
            </a:r>
            <a:r>
              <a:rPr lang="en-US" altLang="zh-CN" dirty="0"/>
              <a:t>----+</a:t>
            </a:r>
            <a:r>
              <a:rPr lang="en-US" altLang="zh-CN" dirty="0" smtClean="0"/>
              <a:t>-----</a:t>
            </a:r>
            <a:r>
              <a:rPr lang="en-US" altLang="zh-CN" dirty="0"/>
              <a:t>------+--</a:t>
            </a:r>
            <a:r>
              <a:rPr lang="en-US" altLang="zh-CN" dirty="0" smtClean="0"/>
              <a:t>-----</a:t>
            </a:r>
            <a:r>
              <a:rPr lang="en-US" altLang="zh-CN" dirty="0"/>
              <a:t>--+</a:t>
            </a:r>
            <a:r>
              <a:rPr lang="en-US" altLang="zh-CN" dirty="0" smtClean="0"/>
              <a:t>-----</a:t>
            </a:r>
            <a:r>
              <a:rPr lang="en-US" altLang="zh-CN" dirty="0"/>
              <a:t>----+--------------------+</a:t>
            </a:r>
          </a:p>
          <a:p>
            <a:r>
              <a:rPr lang="en-US" altLang="zh-CN" dirty="0"/>
              <a:t>| </a:t>
            </a:r>
            <a:r>
              <a:rPr lang="en-US" altLang="zh-CN" dirty="0" err="1"/>
              <a:t>num</a:t>
            </a:r>
            <a:r>
              <a:rPr lang="en-US" altLang="zh-CN" dirty="0"/>
              <a:t>  | </a:t>
            </a:r>
            <a:r>
              <a:rPr lang="en-US" altLang="zh-CN" dirty="0" err="1"/>
              <a:t>d_id</a:t>
            </a:r>
            <a:r>
              <a:rPr lang="en-US" altLang="zh-CN" dirty="0"/>
              <a:t> | name   | age  | sex  | </a:t>
            </a:r>
            <a:r>
              <a:rPr lang="en-US" altLang="zh-CN" dirty="0" err="1"/>
              <a:t>homeaddr</a:t>
            </a:r>
            <a:r>
              <a:rPr lang="en-US" altLang="zh-CN" dirty="0"/>
              <a:t>           |</a:t>
            </a:r>
          </a:p>
          <a:p>
            <a:r>
              <a:rPr lang="en-US" altLang="zh-CN" dirty="0"/>
              <a:t>+---------+---------+-----------+---------+---------+--------------------+</a:t>
            </a:r>
          </a:p>
          <a:p>
            <a:r>
              <a:rPr lang="en-US" altLang="zh-CN" dirty="0" smtClean="0"/>
              <a:t>|    </a:t>
            </a:r>
            <a:r>
              <a:rPr lang="en-US" altLang="zh-CN" dirty="0"/>
              <a:t>1 | 1001 | </a:t>
            </a:r>
            <a:r>
              <a:rPr lang="zh-CN" altLang="en-US" dirty="0"/>
              <a:t>张三   </a:t>
            </a:r>
            <a:r>
              <a:rPr lang="en-US" altLang="zh-CN" dirty="0"/>
              <a:t>|   26 | </a:t>
            </a:r>
            <a:r>
              <a:rPr lang="zh-CN" altLang="en-US" dirty="0"/>
              <a:t>男   </a:t>
            </a:r>
            <a:r>
              <a:rPr lang="en-US" altLang="zh-CN" dirty="0"/>
              <a:t>| </a:t>
            </a:r>
            <a:r>
              <a:rPr lang="zh-CN" altLang="en-US" dirty="0"/>
              <a:t>北京市海</a:t>
            </a:r>
            <a:r>
              <a:rPr lang="zh-CN" altLang="en-US" dirty="0" smtClean="0"/>
              <a:t>淀区  </a:t>
            </a:r>
            <a:r>
              <a:rPr lang="en-US" altLang="zh-CN" dirty="0"/>
              <a:t>|</a:t>
            </a:r>
          </a:p>
          <a:p>
            <a:r>
              <a:rPr lang="en-US" altLang="zh-CN" dirty="0"/>
              <a:t>|    2 | 1001 | </a:t>
            </a:r>
            <a:r>
              <a:rPr lang="zh-CN" altLang="en-US" dirty="0"/>
              <a:t>李四   </a:t>
            </a:r>
            <a:r>
              <a:rPr lang="en-US" altLang="zh-CN" dirty="0"/>
              <a:t>|   24 | </a:t>
            </a:r>
            <a:r>
              <a:rPr lang="zh-CN" altLang="en-US" dirty="0"/>
              <a:t>女   </a:t>
            </a:r>
            <a:r>
              <a:rPr lang="en-US" altLang="zh-CN" dirty="0"/>
              <a:t>| </a:t>
            </a:r>
            <a:r>
              <a:rPr lang="zh-CN" altLang="en-US" dirty="0"/>
              <a:t>北京市昌平区 </a:t>
            </a:r>
            <a:r>
              <a:rPr lang="zh-CN" altLang="en-US" dirty="0" smtClean="0"/>
              <a:t> </a:t>
            </a:r>
            <a:r>
              <a:rPr lang="en-US" altLang="zh-CN" dirty="0"/>
              <a:t>|</a:t>
            </a:r>
          </a:p>
          <a:p>
            <a:r>
              <a:rPr lang="en-US" altLang="zh-CN" dirty="0"/>
              <a:t>|    3 | 1002 | </a:t>
            </a:r>
            <a:r>
              <a:rPr lang="zh-CN" altLang="en-US" dirty="0"/>
              <a:t>王五   </a:t>
            </a:r>
            <a:r>
              <a:rPr lang="en-US" altLang="zh-CN" dirty="0"/>
              <a:t>|   25 | </a:t>
            </a:r>
            <a:r>
              <a:rPr lang="zh-CN" altLang="en-US" dirty="0"/>
              <a:t>男   </a:t>
            </a:r>
            <a:r>
              <a:rPr lang="en-US" altLang="zh-CN" dirty="0"/>
              <a:t>| </a:t>
            </a:r>
            <a:r>
              <a:rPr lang="zh-CN" altLang="en-US" dirty="0"/>
              <a:t>湖南长沙市   </a:t>
            </a:r>
            <a:r>
              <a:rPr lang="zh-CN" altLang="en-US" dirty="0" smtClean="0"/>
              <a:t> </a:t>
            </a:r>
            <a:r>
              <a:rPr lang="en-US" altLang="zh-CN" dirty="0" smtClean="0"/>
              <a:t>|</a:t>
            </a:r>
            <a:endParaRPr lang="en-US" altLang="zh-CN" dirty="0"/>
          </a:p>
          <a:p>
            <a:r>
              <a:rPr lang="en-US" altLang="zh-CN" dirty="0"/>
              <a:t>|    4 | 1004 | </a:t>
            </a:r>
            <a:r>
              <a:rPr lang="en-US" altLang="zh-CN" dirty="0" err="1"/>
              <a:t>Aric</a:t>
            </a:r>
            <a:r>
              <a:rPr lang="en-US" altLang="zh-CN" dirty="0"/>
              <a:t>   |   15 | </a:t>
            </a:r>
            <a:r>
              <a:rPr lang="zh-CN" altLang="en-US" dirty="0"/>
              <a:t>男   </a:t>
            </a:r>
            <a:r>
              <a:rPr lang="zh-CN" altLang="en-US" dirty="0" smtClean="0"/>
              <a:t>  </a:t>
            </a:r>
            <a:r>
              <a:rPr lang="en-US" altLang="zh-CN" dirty="0" smtClean="0"/>
              <a:t>| </a:t>
            </a:r>
            <a:r>
              <a:rPr lang="en-US" altLang="zh-CN" dirty="0"/>
              <a:t>England       </a:t>
            </a:r>
            <a:r>
              <a:rPr lang="zh-CN" altLang="en-US" dirty="0" smtClean="0"/>
              <a:t>    </a:t>
            </a:r>
            <a:r>
              <a:rPr lang="en-US" altLang="zh-CN" dirty="0" smtClean="0"/>
              <a:t> </a:t>
            </a:r>
            <a:r>
              <a:rPr lang="en-US" altLang="zh-CN" dirty="0"/>
              <a:t>|</a:t>
            </a:r>
          </a:p>
          <a:p>
            <a:r>
              <a:rPr lang="en-US" altLang="zh-CN" dirty="0"/>
              <a:t>+---------+---------+-----------+---------+---------+--------------------+</a:t>
            </a:r>
          </a:p>
          <a:p>
            <a:r>
              <a:rPr lang="en-US" altLang="zh-CN" dirty="0" smtClean="0"/>
              <a:t>rows </a:t>
            </a:r>
            <a:r>
              <a:rPr lang="en-US" altLang="zh-CN" dirty="0"/>
              <a:t>in set (0.00 sec)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0883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r>
              <a:rPr lang="en-US" altLang="en-US" sz="3200" b="1" dirty="0" smtClean="0">
                <a:latin typeface="宋体" charset="0"/>
              </a:rPr>
              <a:t>嵌套查询</a:t>
            </a:r>
            <a:r>
              <a:rPr lang="zh-CN" altLang="en-US" sz="3200" b="1" dirty="0" smtClean="0">
                <a:latin typeface="宋体" charset="0"/>
              </a:rPr>
              <a:t>：</a:t>
            </a:r>
            <a:endParaRPr lang="en-US" altLang="zh-CN" sz="3200" b="1" dirty="0" smtClean="0">
              <a:latin typeface="宋体" charset="0"/>
            </a:endParaRPr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ALL</a:t>
            </a:r>
            <a:r>
              <a:rPr lang="zh-CN" altLang="en-US" sz="2000" dirty="0" smtClean="0"/>
              <a:t>关键字表示满</a:t>
            </a:r>
            <a:r>
              <a:rPr lang="zh-CN" altLang="en-US" sz="2000" dirty="0"/>
              <a:t>足其</a:t>
            </a:r>
            <a:r>
              <a:rPr lang="zh-CN" altLang="en-US" sz="2000" dirty="0" smtClean="0"/>
              <a:t>中所有条件</a:t>
            </a:r>
            <a:endParaRPr lang="en-US" altLang="zh-CN" sz="2000" dirty="0"/>
          </a:p>
        </p:txBody>
      </p:sp>
      <p:sp>
        <p:nvSpPr>
          <p:cNvPr id="3" name="矩形 2"/>
          <p:cNvSpPr/>
          <p:nvPr/>
        </p:nvSpPr>
        <p:spPr>
          <a:xfrm>
            <a:off x="323528" y="1988840"/>
            <a:ext cx="806489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/>
              <a:t>mysql</a:t>
            </a:r>
            <a:r>
              <a:rPr lang="en-US" altLang="zh-CN" dirty="0"/>
              <a:t>&gt; SELECT * FROM employee</a:t>
            </a:r>
          </a:p>
          <a:p>
            <a:r>
              <a:rPr lang="en-US" altLang="zh-CN" dirty="0"/>
              <a:t> </a:t>
            </a:r>
            <a:r>
              <a:rPr lang="zh-CN" altLang="en-US" dirty="0" smtClean="0"/>
              <a:t>  </a:t>
            </a:r>
            <a:r>
              <a:rPr lang="en-US" altLang="zh-CN" dirty="0" smtClean="0"/>
              <a:t>   </a:t>
            </a:r>
            <a:r>
              <a:rPr lang="en-US" altLang="zh-CN" dirty="0"/>
              <a:t>-&gt; WHERE </a:t>
            </a:r>
            <a:r>
              <a:rPr lang="en-US" altLang="zh-CN" dirty="0" err="1"/>
              <a:t>d_id</a:t>
            </a:r>
            <a:r>
              <a:rPr lang="en-US" altLang="zh-CN" dirty="0"/>
              <a:t>&gt;=ALL</a:t>
            </a:r>
          </a:p>
          <a:p>
            <a:r>
              <a:rPr lang="en-US" altLang="zh-CN" dirty="0"/>
              <a:t>    </a:t>
            </a:r>
            <a:r>
              <a:rPr lang="zh-CN" altLang="en-US" dirty="0" smtClean="0"/>
              <a:t>   </a:t>
            </a:r>
            <a:r>
              <a:rPr lang="en-US" altLang="zh-CN" dirty="0" smtClean="0"/>
              <a:t>-</a:t>
            </a:r>
            <a:r>
              <a:rPr lang="en-US" altLang="zh-CN" dirty="0"/>
              <a:t>&gt; (SELECT </a:t>
            </a:r>
            <a:r>
              <a:rPr lang="en-US" altLang="zh-CN" dirty="0" err="1"/>
              <a:t>d_id</a:t>
            </a:r>
            <a:r>
              <a:rPr lang="en-US" altLang="zh-CN" dirty="0"/>
              <a:t> FROM department);</a:t>
            </a:r>
          </a:p>
          <a:p>
            <a:r>
              <a:rPr lang="en-US" altLang="zh-CN" dirty="0"/>
              <a:t>+---------+---------+-----------+---------+---------+--------------------+</a:t>
            </a:r>
          </a:p>
          <a:p>
            <a:r>
              <a:rPr lang="en-US" altLang="zh-CN" dirty="0" smtClean="0"/>
              <a:t>| </a:t>
            </a:r>
            <a:r>
              <a:rPr lang="en-US" altLang="zh-CN" dirty="0" err="1"/>
              <a:t>num</a:t>
            </a:r>
            <a:r>
              <a:rPr lang="en-US" altLang="zh-CN" dirty="0"/>
              <a:t>  | </a:t>
            </a:r>
            <a:r>
              <a:rPr lang="en-US" altLang="zh-CN" dirty="0" err="1"/>
              <a:t>d_id</a:t>
            </a:r>
            <a:r>
              <a:rPr lang="en-US" altLang="zh-CN" dirty="0"/>
              <a:t> | name | age  | sex  | </a:t>
            </a:r>
            <a:r>
              <a:rPr lang="en-US" altLang="zh-CN" dirty="0" err="1"/>
              <a:t>homeaddr</a:t>
            </a:r>
            <a:r>
              <a:rPr lang="en-US" altLang="zh-CN" dirty="0"/>
              <a:t> |</a:t>
            </a:r>
          </a:p>
          <a:p>
            <a:r>
              <a:rPr lang="en-US" altLang="zh-CN" dirty="0"/>
              <a:t>+---------+---------+-----------+---------+---------+--------------------+</a:t>
            </a:r>
          </a:p>
          <a:p>
            <a:r>
              <a:rPr lang="en-US" altLang="zh-CN" dirty="0" smtClean="0"/>
              <a:t>|    </a:t>
            </a:r>
            <a:r>
              <a:rPr lang="en-US" altLang="zh-CN" dirty="0"/>
              <a:t>4 | 1004 | </a:t>
            </a:r>
            <a:r>
              <a:rPr lang="en-US" altLang="zh-CN" dirty="0" err="1"/>
              <a:t>Aric</a:t>
            </a:r>
            <a:r>
              <a:rPr lang="en-US" altLang="zh-CN" dirty="0"/>
              <a:t> |   15 | </a:t>
            </a:r>
            <a:r>
              <a:rPr lang="zh-CN" altLang="en-US" dirty="0"/>
              <a:t>男   </a:t>
            </a:r>
            <a:r>
              <a:rPr lang="en-US" altLang="zh-CN" dirty="0"/>
              <a:t>| England  |</a:t>
            </a:r>
          </a:p>
          <a:p>
            <a:r>
              <a:rPr lang="en-US" altLang="zh-CN" dirty="0"/>
              <a:t>+---------+---------+-----------+---------+---------+--------------------+</a:t>
            </a:r>
          </a:p>
          <a:p>
            <a:r>
              <a:rPr lang="en-US" altLang="zh-CN" dirty="0" smtClean="0"/>
              <a:t>row </a:t>
            </a:r>
            <a:r>
              <a:rPr lang="en-US" altLang="zh-CN" dirty="0"/>
              <a:t>in set (0.00 sec)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8011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r>
              <a:rPr lang="en-US" altLang="zh-CN" sz="2000" dirty="0" smtClean="0"/>
              <a:t>More:</a:t>
            </a:r>
            <a:endParaRPr lang="en-US" altLang="zh-CN" sz="2000" dirty="0"/>
          </a:p>
          <a:p>
            <a:r>
              <a:rPr lang="zh-CN" altLang="en-US" sz="2000" dirty="0" smtClean="0"/>
              <a:t>关于嵌套查询，大家可以看看教材的</a:t>
            </a:r>
            <a:r>
              <a:rPr lang="en-US" altLang="zh-CN" sz="2000" dirty="0" smtClean="0"/>
              <a:t>5.4</a:t>
            </a:r>
            <a:r>
              <a:rPr lang="zh-CN" altLang="en-US" sz="2000" dirty="0" smtClean="0"/>
              <a:t>节，当然也可以上网搜索自己学习更多的嵌套查询知识，鼓励大家多多自己搜索。本书的</a:t>
            </a:r>
            <a:r>
              <a:rPr lang="en-US" altLang="zh-CN" sz="2000" dirty="0" smtClean="0"/>
              <a:t>PDF</a:t>
            </a:r>
            <a:r>
              <a:rPr lang="zh-CN" altLang="en-US" sz="2000" dirty="0" smtClean="0"/>
              <a:t>版本大家可以通过群共享获得。</a:t>
            </a:r>
            <a:endParaRPr lang="en-US" altLang="zh-CN" sz="2000" dirty="0" smtClean="0"/>
          </a:p>
          <a:p>
            <a:endParaRPr lang="en-US" altLang="zh-CN" sz="2000" dirty="0" smtClean="0"/>
          </a:p>
        </p:txBody>
      </p:sp>
      <p:sp>
        <p:nvSpPr>
          <p:cNvPr id="3" name="矩形 2"/>
          <p:cNvSpPr/>
          <p:nvPr/>
        </p:nvSpPr>
        <p:spPr>
          <a:xfrm>
            <a:off x="323528" y="1988840"/>
            <a:ext cx="80648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dirty="0"/>
          </a:p>
        </p:txBody>
      </p:sp>
      <p:pic>
        <p:nvPicPr>
          <p:cNvPr id="2" name="图片 1" descr="屏幕快照 2015-10-23 11.43.17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1124744"/>
            <a:ext cx="3181169" cy="44371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图片 4" descr="屏幕快照 2015-10-23 11.44.1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5641305"/>
            <a:ext cx="6223000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44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1520" y="1196752"/>
            <a:ext cx="8205093" cy="511256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zh-CN" altLang="en-US" dirty="0">
                <a:latin typeface="微软雅黑" charset="0"/>
                <a:ea typeface="微软雅黑" charset="0"/>
                <a:cs typeface="微软雅黑" charset="0"/>
              </a:rPr>
              <a:t>MAX()/MIN()</a:t>
            </a:r>
          </a:p>
          <a:p>
            <a:pPr lvl="1"/>
            <a:r>
              <a:rPr lang="zh-CN" altLang="en-US" sz="2000" dirty="0">
                <a:latin typeface="微软雅黑" charset="0"/>
                <a:ea typeface="微软雅黑" charset="0"/>
                <a:cs typeface="微软雅黑" charset="0"/>
              </a:rPr>
              <a:t>求最大值/最小值</a:t>
            </a:r>
          </a:p>
          <a:p>
            <a:r>
              <a:rPr lang="zh-CN" altLang="en-US" dirty="0">
                <a:latin typeface="微软雅黑" charset="0"/>
                <a:ea typeface="微软雅黑" charset="0"/>
                <a:cs typeface="微软雅黑" charset="0"/>
              </a:rPr>
              <a:t>AVG()</a:t>
            </a:r>
          </a:p>
          <a:p>
            <a:pPr lvl="1"/>
            <a:r>
              <a:rPr lang="zh-CN" altLang="en-US" sz="2000" dirty="0">
                <a:latin typeface="微软雅黑" charset="0"/>
                <a:ea typeface="微软雅黑" charset="0"/>
                <a:cs typeface="微软雅黑" charset="0"/>
              </a:rPr>
              <a:t>返回数值列的平均值</a:t>
            </a:r>
          </a:p>
          <a:p>
            <a:r>
              <a:rPr lang="zh-CN" altLang="en-US" dirty="0">
                <a:latin typeface="微软雅黑" charset="0"/>
                <a:ea typeface="微软雅黑" charset="0"/>
                <a:cs typeface="微软雅黑" charset="0"/>
              </a:rPr>
              <a:t>SUM()</a:t>
            </a:r>
          </a:p>
          <a:p>
            <a:pPr lvl="1"/>
            <a:r>
              <a:rPr lang="zh-CN" altLang="en-US" sz="2000" dirty="0">
                <a:latin typeface="微软雅黑" charset="0"/>
                <a:ea typeface="微软雅黑" charset="0"/>
                <a:cs typeface="微软雅黑" charset="0"/>
              </a:rPr>
              <a:t>返回数值列的和</a:t>
            </a:r>
          </a:p>
          <a:p>
            <a:r>
              <a:rPr lang="zh-CN" altLang="en-US" dirty="0">
                <a:latin typeface="微软雅黑" charset="0"/>
                <a:ea typeface="微软雅黑" charset="0"/>
                <a:cs typeface="微软雅黑" charset="0"/>
              </a:rPr>
              <a:t>COUNT()</a:t>
            </a:r>
          </a:p>
          <a:p>
            <a:pPr lvl="1"/>
            <a:r>
              <a:rPr lang="zh-CN" altLang="en-US" sz="2000" dirty="0">
                <a:latin typeface="微软雅黑" charset="0"/>
                <a:ea typeface="微软雅黑" charset="0"/>
                <a:cs typeface="微软雅黑" charset="0"/>
              </a:rPr>
              <a:t>返回匹配指定条件的行数</a:t>
            </a:r>
          </a:p>
          <a:p>
            <a:r>
              <a:rPr lang="zh-CN" altLang="en-US" dirty="0">
                <a:latin typeface="微软雅黑" charset="0"/>
                <a:ea typeface="微软雅黑" charset="0"/>
                <a:cs typeface="微软雅黑" charset="0"/>
              </a:rPr>
              <a:t>GROUP BY语句</a:t>
            </a:r>
          </a:p>
          <a:p>
            <a:pPr lvl="1"/>
            <a:r>
              <a:rPr lang="zh-CN" altLang="en-US" sz="2000" dirty="0">
                <a:latin typeface="微软雅黑" charset="0"/>
                <a:ea typeface="微软雅黑" charset="0"/>
                <a:cs typeface="微软雅黑" charset="0"/>
              </a:rPr>
              <a:t>根据一个或多个列对结果集进行分组</a:t>
            </a: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584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r>
              <a:rPr lang="en-US" altLang="en-US" sz="3200" b="1" dirty="0" err="1" smtClean="0">
                <a:latin typeface="宋体" charset="0"/>
              </a:rPr>
              <a:t>MYSQL聚合函数</a:t>
            </a:r>
            <a:r>
              <a:rPr lang="en-US" altLang="en-US" sz="3200" b="1" dirty="0" smtClean="0">
                <a:latin typeface="宋体" charset="0"/>
              </a:rPr>
              <a:t>：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458085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0"/>
            <a:ext cx="9144000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 smtClean="0"/>
              <a:t>MAX()</a:t>
            </a:r>
            <a:r>
              <a:rPr kumimoji="1" lang="zh-CN" altLang="en-US" sz="2400" b="1" dirty="0" smtClean="0"/>
              <a:t>语法</a:t>
            </a:r>
            <a:endParaRPr kumimoji="1" lang="en-US" altLang="zh-CN" dirty="0" smtClean="0"/>
          </a:p>
          <a:p>
            <a:r>
              <a:rPr kumimoji="1" lang="en-US" altLang="zh-CN" dirty="0" smtClean="0"/>
              <a:t>SELECT MAX(COLUMN_NAME)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FROM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table_name</a:t>
            </a:r>
            <a:r>
              <a:rPr kumimoji="1" lang="en-US" altLang="zh-CN" dirty="0" smtClean="0"/>
              <a:t>;</a:t>
            </a:r>
          </a:p>
          <a:p>
            <a:endParaRPr kumimoji="1" lang="en-US" altLang="zh-CN" dirty="0"/>
          </a:p>
          <a:p>
            <a:r>
              <a:rPr kumimoji="1" lang="en-US" altLang="zh-CN" sz="2400" b="1" dirty="0" smtClean="0"/>
              <a:t>MIN(</a:t>
            </a:r>
            <a:r>
              <a:rPr kumimoji="1" lang="en-US" altLang="zh-CN" sz="2400" b="1" dirty="0"/>
              <a:t>)</a:t>
            </a:r>
            <a:r>
              <a:rPr kumimoji="1" lang="zh-CN" altLang="en-US" sz="2400" b="1" dirty="0" smtClean="0"/>
              <a:t>语法</a:t>
            </a:r>
            <a:endParaRPr kumimoji="1" lang="en-US" altLang="zh-CN" dirty="0" smtClean="0"/>
          </a:p>
          <a:p>
            <a:r>
              <a:rPr kumimoji="1" lang="en-US" altLang="zh-CN" dirty="0" smtClean="0"/>
              <a:t>SELECT MIN(</a:t>
            </a:r>
            <a:r>
              <a:rPr kumimoji="1" lang="en-US" altLang="zh-CN" dirty="0"/>
              <a:t>COLUMN_NAME)</a:t>
            </a:r>
            <a:r>
              <a:rPr kumimoji="1" lang="zh-CN" altLang="en-US" dirty="0"/>
              <a:t> </a:t>
            </a:r>
            <a:r>
              <a:rPr kumimoji="1" lang="en-US" altLang="zh-CN" dirty="0"/>
              <a:t>FROM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table_name</a:t>
            </a:r>
            <a:r>
              <a:rPr kumimoji="1" lang="en-US" altLang="zh-CN" dirty="0"/>
              <a:t>;</a:t>
            </a:r>
          </a:p>
          <a:p>
            <a:endParaRPr kumimoji="1" lang="en-US" altLang="zh-CN" dirty="0" smtClean="0"/>
          </a:p>
          <a:p>
            <a:r>
              <a:rPr kumimoji="1" lang="en-US" altLang="zh-CN" sz="2400" b="1" dirty="0" smtClean="0"/>
              <a:t>AVG(</a:t>
            </a:r>
            <a:r>
              <a:rPr kumimoji="1" lang="en-US" altLang="zh-CN" sz="2400" b="1" dirty="0"/>
              <a:t>)</a:t>
            </a:r>
            <a:r>
              <a:rPr kumimoji="1" lang="zh-CN" altLang="en-US" sz="2400" b="1" dirty="0"/>
              <a:t>语法</a:t>
            </a:r>
            <a:endParaRPr kumimoji="1" lang="en-US" altLang="zh-CN" sz="2400" b="1" dirty="0"/>
          </a:p>
          <a:p>
            <a:r>
              <a:rPr kumimoji="1" lang="en-US" altLang="zh-CN" dirty="0"/>
              <a:t>SELECT </a:t>
            </a:r>
            <a:r>
              <a:rPr kumimoji="1" lang="en-US" altLang="zh-CN" dirty="0" smtClean="0"/>
              <a:t>AVG(</a:t>
            </a:r>
            <a:r>
              <a:rPr kumimoji="1" lang="en-US" altLang="zh-CN" dirty="0"/>
              <a:t>COLUMN_NAME)</a:t>
            </a:r>
            <a:r>
              <a:rPr kumimoji="1" lang="zh-CN" altLang="en-US" dirty="0"/>
              <a:t> </a:t>
            </a:r>
            <a:r>
              <a:rPr kumimoji="1" lang="en-US" altLang="zh-CN" dirty="0"/>
              <a:t>FROM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table_name</a:t>
            </a:r>
            <a:r>
              <a:rPr kumimoji="1" lang="en-US" altLang="zh-CN" dirty="0"/>
              <a:t>;</a:t>
            </a:r>
          </a:p>
          <a:p>
            <a:endParaRPr kumimoji="1" lang="en-US" altLang="zh-CN" dirty="0" smtClean="0"/>
          </a:p>
          <a:p>
            <a:r>
              <a:rPr kumimoji="1" lang="en-US" altLang="zh-CN" sz="2400" b="1" dirty="0" smtClean="0"/>
              <a:t>SUM(</a:t>
            </a:r>
            <a:r>
              <a:rPr kumimoji="1" lang="en-US" altLang="zh-CN" sz="2400" b="1" dirty="0"/>
              <a:t>)</a:t>
            </a:r>
            <a:r>
              <a:rPr kumimoji="1" lang="zh-CN" altLang="en-US" sz="2400" b="1" dirty="0"/>
              <a:t>语法</a:t>
            </a:r>
            <a:endParaRPr kumimoji="1" lang="en-US" altLang="zh-CN" sz="2400" b="1" dirty="0"/>
          </a:p>
          <a:p>
            <a:r>
              <a:rPr kumimoji="1" lang="en-US" altLang="zh-CN" dirty="0"/>
              <a:t>SELECT </a:t>
            </a:r>
            <a:r>
              <a:rPr kumimoji="1" lang="en-US" altLang="zh-CN" dirty="0" smtClean="0"/>
              <a:t>SUM(</a:t>
            </a:r>
            <a:r>
              <a:rPr kumimoji="1" lang="en-US" altLang="zh-CN" dirty="0"/>
              <a:t>COLUMN_NAME)</a:t>
            </a:r>
            <a:r>
              <a:rPr kumimoji="1" lang="zh-CN" altLang="en-US" dirty="0"/>
              <a:t> </a:t>
            </a:r>
            <a:r>
              <a:rPr kumimoji="1" lang="en-US" altLang="zh-CN" dirty="0"/>
              <a:t>FROM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table_name</a:t>
            </a:r>
            <a:r>
              <a:rPr kumimoji="1" lang="en-US" altLang="zh-CN" dirty="0"/>
              <a:t>;</a:t>
            </a:r>
          </a:p>
          <a:p>
            <a:endParaRPr kumimoji="1" lang="en-US" altLang="zh-CN" dirty="0" smtClean="0"/>
          </a:p>
          <a:p>
            <a:r>
              <a:rPr kumimoji="1" lang="en-US" altLang="zh-CN" sz="2400" b="1" dirty="0" smtClean="0"/>
              <a:t>COUNT(</a:t>
            </a:r>
            <a:r>
              <a:rPr kumimoji="1" lang="en-US" altLang="zh-CN" sz="2400" b="1" dirty="0"/>
              <a:t>)</a:t>
            </a:r>
            <a:r>
              <a:rPr kumimoji="1" lang="zh-CN" altLang="en-US" sz="2400" b="1" dirty="0"/>
              <a:t>语法</a:t>
            </a:r>
            <a:endParaRPr kumimoji="1" lang="en-US" altLang="zh-CN" sz="2400" b="1" dirty="0"/>
          </a:p>
          <a:p>
            <a:r>
              <a:rPr kumimoji="1" lang="en-US" altLang="zh-CN" dirty="0"/>
              <a:t>SELECT </a:t>
            </a:r>
            <a:r>
              <a:rPr kumimoji="1" lang="en-US" altLang="zh-CN" dirty="0" smtClean="0"/>
              <a:t>COUNT(</a:t>
            </a:r>
            <a:r>
              <a:rPr kumimoji="1" lang="en-US" altLang="zh-CN" dirty="0"/>
              <a:t>COLUMN_NAME)</a:t>
            </a:r>
            <a:r>
              <a:rPr kumimoji="1" lang="zh-CN" altLang="en-US" dirty="0"/>
              <a:t> </a:t>
            </a:r>
            <a:r>
              <a:rPr kumimoji="1" lang="en-US" altLang="zh-CN" dirty="0"/>
              <a:t>FROM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table_name</a:t>
            </a:r>
            <a:r>
              <a:rPr kumimoji="1" lang="en-US" altLang="zh-CN" dirty="0"/>
              <a:t>;</a:t>
            </a:r>
          </a:p>
          <a:p>
            <a:endParaRPr kumimoji="1" lang="en-US" altLang="zh-CN" dirty="0" smtClean="0"/>
          </a:p>
          <a:p>
            <a:r>
              <a:rPr kumimoji="1" lang="en-US" altLang="zh-CN" sz="2400" b="1" dirty="0" smtClean="0"/>
              <a:t>GROUP</a:t>
            </a:r>
            <a:r>
              <a:rPr kumimoji="1" lang="zh-CN" altLang="en-US" sz="2400" b="1" dirty="0" smtClean="0"/>
              <a:t> </a:t>
            </a:r>
            <a:r>
              <a:rPr kumimoji="1" lang="en-US" altLang="zh-CN" sz="2400" b="1" dirty="0" smtClean="0"/>
              <a:t>BY(</a:t>
            </a:r>
            <a:r>
              <a:rPr kumimoji="1" lang="en-US" altLang="zh-CN" sz="2400" b="1" dirty="0"/>
              <a:t>)</a:t>
            </a:r>
            <a:r>
              <a:rPr kumimoji="1" lang="zh-CN" altLang="en-US" sz="2400" b="1" dirty="0"/>
              <a:t>语法</a:t>
            </a:r>
            <a:endParaRPr kumimoji="1" lang="en-US" altLang="zh-CN" sz="2400" b="1" dirty="0"/>
          </a:p>
          <a:p>
            <a:r>
              <a:rPr kumimoji="1" lang="en-US" altLang="zh-CN" dirty="0"/>
              <a:t>SELECT </a:t>
            </a:r>
            <a:r>
              <a:rPr kumimoji="1" lang="en-US" altLang="zh-CN" dirty="0" err="1" smtClean="0"/>
              <a:t>column_name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aggregate_function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column_name</a:t>
            </a:r>
            <a:r>
              <a:rPr kumimoji="1" lang="en-US" altLang="zh-CN" dirty="0" smtClean="0"/>
              <a:t>)</a:t>
            </a:r>
          </a:p>
          <a:p>
            <a:r>
              <a:rPr kumimoji="1" lang="en-US" altLang="zh-CN" dirty="0" smtClean="0"/>
              <a:t>FROM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table</a:t>
            </a:r>
            <a:r>
              <a:rPr kumimoji="1" lang="zh-CN" altLang="en-US" dirty="0" smtClean="0"/>
              <a:t>_</a:t>
            </a:r>
            <a:r>
              <a:rPr kumimoji="1" lang="en-US" altLang="zh-CN" dirty="0" smtClean="0"/>
              <a:t>name</a:t>
            </a:r>
          </a:p>
          <a:p>
            <a:r>
              <a:rPr kumimoji="1" lang="en-US" altLang="zh-CN" dirty="0" smtClean="0"/>
              <a:t>WHERE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column_name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operator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value</a:t>
            </a:r>
          </a:p>
          <a:p>
            <a:r>
              <a:rPr kumimoji="1" lang="en-US" altLang="zh-CN" dirty="0" smtClean="0"/>
              <a:t>GROUP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BY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column_name</a:t>
            </a:r>
            <a:r>
              <a:rPr kumimoji="1" lang="en-US" altLang="zh-CN" dirty="0" smtClean="0"/>
              <a:t>;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8794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923928" y="2492896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u="sng" dirty="0" smtClean="0">
                <a:solidFill>
                  <a:schemeClr val="bg2">
                    <a:lumMod val="50000"/>
                  </a:schemeClr>
                </a:solidFill>
              </a:rPr>
              <a:t>谢谢</a:t>
            </a:r>
            <a:endParaRPr lang="zh-CN" altLang="en-US" sz="4000" u="sng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1199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快照 2015-10-23 09.52.5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002016" cy="350100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矩形 2"/>
          <p:cNvSpPr/>
          <p:nvPr/>
        </p:nvSpPr>
        <p:spPr>
          <a:xfrm>
            <a:off x="107504" y="4293096"/>
            <a:ext cx="792088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/>
              <a:t>注意：所有使用的关键字必须精确地以上面的顺序给出。例如，一个</a:t>
            </a:r>
            <a:r>
              <a:rPr lang="en-US" altLang="zh-CN" sz="2400" dirty="0" smtClean="0"/>
              <a:t>Having</a:t>
            </a:r>
            <a:r>
              <a:rPr lang="zh-CN" altLang="en-US" sz="2400" dirty="0" smtClean="0"/>
              <a:t>语句必须跟在</a:t>
            </a:r>
            <a:r>
              <a:rPr lang="en-US" altLang="zh-CN" sz="2400" dirty="0" smtClean="0"/>
              <a:t>GROUP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BY</a:t>
            </a:r>
            <a:r>
              <a:rPr lang="zh-CN" altLang="en-US" sz="2400" dirty="0" smtClean="0"/>
              <a:t>子句之后和</a:t>
            </a:r>
            <a:r>
              <a:rPr lang="en-US" altLang="zh-CN" sz="2400" dirty="0" smtClean="0"/>
              <a:t>ORDER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BY</a:t>
            </a:r>
            <a:r>
              <a:rPr lang="zh-CN" altLang="en-US" sz="2400" dirty="0" smtClean="0"/>
              <a:t>子句之前，</a:t>
            </a:r>
            <a:r>
              <a:rPr lang="en-US" altLang="zh-CN" sz="2400" dirty="0" smtClean="0"/>
              <a:t>GROUP BY</a:t>
            </a:r>
            <a:r>
              <a:rPr lang="zh-CN" altLang="en-US" sz="2400" dirty="0" smtClean="0"/>
              <a:t>后的条件必须是聚合函数。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351180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r>
              <a:rPr lang="zh-CN" altLang="en-US" sz="3200" b="1" dirty="0" smtClean="0">
                <a:latin typeface="宋体" charset="0"/>
              </a:rPr>
              <a:t>普通查询：</a:t>
            </a:r>
            <a:endParaRPr lang="en-US" altLang="zh-CN" sz="3200" b="1" dirty="0" smtClean="0">
              <a:latin typeface="宋体" charset="0"/>
            </a:endParaRPr>
          </a:p>
          <a:p>
            <a:endParaRPr lang="en-US" altLang="zh-CN" sz="2800" b="1" dirty="0" smtClean="0">
              <a:latin typeface="宋体" charset="0"/>
            </a:endParaRPr>
          </a:p>
          <a:p>
            <a:r>
              <a:rPr lang="en-US" altLang="zh-TW" sz="2000" dirty="0"/>
              <a:t>SELECT </a:t>
            </a:r>
            <a:r>
              <a:rPr lang="zh-TW" altLang="en-US" sz="2000" dirty="0" smtClean="0"/>
              <a:t>最</a:t>
            </a:r>
            <a:r>
              <a:rPr lang="zh-CN" altLang="en-US" sz="2000" dirty="0" smtClean="0"/>
              <a:t>基本</a:t>
            </a:r>
            <a:r>
              <a:rPr lang="zh-TW" altLang="en-US" sz="2000" dirty="0" smtClean="0"/>
              <a:t>的</a:t>
            </a:r>
            <a:r>
              <a:rPr lang="zh-CN" altLang="en-US" sz="2000" dirty="0" smtClean="0"/>
              <a:t>表达</a:t>
            </a:r>
            <a:r>
              <a:rPr lang="zh-TW" altLang="en-US" sz="2000" dirty="0" smtClean="0"/>
              <a:t>式是</a:t>
            </a:r>
            <a:r>
              <a:rPr lang="zh-CN" altLang="en-US" sz="2000" dirty="0" smtClean="0"/>
              <a:t>在一个表</a:t>
            </a:r>
            <a:r>
              <a:rPr lang="zh-TW" altLang="en-US" sz="2000" dirty="0" smtClean="0"/>
              <a:t>中检</a:t>
            </a:r>
            <a:r>
              <a:rPr lang="zh-CN" altLang="en-US" sz="2000" dirty="0" smtClean="0"/>
              <a:t>查</a:t>
            </a:r>
            <a:r>
              <a:rPr lang="zh-TW" altLang="en-US" sz="2000" dirty="0" smtClean="0"/>
              <a:t>每样</a:t>
            </a:r>
            <a:r>
              <a:rPr lang="zh-CN" altLang="en-US" sz="2000" dirty="0" smtClean="0"/>
              <a:t>数据</a:t>
            </a:r>
            <a:endParaRPr lang="en-US" altLang="zh-CN" sz="2000" dirty="0" smtClean="0"/>
          </a:p>
          <a:p>
            <a:r>
              <a:rPr lang="zh-TW" altLang="en-US" sz="2000" dirty="0" smtClean="0"/>
              <a:t> </a:t>
            </a:r>
            <a:r>
              <a:rPr lang="en-US" altLang="zh-TW" sz="2000" dirty="0" err="1"/>
              <a:t>mysql</a:t>
            </a:r>
            <a:r>
              <a:rPr lang="en-US" altLang="zh-TW" sz="2000" dirty="0"/>
              <a:t>&gt; SELECT * FROM pet;</a:t>
            </a:r>
            <a:br>
              <a:rPr lang="en-US" altLang="zh-TW" sz="2000" dirty="0"/>
            </a:br>
            <a:endParaRPr lang="en-US" altLang="zh-TW" sz="2000" dirty="0" smtClean="0"/>
          </a:p>
          <a:p>
            <a:r>
              <a:rPr lang="zh-TW" altLang="en-US" sz="2000" dirty="0" smtClean="0"/>
              <a:t>这行语句就代表把表</a:t>
            </a:r>
            <a:r>
              <a:rPr lang="en-US" altLang="zh-TW" sz="2000" dirty="0" smtClean="0"/>
              <a:t>pet</a:t>
            </a:r>
            <a:r>
              <a:rPr lang="zh-TW" altLang="en-US" sz="2000" dirty="0" smtClean="0"/>
              <a:t>中的所有数据选择出来，</a:t>
            </a:r>
            <a:r>
              <a:rPr lang="en-US" altLang="zh-TW" sz="2000" dirty="0" smtClean="0"/>
              <a:t> * </a:t>
            </a:r>
            <a:r>
              <a:rPr lang="zh-TW" altLang="en-US" sz="2000" dirty="0" smtClean="0"/>
              <a:t>代表选择所</a:t>
            </a:r>
            <a:r>
              <a:rPr lang="zh-CN" altLang="en-US" sz="2000" dirty="0" smtClean="0"/>
              <a:t>有</a:t>
            </a:r>
            <a:r>
              <a:rPr lang="zh-TW" altLang="en-US" sz="2000" dirty="0" smtClean="0"/>
              <a:t>的行列，</a:t>
            </a:r>
            <a:r>
              <a:rPr lang="zh-CN" altLang="en-US" sz="2000" dirty="0" smtClean="0"/>
              <a:t>结果如下：</a:t>
            </a:r>
            <a:endParaRPr lang="zh-TW" altLang="en-US" sz="2000" dirty="0"/>
          </a:p>
        </p:txBody>
      </p:sp>
      <p:pic>
        <p:nvPicPr>
          <p:cNvPr id="3" name="图片 2" descr="屏幕快照 2015-10-23 10.03.1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2204864"/>
            <a:ext cx="6540500" cy="41656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192036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1247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r>
              <a:rPr lang="zh-CN" altLang="en-US" sz="3200" b="1" dirty="0" smtClean="0">
                <a:latin typeface="宋体" charset="0"/>
              </a:rPr>
              <a:t>普通查询：</a:t>
            </a:r>
            <a:endParaRPr lang="en-US" altLang="zh-CN" sz="3200" b="1" dirty="0" smtClean="0">
              <a:latin typeface="宋体" charset="0"/>
            </a:endParaRPr>
          </a:p>
          <a:p>
            <a:r>
              <a:rPr lang="zh-CN" altLang="en-US" sz="2000" dirty="0" smtClean="0">
                <a:solidFill>
                  <a:srgbClr val="000090"/>
                </a:solidFill>
              </a:rPr>
              <a:t>查询特定行</a:t>
            </a:r>
            <a:r>
              <a:rPr lang="zh-CN" altLang="en-US" sz="2000" dirty="0" smtClean="0"/>
              <a:t>：你能从你的表中只选择特定的行。例如，若你只想查询人名为</a:t>
            </a:r>
            <a:r>
              <a:rPr lang="en-US" altLang="zh-CN" sz="2000" dirty="0" smtClean="0"/>
              <a:t>James</a:t>
            </a:r>
            <a:r>
              <a:rPr lang="zh-CN" altLang="en-US" sz="2000" dirty="0" smtClean="0"/>
              <a:t>的记录，那就这样做：</a:t>
            </a:r>
            <a:endParaRPr lang="en-US" altLang="zh-CN" sz="2000" dirty="0" smtClean="0"/>
          </a:p>
          <a:p>
            <a:r>
              <a:rPr lang="en-US" altLang="zh-CN" sz="2000" dirty="0" err="1"/>
              <a:t>mysql</a:t>
            </a:r>
            <a:r>
              <a:rPr lang="en-US" altLang="zh-CN" sz="2000" dirty="0"/>
              <a:t>&gt; SELECT * FROM </a:t>
            </a:r>
            <a:r>
              <a:rPr lang="en-US" altLang="zh-CN" sz="2000" dirty="0" smtClean="0"/>
              <a:t>SYSU </a:t>
            </a:r>
            <a:r>
              <a:rPr lang="en-US" altLang="zh-CN" sz="2000" dirty="0"/>
              <a:t>WHERE name = </a:t>
            </a:r>
            <a:r>
              <a:rPr lang="en-US" altLang="zh-CN" sz="2000" dirty="0" smtClean="0"/>
              <a:t>”James"</a:t>
            </a:r>
            <a:r>
              <a:rPr lang="en-US" altLang="zh-CN" sz="2000" dirty="0"/>
              <a:t>;</a:t>
            </a:r>
            <a:br>
              <a:rPr lang="en-US" altLang="zh-CN" sz="2000" dirty="0"/>
            </a:br>
            <a:endParaRPr lang="en-US" altLang="zh-CN" sz="2000" dirty="0"/>
          </a:p>
          <a:p>
            <a:endParaRPr lang="en-US" altLang="zh-TW" sz="2000" dirty="0" smtClean="0"/>
          </a:p>
          <a:p>
            <a:r>
              <a:rPr lang="zh-CN" altLang="en-US" sz="2000" dirty="0" smtClean="0">
                <a:solidFill>
                  <a:srgbClr val="000090"/>
                </a:solidFill>
              </a:rPr>
              <a:t>查询特定列</a:t>
            </a:r>
            <a:r>
              <a:rPr lang="zh-CN" altLang="en-US" sz="2000" dirty="0" smtClean="0"/>
              <a:t>：若你不想看到表的</a:t>
            </a:r>
            <a:r>
              <a:rPr lang="zh-CN" altLang="en-US" sz="2000" dirty="0"/>
              <a:t>所有</a:t>
            </a:r>
            <a:r>
              <a:rPr lang="zh-CN" altLang="en-US" sz="2000" dirty="0" smtClean="0"/>
              <a:t>行，就在</a:t>
            </a:r>
            <a:r>
              <a:rPr lang="en-US" altLang="zh-CN" sz="2000" dirty="0" smtClean="0"/>
              <a:t>select</a:t>
            </a:r>
            <a:r>
              <a:rPr lang="zh-CN" altLang="en-US" sz="2000" dirty="0" smtClean="0"/>
              <a:t>中命名你感兴趣的列，用逗号分开。例如，若你想知道你的宠物名还有出生的日期，就选择</a:t>
            </a:r>
            <a:r>
              <a:rPr lang="en-US" altLang="zh-CN" sz="2000" dirty="0" smtClean="0"/>
              <a:t>name</a:t>
            </a:r>
            <a:r>
              <a:rPr lang="zh-CN" altLang="en-US" sz="2000" dirty="0" smtClean="0"/>
              <a:t>和</a:t>
            </a:r>
            <a:r>
              <a:rPr lang="en-US" altLang="zh-CN" sz="2000" dirty="0" smtClean="0"/>
              <a:t>birth</a:t>
            </a:r>
            <a:r>
              <a:rPr lang="zh-CN" altLang="en-US" sz="2000" dirty="0" smtClean="0"/>
              <a:t>列：</a:t>
            </a:r>
            <a:endParaRPr lang="en-US" altLang="zh-CN" sz="2000" dirty="0" smtClean="0"/>
          </a:p>
          <a:p>
            <a:r>
              <a:rPr lang="en-US" altLang="zh-CN" sz="2000" dirty="0" err="1"/>
              <a:t>mysql</a:t>
            </a:r>
            <a:r>
              <a:rPr lang="en-US" altLang="zh-CN" sz="2000" dirty="0"/>
              <a:t>&gt; SELECT name, birth FROM pet where owner</a:t>
            </a:r>
            <a:r>
              <a:rPr lang="en-US" altLang="zh-CN" sz="2000" dirty="0" smtClean="0"/>
              <a:t>=”Owen"</a:t>
            </a:r>
            <a:r>
              <a:rPr lang="en-US" altLang="zh-CN" sz="2000" dirty="0"/>
              <a:t>; </a:t>
            </a:r>
          </a:p>
          <a:p>
            <a:endParaRPr lang="en-US" altLang="zh-TW" sz="2000" dirty="0" smtClean="0"/>
          </a:p>
          <a:p>
            <a:r>
              <a:rPr lang="zh-CN" altLang="en-US" sz="2000" dirty="0" smtClean="0">
                <a:solidFill>
                  <a:srgbClr val="000090"/>
                </a:solidFill>
              </a:rPr>
              <a:t>进行表达式计算</a:t>
            </a:r>
            <a:r>
              <a:rPr lang="zh-CN" altLang="en-US" sz="2000" dirty="0" smtClean="0"/>
              <a:t>：</a:t>
            </a:r>
            <a:r>
              <a:rPr lang="zh-TW" altLang="en-US" sz="2000" dirty="0"/>
              <a:t>由于 </a:t>
            </a:r>
            <a:r>
              <a:rPr lang="en-US" altLang="zh-TW" sz="2000" dirty="0"/>
              <a:t>MySQL </a:t>
            </a:r>
            <a:r>
              <a:rPr lang="zh-CN" altLang="en-US" sz="2000" dirty="0" smtClean="0"/>
              <a:t>可以</a:t>
            </a:r>
            <a:r>
              <a:rPr lang="zh-TW" altLang="en-US" sz="2000" dirty="0" smtClean="0"/>
              <a:t>对</a:t>
            </a:r>
            <a:r>
              <a:rPr lang="zh-CN" altLang="en-US" sz="2000" dirty="0" smtClean="0"/>
              <a:t>表达</a:t>
            </a:r>
            <a:r>
              <a:rPr lang="zh-TW" altLang="en-US" sz="2000" dirty="0" smtClean="0"/>
              <a:t>式求</a:t>
            </a:r>
            <a:r>
              <a:rPr lang="zh-CN" altLang="en-US" sz="2000" dirty="0" smtClean="0"/>
              <a:t>值</a:t>
            </a:r>
            <a:r>
              <a:rPr lang="zh-TW" altLang="en-US" sz="2000" dirty="0" smtClean="0"/>
              <a:t>而不</a:t>
            </a:r>
            <a:r>
              <a:rPr lang="zh-CN" altLang="en-US" sz="2000" dirty="0" smtClean="0"/>
              <a:t>引</a:t>
            </a:r>
            <a:r>
              <a:rPr lang="zh-TW" altLang="en-US" sz="2000" dirty="0" smtClean="0"/>
              <a:t>用任何</a:t>
            </a:r>
            <a:r>
              <a:rPr lang="zh-CN" altLang="en-US" sz="2000" dirty="0" smtClean="0"/>
              <a:t>表</a:t>
            </a:r>
            <a:r>
              <a:rPr lang="zh-TW" altLang="en-US" sz="2000" dirty="0" smtClean="0"/>
              <a:t>。</a:t>
            </a:r>
            <a:r>
              <a:rPr lang="zh-TW" altLang="en-US" sz="2000" dirty="0"/>
              <a:t>所以也可以这样使用</a:t>
            </a:r>
            <a:r>
              <a:rPr lang="en-US" altLang="zh-TW" sz="2000" dirty="0"/>
              <a:t>: </a:t>
            </a:r>
            <a:r>
              <a:rPr lang="en-US" altLang="zh-TW" sz="2000" dirty="0" err="1"/>
              <a:t>mysql</a:t>
            </a:r>
            <a:r>
              <a:rPr lang="en-US" altLang="zh-TW" sz="2000" dirty="0"/>
              <a:t>&gt;select (2+3*4.5)/2.5; </a:t>
            </a:r>
            <a:endParaRPr lang="zh-TW" altLang="en-US" sz="2000" dirty="0"/>
          </a:p>
          <a:p>
            <a:r>
              <a:rPr lang="zh-TW" altLang="en-US" sz="2000" dirty="0"/>
              <a:t>􏰢结果为􏰜 </a:t>
            </a:r>
          </a:p>
          <a:p>
            <a:r>
              <a:rPr lang="en-US" altLang="zh-TW" sz="2000" dirty="0"/>
              <a:t>+--------------</a:t>
            </a:r>
            <a:r>
              <a:rPr lang="en-US" altLang="zh-TW" sz="2000" dirty="0" smtClean="0"/>
              <a:t>-</a:t>
            </a:r>
            <a:r>
              <a:rPr lang="en-US" altLang="zh-CN" sz="2000" dirty="0" smtClean="0"/>
              <a:t>----</a:t>
            </a:r>
            <a:r>
              <a:rPr lang="en-US" altLang="zh-TW" sz="2000" dirty="0" smtClean="0"/>
              <a:t>+ </a:t>
            </a:r>
          </a:p>
          <a:p>
            <a:r>
              <a:rPr lang="en-US" altLang="zh-TW" sz="2000" dirty="0" smtClean="0"/>
              <a:t>| </a:t>
            </a:r>
            <a:r>
              <a:rPr lang="en-US" altLang="zh-TW" sz="2000" dirty="0"/>
              <a:t>(2+3*4.5)/2.5 </a:t>
            </a:r>
            <a:r>
              <a:rPr lang="en-US" altLang="zh-TW" sz="2000" dirty="0" smtClean="0"/>
              <a:t>|</a:t>
            </a:r>
          </a:p>
          <a:p>
            <a:r>
              <a:rPr lang="en-US" altLang="zh-TW" sz="2000" dirty="0" smtClean="0"/>
              <a:t> </a:t>
            </a:r>
            <a:r>
              <a:rPr lang="en-US" altLang="zh-TW" sz="2000" dirty="0"/>
              <a:t>+-----------</a:t>
            </a:r>
            <a:r>
              <a:rPr lang="en-US" altLang="zh-TW" sz="2000" dirty="0" smtClean="0"/>
              <a:t>-</a:t>
            </a:r>
            <a:r>
              <a:rPr lang="en-US" altLang="zh-CN" sz="2000" dirty="0" smtClean="0"/>
              <a:t>----</a:t>
            </a:r>
            <a:r>
              <a:rPr lang="en-US" altLang="zh-TW" sz="2000" dirty="0" smtClean="0"/>
              <a:t>-</a:t>
            </a:r>
            <a:r>
              <a:rPr lang="en-US" altLang="zh-TW" sz="2000" dirty="0"/>
              <a:t>-+ </a:t>
            </a:r>
            <a:endParaRPr lang="en-US" altLang="zh-TW" sz="2000" dirty="0" smtClean="0"/>
          </a:p>
          <a:p>
            <a:r>
              <a:rPr lang="en-US" altLang="zh-TW" sz="2000" dirty="0" smtClean="0"/>
              <a:t>|</a:t>
            </a:r>
            <a:r>
              <a:rPr lang="zh-CN" altLang="en-US" sz="2000" dirty="0" smtClean="0"/>
              <a:t>             </a:t>
            </a:r>
            <a:r>
              <a:rPr lang="en-US" altLang="zh-TW" sz="2000" dirty="0" smtClean="0"/>
              <a:t> </a:t>
            </a:r>
            <a:r>
              <a:rPr lang="en-US" altLang="zh-TW" sz="2000" dirty="0"/>
              <a:t>6.200 | </a:t>
            </a:r>
            <a:endParaRPr lang="en-US" altLang="zh-TW" sz="2000" dirty="0" smtClean="0"/>
          </a:p>
          <a:p>
            <a:r>
              <a:rPr lang="en-US" altLang="zh-TW" sz="2000" dirty="0" smtClean="0"/>
              <a:t>+</a:t>
            </a:r>
            <a:r>
              <a:rPr lang="en-US" altLang="zh-TW" sz="2000" dirty="0"/>
              <a:t>----------</a:t>
            </a:r>
            <a:r>
              <a:rPr lang="en-US" altLang="zh-TW" sz="2000" dirty="0" smtClean="0"/>
              <a:t>-</a:t>
            </a:r>
            <a:r>
              <a:rPr lang="en-US" altLang="zh-CN" sz="2000" dirty="0" smtClean="0"/>
              <a:t>----</a:t>
            </a:r>
            <a:r>
              <a:rPr lang="en-US" altLang="zh-TW" sz="2000" dirty="0" smtClean="0"/>
              <a:t>-</a:t>
            </a:r>
            <a:r>
              <a:rPr lang="en-US" altLang="zh-TW" sz="2000" dirty="0"/>
              <a:t>---+ </a:t>
            </a:r>
            <a:endParaRPr lang="zh-TW" altLang="en-US" sz="2000" dirty="0"/>
          </a:p>
          <a:p>
            <a:endParaRPr lang="en-US" altLang="zh-TW" sz="2000" dirty="0" smtClean="0"/>
          </a:p>
        </p:txBody>
      </p:sp>
    </p:spTree>
    <p:extLst>
      <p:ext uri="{BB962C8B-B14F-4D97-AF65-F5344CB8AC3E}">
        <p14:creationId xmlns:p14="http://schemas.microsoft.com/office/powerpoint/2010/main" val="685606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r>
              <a:rPr lang="en-US" altLang="en-US" sz="3200" b="1" dirty="0" smtClean="0">
                <a:latin typeface="宋体" charset="0"/>
              </a:rPr>
              <a:t>条件</a:t>
            </a:r>
            <a:r>
              <a:rPr lang="zh-CN" altLang="en-US" sz="3200" b="1" dirty="0" smtClean="0">
                <a:latin typeface="宋体" charset="0"/>
              </a:rPr>
              <a:t>查询：</a:t>
            </a:r>
            <a:endParaRPr lang="en-US" altLang="zh-CN" sz="3200" b="1" dirty="0" smtClean="0">
              <a:latin typeface="宋体" charset="0"/>
            </a:endParaRPr>
          </a:p>
          <a:p>
            <a:endParaRPr lang="en-US" altLang="zh-CN" sz="2800" b="1" dirty="0" smtClean="0">
              <a:latin typeface="宋体" charset="0"/>
            </a:endParaRPr>
          </a:p>
          <a:p>
            <a:r>
              <a:rPr lang="en-US" altLang="zh-TW" sz="2000" dirty="0" smtClean="0"/>
              <a:t>SELECT </a:t>
            </a:r>
            <a:r>
              <a:rPr lang="zh-CN" altLang="en-US" sz="2000" dirty="0" smtClean="0"/>
              <a:t>为了限制</a:t>
            </a:r>
            <a:r>
              <a:rPr lang="en-US" altLang="zh-CN" sz="2000" dirty="0" smtClean="0"/>
              <a:t>select</a:t>
            </a:r>
            <a:r>
              <a:rPr lang="zh-CN" altLang="en-US" sz="2000" dirty="0" smtClean="0"/>
              <a:t>语句检索出来的记录集，可以使用</a:t>
            </a:r>
            <a:r>
              <a:rPr lang="en-US" altLang="zh-CN" sz="2000" dirty="0" smtClean="0"/>
              <a:t>WHERE</a:t>
            </a:r>
            <a:r>
              <a:rPr lang="zh-CN" altLang="en-US" sz="2000" dirty="0" smtClean="0"/>
              <a:t>子句。</a:t>
            </a:r>
            <a:endParaRPr lang="en-US" altLang="zh-CN" sz="2000" dirty="0" smtClean="0"/>
          </a:p>
          <a:p>
            <a:r>
              <a:rPr lang="en-US" altLang="zh-CN" sz="2000" dirty="0" smtClean="0"/>
              <a:t>Where</a:t>
            </a:r>
            <a:r>
              <a:rPr lang="zh-CN" altLang="en-US" sz="2000" dirty="0" smtClean="0"/>
              <a:t>子句中可以用的表达式如下：</a:t>
            </a:r>
            <a:endParaRPr lang="en-US" altLang="zh-TW" sz="2000" dirty="0"/>
          </a:p>
        </p:txBody>
      </p:sp>
      <p:pic>
        <p:nvPicPr>
          <p:cNvPr id="2" name="图片 1" descr="屏幕快照 2015-10-23 10.15.4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1556792"/>
            <a:ext cx="5880100" cy="14097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图片 4" descr="屏幕快照 2015-10-23 10.15.5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3356213"/>
            <a:ext cx="6120680" cy="34831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64645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4062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r>
              <a:rPr lang="en-US" altLang="en-US" sz="3200" b="1" dirty="0" smtClean="0">
                <a:latin typeface="宋体" charset="0"/>
              </a:rPr>
              <a:t>条件</a:t>
            </a:r>
            <a:r>
              <a:rPr lang="zh-CN" altLang="en-US" sz="3200" b="1" dirty="0" smtClean="0">
                <a:latin typeface="宋体" charset="0"/>
              </a:rPr>
              <a:t>查询：</a:t>
            </a:r>
            <a:endParaRPr lang="en-US" altLang="zh-CN" sz="3200" b="1" dirty="0" smtClean="0">
              <a:latin typeface="宋体" charset="0"/>
            </a:endParaRPr>
          </a:p>
          <a:p>
            <a:endParaRPr lang="en-US" altLang="zh-CN" sz="2800" b="1" dirty="0" smtClean="0">
              <a:latin typeface="宋体" charset="0"/>
            </a:endParaRPr>
          </a:p>
          <a:p>
            <a:r>
              <a:rPr lang="zh-CN" altLang="en-US" sz="2000" dirty="0" smtClean="0"/>
              <a:t>比如你想知道哪个宠物再</a:t>
            </a:r>
            <a:r>
              <a:rPr lang="zh-CN" altLang="zh-CN" sz="2000" dirty="0" smtClean="0"/>
              <a:t>2</a:t>
            </a:r>
            <a:r>
              <a:rPr lang="en-US" altLang="zh-CN" sz="2000" dirty="0" smtClean="0"/>
              <a:t>016</a:t>
            </a:r>
            <a:r>
              <a:rPr lang="zh-CN" altLang="en-US" sz="2000" dirty="0" smtClean="0"/>
              <a:t>年以后出生的，那就这样查询：</a:t>
            </a:r>
            <a:endParaRPr lang="en-US" altLang="zh-CN" sz="2000" dirty="0" smtClean="0"/>
          </a:p>
          <a:p>
            <a:r>
              <a:rPr lang="en-US" altLang="zh-CN" sz="2000" dirty="0" err="1"/>
              <a:t>mysql</a:t>
            </a:r>
            <a:r>
              <a:rPr lang="en-US" altLang="zh-CN" sz="2000" dirty="0"/>
              <a:t>&gt; SELECT * FROM pet WHERE birth</a:t>
            </a:r>
            <a:r>
              <a:rPr lang="en-US" altLang="zh-CN" sz="2000" dirty="0">
                <a:solidFill>
                  <a:srgbClr val="FF0000"/>
                </a:solidFill>
              </a:rPr>
              <a:t> &gt;= </a:t>
            </a:r>
            <a:r>
              <a:rPr lang="en-US" altLang="zh-CN" sz="2000" dirty="0" smtClean="0"/>
              <a:t>“2016-</a:t>
            </a:r>
            <a:r>
              <a:rPr lang="en-US" altLang="zh-CN" sz="2000" dirty="0"/>
              <a:t>1-1"; </a:t>
            </a:r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zh-CN" altLang="en-US" sz="2000" dirty="0" smtClean="0"/>
              <a:t>你可以使用组合条件，比如找出雌性的狗狗：</a:t>
            </a:r>
            <a:endParaRPr lang="en-US" altLang="zh-CN" sz="2000" dirty="0" smtClean="0"/>
          </a:p>
          <a:p>
            <a:r>
              <a:rPr lang="en-US" altLang="zh-CN" sz="2000" dirty="0" err="1"/>
              <a:t>mysql</a:t>
            </a:r>
            <a:r>
              <a:rPr lang="en-US" altLang="zh-CN" sz="2000" dirty="0"/>
              <a:t>&gt; SELECT * FROM pet WHERE species = "dog" </a:t>
            </a:r>
            <a:r>
              <a:rPr lang="en-US" altLang="zh-CN" sz="2000" dirty="0">
                <a:solidFill>
                  <a:srgbClr val="FF0000"/>
                </a:solidFill>
              </a:rPr>
              <a:t>AND</a:t>
            </a:r>
            <a:r>
              <a:rPr lang="en-US" altLang="zh-CN" sz="2000" dirty="0"/>
              <a:t> sex = "f"; </a:t>
            </a:r>
          </a:p>
          <a:p>
            <a:endParaRPr lang="en-US" altLang="zh-CN" sz="2000" dirty="0"/>
          </a:p>
          <a:p>
            <a:r>
              <a:rPr lang="zh-CN" altLang="en-US" sz="2000" dirty="0" smtClean="0"/>
              <a:t>你也可以使用</a:t>
            </a:r>
            <a:r>
              <a:rPr lang="en-US" altLang="zh-CN" sz="2000" dirty="0" smtClean="0"/>
              <a:t>OR</a:t>
            </a:r>
            <a:r>
              <a:rPr lang="zh-CN" altLang="en-US" sz="2000" dirty="0" smtClean="0"/>
              <a:t>操作符来查询，这表示取一个并集，比如查询养宠物蛇和宠物猪的人：</a:t>
            </a:r>
            <a:endParaRPr lang="en-US" altLang="zh-CN" sz="2000" dirty="0" smtClean="0"/>
          </a:p>
          <a:p>
            <a:r>
              <a:rPr lang="en-US" altLang="zh-CN" sz="2000" dirty="0" err="1"/>
              <a:t>mysql</a:t>
            </a:r>
            <a:r>
              <a:rPr lang="en-US" altLang="zh-CN" sz="2000" dirty="0"/>
              <a:t>&gt; SELECT * FROM pet WHERE species = "snake" OR species = </a:t>
            </a:r>
            <a:r>
              <a:rPr lang="en-US" altLang="zh-CN" sz="2000" dirty="0" smtClean="0"/>
              <a:t>”pig"</a:t>
            </a:r>
            <a:r>
              <a:rPr lang="en-US" altLang="zh-CN" sz="2000" dirty="0"/>
              <a:t>; </a:t>
            </a:r>
          </a:p>
          <a:p>
            <a:endParaRPr lang="en-US" altLang="zh-TW" sz="2000" dirty="0"/>
          </a:p>
        </p:txBody>
      </p:sp>
    </p:spTree>
    <p:extLst>
      <p:ext uri="{BB962C8B-B14F-4D97-AF65-F5344CB8AC3E}">
        <p14:creationId xmlns:p14="http://schemas.microsoft.com/office/powerpoint/2010/main" val="1078392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247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r>
              <a:rPr lang="zh-CN" altLang="en-US" sz="3200" b="1" dirty="0" smtClean="0">
                <a:latin typeface="宋体" charset="0"/>
              </a:rPr>
              <a:t>查询排序：</a:t>
            </a:r>
            <a:endParaRPr lang="en-US" altLang="zh-CN" sz="3200" b="1" dirty="0" smtClean="0">
              <a:latin typeface="宋体" charset="0"/>
            </a:endParaRPr>
          </a:p>
          <a:p>
            <a:endParaRPr lang="en-US" altLang="zh-CN" sz="2800" b="1" dirty="0" smtClean="0">
              <a:latin typeface="宋体" charset="0"/>
            </a:endParaRPr>
          </a:p>
          <a:p>
            <a:r>
              <a:rPr lang="zh-TW" altLang="en-US" sz="2000" dirty="0"/>
              <a:t>使用 </a:t>
            </a:r>
            <a:r>
              <a:rPr lang="en-US" altLang="zh-TW" sz="2000" dirty="0"/>
              <a:t>ORDER BY </a:t>
            </a:r>
            <a:r>
              <a:rPr lang="zh-CN" altLang="en-US" sz="2000" dirty="0" smtClean="0"/>
              <a:t>子句</a:t>
            </a:r>
            <a:r>
              <a:rPr lang="zh-TW" altLang="en-US" sz="2000" dirty="0" smtClean="0"/>
              <a:t>对</a:t>
            </a:r>
            <a:r>
              <a:rPr lang="zh-CN" altLang="en-US" sz="2000" dirty="0" smtClean="0"/>
              <a:t>查询返回</a:t>
            </a:r>
            <a:r>
              <a:rPr lang="zh-TW" altLang="en-US" sz="2000" dirty="0" smtClean="0"/>
              <a:t>的结果</a:t>
            </a:r>
            <a:r>
              <a:rPr lang="zh-CN" altLang="en-US" sz="2000" dirty="0" smtClean="0"/>
              <a:t>按一列</a:t>
            </a:r>
            <a:r>
              <a:rPr lang="zh-TW" altLang="en-US" sz="2000" dirty="0" smtClean="0"/>
              <a:t>或</a:t>
            </a:r>
            <a:r>
              <a:rPr lang="zh-CN" altLang="en-US" sz="2000" dirty="0" smtClean="0"/>
              <a:t>多列</a:t>
            </a:r>
            <a:r>
              <a:rPr lang="zh-TW" altLang="en-US" sz="2000" dirty="0" smtClean="0"/>
              <a:t>排序</a:t>
            </a:r>
            <a:r>
              <a:rPr lang="zh-TW" altLang="en-US" sz="2000" dirty="0"/>
              <a:t>。</a:t>
            </a:r>
            <a:r>
              <a:rPr lang="en-US" altLang="zh-TW" sz="2000" dirty="0"/>
              <a:t>ORDER BY </a:t>
            </a:r>
            <a:r>
              <a:rPr lang="zh-TW" altLang="en-US" sz="2000" dirty="0" smtClean="0"/>
              <a:t>子</a:t>
            </a:r>
            <a:r>
              <a:rPr lang="zh-CN" altLang="en-US" sz="2000" dirty="0" smtClean="0"/>
              <a:t>句</a:t>
            </a:r>
            <a:r>
              <a:rPr lang="zh-TW" altLang="en-US" sz="2000" dirty="0" smtClean="0"/>
              <a:t>的􏱚</a:t>
            </a:r>
            <a:r>
              <a:rPr lang="zh-CN" altLang="en-US" sz="2000" dirty="0" smtClean="0"/>
              <a:t>语</a:t>
            </a:r>
            <a:r>
              <a:rPr lang="zh-TW" altLang="en-US" sz="2000" dirty="0" smtClean="0"/>
              <a:t>法 </a:t>
            </a:r>
            <a:r>
              <a:rPr lang="zh-TW" altLang="en-US" sz="2000" dirty="0"/>
              <a:t>格式</a:t>
            </a:r>
            <a:r>
              <a:rPr lang="zh-TW" altLang="en-US" sz="2000" dirty="0" smtClean="0"/>
              <a:t>为</a:t>
            </a:r>
            <a:r>
              <a:rPr lang="en-US" altLang="zh-TW" sz="2000" dirty="0" smtClean="0"/>
              <a:t>:</a:t>
            </a:r>
          </a:p>
          <a:p>
            <a:endParaRPr lang="zh-TW" altLang="en-US" sz="2000" dirty="0"/>
          </a:p>
          <a:p>
            <a:r>
              <a:rPr lang="en-US" altLang="zh-CN" sz="2000" dirty="0"/>
              <a:t>ORDER BY </a:t>
            </a:r>
            <a:r>
              <a:rPr lang="en-US" altLang="zh-CN" sz="2000" dirty="0" err="1"/>
              <a:t>column_name</a:t>
            </a:r>
            <a:r>
              <a:rPr lang="en-US" altLang="zh-CN" sz="2000" dirty="0"/>
              <a:t> [ASC|DESC] [,...] </a:t>
            </a:r>
          </a:p>
          <a:p>
            <a:r>
              <a:rPr lang="zh-TW" altLang="en-US" sz="2000" dirty="0" smtClean="0"/>
              <a:t>􏰢其中 </a:t>
            </a:r>
            <a:r>
              <a:rPr lang="en-US" altLang="zh-TW" sz="2000" dirty="0"/>
              <a:t>ASC </a:t>
            </a:r>
            <a:r>
              <a:rPr lang="zh-CN" altLang="en-US" sz="2000" dirty="0" smtClean="0"/>
              <a:t>是升</a:t>
            </a:r>
            <a:r>
              <a:rPr lang="zh-TW" altLang="en-US" sz="2000" dirty="0" smtClean="0"/>
              <a:t>序</a:t>
            </a:r>
            <a:r>
              <a:rPr lang="zh-CN" altLang="zh-TW" sz="2000" dirty="0"/>
              <a:t>，</a:t>
            </a:r>
            <a:r>
              <a:rPr lang="en-US" altLang="zh-TW" sz="2000" dirty="0" smtClean="0"/>
              <a:t>DESC </a:t>
            </a:r>
            <a:r>
              <a:rPr lang="zh-TW" altLang="en-US" sz="2000" dirty="0" smtClean="0"/>
              <a:t>为</a:t>
            </a:r>
            <a:r>
              <a:rPr lang="zh-CN" altLang="en-US" sz="2000" dirty="0" smtClean="0"/>
              <a:t>降序</a:t>
            </a:r>
            <a:r>
              <a:rPr lang="zh-TW" altLang="en-US" sz="2000" dirty="0" smtClean="0"/>
              <a:t>。 </a:t>
            </a:r>
            <a:endParaRPr lang="zh-TW" altLang="en-US" sz="2000" dirty="0"/>
          </a:p>
          <a:p>
            <a:r>
              <a:rPr lang="zh-CN" altLang="en-US" sz="2000" dirty="0" smtClean="0"/>
              <a:t>例如，对宠物按照出生日期来排序：</a:t>
            </a:r>
            <a:endParaRPr lang="en-US" altLang="zh-CN" sz="2000" dirty="0" smtClean="0"/>
          </a:p>
          <a:p>
            <a:r>
              <a:rPr lang="en-US" altLang="zh-CN" sz="2000" dirty="0" err="1"/>
              <a:t>mysql</a:t>
            </a:r>
            <a:r>
              <a:rPr lang="en-US" altLang="zh-CN" sz="2000" dirty="0"/>
              <a:t>&gt; SELECT name, birth FROM pet ORDER BY birth; </a:t>
            </a:r>
            <a:endParaRPr lang="en-US" altLang="zh-CN" sz="2000" dirty="0" smtClean="0"/>
          </a:p>
          <a:p>
            <a:r>
              <a:rPr lang="en-US" altLang="zh-CN" sz="2000" dirty="0"/>
              <a:t>+--------</a:t>
            </a:r>
            <a:r>
              <a:rPr lang="en-US" altLang="zh-CN" sz="2000" dirty="0" smtClean="0"/>
              <a:t>----</a:t>
            </a:r>
            <a:r>
              <a:rPr lang="en-US" altLang="zh-CN" sz="2000" dirty="0"/>
              <a:t>+</a:t>
            </a:r>
            <a:r>
              <a:rPr lang="en-US" altLang="zh-CN" sz="2000" dirty="0" smtClean="0"/>
              <a:t>--</a:t>
            </a:r>
            <a:r>
              <a:rPr lang="en-US" altLang="zh-CN" sz="2000" dirty="0"/>
              <a:t>----------+ </a:t>
            </a:r>
            <a:endParaRPr lang="en-US" altLang="zh-CN" sz="2000" dirty="0" smtClean="0"/>
          </a:p>
          <a:p>
            <a:r>
              <a:rPr lang="en-US" altLang="zh-CN" sz="2000" dirty="0" smtClean="0"/>
              <a:t>| name</a:t>
            </a:r>
            <a:r>
              <a:rPr lang="zh-CN" altLang="en-US" sz="2000" dirty="0" smtClean="0"/>
              <a:t>   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| </a:t>
            </a:r>
            <a:r>
              <a:rPr lang="zh-CN" altLang="en-US" sz="2000" dirty="0" smtClean="0"/>
              <a:t>      </a:t>
            </a:r>
            <a:r>
              <a:rPr lang="en-US" altLang="zh-CN" sz="2000" dirty="0" smtClean="0"/>
              <a:t>birth </a:t>
            </a:r>
            <a:r>
              <a:rPr lang="en-US" altLang="zh-CN" sz="2000" dirty="0"/>
              <a:t>| </a:t>
            </a:r>
            <a:endParaRPr lang="en-US" altLang="zh-CN" sz="2000" dirty="0" smtClean="0"/>
          </a:p>
          <a:p>
            <a:r>
              <a:rPr lang="en-US" altLang="zh-CN" sz="2000" dirty="0" smtClean="0"/>
              <a:t>+</a:t>
            </a:r>
            <a:r>
              <a:rPr lang="en-US" altLang="zh-CN" sz="2000" dirty="0"/>
              <a:t>--</a:t>
            </a:r>
            <a:r>
              <a:rPr lang="en-US" altLang="zh-CN" sz="2000" dirty="0" smtClean="0"/>
              <a:t>----</a:t>
            </a:r>
            <a:r>
              <a:rPr lang="en-US" altLang="zh-CN" sz="2000" dirty="0"/>
              <a:t>------+------------+ </a:t>
            </a:r>
          </a:p>
          <a:p>
            <a:r>
              <a:rPr lang="en-US" altLang="zh-CN" sz="2000" dirty="0"/>
              <a:t>| </a:t>
            </a:r>
            <a:r>
              <a:rPr lang="en-US" altLang="zh-CN" sz="2000" dirty="0" smtClean="0"/>
              <a:t>Buffy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| </a:t>
            </a:r>
            <a:r>
              <a:rPr lang="en-US" altLang="zh-CN" sz="2000" dirty="0"/>
              <a:t>1989-05-</a:t>
            </a:r>
            <a:r>
              <a:rPr lang="en-US" altLang="zh-CN" sz="2000" dirty="0" smtClean="0"/>
              <a:t>13 |</a:t>
            </a:r>
          </a:p>
          <a:p>
            <a:r>
              <a:rPr lang="en-US" altLang="zh-CN" sz="2000" dirty="0" smtClean="0"/>
              <a:t>|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Fang 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| </a:t>
            </a:r>
            <a:r>
              <a:rPr lang="en-US" altLang="zh-CN" sz="2000" dirty="0"/>
              <a:t>1990-08-27 </a:t>
            </a:r>
            <a:r>
              <a:rPr lang="en-US" altLang="zh-CN" sz="2000" dirty="0" smtClean="0"/>
              <a:t>| </a:t>
            </a:r>
          </a:p>
          <a:p>
            <a:r>
              <a:rPr lang="en-US" altLang="zh-CN" sz="2000" dirty="0" smtClean="0"/>
              <a:t>|</a:t>
            </a:r>
            <a:r>
              <a:rPr lang="zh-CN" altLang="en-US" sz="2000" dirty="0" smtClean="0"/>
              <a:t> </a:t>
            </a:r>
            <a:r>
              <a:rPr lang="en-US" altLang="zh-CN" sz="2000" dirty="0" err="1" smtClean="0"/>
              <a:t>Biu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    </a:t>
            </a:r>
            <a:r>
              <a:rPr lang="en-US" altLang="zh-CN" sz="2000" dirty="0" smtClean="0"/>
              <a:t>| </a:t>
            </a:r>
            <a:r>
              <a:rPr lang="en-US" altLang="zh-CN" sz="2000" dirty="0"/>
              <a:t>1990-08-31 </a:t>
            </a:r>
            <a:r>
              <a:rPr lang="en-US" altLang="zh-CN" sz="2000" dirty="0" smtClean="0"/>
              <a:t>|</a:t>
            </a:r>
          </a:p>
          <a:p>
            <a:r>
              <a:rPr lang="en-US" altLang="zh-CN" sz="2000" dirty="0" smtClean="0"/>
              <a:t>|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Mimi |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1993</a:t>
            </a:r>
            <a:r>
              <a:rPr lang="en-US" altLang="zh-CN" sz="2000" dirty="0"/>
              <a:t>-02-04 | </a:t>
            </a:r>
            <a:endParaRPr lang="en-US" altLang="zh-CN" sz="2000" dirty="0" smtClean="0"/>
          </a:p>
          <a:p>
            <a:r>
              <a:rPr lang="en-US" altLang="zh-CN" sz="2000" dirty="0" smtClean="0"/>
              <a:t>|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Claws </a:t>
            </a:r>
            <a:r>
              <a:rPr lang="en-US" altLang="zh-CN" sz="2000" dirty="0"/>
              <a:t>| 1994-03-17 | </a:t>
            </a:r>
            <a:endParaRPr lang="en-US" altLang="zh-CN" sz="2000" dirty="0" smtClean="0"/>
          </a:p>
          <a:p>
            <a:r>
              <a:rPr lang="en-US" altLang="zh-CN" sz="2000" dirty="0" smtClean="0"/>
              <a:t>|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Slim </a:t>
            </a:r>
            <a:r>
              <a:rPr lang="zh-CN" altLang="en-US" sz="2000" dirty="0" smtClean="0"/>
              <a:t>   </a:t>
            </a:r>
            <a:r>
              <a:rPr lang="en-US" altLang="zh-CN" sz="2000" dirty="0" smtClean="0"/>
              <a:t>|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1996</a:t>
            </a:r>
            <a:r>
              <a:rPr lang="en-US" altLang="zh-CN" sz="2000" dirty="0"/>
              <a:t>-04-29 | </a:t>
            </a:r>
          </a:p>
          <a:p>
            <a:r>
              <a:rPr lang="en-US" altLang="zh-CN" sz="2000" dirty="0"/>
              <a:t>+-------</a:t>
            </a:r>
            <a:r>
              <a:rPr lang="en-US" altLang="zh-CN" sz="2000" dirty="0" smtClean="0"/>
              <a:t>----</a:t>
            </a:r>
            <a:r>
              <a:rPr lang="en-US" altLang="zh-CN" sz="2000" dirty="0"/>
              <a:t>-+----</a:t>
            </a:r>
            <a:r>
              <a:rPr lang="en-US" altLang="zh-CN" sz="2000" dirty="0" smtClean="0"/>
              <a:t>----</a:t>
            </a:r>
            <a:r>
              <a:rPr lang="en-US" altLang="zh-CN" sz="2000" dirty="0"/>
              <a:t>------</a:t>
            </a:r>
            <a:r>
              <a:rPr lang="en-US" altLang="zh-CN" sz="2000" dirty="0" smtClean="0"/>
              <a:t>+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940841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247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r>
              <a:rPr lang="zh-CN" altLang="en-US" sz="3200" b="1" dirty="0" smtClean="0">
                <a:latin typeface="宋体" charset="0"/>
              </a:rPr>
              <a:t>查询分组与行计数：</a:t>
            </a:r>
            <a:endParaRPr lang="en-US" altLang="zh-CN" sz="3200" b="1" dirty="0" smtClean="0">
              <a:latin typeface="宋体" charset="0"/>
            </a:endParaRPr>
          </a:p>
          <a:p>
            <a:endParaRPr lang="en-US" altLang="zh-CN" sz="2800" b="1" dirty="0" smtClean="0">
              <a:latin typeface="宋体" charset="0"/>
            </a:endParaRPr>
          </a:p>
          <a:p>
            <a:r>
              <a:rPr lang="en-US" altLang="zh-TW" sz="2000" dirty="0" smtClean="0"/>
              <a:t>GROUP </a:t>
            </a:r>
            <a:r>
              <a:rPr lang="en-US" altLang="zh-TW" sz="2000" dirty="0"/>
              <a:t>BY </a:t>
            </a:r>
            <a:r>
              <a:rPr lang="zh-CN" altLang="en-US" sz="2000" dirty="0" smtClean="0"/>
              <a:t>从句根据所给的列名返回分组的查询结果，可用于查询具有相同值的列，其语法为：</a:t>
            </a:r>
            <a:endParaRPr lang="en-US" altLang="zh-CN" sz="2000" dirty="0" smtClean="0"/>
          </a:p>
          <a:p>
            <a:r>
              <a:rPr lang="en-US" altLang="zh-TW" sz="2000" dirty="0" smtClean="0"/>
              <a:t>GROUP </a:t>
            </a:r>
            <a:r>
              <a:rPr lang="en-US" altLang="zh-TW" sz="2000" dirty="0"/>
              <a:t>BY </a:t>
            </a:r>
            <a:r>
              <a:rPr lang="en-US" altLang="zh-TW" sz="2000" dirty="0" err="1" smtClean="0"/>
              <a:t>col_name</a:t>
            </a:r>
            <a:r>
              <a:rPr lang="en-US" altLang="zh-TW" sz="2000" dirty="0" smtClean="0"/>
              <a:t>, …</a:t>
            </a:r>
            <a:endParaRPr lang="zh-TW" altLang="en-US" sz="2000" dirty="0"/>
          </a:p>
          <a:p>
            <a:r>
              <a:rPr lang="zh-CN" altLang="en-US" sz="2000" dirty="0" smtClean="0"/>
              <a:t>单独使用</a:t>
            </a:r>
            <a:r>
              <a:rPr lang="en-US" altLang="zh-CN" sz="2000" dirty="0" smtClean="0"/>
              <a:t>GROUP BY</a:t>
            </a:r>
            <a:r>
              <a:rPr lang="zh-CN" altLang="en-US" sz="2000" dirty="0" smtClean="0"/>
              <a:t>从句并没有啥意义，该从句的真正通用于和各种组合函数配合，用于行计数。</a:t>
            </a:r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zh-CN" altLang="en-US" sz="2000" dirty="0" smtClean="0"/>
              <a:t>例如：要知道每个主人有多少宠物：</a:t>
            </a:r>
            <a:endParaRPr lang="en-US" altLang="zh-CN" sz="2000" dirty="0" smtClean="0"/>
          </a:p>
          <a:p>
            <a:r>
              <a:rPr lang="en-US" altLang="zh-CN" sz="2000" dirty="0" err="1"/>
              <a:t>mysql</a:t>
            </a:r>
            <a:r>
              <a:rPr lang="en-US" altLang="zh-CN" sz="2000" dirty="0"/>
              <a:t>&gt; SELECT owner, COUNT(*) FROM pet GROUP BY owner; </a:t>
            </a:r>
          </a:p>
          <a:p>
            <a:r>
              <a:rPr lang="en-US" altLang="zh-CN" sz="2000" dirty="0"/>
              <a:t>+----</a:t>
            </a:r>
            <a:r>
              <a:rPr lang="en-US" altLang="zh-CN" sz="2000" dirty="0" smtClean="0"/>
              <a:t>------</a:t>
            </a:r>
            <a:r>
              <a:rPr lang="en-US" altLang="zh-CN" sz="2000" dirty="0"/>
              <a:t>--+------</a:t>
            </a:r>
            <a:r>
              <a:rPr lang="en-US" altLang="zh-CN" sz="2000" dirty="0" smtClean="0"/>
              <a:t>------</a:t>
            </a:r>
            <a:r>
              <a:rPr lang="en-US" altLang="zh-CN" sz="2000" dirty="0"/>
              <a:t>-</a:t>
            </a:r>
            <a:r>
              <a:rPr lang="en-US" altLang="zh-CN" sz="2000" dirty="0" smtClean="0"/>
              <a:t>+</a:t>
            </a:r>
            <a:endParaRPr lang="en-US" altLang="zh-CN" sz="2000" dirty="0"/>
          </a:p>
          <a:p>
            <a:r>
              <a:rPr lang="en-US" altLang="zh-CN" sz="2000" dirty="0"/>
              <a:t>| owner | COUNT(*) |</a:t>
            </a:r>
            <a:br>
              <a:rPr lang="en-US" altLang="zh-CN" sz="2000" dirty="0"/>
            </a:br>
            <a:r>
              <a:rPr lang="en-US" altLang="zh-CN" sz="2000" dirty="0"/>
              <a:t>+---</a:t>
            </a:r>
            <a:r>
              <a:rPr lang="en-US" altLang="zh-CN" sz="2000" dirty="0" smtClean="0"/>
              <a:t>--------</a:t>
            </a:r>
            <a:r>
              <a:rPr lang="en-US" altLang="zh-CN" sz="2000" dirty="0"/>
              <a:t>-+------</a:t>
            </a:r>
            <a:r>
              <a:rPr lang="en-US" altLang="zh-CN" sz="2000" dirty="0" smtClean="0"/>
              <a:t>-----</a:t>
            </a:r>
            <a:r>
              <a:rPr lang="en-US" altLang="zh-CN" sz="2000" dirty="0"/>
              <a:t>--+ </a:t>
            </a:r>
          </a:p>
          <a:p>
            <a:r>
              <a:rPr lang="hu-HU" altLang="zh-CN" sz="2000" dirty="0"/>
              <a:t>| Benny </a:t>
            </a:r>
            <a:r>
              <a:rPr lang="zh-CN" altLang="en-US" sz="2000" dirty="0" smtClean="0"/>
              <a:t>     </a:t>
            </a:r>
            <a:r>
              <a:rPr lang="hu-HU" altLang="zh-CN" sz="2000" dirty="0" smtClean="0"/>
              <a:t>|</a:t>
            </a:r>
            <a:r>
              <a:rPr lang="zh-CN" altLang="zh-CN" sz="2000" dirty="0" smtClean="0"/>
              <a:t> </a:t>
            </a:r>
            <a:r>
              <a:rPr lang="zh-CN" altLang="en-US" sz="2000" dirty="0" smtClean="0"/>
              <a:t>      </a:t>
            </a:r>
            <a:r>
              <a:rPr lang="en-US" altLang="zh-CN" sz="2000" dirty="0" smtClean="0"/>
              <a:t>2|</a:t>
            </a:r>
            <a:endParaRPr lang="hu-HU" altLang="zh-CN" sz="2000" dirty="0"/>
          </a:p>
          <a:p>
            <a:r>
              <a:rPr lang="hu-HU" altLang="zh-CN" sz="2000" dirty="0" smtClean="0"/>
              <a:t>|</a:t>
            </a:r>
            <a:r>
              <a:rPr lang="en-US" altLang="zh-CN" sz="2000" dirty="0" smtClean="0"/>
              <a:t> Peter        |</a:t>
            </a:r>
            <a:r>
              <a:rPr lang="zh-CN" altLang="zh-CN" sz="2000" dirty="0" smtClean="0"/>
              <a:t> </a:t>
            </a:r>
            <a:r>
              <a:rPr lang="zh-CN" altLang="en-US" sz="2000" dirty="0" smtClean="0"/>
              <a:t>      </a:t>
            </a:r>
            <a:r>
              <a:rPr lang="en-US" altLang="zh-CN" sz="2000" dirty="0" smtClean="0"/>
              <a:t>3|</a:t>
            </a:r>
            <a:endParaRPr lang="hu-HU" altLang="zh-CN" sz="2000" dirty="0"/>
          </a:p>
          <a:p>
            <a:r>
              <a:rPr lang="hu-HU" altLang="zh-CN" sz="2000" dirty="0"/>
              <a:t>| </a:t>
            </a:r>
            <a:r>
              <a:rPr lang="en-US" altLang="zh-CN" sz="2000" dirty="0" smtClean="0"/>
              <a:t>P</a:t>
            </a:r>
            <a:r>
              <a:rPr lang="hu-HU" altLang="zh-CN" sz="2000" dirty="0" smtClean="0"/>
              <a:t>enny </a:t>
            </a:r>
            <a:r>
              <a:rPr lang="zh-CN" altLang="en-US" sz="2000" dirty="0" smtClean="0"/>
              <a:t>     </a:t>
            </a:r>
            <a:r>
              <a:rPr lang="hu-HU" altLang="zh-CN" sz="2000" dirty="0"/>
              <a:t>|</a:t>
            </a:r>
            <a:r>
              <a:rPr lang="zh-CN" altLang="zh-CN" sz="2000" dirty="0"/>
              <a:t> </a:t>
            </a:r>
            <a:r>
              <a:rPr lang="zh-CN" altLang="en-US" sz="2000" dirty="0"/>
              <a:t>      </a:t>
            </a:r>
            <a:r>
              <a:rPr lang="en-US" altLang="zh-CN" sz="2000" dirty="0" smtClean="0"/>
              <a:t>1|</a:t>
            </a:r>
            <a:endParaRPr lang="hu-HU" altLang="zh-CN" sz="2000" dirty="0"/>
          </a:p>
          <a:p>
            <a:r>
              <a:rPr lang="hu-HU" altLang="zh-CN" sz="2000" dirty="0"/>
              <a:t>| </a:t>
            </a:r>
            <a:r>
              <a:rPr lang="hu-HU" altLang="zh-CN" sz="2000" dirty="0" smtClean="0"/>
              <a:t>Ben</a:t>
            </a:r>
            <a:r>
              <a:rPr lang="en-US" altLang="zh-CN" sz="2000" dirty="0" smtClean="0"/>
              <a:t>    </a:t>
            </a:r>
            <a:r>
              <a:rPr lang="hu-HU" altLang="zh-CN" sz="2000" dirty="0" smtClean="0"/>
              <a:t> </a:t>
            </a:r>
            <a:r>
              <a:rPr lang="zh-CN" altLang="en-US" sz="2000" dirty="0" smtClean="0"/>
              <a:t>     </a:t>
            </a:r>
            <a:r>
              <a:rPr lang="hu-HU" altLang="zh-CN" sz="2000" dirty="0"/>
              <a:t>|</a:t>
            </a:r>
            <a:r>
              <a:rPr lang="zh-CN" altLang="zh-CN" sz="2000" dirty="0"/>
              <a:t> </a:t>
            </a:r>
            <a:r>
              <a:rPr lang="zh-CN" altLang="en-US" sz="2000" dirty="0"/>
              <a:t>      </a:t>
            </a:r>
            <a:r>
              <a:rPr lang="en-US" altLang="zh-CN" sz="2000" dirty="0" smtClean="0"/>
              <a:t>3|</a:t>
            </a:r>
            <a:endParaRPr lang="hu-HU" altLang="zh-CN" sz="2000" dirty="0"/>
          </a:p>
          <a:p>
            <a:r>
              <a:rPr lang="en-US" altLang="zh-CN" sz="2000" dirty="0"/>
              <a:t>+------------+-------------+ </a:t>
            </a:r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4032432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170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r>
              <a:rPr lang="zh-CN" altLang="en-US" sz="3200" b="1" dirty="0" smtClean="0">
                <a:latin typeface="宋体" charset="0"/>
              </a:rPr>
              <a:t>查询多个表：</a:t>
            </a:r>
            <a:endParaRPr lang="en-US" altLang="zh-CN" sz="3200" b="1" dirty="0" smtClean="0">
              <a:latin typeface="宋体" charset="0"/>
            </a:endParaRPr>
          </a:p>
          <a:p>
            <a:endParaRPr lang="en-US" altLang="zh-CN" sz="2800" b="1" dirty="0" smtClean="0">
              <a:latin typeface="宋体" charset="0"/>
            </a:endParaRPr>
          </a:p>
          <a:p>
            <a:r>
              <a:rPr lang="zh-CN" altLang="en-US" sz="2000" dirty="0" smtClean="0"/>
              <a:t>查询多个表</a:t>
            </a:r>
            <a:r>
              <a:rPr lang="zh-CN" altLang="zh-TW" sz="2000" dirty="0"/>
              <a:t>，</a:t>
            </a:r>
            <a:r>
              <a:rPr lang="en-US" altLang="zh-TW" sz="2000" dirty="0" smtClean="0"/>
              <a:t>FROM</a:t>
            </a:r>
            <a:r>
              <a:rPr lang="zh-CN" altLang="en-US" sz="2000" dirty="0" smtClean="0"/>
              <a:t>子句列出表名，并用逗号分隔，因为查询需要从他们两个拉出信息。</a:t>
            </a:r>
            <a:endParaRPr lang="zh-TW" altLang="en-US" sz="2000" dirty="0"/>
          </a:p>
          <a:p>
            <a:endParaRPr lang="en-US" altLang="zh-CN" sz="2000" dirty="0" smtClean="0"/>
          </a:p>
          <a:p>
            <a:r>
              <a:rPr lang="en-US" altLang="zh-CN" sz="2000" dirty="0" err="1"/>
              <a:t>mysql</a:t>
            </a:r>
            <a:r>
              <a:rPr lang="en-US" altLang="zh-CN" sz="2000" dirty="0"/>
              <a:t>&gt; SELECT p1.name, p1.sex, p2.name, p2.sex, p1.species</a:t>
            </a:r>
            <a:br>
              <a:rPr lang="en-US" altLang="zh-CN" sz="2000" dirty="0"/>
            </a:br>
            <a:r>
              <a:rPr lang="en-US" altLang="zh-CN" sz="2000" dirty="0"/>
              <a:t>-&gt; FROM pet AS p1, pet AS p2</a:t>
            </a:r>
            <a:br>
              <a:rPr lang="en-US" altLang="zh-CN" sz="2000" dirty="0"/>
            </a:br>
            <a:r>
              <a:rPr lang="en-US" altLang="zh-CN" sz="2000" dirty="0"/>
              <a:t>-&gt; WHERE p1.species = p2.species AND p1.sex = "f" AND p2.sex = "m"; </a:t>
            </a:r>
          </a:p>
          <a:p>
            <a:endParaRPr lang="en-US" altLang="zh-CN" sz="2000" dirty="0"/>
          </a:p>
        </p:txBody>
      </p:sp>
      <p:pic>
        <p:nvPicPr>
          <p:cNvPr id="2" name="图片 1" descr="屏幕快照 2015-10-23 11.21.0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3645024"/>
            <a:ext cx="5218099" cy="20702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00802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对开">
  <a:themeElements>
    <a:clrScheme name="对开">
      <a:dk1>
        <a:sysClr val="windowText" lastClr="000000"/>
      </a:dk1>
      <a:lt1>
        <a:sysClr val="window" lastClr="FFFFFF"/>
      </a:lt1>
      <a:dk2>
        <a:srgbClr val="2D2F2B"/>
      </a:dk2>
      <a:lt2>
        <a:srgbClr val="DEDED7"/>
      </a:lt2>
      <a:accent1>
        <a:srgbClr val="294171"/>
      </a:accent1>
      <a:accent2>
        <a:srgbClr val="748CBC"/>
      </a:accent2>
      <a:accent3>
        <a:srgbClr val="8E887C"/>
      </a:accent3>
      <a:accent4>
        <a:srgbClr val="834736"/>
      </a:accent4>
      <a:accent5>
        <a:srgbClr val="5A1705"/>
      </a:accent5>
      <a:accent6>
        <a:srgbClr val="A0A16A"/>
      </a:accent6>
      <a:hlink>
        <a:srgbClr val="74B6BC"/>
      </a:hlink>
      <a:folHlink>
        <a:srgbClr val="7F95A4"/>
      </a:folHlink>
    </a:clrScheme>
    <a:fontScheme name="对开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对开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350000"/>
                <a:lumMod val="11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40000"/>
                <a:satMod val="120000"/>
              </a:schemeClr>
              <a:schemeClr val="phClr">
                <a:tint val="70000"/>
                <a:satMod val="300000"/>
                <a:lumMod val="110000"/>
              </a:schemeClr>
            </a:duotone>
          </a:blip>
          <a:tile tx="0" ty="0" sx="50000" sy="50000" flip="none" algn="tl"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8100" dist="25400" dir="5400000" algn="br" rotWithShape="0">
              <a:srgbClr val="000000">
                <a:alpha val="50000"/>
              </a:srgbClr>
            </a:outerShdw>
          </a:effectLst>
        </a:effectStyle>
        <a:effectStyle>
          <a:effectLst>
            <a:innerShdw blurRad="190500" dist="25400">
              <a:srgbClr val="000000">
                <a:alpha val="50000"/>
              </a:srgbClr>
            </a:innerShdw>
          </a:effectLst>
        </a:effectStyle>
      </a:effectStyleLst>
      <a:bgFillStyleLst>
        <a:blipFill rotWithShape="1">
          <a:blip xmlns:r="http://schemas.openxmlformats.org/officeDocument/2006/relationships" r:embed="rId3">
            <a:duotone>
              <a:schemeClr val="phClr">
                <a:shade val="10000"/>
                <a:satMod val="125000"/>
              </a:schemeClr>
              <a:schemeClr val="phClr">
                <a:tint val="70000"/>
                <a:satMod val="350000"/>
                <a:lumMod val="110000"/>
              </a:schemeClr>
            </a:duotone>
          </a:blip>
          <a:stretch/>
        </a:blipFill>
        <a:blipFill rotWithShape="1">
          <a:blip xmlns:r="http://schemas.openxmlformats.org/officeDocument/2006/relationships" r:embed="rId4">
            <a:duotone>
              <a:schemeClr val="phClr">
                <a:shade val="10000"/>
                <a:satMod val="125000"/>
              </a:schemeClr>
              <a:schemeClr val="phClr">
                <a:tint val="70000"/>
                <a:satMod val="350000"/>
                <a:lumMod val="110000"/>
              </a:schemeClr>
            </a:duotone>
          </a:blip>
          <a:stretch/>
        </a:blipFill>
        <a:blipFill rotWithShape="1">
          <a:blip xmlns:r="http://schemas.openxmlformats.org/officeDocument/2006/relationships" r:embed="rId5">
            <a:duotone>
              <a:schemeClr val="phClr">
                <a:shade val="3000"/>
                <a:lumMod val="10000"/>
              </a:schemeClr>
              <a:schemeClr val="phClr">
                <a:tint val="91000"/>
                <a:satMod val="500000"/>
                <a:lumMod val="125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对开.thmx</Template>
  <TotalTime>1516</TotalTime>
  <Words>1010</Words>
  <Application>Microsoft Office PowerPoint</Application>
  <PresentationFormat>全屏显示(4:3)</PresentationFormat>
  <Paragraphs>149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5" baseType="lpstr">
      <vt:lpstr>新細明體</vt:lpstr>
      <vt:lpstr>宋体</vt:lpstr>
      <vt:lpstr>微软雅黑</vt:lpstr>
      <vt:lpstr>Calibri</vt:lpstr>
      <vt:lpstr>Calisto MT</vt:lpstr>
      <vt:lpstr>Wingdings</vt:lpstr>
      <vt:lpstr>对开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Sauce</dc:creator>
  <cp:lastModifiedBy>admin</cp:lastModifiedBy>
  <cp:revision>175</cp:revision>
  <dcterms:created xsi:type="dcterms:W3CDTF">2015-10-06T09:45:56Z</dcterms:created>
  <dcterms:modified xsi:type="dcterms:W3CDTF">2015-11-06T15:52:36Z</dcterms:modified>
</cp:coreProperties>
</file>