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31" r:id="rId1"/>
  </p:sldMasterIdLst>
  <p:notesMasterIdLst>
    <p:notesMasterId r:id="rId19"/>
  </p:notes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65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917AF-D6EC-4F82-8DFC-6AEA711FDECC}" type="datetimeFigureOut">
              <a:rPr lang="zh-CN" altLang="en-US" smtClean="0"/>
              <a:t>2015-11-19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B2E34-F3D0-4830-BFD8-FE545D2B8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333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B2E34-F3D0-4830-BFD8-FE545D2B864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132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2015-11-19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2" r:id="rId1"/>
    <p:sldLayoutId id="2147484733" r:id="rId2"/>
    <p:sldLayoutId id="2147484734" r:id="rId3"/>
    <p:sldLayoutId id="2147484735" r:id="rId4"/>
    <p:sldLayoutId id="2147484736" r:id="rId5"/>
    <p:sldLayoutId id="2147484737" r:id="rId6"/>
    <p:sldLayoutId id="2147484738" r:id="rId7"/>
    <p:sldLayoutId id="2147484739" r:id="rId8"/>
    <p:sldLayoutId id="2147484740" r:id="rId9"/>
    <p:sldLayoutId id="2147484741" r:id="rId10"/>
    <p:sldLayoutId id="2147484742" r:id="rId11"/>
    <p:sldLayoutId id="214748474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476672"/>
            <a:ext cx="2664296" cy="504056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SQL</a:t>
            </a:r>
            <a:r>
              <a:rPr lang="en-US" altLang="en-US" sz="2800" b="1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修改数据</a:t>
            </a:r>
            <a:endParaRPr lang="en-US" altLang="zh-CN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7776864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数据库通过插入、更新和删除等方式来该表表中的记录，其中</a:t>
            </a:r>
          </a:p>
          <a:p>
            <a:endParaRPr lang="zh-TW" altLang="en-US" sz="2800" dirty="0"/>
          </a:p>
          <a:p>
            <a:r>
              <a:rPr lang="en-US" altLang="zh-TW" sz="2800" dirty="0"/>
              <a:t>insert</a:t>
            </a:r>
            <a:r>
              <a:rPr lang="zh-TW" altLang="en-US" sz="2800" dirty="0"/>
              <a:t>语句实现插入数据</a:t>
            </a:r>
          </a:p>
          <a:p>
            <a:endParaRPr lang="zh-TW" altLang="en-US" sz="2800" dirty="0"/>
          </a:p>
          <a:p>
            <a:r>
              <a:rPr lang="en-US" altLang="zh-TW" sz="2800" dirty="0"/>
              <a:t>update</a:t>
            </a:r>
            <a:r>
              <a:rPr lang="zh-TW" altLang="en-US" sz="2800" dirty="0"/>
              <a:t>语句实现更新数据</a:t>
            </a:r>
          </a:p>
          <a:p>
            <a:endParaRPr lang="zh-TW" altLang="en-US" sz="2800" dirty="0"/>
          </a:p>
          <a:p>
            <a:r>
              <a:rPr lang="en-US" altLang="zh-TW" sz="2800" dirty="0"/>
              <a:t>delete</a:t>
            </a:r>
            <a:r>
              <a:rPr lang="zh-TW" altLang="en-US" sz="2800" dirty="0"/>
              <a:t>语句实现删除数据</a:t>
            </a:r>
          </a:p>
        </p:txBody>
      </p:sp>
    </p:spTree>
    <p:extLst>
      <p:ext uri="{BB962C8B-B14F-4D97-AF65-F5344CB8AC3E}">
        <p14:creationId xmlns:p14="http://schemas.microsoft.com/office/powerpoint/2010/main" val="400830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23528" y="692696"/>
            <a:ext cx="8208912" cy="4093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en-US" altLang="zh-CN" sz="3200" b="1" dirty="0">
                <a:latin typeface="宋体" charset="0"/>
              </a:rPr>
              <a:t>REPEAT(</a:t>
            </a:r>
            <a:r>
              <a:rPr lang="en-US" altLang="zh-CN" sz="3200" b="1" dirty="0" err="1">
                <a:latin typeface="宋体" charset="0"/>
              </a:rPr>
              <a:t>str,count</a:t>
            </a:r>
            <a:r>
              <a:rPr lang="en-US" altLang="zh-CN" sz="3200" b="1" dirty="0">
                <a:latin typeface="宋体" charset="0"/>
              </a:rPr>
              <a:t>) </a:t>
            </a:r>
          </a:p>
          <a:p>
            <a:endParaRPr lang="en-US" altLang="zh-CN" sz="3200" dirty="0"/>
          </a:p>
          <a:p>
            <a:r>
              <a:rPr lang="zh-CN" altLang="en-US" sz="2800" dirty="0"/>
              <a:t>返回由重复</a:t>
            </a:r>
            <a:r>
              <a:rPr lang="en-US" altLang="zh-CN" sz="2800" dirty="0" err="1"/>
              <a:t>countTimes</a:t>
            </a:r>
            <a:r>
              <a:rPr lang="zh-CN" altLang="en-US" sz="2800" dirty="0"/>
              <a:t>次的字符串</a:t>
            </a:r>
            <a:r>
              <a:rPr lang="en-US" altLang="zh-CN" sz="2800" dirty="0" err="1"/>
              <a:t>str</a:t>
            </a:r>
            <a:r>
              <a:rPr lang="zh-CN" altLang="en-US" sz="2800" dirty="0"/>
              <a:t>组成的一个字符串。如果</a:t>
            </a:r>
            <a:r>
              <a:rPr lang="en-US" altLang="zh-CN" sz="2800" dirty="0"/>
              <a:t>count &lt;= 0</a:t>
            </a:r>
            <a:r>
              <a:rPr lang="zh-CN" altLang="en-US" sz="2800" dirty="0"/>
              <a:t>，返回一个空字符串。如果</a:t>
            </a:r>
            <a:r>
              <a:rPr lang="en-US" altLang="zh-CN" sz="2800" dirty="0" err="1"/>
              <a:t>str</a:t>
            </a:r>
            <a:r>
              <a:rPr lang="zh-CN" altLang="en-US" sz="2800" dirty="0"/>
              <a:t>或</a:t>
            </a:r>
            <a:r>
              <a:rPr lang="en-US" altLang="zh-CN" sz="2800" dirty="0"/>
              <a:t>count</a:t>
            </a:r>
            <a:r>
              <a:rPr lang="zh-CN" altLang="en-US" sz="2800" dirty="0"/>
              <a:t>是</a:t>
            </a:r>
            <a:r>
              <a:rPr lang="en-US" altLang="zh-CN" sz="2800" dirty="0"/>
              <a:t>NULL</a:t>
            </a:r>
            <a:r>
              <a:rPr lang="zh-CN" altLang="en-US" sz="2800" dirty="0"/>
              <a:t>， 返回</a:t>
            </a:r>
            <a:r>
              <a:rPr lang="en-US" altLang="zh-CN" sz="2800" dirty="0"/>
              <a:t>NULL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zh-CN" altLang="en-US" sz="2800" dirty="0"/>
          </a:p>
          <a:p>
            <a:r>
              <a:rPr lang="en-US" altLang="zh-CN" sz="2800" dirty="0" err="1"/>
              <a:t>mysql</a:t>
            </a:r>
            <a:r>
              <a:rPr lang="en-US" altLang="zh-CN" sz="2800" dirty="0"/>
              <a:t>&gt; select REPEAT('MySQL', 3);</a:t>
            </a:r>
          </a:p>
          <a:p>
            <a:r>
              <a:rPr lang="en-US" altLang="zh-CN" sz="2800" dirty="0"/>
              <a:t>        -&gt; '</a:t>
            </a:r>
            <a:r>
              <a:rPr lang="en-US" altLang="zh-CN" sz="2800" dirty="0" err="1"/>
              <a:t>MySQLMySQLMySQL</a:t>
            </a:r>
            <a:r>
              <a:rPr lang="en-US" altLang="zh-CN" sz="2800" dirty="0"/>
              <a:t>'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76469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51520" y="476672"/>
            <a:ext cx="8568952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en-US" altLang="zh-CN" sz="3200" b="1" dirty="0" smtClean="0">
                <a:latin typeface="宋体" charset="0"/>
              </a:rPr>
              <a:t>REPLACE(</a:t>
            </a:r>
            <a:r>
              <a:rPr lang="en-US" altLang="zh-CN" sz="3200" b="1" dirty="0" err="1" smtClean="0">
                <a:latin typeface="宋体" charset="0"/>
              </a:rPr>
              <a:t>str,from_str,to_str</a:t>
            </a:r>
            <a:r>
              <a:rPr lang="en-US" altLang="zh-CN" sz="3200" b="1" dirty="0" smtClean="0">
                <a:latin typeface="宋体" charset="0"/>
              </a:rPr>
              <a:t>) </a:t>
            </a:r>
          </a:p>
          <a:p>
            <a:endParaRPr lang="en-US" altLang="zh-CN" sz="3200" dirty="0"/>
          </a:p>
          <a:p>
            <a:r>
              <a:rPr lang="zh-CN" altLang="en-US" sz="3200" dirty="0" smtClean="0"/>
              <a:t>返</a:t>
            </a:r>
            <a:r>
              <a:rPr lang="zh-CN" altLang="en-US" sz="3200" dirty="0"/>
              <a:t>回字符串</a:t>
            </a:r>
            <a:r>
              <a:rPr lang="en-US" altLang="zh-CN" sz="3200" dirty="0" err="1"/>
              <a:t>str</a:t>
            </a:r>
            <a:r>
              <a:rPr lang="zh-CN" altLang="en-US" sz="3200" dirty="0"/>
              <a:t>，其字符串</a:t>
            </a:r>
            <a:r>
              <a:rPr lang="en-US" altLang="zh-CN" sz="3200" dirty="0" err="1"/>
              <a:t>from_str</a:t>
            </a:r>
            <a:r>
              <a:rPr lang="zh-CN" altLang="en-US" sz="3200" dirty="0"/>
              <a:t>的所有出现由字符串</a:t>
            </a:r>
            <a:r>
              <a:rPr lang="en-US" altLang="zh-CN" sz="3200" dirty="0" err="1"/>
              <a:t>to_str</a:t>
            </a:r>
            <a:r>
              <a:rPr lang="zh-CN" altLang="en-US" sz="3200" dirty="0" smtClean="0"/>
              <a:t>代替</a:t>
            </a:r>
            <a:r>
              <a:rPr lang="zh-CN" altLang="en-US" sz="3200" dirty="0"/>
              <a:t>。</a:t>
            </a:r>
            <a:endParaRPr lang="en-US" altLang="zh-CN" sz="3200" dirty="0"/>
          </a:p>
        </p:txBody>
      </p:sp>
      <p:sp>
        <p:nvSpPr>
          <p:cNvPr id="2" name="矩形 1"/>
          <p:cNvSpPr/>
          <p:nvPr/>
        </p:nvSpPr>
        <p:spPr>
          <a:xfrm>
            <a:off x="323528" y="3068960"/>
            <a:ext cx="85689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mysql</a:t>
            </a:r>
            <a:r>
              <a:rPr lang="en-US" altLang="zh-CN" sz="2800" dirty="0"/>
              <a:t>&gt; select REPLACE('</a:t>
            </a:r>
            <a:r>
              <a:rPr lang="en-US" altLang="zh-CN" sz="2800" dirty="0" err="1"/>
              <a:t>www.mysql.com</a:t>
            </a:r>
            <a:r>
              <a:rPr lang="en-US" altLang="zh-CN" sz="2800" dirty="0"/>
              <a:t>', 'w', '</a:t>
            </a:r>
            <a:r>
              <a:rPr lang="en-US" altLang="zh-CN" sz="2800" dirty="0" err="1"/>
              <a:t>Ww</a:t>
            </a:r>
            <a:r>
              <a:rPr lang="en-US" altLang="zh-CN" sz="2800" dirty="0"/>
              <a:t>');</a:t>
            </a:r>
          </a:p>
          <a:p>
            <a:r>
              <a:rPr lang="en-US" altLang="zh-CN" sz="2800" dirty="0"/>
              <a:t>        -&gt; '</a:t>
            </a:r>
            <a:r>
              <a:rPr lang="en-US" altLang="zh-CN" sz="2800" dirty="0" err="1"/>
              <a:t>WwWwWw.mysql.com</a:t>
            </a:r>
            <a:r>
              <a:rPr lang="en-US" altLang="zh-CN" sz="2800" dirty="0"/>
              <a:t>'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57761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7544" y="1916832"/>
            <a:ext cx="7770813" cy="3657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宋体" charset="0"/>
              </a:rPr>
              <a:t>更多函数请参考</a:t>
            </a:r>
            <a:r>
              <a:rPr lang="zh-CN" altLang="en-US" dirty="0" smtClean="0">
                <a:latin typeface="宋体" charset="0"/>
              </a:rPr>
              <a:t>博客</a:t>
            </a:r>
            <a:endParaRPr lang="en-US" altLang="zh-CN" dirty="0" smtClean="0">
              <a:latin typeface="宋体" charset="0"/>
            </a:endParaRPr>
          </a:p>
          <a:p>
            <a:r>
              <a:rPr lang="zh-CN" altLang="en-US" dirty="0" smtClean="0">
                <a:latin typeface="宋体" charset="0"/>
              </a:rPr>
              <a:t>http</a:t>
            </a:r>
            <a:r>
              <a:rPr lang="zh-CN" altLang="en-US" dirty="0">
                <a:latin typeface="宋体" charset="0"/>
              </a:rPr>
              <a:t>://www.cnblogs.com/showker/archive/2010/03/15/1685874.html</a:t>
            </a:r>
          </a:p>
          <a:p>
            <a:endParaRPr lang="zh-CN" altLang="en-US" dirty="0">
              <a:latin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487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期中考试题型：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不定项选择题。</a:t>
            </a:r>
            <a:endParaRPr lang="en-US" altLang="zh-CN" dirty="0" smtClean="0"/>
          </a:p>
          <a:p>
            <a:r>
              <a:rPr lang="en-US" altLang="zh-CN" dirty="0" smtClean="0"/>
              <a:t>2.ER</a:t>
            </a:r>
            <a:r>
              <a:rPr lang="zh-CN" altLang="en-US" dirty="0" smtClean="0"/>
              <a:t>图和关系模式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函数依赖</a:t>
            </a:r>
            <a:endParaRPr lang="en-US" altLang="zh-CN" dirty="0" smtClean="0"/>
          </a:p>
          <a:p>
            <a:r>
              <a:rPr lang="en-US" altLang="zh-CN" dirty="0" smtClean="0"/>
              <a:t>4.RA &amp; 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123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判断属性闭包的方法</a:t>
            </a:r>
            <a:endParaRPr lang="en-US" altLang="zh-CN" dirty="0" smtClean="0"/>
          </a:p>
          <a:p>
            <a:r>
              <a:rPr lang="zh-CN" altLang="en-US" dirty="0" smtClean="0"/>
              <a:t>例：针对</a:t>
            </a:r>
            <a:r>
              <a:rPr lang="en-US" altLang="zh-CN" dirty="0" smtClean="0"/>
              <a:t>F</a:t>
            </a:r>
            <a:r>
              <a:rPr lang="zh-CN" altLang="en-US" dirty="0" smtClean="0"/>
              <a:t>找出</a:t>
            </a:r>
            <a:r>
              <a:rPr lang="en-US" altLang="zh-CN" dirty="0" smtClean="0"/>
              <a:t>BC+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首先找出</a:t>
            </a:r>
            <a:r>
              <a:rPr lang="en-US" altLang="zh-CN" dirty="0" smtClean="0"/>
              <a:t>B+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C+</a:t>
            </a:r>
            <a:r>
              <a:rPr lang="zh-CN" altLang="en-US" dirty="0" smtClean="0"/>
              <a:t>，添加到结果集合中。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针对找出的</a:t>
            </a:r>
            <a:r>
              <a:rPr lang="en-US" altLang="zh-CN" dirty="0" smtClean="0"/>
              <a:t>B+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C+</a:t>
            </a:r>
            <a:r>
              <a:rPr lang="zh-CN" altLang="en-US" dirty="0" smtClean="0"/>
              <a:t>在</a:t>
            </a:r>
            <a:r>
              <a:rPr lang="en-US" altLang="zh-CN" dirty="0" smtClean="0"/>
              <a:t>F</a:t>
            </a:r>
            <a:r>
              <a:rPr lang="zh-CN" altLang="en-US" dirty="0" smtClean="0"/>
              <a:t>中可以推算得到的属性。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967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判断</a:t>
            </a:r>
            <a:r>
              <a:rPr lang="en-US" altLang="zh-CN" dirty="0" smtClean="0"/>
              <a:t>3NF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1.X-&gt;A</a:t>
            </a:r>
            <a:r>
              <a:rPr lang="zh-CN" altLang="en-US" dirty="0" smtClean="0"/>
              <a:t>且</a:t>
            </a:r>
            <a:r>
              <a:rPr lang="en-US" altLang="zh-CN" dirty="0" smtClean="0"/>
              <a:t>A</a:t>
            </a:r>
            <a:r>
              <a:rPr lang="zh-CN" altLang="en-US" dirty="0" smtClean="0"/>
              <a:t>属于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，即这是个平凡函数依赖。</a:t>
            </a:r>
            <a:endParaRPr lang="en-US" altLang="zh-CN" dirty="0" smtClean="0"/>
          </a:p>
          <a:p>
            <a:r>
              <a:rPr lang="en-US" altLang="zh-CN" dirty="0" smtClean="0"/>
              <a:t>2.X-&gt;A</a:t>
            </a:r>
            <a:r>
              <a:rPr lang="zh-CN" altLang="en-US" dirty="0" smtClean="0"/>
              <a:t>且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是超键（</a:t>
            </a:r>
            <a:r>
              <a:rPr lang="en-US" altLang="zh-CN" dirty="0" smtClean="0"/>
              <a:t>Super </a:t>
            </a:r>
            <a:r>
              <a:rPr lang="en-US" altLang="zh-CN" dirty="0"/>
              <a:t>key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en-US" altLang="zh-CN" dirty="0" smtClean="0"/>
              <a:t>3.A</a:t>
            </a:r>
            <a:r>
              <a:rPr lang="zh-CN" altLang="en-US" dirty="0" smtClean="0"/>
              <a:t>是候选键的一部分。</a:t>
            </a:r>
            <a:endParaRPr lang="en-US" altLang="zh-CN" dirty="0" smtClean="0"/>
          </a:p>
          <a:p>
            <a:r>
              <a:rPr lang="zh-CN" altLang="en-US" dirty="0" smtClean="0"/>
              <a:t>判断</a:t>
            </a:r>
            <a:r>
              <a:rPr lang="en-US" altLang="zh-CN" dirty="0" smtClean="0"/>
              <a:t>BCNF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1.X-&gt;A</a:t>
            </a:r>
            <a:r>
              <a:rPr lang="zh-CN" altLang="en-US" dirty="0"/>
              <a:t>且</a:t>
            </a:r>
            <a:r>
              <a:rPr lang="en-US" altLang="zh-CN" dirty="0"/>
              <a:t>A</a:t>
            </a:r>
            <a:r>
              <a:rPr lang="zh-CN" altLang="en-US" dirty="0"/>
              <a:t>属于</a:t>
            </a:r>
            <a:r>
              <a:rPr lang="en-US" altLang="zh-CN" dirty="0"/>
              <a:t>X</a:t>
            </a:r>
            <a:r>
              <a:rPr lang="zh-CN" altLang="en-US" dirty="0"/>
              <a:t>，即这是个平凡函数依赖。</a:t>
            </a:r>
            <a:endParaRPr lang="en-US" altLang="zh-CN" dirty="0"/>
          </a:p>
          <a:p>
            <a:r>
              <a:rPr lang="en-US" altLang="zh-CN" dirty="0"/>
              <a:t>2.X-&gt;A</a:t>
            </a:r>
            <a:r>
              <a:rPr lang="zh-CN" altLang="en-US" dirty="0"/>
              <a:t>且</a:t>
            </a:r>
            <a:r>
              <a:rPr lang="en-US" altLang="zh-CN" dirty="0"/>
              <a:t>X</a:t>
            </a:r>
            <a:r>
              <a:rPr lang="zh-CN" altLang="en-US" dirty="0"/>
              <a:t>是超键（</a:t>
            </a:r>
            <a:r>
              <a:rPr lang="en-US" altLang="zh-CN" dirty="0"/>
              <a:t>Super key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905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88640"/>
            <a:ext cx="7770813" cy="3657600"/>
          </a:xfrm>
        </p:spPr>
        <p:txBody>
          <a:bodyPr/>
          <a:lstStyle/>
          <a:p>
            <a:r>
              <a:rPr lang="zh-CN" altLang="en-US" dirty="0" smtClean="0"/>
              <a:t>课堂练习：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设有函数依赖集</a:t>
            </a:r>
            <a:r>
              <a:rPr lang="en-US" altLang="zh-CN" dirty="0" smtClean="0"/>
              <a:t>F</a:t>
            </a:r>
            <a:r>
              <a:rPr lang="en-US" altLang="zh-CN" dirty="0"/>
              <a:t>={A→D,AB→E,BI→E,CD→I,E→C},</a:t>
            </a:r>
            <a:r>
              <a:rPr lang="zh-CN" altLang="en-US" dirty="0"/>
              <a:t>计算属性集</a:t>
            </a:r>
            <a:r>
              <a:rPr lang="en-US" altLang="zh-CN" dirty="0"/>
              <a:t>AE</a:t>
            </a:r>
            <a:r>
              <a:rPr lang="zh-CN" altLang="en-US" dirty="0"/>
              <a:t>关于</a:t>
            </a:r>
            <a:r>
              <a:rPr lang="en-US" altLang="zh-CN" dirty="0"/>
              <a:t>F</a:t>
            </a:r>
            <a:r>
              <a:rPr lang="zh-CN" altLang="en-US" dirty="0"/>
              <a:t>的闭包（</a:t>
            </a:r>
            <a:r>
              <a:rPr lang="en-US" altLang="zh-CN" dirty="0"/>
              <a:t>AE</a:t>
            </a:r>
            <a:r>
              <a:rPr lang="zh-CN" altLang="en-US" dirty="0"/>
              <a:t>）</a:t>
            </a:r>
            <a:r>
              <a:rPr lang="en-US" altLang="zh-CN" dirty="0" smtClean="0"/>
              <a:t>+.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存在关系</a:t>
            </a:r>
            <a:r>
              <a:rPr lang="en-US" altLang="zh-CN" dirty="0" smtClean="0"/>
              <a:t>R={A,B,C,D,E}</a:t>
            </a:r>
            <a:r>
              <a:rPr lang="zh-CN" altLang="en-US" dirty="0" smtClean="0"/>
              <a:t>以及函数依赖</a:t>
            </a:r>
            <a:r>
              <a:rPr lang="en-US" altLang="zh-CN" dirty="0" smtClean="0"/>
              <a:t>FD{BC-&gt;ADE,D-&gt;B}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找出所有的候选键并且判断满足什么范式。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077072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写上</a:t>
            </a:r>
            <a:r>
              <a:rPr lang="zh-CN" altLang="en-US" b="1" dirty="0" smtClean="0">
                <a:solidFill>
                  <a:srgbClr val="FF0000"/>
                </a:solidFill>
              </a:rPr>
              <a:t>学号、姓名和上课时段</a:t>
            </a:r>
            <a:r>
              <a:rPr lang="zh-CN" altLang="en-US" dirty="0" smtClean="0"/>
              <a:t>。时间</a:t>
            </a:r>
            <a:r>
              <a:rPr lang="en-US" altLang="zh-CN" dirty="0" smtClean="0"/>
              <a:t>20min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346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23928" y="249289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u="sng" dirty="0" smtClean="0">
                <a:solidFill>
                  <a:schemeClr val="bg2">
                    <a:lumMod val="50000"/>
                  </a:schemeClr>
                </a:solidFill>
              </a:rPr>
              <a:t>谢谢</a:t>
            </a:r>
            <a:endParaRPr lang="zh-CN" altLang="en-US" sz="4000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19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zh-CN" altLang="en-US" sz="3200" b="1" dirty="0" smtClean="0">
                <a:latin typeface="宋体" charset="0"/>
              </a:rPr>
              <a:t>插入数据：</a:t>
            </a:r>
            <a:endParaRPr lang="en-US" altLang="zh-CN" sz="3200" b="1" dirty="0" smtClean="0">
              <a:latin typeface="宋体" charset="0"/>
            </a:endParaRPr>
          </a:p>
          <a:p>
            <a:endParaRPr lang="en-US" altLang="zh-CN" sz="2800" b="1" dirty="0" smtClean="0">
              <a:latin typeface="宋体" charset="0"/>
            </a:endParaRPr>
          </a:p>
          <a:p>
            <a:r>
              <a:rPr lang="zh-CN" altLang="en-US" sz="2000" dirty="0" smtClean="0"/>
              <a:t>参考表：</a:t>
            </a:r>
            <a:endParaRPr lang="zh-TW" altLang="en-US" sz="2000" dirty="0"/>
          </a:p>
        </p:txBody>
      </p:sp>
      <p:pic>
        <p:nvPicPr>
          <p:cNvPr id="2" name="图片 1" descr="30111639-3ffaaf8708bf489da3f342a9f434e01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9" y="1340768"/>
            <a:ext cx="5397500" cy="1511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1520" y="299695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不指定字段名插入：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39752" y="2996952"/>
            <a:ext cx="4401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insert into person values(1,'</a:t>
            </a:r>
            <a:r>
              <a:rPr lang="zh-CN" altLang="en-US" dirty="0"/>
              <a:t>张三</a:t>
            </a:r>
            <a:r>
              <a:rPr lang="en-US" altLang="zh-CN" dirty="0"/>
              <a:t>','</a:t>
            </a:r>
            <a:r>
              <a:rPr lang="zh-CN" altLang="en-US" dirty="0"/>
              <a:t>男</a:t>
            </a:r>
            <a:r>
              <a:rPr lang="en-US" altLang="zh-CN" dirty="0"/>
              <a:t>',1988);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1520" y="342900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指定字段名插入：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211090" y="3429000"/>
            <a:ext cx="6966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insert into person(</a:t>
            </a:r>
            <a:r>
              <a:rPr lang="en-US" altLang="zh-CN" dirty="0" err="1"/>
              <a:t>id,name,sex,birth</a:t>
            </a:r>
            <a:r>
              <a:rPr lang="en-US" altLang="zh-CN" dirty="0"/>
              <a:t>) values(6,'</a:t>
            </a:r>
            <a:r>
              <a:rPr lang="zh-CN" altLang="en-US" dirty="0"/>
              <a:t>王芳</a:t>
            </a:r>
            <a:r>
              <a:rPr lang="en-US" altLang="zh-CN" dirty="0"/>
              <a:t>','</a:t>
            </a:r>
            <a:r>
              <a:rPr lang="zh-CN" altLang="en-US" dirty="0"/>
              <a:t>女</a:t>
            </a:r>
            <a:r>
              <a:rPr lang="en-US" altLang="zh-CN" dirty="0"/>
              <a:t>',1992);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1520" y="3933056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同时插入多条数据：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267744" y="3933056"/>
            <a:ext cx="5814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insert into person(</a:t>
            </a:r>
            <a:r>
              <a:rPr lang="en-US" altLang="zh-CN" dirty="0" err="1"/>
              <a:t>id,name</a:t>
            </a:r>
            <a:r>
              <a:rPr lang="en-US" altLang="zh-CN" dirty="0"/>
              <a:t>) values(8,'</a:t>
            </a:r>
            <a:r>
              <a:rPr lang="zh-CN" altLang="en-US" dirty="0"/>
              <a:t>钱名</a:t>
            </a:r>
            <a:r>
              <a:rPr lang="en-US" altLang="zh-CN" dirty="0"/>
              <a:t>'),(9,'</a:t>
            </a:r>
            <a:r>
              <a:rPr lang="zh-CN" altLang="en-US" dirty="0"/>
              <a:t>章硕</a:t>
            </a:r>
            <a:r>
              <a:rPr lang="en-US" altLang="zh-CN" dirty="0"/>
              <a:t>');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51520" y="4293096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values</a:t>
            </a:r>
            <a:r>
              <a:rPr lang="zh-CN" altLang="en-US" dirty="0"/>
              <a:t>后面用多个括号插入数据，逗号隔开即可</a:t>
            </a:r>
          </a:p>
        </p:txBody>
      </p:sp>
    </p:spTree>
    <p:extLst>
      <p:ext uri="{BB962C8B-B14F-4D97-AF65-F5344CB8AC3E}">
        <p14:creationId xmlns:p14="http://schemas.microsoft.com/office/powerpoint/2010/main" val="319203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en-US" altLang="en-US" sz="3200" b="1" dirty="0" smtClean="0">
                <a:latin typeface="宋体" charset="0"/>
              </a:rPr>
              <a:t>更新</a:t>
            </a:r>
            <a:r>
              <a:rPr lang="zh-CN" altLang="en-US" sz="3200" b="1" dirty="0" smtClean="0">
                <a:latin typeface="宋体" charset="0"/>
              </a:rPr>
              <a:t>数据：</a:t>
            </a:r>
            <a:endParaRPr lang="en-US" altLang="zh-CN" sz="3200" b="1" dirty="0" smtClean="0">
              <a:latin typeface="宋体" charset="0"/>
            </a:endParaRPr>
          </a:p>
          <a:p>
            <a:endParaRPr lang="en-US" altLang="zh-CN" sz="2800" b="1" dirty="0" smtClean="0">
              <a:latin typeface="宋体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26144" y="1124744"/>
            <a:ext cx="7243877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单字段更新：</a:t>
            </a:r>
            <a:endParaRPr lang="en-US" altLang="zh-CN" dirty="0" smtClean="0"/>
          </a:p>
          <a:p>
            <a:r>
              <a:rPr lang="en-US" altLang="zh-CN" dirty="0" smtClean="0"/>
              <a:t>update </a:t>
            </a:r>
            <a:r>
              <a:rPr lang="en-US" altLang="zh-CN" dirty="0"/>
              <a:t>person set birth=1998 where id=1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/>
              <a:t>update+</a:t>
            </a:r>
            <a:r>
              <a:rPr lang="zh-CN" altLang="en-US" dirty="0"/>
              <a:t>表名代表要更新的表，</a:t>
            </a:r>
            <a:r>
              <a:rPr lang="en-US" altLang="zh-CN" dirty="0"/>
              <a:t>set</a:t>
            </a:r>
            <a:r>
              <a:rPr lang="zh-CN" altLang="en-US" dirty="0"/>
              <a:t>后面设置需要更新的</a:t>
            </a:r>
            <a:r>
              <a:rPr lang="zh-CN" altLang="en-US" dirty="0" smtClean="0"/>
              <a:t>内容</a:t>
            </a:r>
            <a:endParaRPr lang="zh-CN" altLang="en-US" dirty="0"/>
          </a:p>
          <a:p>
            <a:r>
              <a:rPr lang="en-US" altLang="zh-CN" dirty="0"/>
              <a:t>where</a:t>
            </a:r>
            <a:r>
              <a:rPr lang="zh-CN" altLang="en-US" dirty="0"/>
              <a:t>用作限制更新条件，后面接表达式，只要表达式为真便满足</a:t>
            </a:r>
            <a:r>
              <a:rPr lang="zh-CN" altLang="en-US" dirty="0" smtClean="0"/>
              <a:t>条件</a:t>
            </a:r>
            <a:endParaRPr lang="zh-CN" altLang="en-US" dirty="0"/>
          </a:p>
          <a:p>
            <a:r>
              <a:rPr lang="en-US" altLang="zh-CN" dirty="0"/>
              <a:t>Tips</a:t>
            </a:r>
            <a:r>
              <a:rPr lang="zh-CN" altLang="en-US" dirty="0"/>
              <a:t>：</a:t>
            </a:r>
            <a:r>
              <a:rPr lang="en-US" altLang="zh-CN" dirty="0"/>
              <a:t>where 1</a:t>
            </a:r>
            <a:r>
              <a:rPr lang="zh-CN" altLang="en-US" dirty="0"/>
              <a:t>也能代表真，即全部满足</a:t>
            </a:r>
          </a:p>
        </p:txBody>
      </p:sp>
      <p:sp>
        <p:nvSpPr>
          <p:cNvPr id="13" name="矩形 12"/>
          <p:cNvSpPr/>
          <p:nvPr/>
        </p:nvSpPr>
        <p:spPr>
          <a:xfrm>
            <a:off x="22002" y="3501008"/>
            <a:ext cx="784060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多字段更新：</a:t>
            </a:r>
            <a:endParaRPr lang="en-US" altLang="zh-CN" dirty="0" smtClean="0"/>
          </a:p>
          <a:p>
            <a:r>
              <a:rPr lang="en-US" altLang="zh-CN" dirty="0"/>
              <a:t>update person set name='</a:t>
            </a:r>
            <a:r>
              <a:rPr lang="zh-CN" altLang="en-US" dirty="0"/>
              <a:t>小红</a:t>
            </a:r>
            <a:r>
              <a:rPr lang="en-US" altLang="zh-CN" dirty="0"/>
              <a:t>',sex='</a:t>
            </a:r>
            <a:r>
              <a:rPr lang="zh-CN" altLang="en-US" dirty="0"/>
              <a:t>女</a:t>
            </a:r>
            <a:r>
              <a:rPr lang="en-US" altLang="zh-CN" dirty="0"/>
              <a:t>' where id=3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zh-CN" altLang="en-US" dirty="0"/>
              <a:t>多字段更新只需要在</a:t>
            </a:r>
            <a:r>
              <a:rPr lang="en-US" altLang="zh-CN" dirty="0"/>
              <a:t>set</a:t>
            </a:r>
            <a:r>
              <a:rPr lang="zh-CN" altLang="en-US" dirty="0"/>
              <a:t>后面添加多个要修改的字段和数据即可，</a:t>
            </a:r>
            <a:r>
              <a:rPr lang="zh-CN" altLang="en-US" dirty="0" smtClean="0"/>
              <a:t>用逗号隔开</a:t>
            </a:r>
            <a:endParaRPr lang="zh-CN" altLang="en-US" dirty="0"/>
          </a:p>
          <a:p>
            <a:r>
              <a:rPr lang="zh-CN" altLang="en-US" dirty="0"/>
              <a:t>如果想更新所有记录则无需加</a:t>
            </a:r>
            <a:r>
              <a:rPr lang="en-US" altLang="zh-CN" dirty="0"/>
              <a:t>where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92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en-US" altLang="en-US" sz="3200" b="1" dirty="0" smtClean="0">
                <a:latin typeface="宋体" charset="0"/>
              </a:rPr>
              <a:t>删除字段</a:t>
            </a:r>
            <a:r>
              <a:rPr lang="zh-CN" altLang="en-US" sz="3200" b="1" dirty="0" smtClean="0">
                <a:latin typeface="宋体" charset="0"/>
              </a:rPr>
              <a:t>：</a:t>
            </a:r>
            <a:endParaRPr lang="en-US" altLang="zh-CN" sz="3200" b="1" dirty="0" smtClean="0">
              <a:latin typeface="宋体" charset="0"/>
            </a:endParaRPr>
          </a:p>
          <a:p>
            <a:endParaRPr lang="en-US" altLang="zh-CN" sz="2800" b="1" dirty="0" smtClean="0">
              <a:latin typeface="宋体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908720"/>
            <a:ext cx="73803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删除指定记录</a:t>
            </a:r>
          </a:p>
          <a:p>
            <a:r>
              <a:rPr lang="en-US" altLang="zh-CN" dirty="0" err="1"/>
              <a:t>mysql</a:t>
            </a:r>
            <a:r>
              <a:rPr lang="en-US" altLang="zh-CN" dirty="0"/>
              <a:t>&gt; delete from person where id=9;</a:t>
            </a:r>
          </a:p>
          <a:p>
            <a:r>
              <a:rPr lang="en-US" altLang="zh-CN" dirty="0"/>
              <a:t>Query OK, 1 row affected (0.02 sec)</a:t>
            </a:r>
          </a:p>
          <a:p>
            <a:r>
              <a:rPr lang="zh-CN" altLang="en-US" dirty="0"/>
              <a:t>删除记录也需要跟上</a:t>
            </a:r>
            <a:r>
              <a:rPr lang="en-US" altLang="zh-CN" dirty="0"/>
              <a:t>where</a:t>
            </a:r>
            <a:r>
              <a:rPr lang="zh-CN" altLang="en-US" dirty="0"/>
              <a:t>限定</a:t>
            </a:r>
          </a:p>
          <a:p>
            <a:endParaRPr lang="zh-CN" altLang="en-US" dirty="0"/>
          </a:p>
          <a:p>
            <a:r>
              <a:rPr lang="en-US" altLang="zh-CN" dirty="0"/>
              <a:t>tips:</a:t>
            </a:r>
            <a:r>
              <a:rPr lang="zh-CN" altLang="en-US" dirty="0"/>
              <a:t>除非你非常确定</a:t>
            </a:r>
            <a:r>
              <a:rPr lang="en-US" altLang="zh-CN" dirty="0"/>
              <a:t>where</a:t>
            </a:r>
            <a:r>
              <a:rPr lang="zh-CN" altLang="en-US" dirty="0"/>
              <a:t>子句只会删除你想要删除的行</a:t>
            </a:r>
          </a:p>
          <a:p>
            <a:r>
              <a:rPr lang="zh-CN" altLang="en-US" dirty="0" smtClean="0"/>
              <a:t>否则都应该</a:t>
            </a:r>
            <a:r>
              <a:rPr lang="zh-CN" altLang="en-US" dirty="0"/>
              <a:t>用</a:t>
            </a:r>
            <a:r>
              <a:rPr lang="en-US" altLang="zh-CN" dirty="0"/>
              <a:t>select</a:t>
            </a:r>
            <a:r>
              <a:rPr lang="zh-CN" altLang="en-US" dirty="0"/>
              <a:t>来确认情况</a:t>
            </a:r>
          </a:p>
        </p:txBody>
      </p:sp>
      <p:sp>
        <p:nvSpPr>
          <p:cNvPr id="13" name="矩形 12"/>
          <p:cNvSpPr/>
          <p:nvPr/>
        </p:nvSpPr>
        <p:spPr>
          <a:xfrm>
            <a:off x="22002" y="3501008"/>
            <a:ext cx="69982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删除所有记录</a:t>
            </a:r>
          </a:p>
          <a:p>
            <a:r>
              <a:rPr lang="en-US" altLang="zh-CN" dirty="0" err="1"/>
              <a:t>mysql</a:t>
            </a:r>
            <a:r>
              <a:rPr lang="en-US" altLang="zh-CN" dirty="0"/>
              <a:t>&gt; delete from person;</a:t>
            </a:r>
          </a:p>
          <a:p>
            <a:r>
              <a:rPr lang="en-US" altLang="zh-CN" dirty="0"/>
              <a:t>Query OK, 8 rows affected (0.03 sec)</a:t>
            </a:r>
          </a:p>
          <a:p>
            <a:r>
              <a:rPr lang="zh-CN" altLang="en-US" dirty="0"/>
              <a:t>在不跟</a:t>
            </a:r>
            <a:r>
              <a:rPr lang="en-US" altLang="zh-CN" dirty="0"/>
              <a:t>where</a:t>
            </a:r>
            <a:r>
              <a:rPr lang="zh-CN" altLang="en-US" dirty="0"/>
              <a:t>限定条件的情况下即可逐条删除所有记录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tips</a:t>
            </a:r>
            <a:r>
              <a:rPr lang="zh-CN" altLang="en-US" dirty="0"/>
              <a:t>：这里删除不会要任何提示，说删就删了，</a:t>
            </a:r>
            <a:r>
              <a:rPr lang="zh-CN" altLang="en-US" dirty="0" smtClean="0"/>
              <a:t>快的很</a:t>
            </a:r>
            <a:endParaRPr lang="zh-CN" altLang="en-US" dirty="0"/>
          </a:p>
          <a:p>
            <a:r>
              <a:rPr lang="zh-CN" altLang="en-US" dirty="0"/>
              <a:t>　　   所以使用的时候要格外小心，最好先把数据备份</a:t>
            </a:r>
          </a:p>
        </p:txBody>
      </p:sp>
    </p:spTree>
    <p:extLst>
      <p:ext uri="{BB962C8B-B14F-4D97-AF65-F5344CB8AC3E}">
        <p14:creationId xmlns:p14="http://schemas.microsoft.com/office/powerpoint/2010/main" val="344961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en-US" altLang="zh-CN" sz="2800" b="1" dirty="0" smtClean="0">
                <a:latin typeface="宋体" charset="0"/>
              </a:rPr>
              <a:t>SQL</a:t>
            </a:r>
            <a:r>
              <a:rPr lang="zh-CN" altLang="en-US" sz="2800" b="1" dirty="0" smtClean="0">
                <a:latin typeface="宋体" charset="0"/>
              </a:rPr>
              <a:t>函数</a:t>
            </a:r>
            <a:endParaRPr lang="en-US" altLang="zh-CN" sz="2800" b="1" dirty="0" smtClean="0">
              <a:latin typeface="宋体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548680"/>
            <a:ext cx="91311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我们在之前的实验讲过了</a:t>
            </a:r>
            <a:r>
              <a:rPr lang="en-US" altLang="zh-CN" sz="2400" dirty="0" smtClean="0"/>
              <a:t>Aggregate</a:t>
            </a:r>
            <a:r>
              <a:rPr lang="zh-CN" altLang="en-US" sz="2400" dirty="0" smtClean="0"/>
              <a:t>函数了，这里我们再来回顾一下：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SQL </a:t>
            </a:r>
            <a:r>
              <a:rPr lang="en-US" altLang="zh-CN" sz="2400" dirty="0"/>
              <a:t>Aggregate </a:t>
            </a:r>
            <a:r>
              <a:rPr lang="zh-CN" altLang="en-US" sz="2400" dirty="0"/>
              <a:t>函数计算从列中取得的值，返回一个单一的值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CN" altLang="en-US" sz="2400" dirty="0"/>
              <a:t>有用的 </a:t>
            </a:r>
            <a:r>
              <a:rPr lang="en-US" altLang="zh-CN" sz="2400" dirty="0"/>
              <a:t>Aggregate </a:t>
            </a:r>
            <a:r>
              <a:rPr lang="zh-CN" altLang="en-US" sz="2400" dirty="0"/>
              <a:t>函数：</a:t>
            </a:r>
          </a:p>
          <a:p>
            <a:r>
              <a:rPr lang="en-US" altLang="zh-CN" sz="2400" dirty="0"/>
              <a:t>AVG() - </a:t>
            </a:r>
            <a:r>
              <a:rPr lang="zh-CN" altLang="en-US" sz="2400" dirty="0"/>
              <a:t>返回平均值</a:t>
            </a:r>
          </a:p>
          <a:p>
            <a:r>
              <a:rPr lang="en-US" altLang="zh-CN" sz="2400" dirty="0"/>
              <a:t>COUNT() - </a:t>
            </a:r>
            <a:r>
              <a:rPr lang="zh-CN" altLang="en-US" sz="2400" dirty="0"/>
              <a:t>返回行数</a:t>
            </a:r>
          </a:p>
          <a:p>
            <a:r>
              <a:rPr lang="en-US" altLang="zh-CN" sz="2400" dirty="0"/>
              <a:t>FIRST() - </a:t>
            </a:r>
            <a:r>
              <a:rPr lang="zh-CN" altLang="en-US" sz="2400" dirty="0"/>
              <a:t>返回第一个记录的值</a:t>
            </a:r>
          </a:p>
          <a:p>
            <a:r>
              <a:rPr lang="en-US" altLang="zh-CN" sz="2400" dirty="0"/>
              <a:t>LAST() - </a:t>
            </a:r>
            <a:r>
              <a:rPr lang="zh-CN" altLang="en-US" sz="2400" dirty="0"/>
              <a:t>返回最后一个记录的值</a:t>
            </a:r>
          </a:p>
          <a:p>
            <a:r>
              <a:rPr lang="en-US" altLang="zh-CN" sz="2400" dirty="0"/>
              <a:t>MAX() - </a:t>
            </a:r>
            <a:r>
              <a:rPr lang="zh-CN" altLang="en-US" sz="2400" dirty="0"/>
              <a:t>返回最大值</a:t>
            </a:r>
          </a:p>
          <a:p>
            <a:r>
              <a:rPr lang="en-US" altLang="zh-CN" sz="2400" dirty="0"/>
              <a:t>MIN() - </a:t>
            </a:r>
            <a:r>
              <a:rPr lang="zh-CN" altLang="en-US" sz="2400" dirty="0"/>
              <a:t>返回最小值</a:t>
            </a:r>
          </a:p>
          <a:p>
            <a:r>
              <a:rPr lang="en-US" altLang="zh-CN" sz="2400" dirty="0"/>
              <a:t>SUM() - </a:t>
            </a:r>
            <a:r>
              <a:rPr lang="zh-CN" altLang="en-US" sz="2400" dirty="0"/>
              <a:t>返回总和</a:t>
            </a:r>
          </a:p>
        </p:txBody>
      </p:sp>
    </p:spTree>
    <p:extLst>
      <p:ext uri="{BB962C8B-B14F-4D97-AF65-F5344CB8AC3E}">
        <p14:creationId xmlns:p14="http://schemas.microsoft.com/office/powerpoint/2010/main" val="5093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339752" y="2492896"/>
            <a:ext cx="54288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en-US" altLang="zh-CN" sz="4800" b="1" dirty="0" smtClean="0">
                <a:latin typeface="宋体" charset="0"/>
              </a:rPr>
              <a:t>MYSQL</a:t>
            </a:r>
            <a:r>
              <a:rPr lang="zh-CN" altLang="en-US" sz="4800" b="1" dirty="0" smtClean="0">
                <a:latin typeface="宋体" charset="0"/>
              </a:rPr>
              <a:t>字符串函数</a:t>
            </a:r>
            <a:endParaRPr lang="en-US" altLang="zh-CN" sz="4800" b="1" dirty="0" smtClean="0">
              <a:latin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26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3762" y="-29046"/>
            <a:ext cx="9120237" cy="526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endParaRPr lang="zh-CN" altLang="en-US" sz="2800" dirty="0">
              <a:latin typeface="宋体" charset="0"/>
            </a:endParaRPr>
          </a:p>
          <a:p>
            <a:endParaRPr lang="zh-CN" altLang="en-US" sz="2800" dirty="0">
              <a:latin typeface="宋体" charset="0"/>
            </a:endParaRPr>
          </a:p>
          <a:p>
            <a:r>
              <a:rPr lang="zh-CN" altLang="en-US" sz="2800" dirty="0">
                <a:latin typeface="宋体" charset="0"/>
              </a:rPr>
              <a:t>	字符串是由零个或多个字符组成的有限序列。一般记为 s='a1a2•••an'(n&gt;=0)。通常以串的整体作为操作对象，如：在串中查找某个子串、求取一个子串、在串的某个位置上插入一个子串以及删除一个子串等。 </a:t>
            </a:r>
          </a:p>
          <a:p>
            <a:r>
              <a:rPr lang="zh-CN" altLang="en-US" sz="2800" dirty="0">
                <a:latin typeface="宋体" charset="0"/>
              </a:rPr>
              <a:t>	假如结果的长度大于 max_allowed_packet 系统变量的最大值时，字符串值函数的返回值为NULL。 </a:t>
            </a:r>
          </a:p>
          <a:p>
            <a:endParaRPr lang="zh-CN" altLang="en-US" sz="2800" dirty="0">
              <a:latin typeface="宋体" charset="0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宋体" charset="0"/>
              </a:rPr>
              <a:t>注意：对于针对字符串位置的操作，第一个位置被标记为1！</a:t>
            </a:r>
          </a:p>
          <a:p>
            <a:r>
              <a:rPr lang="zh-CN" altLang="en-US" sz="2800" b="1" dirty="0">
                <a:solidFill>
                  <a:srgbClr val="FF0000"/>
                </a:solidFill>
                <a:latin typeface="宋体" charset="0"/>
              </a:rPr>
              <a:t>	字符串要加引号，双引号或者单引号都可以！</a:t>
            </a:r>
          </a:p>
        </p:txBody>
      </p:sp>
    </p:spTree>
    <p:extLst>
      <p:ext uri="{BB962C8B-B14F-4D97-AF65-F5344CB8AC3E}">
        <p14:creationId xmlns:p14="http://schemas.microsoft.com/office/powerpoint/2010/main" val="355971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39552" y="548680"/>
            <a:ext cx="7492604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zh-CN" altLang="en-US" sz="3200" b="1" dirty="0">
                <a:latin typeface="宋体" charset="0"/>
              </a:rPr>
              <a:t>ASCII(str) </a:t>
            </a:r>
          </a:p>
          <a:p>
            <a:endParaRPr lang="zh-CN" altLang="en-US" sz="2800" b="1" dirty="0">
              <a:latin typeface="宋体" charset="0"/>
            </a:endParaRPr>
          </a:p>
          <a:p>
            <a:r>
              <a:rPr lang="zh-CN" altLang="en-US" sz="2800" dirty="0"/>
              <a:t>返回值为字符串str 的最左字符的ASCII值。假如str为空字符串，则返回值为 0 。假如str 为NULL，则返回值为 NULL。 ASCII()用于带有从 0到255的数值的字符。 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67544" y="3429000"/>
            <a:ext cx="705678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fr-FR" sz="2800" dirty="0" err="1"/>
              <a:t>mysql</a:t>
            </a:r>
            <a:r>
              <a:rPr lang="fr-FR" sz="2800" dirty="0"/>
              <a:t>&gt; select ASCII('2');</a:t>
            </a:r>
          </a:p>
          <a:p>
            <a:r>
              <a:rPr lang="fr-FR" sz="2800" dirty="0"/>
              <a:t>        -&gt; 50</a:t>
            </a:r>
          </a:p>
          <a:p>
            <a:r>
              <a:rPr lang="fr-FR" sz="2800" dirty="0" err="1"/>
              <a:t>mysql</a:t>
            </a:r>
            <a:r>
              <a:rPr lang="fr-FR" sz="2800" dirty="0"/>
              <a:t>&gt; select ASCII(2);</a:t>
            </a:r>
          </a:p>
          <a:p>
            <a:r>
              <a:rPr lang="fr-FR" sz="2800" dirty="0"/>
              <a:t>        -&gt; 50</a:t>
            </a:r>
          </a:p>
          <a:p>
            <a:r>
              <a:rPr lang="fr-FR" sz="2800" dirty="0" err="1"/>
              <a:t>mysql</a:t>
            </a:r>
            <a:r>
              <a:rPr lang="fr-FR" sz="2800" dirty="0"/>
              <a:t>&gt; select ASCII('dx');</a:t>
            </a:r>
          </a:p>
          <a:p>
            <a:r>
              <a:rPr lang="fr-FR" sz="2800" dirty="0"/>
              <a:t>        -&gt; 100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399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2704"/>
            <a:ext cx="9036496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zh-CN" altLang="en-US" sz="3200" b="1" dirty="0" smtClean="0">
                <a:latin typeface="宋体" charset="0"/>
              </a:rPr>
              <a:t>CONCAT(str1,str2,...) </a:t>
            </a:r>
          </a:p>
          <a:p>
            <a:endParaRPr lang="zh-CN" altLang="en-US" sz="3200" b="1" dirty="0" smtClean="0">
              <a:latin typeface="宋体" charset="0"/>
            </a:endParaRPr>
          </a:p>
          <a:p>
            <a:r>
              <a:rPr lang="zh-CN" altLang="en-US" sz="2800" dirty="0">
                <a:latin typeface="宋体" charset="0"/>
              </a:rPr>
              <a:t>返回来自于参数连结的字符串。如果任何参数是</a:t>
            </a:r>
            <a:r>
              <a:rPr lang="en-US" altLang="zh-CN" sz="2800" dirty="0">
                <a:latin typeface="宋体" charset="0"/>
              </a:rPr>
              <a:t>NULL</a:t>
            </a:r>
            <a:r>
              <a:rPr lang="zh-CN" altLang="en-US" sz="2800" dirty="0">
                <a:latin typeface="宋体" charset="0"/>
              </a:rPr>
              <a:t>， 返回</a:t>
            </a:r>
            <a:r>
              <a:rPr lang="en-US" altLang="zh-CN" sz="2800" dirty="0">
                <a:latin typeface="宋体" charset="0"/>
              </a:rPr>
              <a:t>NULL</a:t>
            </a:r>
            <a:r>
              <a:rPr lang="zh-CN" altLang="en-US" sz="2800" dirty="0">
                <a:latin typeface="宋体" charset="0"/>
              </a:rPr>
              <a:t>。可以有超过</a:t>
            </a:r>
            <a:r>
              <a:rPr lang="en-US" altLang="zh-CN" sz="2800" dirty="0">
                <a:latin typeface="宋体" charset="0"/>
              </a:rPr>
              <a:t>2</a:t>
            </a:r>
            <a:r>
              <a:rPr lang="zh-CN" altLang="en-US" sz="2800" dirty="0">
                <a:latin typeface="宋体" charset="0"/>
              </a:rPr>
              <a:t>个的参数。一个数字参数被变换为等价的字符串</a:t>
            </a:r>
            <a:r>
              <a:rPr lang="zh-CN" altLang="en-US" sz="2800" dirty="0" smtClean="0">
                <a:latin typeface="宋体" charset="0"/>
              </a:rPr>
              <a:t>形式</a:t>
            </a:r>
            <a:r>
              <a:rPr lang="zh-CN" altLang="en-US" sz="2800" dirty="0">
                <a:latin typeface="宋体" charset="0"/>
              </a:rPr>
              <a:t>。</a:t>
            </a:r>
            <a:endParaRPr lang="zh-CN" altLang="en-US" sz="3200" b="1" dirty="0">
              <a:latin typeface="宋体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2636912"/>
            <a:ext cx="75608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2800" dirty="0" err="1"/>
              <a:t>mysql</a:t>
            </a:r>
            <a:r>
              <a:rPr lang="fr-FR" altLang="zh-CN" sz="2800" dirty="0"/>
              <a:t>&gt; select CONCAT('</a:t>
            </a:r>
            <a:r>
              <a:rPr lang="fr-FR" altLang="zh-CN" sz="2800" dirty="0" err="1"/>
              <a:t>My</a:t>
            </a:r>
            <a:r>
              <a:rPr lang="fr-FR" altLang="zh-CN" sz="2800" dirty="0"/>
              <a:t>', 'S', 'QL');</a:t>
            </a:r>
          </a:p>
          <a:p>
            <a:r>
              <a:rPr lang="fr-FR" altLang="zh-CN" sz="2800" dirty="0"/>
              <a:t>        -&gt; 'MySQL'</a:t>
            </a:r>
          </a:p>
          <a:p>
            <a:r>
              <a:rPr lang="fr-FR" altLang="zh-CN" sz="2800" dirty="0" err="1"/>
              <a:t>mysql</a:t>
            </a:r>
            <a:r>
              <a:rPr lang="fr-FR" altLang="zh-CN" sz="2800" dirty="0"/>
              <a:t>&gt; select CONCAT('</a:t>
            </a:r>
            <a:r>
              <a:rPr lang="fr-FR" altLang="zh-CN" sz="2800" dirty="0" err="1"/>
              <a:t>My</a:t>
            </a:r>
            <a:r>
              <a:rPr lang="fr-FR" altLang="zh-CN" sz="2800" dirty="0"/>
              <a:t>', NULL, 'QL');</a:t>
            </a:r>
          </a:p>
          <a:p>
            <a:r>
              <a:rPr lang="fr-FR" altLang="zh-CN" sz="2800" dirty="0"/>
              <a:t>        -&gt; NULL</a:t>
            </a:r>
          </a:p>
          <a:p>
            <a:r>
              <a:rPr lang="fr-FR" altLang="zh-CN" sz="2800" dirty="0" err="1"/>
              <a:t>mysql</a:t>
            </a:r>
            <a:r>
              <a:rPr lang="fr-FR" altLang="zh-CN" sz="2800" dirty="0"/>
              <a:t>&gt; select CONCAT(14.3);</a:t>
            </a:r>
          </a:p>
          <a:p>
            <a:r>
              <a:rPr lang="fr-FR" altLang="zh-CN" sz="2800" dirty="0"/>
              <a:t>        -&gt; '14.3'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74369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对开">
  <a:themeElements>
    <a:clrScheme name="对开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对开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对开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对开.thmx</Template>
  <TotalTime>1272</TotalTime>
  <Words>897</Words>
  <Application>Microsoft Office PowerPoint</Application>
  <PresentationFormat>全屏显示(4:3)</PresentationFormat>
  <Paragraphs>122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对开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Sauce</dc:creator>
  <cp:lastModifiedBy>J09-060</cp:lastModifiedBy>
  <cp:revision>209</cp:revision>
  <dcterms:created xsi:type="dcterms:W3CDTF">2015-10-06T09:45:56Z</dcterms:created>
  <dcterms:modified xsi:type="dcterms:W3CDTF">2015-11-19T10:54:34Z</dcterms:modified>
</cp:coreProperties>
</file>