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41"/>
  </p:notesMasterIdLst>
  <p:handoutMasterIdLst>
    <p:handoutMasterId r:id="rId42"/>
  </p:handoutMasterIdLst>
  <p:sldIdLst>
    <p:sldId id="274" r:id="rId2"/>
    <p:sldId id="258" r:id="rId3"/>
    <p:sldId id="373" r:id="rId4"/>
    <p:sldId id="495" r:id="rId5"/>
    <p:sldId id="472" r:id="rId6"/>
    <p:sldId id="479" r:id="rId7"/>
    <p:sldId id="498" r:id="rId8"/>
    <p:sldId id="497" r:id="rId9"/>
    <p:sldId id="499" r:id="rId10"/>
    <p:sldId id="473" r:id="rId11"/>
    <p:sldId id="500" r:id="rId12"/>
    <p:sldId id="502" r:id="rId13"/>
    <p:sldId id="501" r:id="rId14"/>
    <p:sldId id="474" r:id="rId15"/>
    <p:sldId id="475" r:id="rId16"/>
    <p:sldId id="503" r:id="rId17"/>
    <p:sldId id="504" r:id="rId18"/>
    <p:sldId id="505" r:id="rId19"/>
    <p:sldId id="506" r:id="rId20"/>
    <p:sldId id="507" r:id="rId21"/>
    <p:sldId id="508" r:id="rId22"/>
    <p:sldId id="509" r:id="rId23"/>
    <p:sldId id="510" r:id="rId24"/>
    <p:sldId id="511" r:id="rId25"/>
    <p:sldId id="512" r:id="rId26"/>
    <p:sldId id="514" r:id="rId27"/>
    <p:sldId id="515" r:id="rId28"/>
    <p:sldId id="516" r:id="rId29"/>
    <p:sldId id="517" r:id="rId30"/>
    <p:sldId id="520" r:id="rId31"/>
    <p:sldId id="518" r:id="rId32"/>
    <p:sldId id="522" r:id="rId33"/>
    <p:sldId id="534" r:id="rId34"/>
    <p:sldId id="535" r:id="rId35"/>
    <p:sldId id="533" r:id="rId36"/>
    <p:sldId id="525" r:id="rId37"/>
    <p:sldId id="536" r:id="rId38"/>
    <p:sldId id="523" r:id="rId39"/>
    <p:sldId id="367" r:id="rId40"/>
  </p:sldIdLst>
  <p:sldSz cx="9144000" cy="6858000" type="screen4x3"/>
  <p:notesSz cx="6834188" cy="9979025"/>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1632">
          <p15:clr>
            <a:srgbClr val="A4A3A4"/>
          </p15:clr>
        </p15:guide>
        <p15:guide id="2" pos="28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A42"/>
    <a:srgbClr val="0000FF"/>
    <a:srgbClr val="333399"/>
    <a:srgbClr val="0000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39" autoAdjust="0"/>
    <p:restoredTop sz="91777" autoAdjust="0"/>
  </p:normalViewPr>
  <p:slideViewPr>
    <p:cSldViewPr>
      <p:cViewPr varScale="1">
        <p:scale>
          <a:sx n="95" d="100"/>
          <a:sy n="95" d="100"/>
        </p:scale>
        <p:origin x="834" y="84"/>
      </p:cViewPr>
      <p:guideLst>
        <p:guide orient="horz" pos="1632"/>
        <p:guide pos="282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36"/>
    </p:cViewPr>
  </p:sorter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23.wmf"/><Relationship Id="rId5" Type="http://schemas.openxmlformats.org/officeDocument/2006/relationships/image" Target="../media/image26.wmf"/><Relationship Id="rId4"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png"/></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png"/><Relationship Id="rId5" Type="http://schemas.openxmlformats.org/officeDocument/2006/relationships/image" Target="../media/image21.wmf"/><Relationship Id="rId4"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61481" cy="498951"/>
          </a:xfrm>
          <a:prstGeom prst="rect">
            <a:avLst/>
          </a:prstGeom>
        </p:spPr>
        <p:txBody>
          <a:bodyPr vert="horz" lIns="91428" tIns="45714" rIns="91428" bIns="45714" rtlCol="0"/>
          <a:lstStyle>
            <a:lvl1pPr algn="l">
              <a:defRPr sz="1200"/>
            </a:lvl1pPr>
          </a:lstStyle>
          <a:p>
            <a:endParaRPr lang="zh-CN" altLang="en-US"/>
          </a:p>
        </p:txBody>
      </p:sp>
      <p:sp>
        <p:nvSpPr>
          <p:cNvPr id="3" name="日期占位符 2"/>
          <p:cNvSpPr>
            <a:spLocks noGrp="1"/>
          </p:cNvSpPr>
          <p:nvPr>
            <p:ph type="dt" sz="quarter" idx="1"/>
          </p:nvPr>
        </p:nvSpPr>
        <p:spPr>
          <a:xfrm>
            <a:off x="3871126" y="1"/>
            <a:ext cx="2961481" cy="498951"/>
          </a:xfrm>
          <a:prstGeom prst="rect">
            <a:avLst/>
          </a:prstGeom>
        </p:spPr>
        <p:txBody>
          <a:bodyPr vert="horz" lIns="91428" tIns="45714" rIns="91428" bIns="45714" rtlCol="0"/>
          <a:lstStyle>
            <a:lvl1pPr algn="r">
              <a:defRPr sz="1200"/>
            </a:lvl1pPr>
          </a:lstStyle>
          <a:p>
            <a:fld id="{C2E8241B-2257-423D-AA8C-5C927D223BB1}" type="datetimeFigureOut">
              <a:rPr lang="zh-CN" altLang="en-US" smtClean="0"/>
              <a:t>2017/7/11</a:t>
            </a:fld>
            <a:endParaRPr lang="zh-CN" altLang="en-US"/>
          </a:p>
        </p:txBody>
      </p:sp>
      <p:sp>
        <p:nvSpPr>
          <p:cNvPr id="4" name="页脚占位符 3"/>
          <p:cNvSpPr>
            <a:spLocks noGrp="1"/>
          </p:cNvSpPr>
          <p:nvPr>
            <p:ph type="ftr" sz="quarter" idx="2"/>
          </p:nvPr>
        </p:nvSpPr>
        <p:spPr>
          <a:xfrm>
            <a:off x="1" y="9478343"/>
            <a:ext cx="2961481" cy="498951"/>
          </a:xfrm>
          <a:prstGeom prst="rect">
            <a:avLst/>
          </a:prstGeom>
        </p:spPr>
        <p:txBody>
          <a:bodyPr vert="horz" lIns="91428" tIns="45714" rIns="91428" bIns="45714"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71126" y="9478343"/>
            <a:ext cx="2961481" cy="498951"/>
          </a:xfrm>
          <a:prstGeom prst="rect">
            <a:avLst/>
          </a:prstGeom>
        </p:spPr>
        <p:txBody>
          <a:bodyPr vert="horz" lIns="91428" tIns="45714" rIns="91428" bIns="45714" rtlCol="0" anchor="b"/>
          <a:lstStyle>
            <a:lvl1pPr algn="r">
              <a:defRPr sz="1200"/>
            </a:lvl1pPr>
          </a:lstStyle>
          <a:p>
            <a:fld id="{4F238743-414D-4593-8026-936FFA22876D}" type="slidenum">
              <a:rPr lang="zh-CN" altLang="en-US" smtClean="0"/>
              <a:t>‹#›</a:t>
            </a:fld>
            <a:endParaRPr lang="zh-CN" altLang="en-US"/>
          </a:p>
        </p:txBody>
      </p:sp>
    </p:spTree>
    <p:extLst>
      <p:ext uri="{BB962C8B-B14F-4D97-AF65-F5344CB8AC3E}">
        <p14:creationId xmlns:p14="http://schemas.microsoft.com/office/powerpoint/2010/main" val="1677528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62275" cy="498475"/>
          </a:xfrm>
          <a:prstGeom prst="rect">
            <a:avLst/>
          </a:prstGeom>
        </p:spPr>
        <p:txBody>
          <a:bodyPr vert="horz" lIns="91428" tIns="45714" rIns="91428" bIns="45714" rtlCol="0"/>
          <a:lstStyle>
            <a:lvl1pPr algn="l">
              <a:defRPr sz="1200"/>
            </a:lvl1pPr>
          </a:lstStyle>
          <a:p>
            <a:endParaRPr lang="zh-CN" altLang="en-US"/>
          </a:p>
        </p:txBody>
      </p:sp>
      <p:sp>
        <p:nvSpPr>
          <p:cNvPr id="3" name="日期占位符 2"/>
          <p:cNvSpPr>
            <a:spLocks noGrp="1"/>
          </p:cNvSpPr>
          <p:nvPr>
            <p:ph type="dt" idx="1"/>
          </p:nvPr>
        </p:nvSpPr>
        <p:spPr>
          <a:xfrm>
            <a:off x="3871914" y="1"/>
            <a:ext cx="2960687" cy="498475"/>
          </a:xfrm>
          <a:prstGeom prst="rect">
            <a:avLst/>
          </a:prstGeom>
        </p:spPr>
        <p:txBody>
          <a:bodyPr vert="horz" lIns="91428" tIns="45714" rIns="91428" bIns="45714" rtlCol="0"/>
          <a:lstStyle>
            <a:lvl1pPr algn="r">
              <a:defRPr sz="1200"/>
            </a:lvl1pPr>
          </a:lstStyle>
          <a:p>
            <a:fld id="{B59D5DE3-DB13-4678-9820-B6D109F4F611}" type="datetimeFigureOut">
              <a:rPr lang="zh-CN" altLang="en-US" smtClean="0"/>
              <a:t>2017/7/11</a:t>
            </a:fld>
            <a:endParaRPr lang="zh-CN" altLang="en-US"/>
          </a:p>
        </p:txBody>
      </p:sp>
      <p:sp>
        <p:nvSpPr>
          <p:cNvPr id="4" name="幻灯片图像占位符 3"/>
          <p:cNvSpPr>
            <a:spLocks noGrp="1" noRot="1" noChangeAspect="1"/>
          </p:cNvSpPr>
          <p:nvPr>
            <p:ph type="sldImg" idx="2"/>
          </p:nvPr>
        </p:nvSpPr>
        <p:spPr>
          <a:xfrm>
            <a:off x="923925" y="747713"/>
            <a:ext cx="4989513" cy="3743325"/>
          </a:xfrm>
          <a:prstGeom prst="rect">
            <a:avLst/>
          </a:prstGeom>
          <a:noFill/>
          <a:ln w="12700">
            <a:solidFill>
              <a:prstClr val="black"/>
            </a:solidFill>
          </a:ln>
        </p:spPr>
        <p:txBody>
          <a:bodyPr vert="horz" lIns="91428" tIns="45714" rIns="91428" bIns="45714" rtlCol="0" anchor="ctr"/>
          <a:lstStyle/>
          <a:p>
            <a:endParaRPr lang="zh-CN" altLang="en-US"/>
          </a:p>
        </p:txBody>
      </p:sp>
      <p:sp>
        <p:nvSpPr>
          <p:cNvPr id="5" name="备注占位符 4"/>
          <p:cNvSpPr>
            <a:spLocks noGrp="1"/>
          </p:cNvSpPr>
          <p:nvPr>
            <p:ph type="body" sz="quarter" idx="3"/>
          </p:nvPr>
        </p:nvSpPr>
        <p:spPr>
          <a:xfrm>
            <a:off x="684213" y="4740275"/>
            <a:ext cx="5467350" cy="4491038"/>
          </a:xfrm>
          <a:prstGeom prst="rect">
            <a:avLst/>
          </a:prstGeom>
        </p:spPr>
        <p:txBody>
          <a:bodyPr vert="horz" lIns="91428" tIns="45714" rIns="91428" bIns="4571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78964"/>
            <a:ext cx="2962275" cy="498475"/>
          </a:xfrm>
          <a:prstGeom prst="rect">
            <a:avLst/>
          </a:prstGeom>
        </p:spPr>
        <p:txBody>
          <a:bodyPr vert="horz" lIns="91428" tIns="45714" rIns="91428" bIns="45714"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71914" y="9478964"/>
            <a:ext cx="2960687" cy="498475"/>
          </a:xfrm>
          <a:prstGeom prst="rect">
            <a:avLst/>
          </a:prstGeom>
        </p:spPr>
        <p:txBody>
          <a:bodyPr vert="horz" lIns="91428" tIns="45714" rIns="91428" bIns="45714" rtlCol="0" anchor="b"/>
          <a:lstStyle>
            <a:lvl1pPr algn="r">
              <a:defRPr sz="1200"/>
            </a:lvl1pPr>
          </a:lstStyle>
          <a:p>
            <a:fld id="{8A933A15-6810-4E55-9DD7-6C761454656A}" type="slidenum">
              <a:rPr lang="zh-CN" altLang="en-US" smtClean="0"/>
              <a:t>‹#›</a:t>
            </a:fld>
            <a:endParaRPr lang="zh-CN" altLang="en-US"/>
          </a:p>
        </p:txBody>
      </p:sp>
    </p:spTree>
    <p:extLst>
      <p:ext uri="{BB962C8B-B14F-4D97-AF65-F5344CB8AC3E}">
        <p14:creationId xmlns:p14="http://schemas.microsoft.com/office/powerpoint/2010/main" val="2522923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A933A15-6810-4E55-9DD7-6C761454656A}" type="slidenum">
              <a:rPr lang="zh-CN" altLang="en-US" smtClean="0"/>
              <a:t>2</a:t>
            </a:fld>
            <a:endParaRPr lang="zh-CN" altLang="en-US"/>
          </a:p>
        </p:txBody>
      </p:sp>
    </p:spTree>
    <p:extLst>
      <p:ext uri="{BB962C8B-B14F-4D97-AF65-F5344CB8AC3E}">
        <p14:creationId xmlns:p14="http://schemas.microsoft.com/office/powerpoint/2010/main" val="2338871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p:nvPr/>
        </p:nvGrpSpPr>
        <p:grpSpPr bwMode="auto">
          <a:xfrm>
            <a:off x="0" y="2438400"/>
            <a:ext cx="9009063" cy="1052513"/>
            <a:chOff x="0" y="1536"/>
            <a:chExt cx="5675" cy="663"/>
          </a:xfrm>
        </p:grpSpPr>
        <p:grpSp>
          <p:nvGrpSpPr>
            <p:cNvPr id="5" name="Group 3"/>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defRPr/>
                </a:pPr>
                <a:endParaRPr lang="zh-CN" altLang="en-US"/>
              </a:p>
            </p:txBody>
          </p:sp>
        </p:grpSp>
        <p:grpSp>
          <p:nvGrpSpPr>
            <p:cNvPr id="6" name="Group 6"/>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defRPr/>
              </a:pPr>
              <a:endParaRPr lang="zh-CN" altLang="en-US"/>
            </a:p>
          </p:txBody>
        </p:sp>
      </p:grpSp>
      <p:sp>
        <p:nvSpPr>
          <p:cNvPr id="35852"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3585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073D1306-A4CC-4FB0-B119-4483ED9B69D9}"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63087CAB-3997-4BDD-8040-774C9E121EB9}"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71CDB1DA-24AE-4287-B99C-1BED8ACE75BD}"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826CDADB-3151-49CC-ADFA-8AC9598E6343}"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pPr>
              <a:defRPr/>
            </a:pPr>
            <a:fld id="{9D096B06-EFB8-4369-BA8F-60573668E9C6}"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25DC8A55-CC24-430A-B04C-6EDEA986A363}"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p:txBody>
          <a:bodyPr/>
          <a:lstStyle>
            <a:lvl1pPr>
              <a:defRPr/>
            </a:lvl1pPr>
          </a:lstStyle>
          <a:p>
            <a:pPr>
              <a:defRPr/>
            </a:pPr>
            <a:fld id="{9949D819-14EA-4193-BADB-FB0FF6D4E4F8}"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p:txBody>
          <a:bodyPr/>
          <a:lstStyle>
            <a:lvl1pPr>
              <a:defRPr/>
            </a:lvl1pPr>
          </a:lstStyle>
          <a:p>
            <a:pPr>
              <a:defRPr/>
            </a:pPr>
            <a:fld id="{00AB89FB-0BB3-41B4-9A4A-2A4828DB3446}"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p:txBody>
          <a:bodyPr/>
          <a:lstStyle>
            <a:lvl1pPr>
              <a:defRPr/>
            </a:lvl1pPr>
          </a:lstStyle>
          <a:p>
            <a:pPr>
              <a:defRPr/>
            </a:pPr>
            <a:fld id="{203049C0-8B5C-496E-92F5-832EA7D9069D}"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37F6EDF9-867E-4E84-9AD3-F78105CDBBBC}"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pPr>
              <a:defRPr/>
            </a:pPr>
            <a:fld id="{2CE05CD5-3310-423A-9BD8-31F6546A2930}" type="slidenum">
              <a:rPr lang="zh-CN" altLang="en-US"/>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ChangeArrowheads="1"/>
          </p:cNvSpPr>
          <p:nvPr/>
        </p:nvSpPr>
        <p:spPr bwMode="ltGray">
          <a:xfrm>
            <a:off x="417513" y="1098550"/>
            <a:ext cx="438150" cy="474663"/>
          </a:xfrm>
          <a:prstGeom prst="rect">
            <a:avLst/>
          </a:prstGeom>
          <a:solidFill>
            <a:schemeClr val="accent2"/>
          </a:solidFill>
          <a:ln w="9525">
            <a:noFill/>
            <a:miter lim="800000"/>
          </a:ln>
          <a:effectLst/>
        </p:spPr>
        <p:txBody>
          <a:bodyPr wrap="none" anchor="ctr"/>
          <a:lstStyle/>
          <a:p>
            <a:pPr algn="ctr">
              <a:defRPr/>
            </a:pPr>
            <a:endParaRPr lang="zh-CN" altLang="en-US"/>
          </a:p>
        </p:txBody>
      </p:sp>
      <p:sp>
        <p:nvSpPr>
          <p:cNvPr id="3481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defRPr/>
            </a:pPr>
            <a:endParaRPr lang="zh-CN" altLang="en-US"/>
          </a:p>
        </p:txBody>
      </p:sp>
      <p:sp>
        <p:nvSpPr>
          <p:cNvPr id="34820" name="Rectangle 4"/>
          <p:cNvSpPr>
            <a:spLocks noChangeArrowheads="1"/>
          </p:cNvSpPr>
          <p:nvPr/>
        </p:nvSpPr>
        <p:spPr bwMode="ltGray">
          <a:xfrm>
            <a:off x="541338" y="1520825"/>
            <a:ext cx="422275" cy="474663"/>
          </a:xfrm>
          <a:prstGeom prst="rect">
            <a:avLst/>
          </a:prstGeom>
          <a:solidFill>
            <a:schemeClr val="folHlink"/>
          </a:solidFill>
          <a:ln w="9525">
            <a:noFill/>
            <a:miter lim="800000"/>
          </a:ln>
          <a:effectLst/>
        </p:spPr>
        <p:txBody>
          <a:bodyPr wrap="none" anchor="ctr"/>
          <a:lstStyle/>
          <a:p>
            <a:pPr algn="ctr">
              <a:defRPr/>
            </a:pPr>
            <a:endParaRPr lang="zh-CN" altLang="en-US"/>
          </a:p>
        </p:txBody>
      </p:sp>
      <p:sp>
        <p:nvSpPr>
          <p:cNvPr id="3482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en-US"/>
          </a:p>
        </p:txBody>
      </p:sp>
      <p:sp>
        <p:nvSpPr>
          <p:cNvPr id="3482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a:defRPr/>
            </a:pPr>
            <a:endParaRPr lang="zh-CN" altLang="en-US"/>
          </a:p>
        </p:txBody>
      </p:sp>
      <p:sp>
        <p:nvSpPr>
          <p:cNvPr id="34823" name="Rectangle 7"/>
          <p:cNvSpPr>
            <a:spLocks noChangeArrowheads="1"/>
          </p:cNvSpPr>
          <p:nvPr/>
        </p:nvSpPr>
        <p:spPr bwMode="gray">
          <a:xfrm>
            <a:off x="762000" y="990600"/>
            <a:ext cx="31750" cy="1052513"/>
          </a:xfrm>
          <a:prstGeom prst="rect">
            <a:avLst/>
          </a:prstGeom>
          <a:solidFill>
            <a:schemeClr val="bg2"/>
          </a:solidFill>
          <a:ln w="9525">
            <a:noFill/>
            <a:miter lim="800000"/>
          </a:ln>
          <a:effectLst/>
        </p:spPr>
        <p:txBody>
          <a:bodyPr wrap="none" anchor="ctr"/>
          <a:lstStyle/>
          <a:p>
            <a:pPr algn="ctr">
              <a:defRPr/>
            </a:pPr>
            <a:endParaRPr lang="zh-CN" altLang="en-US"/>
          </a:p>
        </p:txBody>
      </p:sp>
      <p:sp>
        <p:nvSpPr>
          <p:cNvPr id="3482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lang="zh-CN" altLang="en-US"/>
          </a:p>
        </p:txBody>
      </p:sp>
      <p:sp>
        <p:nvSpPr>
          <p:cNvPr id="1033" name="Rectangle 9"/>
          <p:cNvSpPr>
            <a:spLocks noGrp="1" noChangeArrowheads="1"/>
          </p:cNvSpPr>
          <p:nvPr>
            <p:ph type="title"/>
          </p:nvPr>
        </p:nvSpPr>
        <p:spPr bwMode="auto">
          <a:xfrm>
            <a:off x="1150938" y="617538"/>
            <a:ext cx="7793037" cy="1143000"/>
          </a:xfrm>
          <a:prstGeom prst="rect">
            <a:avLst/>
          </a:prstGeom>
          <a:noFill/>
          <a:ln w="9525">
            <a:noFill/>
            <a:miter lim="800000"/>
          </a:ln>
        </p:spPr>
        <p:txBody>
          <a:bodyPr vert="horz" wrap="square" lIns="91440" tIns="45720" rIns="91440" bIns="45720" numCol="1" anchor="b" anchorCtr="0" compatLnSpc="1"/>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4827" name="Rectangle 11"/>
          <p:cNvSpPr>
            <a:spLocks noGrp="1" noChangeArrowheads="1"/>
          </p:cNvSpPr>
          <p:nvPr>
            <p:ph type="dt" sz="half" idx="2"/>
          </p:nvPr>
        </p:nvSpPr>
        <p:spPr bwMode="auto">
          <a:xfrm>
            <a:off x="914400" y="6324600"/>
            <a:ext cx="1905000" cy="457200"/>
          </a:xfrm>
          <a:prstGeom prst="rect">
            <a:avLst/>
          </a:prstGeom>
          <a:noFill/>
          <a:ln w="9525">
            <a:noFill/>
            <a:miter lim="800000"/>
          </a:ln>
          <a:effectLst/>
        </p:spPr>
        <p:txBody>
          <a:bodyPr vert="horz" wrap="square" lIns="91440" tIns="45720" rIns="91440" bIns="45720" numCol="1" anchor="b" anchorCtr="0" compatLnSpc="1"/>
          <a:lstStyle>
            <a:lvl1pPr>
              <a:defRPr kumimoji="0" sz="1400"/>
            </a:lvl1pPr>
          </a:lstStyle>
          <a:p>
            <a:pPr>
              <a:defRPr/>
            </a:pPr>
            <a:endParaRPr lang="en-US" altLang="zh-CN"/>
          </a:p>
        </p:txBody>
      </p:sp>
      <p:sp>
        <p:nvSpPr>
          <p:cNvPr id="34828" name="Rectangle 12"/>
          <p:cNvSpPr>
            <a:spLocks noGrp="1" noChangeArrowheads="1"/>
          </p:cNvSpPr>
          <p:nvPr>
            <p:ph type="ftr" sz="quarter" idx="3"/>
          </p:nvPr>
        </p:nvSpPr>
        <p:spPr bwMode="auto">
          <a:xfrm>
            <a:off x="33528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kumimoji="0" sz="1400"/>
            </a:lvl1pPr>
          </a:lstStyle>
          <a:p>
            <a:pPr>
              <a:defRPr/>
            </a:pPr>
            <a:endParaRPr lang="en-US" altLang="zh-CN"/>
          </a:p>
        </p:txBody>
      </p:sp>
      <p:sp>
        <p:nvSpPr>
          <p:cNvPr id="34829" name="Rectangle 13"/>
          <p:cNvSpPr>
            <a:spLocks noGrp="1" noChangeArrowheads="1"/>
          </p:cNvSpPr>
          <p:nvPr>
            <p:ph type="sldNum" sz="quarter" idx="4"/>
          </p:nvPr>
        </p:nvSpPr>
        <p:spPr bwMode="auto">
          <a:xfrm>
            <a:off x="6781800" y="6324600"/>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400"/>
            </a:lvl1pPr>
          </a:lstStyle>
          <a:p>
            <a:pPr>
              <a:defRPr/>
            </a:pPr>
            <a:fld id="{B5051A3E-AD59-463D-A2F2-A7D923B9D360}"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12.png"/><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10.e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13.jp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8.bin"/><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8.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20.wmf"/><Relationship Id="rId4" Type="http://schemas.openxmlformats.org/officeDocument/2006/relationships/image" Target="../media/image17.png"/><Relationship Id="rId9"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2.png"/><Relationship Id="rId5" Type="http://schemas.openxmlformats.org/officeDocument/2006/relationships/oleObject" Target="../embeddings/oleObject16.bin"/><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26.wmf"/><Relationship Id="rId3" Type="http://schemas.openxmlformats.org/officeDocument/2006/relationships/image" Target="../media/image27.png"/><Relationship Id="rId7" Type="http://schemas.openxmlformats.org/officeDocument/2006/relationships/image" Target="../media/image19.wmf"/><Relationship Id="rId12"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8.bin"/><Relationship Id="rId11" Type="http://schemas.openxmlformats.org/officeDocument/2006/relationships/image" Target="../media/image25.wmf"/><Relationship Id="rId5" Type="http://schemas.openxmlformats.org/officeDocument/2006/relationships/image" Target="../media/image23.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4.wmf"/></Relationships>
</file>

<file path=ppt/slides/_rels/slide18.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2.emf"/><Relationship Id="rId5" Type="http://schemas.openxmlformats.org/officeDocument/2006/relationships/oleObject" Target="../embeddings/oleObject23.bin"/><Relationship Id="rId4" Type="http://schemas.openxmlformats.org/officeDocument/2006/relationships/image" Target="../media/image31.emf"/></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36.png"/><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4.emf"/><Relationship Id="rId5" Type="http://schemas.openxmlformats.org/officeDocument/2006/relationships/oleObject" Target="../embeddings/oleObject24.bin"/><Relationship Id="rId4" Type="http://schemas.openxmlformats.org/officeDocument/2006/relationships/image" Target="../media/image37.png"/><Relationship Id="rId9" Type="http://schemas.openxmlformats.org/officeDocument/2006/relationships/image" Target="../media/image38.jpe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39.emf"/></Relationships>
</file>

<file path=ppt/slides/_rels/slide28.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image" Target="../media/image42.jpeg"/><Relationship Id="rId7" Type="http://schemas.openxmlformats.org/officeDocument/2006/relationships/image" Target="../media/image41.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8.bin"/><Relationship Id="rId5" Type="http://schemas.openxmlformats.org/officeDocument/2006/relationships/image" Target="../media/image40.png"/><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4.emf"/><Relationship Id="rId5" Type="http://schemas.openxmlformats.org/officeDocument/2006/relationships/oleObject" Target="../embeddings/oleObject30.bin"/><Relationship Id="rId4" Type="http://schemas.openxmlformats.org/officeDocument/2006/relationships/image" Target="../media/image41.e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png"/><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882650" y="2252662"/>
            <a:ext cx="7243762" cy="776288"/>
          </a:xfrm>
          <a:prstGeom prst="rect">
            <a:avLst/>
          </a:prstGeom>
          <a:noFill/>
          <a:ln w="9525">
            <a:noFill/>
            <a:miter lim="800000"/>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4000" b="1" i="0" u="none" strike="noStrike" kern="0" cap="none" spc="0" normalizeH="0" baseline="0" noProof="0" dirty="0" smtClean="0">
                <a:ln>
                  <a:noFill/>
                </a:ln>
                <a:solidFill>
                  <a:schemeClr val="tx2"/>
                </a:solidFill>
                <a:effectLst/>
                <a:uLnTx/>
                <a:uFillTx/>
                <a:latin typeface="黑体" pitchFamily="49" charset="-122"/>
                <a:ea typeface="黑体" pitchFamily="49" charset="-122"/>
                <a:cs typeface="+mj-cs"/>
              </a:rPr>
              <a:t>第二课 </a:t>
            </a:r>
            <a:r>
              <a:rPr lang="zh-CN" altLang="en-US" sz="4000" b="1" kern="0" dirty="0">
                <a:solidFill>
                  <a:schemeClr val="tx2"/>
                </a:solidFill>
                <a:latin typeface="黑体" pitchFamily="49" charset="-122"/>
                <a:ea typeface="黑体" pitchFamily="49" charset="-122"/>
                <a:cs typeface="+mj-cs"/>
              </a:rPr>
              <a:t>光电</a:t>
            </a:r>
            <a:r>
              <a:rPr lang="zh-CN" altLang="en-US" sz="4000" b="1" kern="0" dirty="0" smtClean="0">
                <a:solidFill>
                  <a:schemeClr val="tx2"/>
                </a:solidFill>
                <a:latin typeface="黑体" pitchFamily="49" charset="-122"/>
                <a:ea typeface="黑体" pitchFamily="49" charset="-122"/>
                <a:cs typeface="+mj-cs"/>
              </a:rPr>
              <a:t>式心率计</a:t>
            </a:r>
            <a:endParaRPr kumimoji="1" lang="zh-CN" altLang="en-US" sz="4000" b="1" i="0" u="none" strike="noStrike" kern="0" cap="none" spc="0" normalizeH="0" baseline="0" noProof="0" dirty="0" smtClean="0">
              <a:ln>
                <a:noFill/>
              </a:ln>
              <a:solidFill>
                <a:schemeClr val="tx2"/>
              </a:solidFill>
              <a:effectLst/>
              <a:uLnTx/>
              <a:uFillTx/>
              <a:latin typeface="黑体" pitchFamily="49" charset="-122"/>
              <a:ea typeface="黑体" pitchFamily="49" charset="-122"/>
              <a:cs typeface="+mj-cs"/>
            </a:endParaRPr>
          </a:p>
        </p:txBody>
      </p:sp>
      <p:sp>
        <p:nvSpPr>
          <p:cNvPr id="6" name="标题 1"/>
          <p:cNvSpPr>
            <a:spLocks noGrp="1"/>
          </p:cNvSpPr>
          <p:nvPr>
            <p:ph type="ctrTitle"/>
          </p:nvPr>
        </p:nvSpPr>
        <p:spPr>
          <a:xfrm>
            <a:off x="400050" y="984250"/>
            <a:ext cx="8350250" cy="1022350"/>
          </a:xfrm>
        </p:spPr>
        <p:txBody>
          <a:bodyPr/>
          <a:lstStyle/>
          <a:p>
            <a:pPr algn="ctr"/>
            <a:r>
              <a:rPr lang="zh-CN" altLang="en-US" sz="5000" b="1" dirty="0" smtClean="0">
                <a:latin typeface="黑体" pitchFamily="49" charset="-122"/>
                <a:ea typeface="黑体" pitchFamily="49" charset="-122"/>
                <a:sym typeface="+mn-ea"/>
              </a:rPr>
              <a:t>光电信息技术综合实践</a:t>
            </a:r>
            <a:endParaRPr lang="zh-CN" altLang="en-US" sz="5000" b="1" dirty="0" smtClean="0">
              <a:latin typeface="黑体" pitchFamily="49" charset="-122"/>
              <a:ea typeface="黑体" pitchFamily="49" charset="-122"/>
            </a:endParaRPr>
          </a:p>
        </p:txBody>
      </p:sp>
      <p:sp>
        <p:nvSpPr>
          <p:cNvPr id="7" name="副标题 2"/>
          <p:cNvSpPr txBox="1">
            <a:spLocks/>
          </p:cNvSpPr>
          <p:nvPr/>
        </p:nvSpPr>
        <p:spPr bwMode="auto">
          <a:xfrm>
            <a:off x="2216150" y="4508500"/>
            <a:ext cx="4845050" cy="1530790"/>
          </a:xfrm>
          <a:prstGeom prst="rect">
            <a:avLst/>
          </a:prstGeom>
          <a:noFill/>
          <a:ln w="9525">
            <a:noFill/>
            <a:miter lim="800000"/>
          </a:ln>
        </p:spPr>
        <p:txBody>
          <a:bodyPr vert="horz" wrap="square" lIns="91440" tIns="45720" rIns="91440" bIns="45720" numCol="1" anchor="t" anchorCtr="0" compatLnSpc="1"/>
          <a:lstStyle>
            <a:lvl1pPr marL="0" indent="0" algn="ctr" rtl="0" eaLnBrk="0" fontAlgn="base" hangingPunct="0">
              <a:spcBef>
                <a:spcPct val="20000"/>
              </a:spcBef>
              <a:spcAft>
                <a:spcPct val="0"/>
              </a:spcAft>
              <a:buClr>
                <a:schemeClr val="folHlink"/>
              </a:buClr>
              <a:buSzPct val="60000"/>
              <a:buFont typeface="Wingdings" pitchFamily="2" charset="2"/>
              <a:buNone/>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a:lstStyle>
          <a:p>
            <a:pPr>
              <a:defRPr/>
            </a:pPr>
            <a:r>
              <a:rPr lang="zh-CN" altLang="en-US" sz="4000" b="1" smtClean="0">
                <a:solidFill>
                  <a:srgbClr val="FF0000"/>
                </a:solidFill>
                <a:latin typeface="楷体" pitchFamily="49" charset="-122"/>
                <a:ea typeface="楷体" pitchFamily="49" charset="-122"/>
              </a:rPr>
              <a:t>崔继文</a:t>
            </a:r>
            <a:endParaRPr lang="en-US" altLang="zh-CN" sz="4000" b="1" smtClean="0">
              <a:solidFill>
                <a:srgbClr val="FF0000"/>
              </a:solidFill>
              <a:latin typeface="楷体" pitchFamily="49" charset="-122"/>
              <a:ea typeface="楷体" pitchFamily="49" charset="-122"/>
            </a:endParaRPr>
          </a:p>
          <a:p>
            <a:pPr>
              <a:defRPr/>
            </a:pPr>
            <a:r>
              <a:rPr lang="zh-CN" altLang="en-US" sz="2800" b="1" smtClean="0">
                <a:solidFill>
                  <a:srgbClr val="FF0000"/>
                </a:solidFill>
                <a:latin typeface="楷体" pitchFamily="49" charset="-122"/>
                <a:ea typeface="楷体" pitchFamily="49" charset="-122"/>
              </a:rPr>
              <a:t>超精密光电仪器工程研究所</a:t>
            </a:r>
            <a:endParaRPr lang="zh-CN" altLang="en-US" sz="2800" b="1" dirty="0" smtClean="0">
              <a:solidFill>
                <a:srgbClr val="FF0000"/>
              </a:solidFill>
              <a:latin typeface="楷体" pitchFamily="49" charset="-122"/>
              <a:ea typeface="楷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96625" y="1043735"/>
            <a:ext cx="5130571" cy="607820"/>
          </a:xfrm>
        </p:spPr>
        <p:txBody>
          <a:bodyPr/>
          <a:lstStyle/>
          <a:p>
            <a:pPr eaLnBrk="1" hangingPunct="1"/>
            <a:r>
              <a:rPr lang="en-US" altLang="zh-CN" sz="2800" b="1" dirty="0" smtClean="0">
                <a:latin typeface="Times New Roman" pitchFamily="18" charset="0"/>
                <a:ea typeface="黑体" pitchFamily="49" charset="-122"/>
                <a:cs typeface="Times New Roman" pitchFamily="18" charset="0"/>
                <a:sym typeface="+mn-ea"/>
              </a:rPr>
              <a:t>3. </a:t>
            </a:r>
            <a:r>
              <a:rPr lang="zh-CN" altLang="en-US" sz="2800" b="1" dirty="0" smtClean="0">
                <a:latin typeface="Times New Roman" pitchFamily="18" charset="0"/>
                <a:ea typeface="黑体" pitchFamily="49" charset="-122"/>
                <a:cs typeface="Times New Roman" pitchFamily="18" charset="0"/>
                <a:sym typeface="+mn-ea"/>
              </a:rPr>
              <a:t>放大滤波整形电路</a:t>
            </a:r>
            <a:endParaRPr lang="zh-CN" altLang="en-US" sz="2800" b="1" dirty="0" smtClean="0">
              <a:latin typeface="Times New Roman" pitchFamily="18" charset="0"/>
              <a:ea typeface="黑体" pitchFamily="49" charset="-122"/>
              <a:cs typeface="Times New Roman" pitchFamily="18" charset="0"/>
            </a:endParaRPr>
          </a:p>
        </p:txBody>
      </p:sp>
      <p:graphicFrame>
        <p:nvGraphicFramePr>
          <p:cNvPr id="240658" name="对象 240657"/>
          <p:cNvGraphicFramePr/>
          <p:nvPr>
            <p:extLst>
              <p:ext uri="{D42A27DB-BD31-4B8C-83A1-F6EECF244321}">
                <p14:modId xmlns:p14="http://schemas.microsoft.com/office/powerpoint/2010/main" val="30265281"/>
              </p:ext>
            </p:extLst>
          </p:nvPr>
        </p:nvGraphicFramePr>
        <p:xfrm>
          <a:off x="1241630" y="2258871"/>
          <a:ext cx="6255695" cy="1260140"/>
        </p:xfrm>
        <a:graphic>
          <a:graphicData uri="http://schemas.openxmlformats.org/presentationml/2006/ole">
            <mc:AlternateContent xmlns:mc="http://schemas.openxmlformats.org/markup-compatibility/2006">
              <mc:Choice xmlns:v="urn:schemas-microsoft-com:vml" Requires="v">
                <p:oleObj spid="_x0000_s9245" r:id="rId3" imgW="5016500" imgH="838200" progId="Visio.Drawing.11">
                  <p:embed/>
                </p:oleObj>
              </mc:Choice>
              <mc:Fallback>
                <p:oleObj r:id="rId3" imgW="5016500" imgH="838200" progId="Visio.Drawing.11">
                  <p:embed/>
                  <p:pic>
                    <p:nvPicPr>
                      <p:cNvPr id="0" name="图片 3088"/>
                      <p:cNvPicPr/>
                      <p:nvPr/>
                    </p:nvPicPr>
                    <p:blipFill>
                      <a:blip r:embed="rId4"/>
                      <a:stretch>
                        <a:fillRect/>
                      </a:stretch>
                    </p:blipFill>
                    <p:spPr>
                      <a:xfrm>
                        <a:off x="1241630" y="2258871"/>
                        <a:ext cx="6255695" cy="1260140"/>
                      </a:xfrm>
                      <a:prstGeom prst="rect">
                        <a:avLst/>
                      </a:prstGeom>
                      <a:noFill/>
                      <a:ln w="38100">
                        <a:noFill/>
                        <a:miter/>
                      </a:ln>
                    </p:spPr>
                  </p:pic>
                </p:oleObj>
              </mc:Fallback>
            </mc:AlternateContent>
          </a:graphicData>
        </a:graphic>
      </p:graphicFrame>
      <p:grpSp>
        <p:nvGrpSpPr>
          <p:cNvPr id="5" name="组合 4"/>
          <p:cNvGrpSpPr/>
          <p:nvPr/>
        </p:nvGrpSpPr>
        <p:grpSpPr>
          <a:xfrm>
            <a:off x="393700" y="3879050"/>
            <a:ext cx="8610257" cy="2369820"/>
            <a:chOff x="830" y="6410"/>
            <a:chExt cx="14592" cy="3732"/>
          </a:xfrm>
        </p:grpSpPr>
        <p:sp>
          <p:nvSpPr>
            <p:cNvPr id="240660" name="矩形 240659"/>
            <p:cNvSpPr/>
            <p:nvPr/>
          </p:nvSpPr>
          <p:spPr>
            <a:xfrm>
              <a:off x="830" y="6410"/>
              <a:ext cx="14298" cy="1104"/>
            </a:xfrm>
            <a:prstGeom prst="rect">
              <a:avLst/>
            </a:prstGeom>
            <a:noFill/>
            <a:ln w="38100">
              <a:noFill/>
            </a:ln>
          </p:spPr>
          <p:txBody>
            <a:bodyPr wrap="square">
              <a:spAutoFit/>
            </a:bodyPr>
            <a:lstStyle/>
            <a:p>
              <a:pPr lvl="0"/>
              <a:r>
                <a:rPr lang="en-US" altLang="zh-CN" sz="2000" b="1" dirty="0">
                  <a:latin typeface="楷体_GB2312" pitchFamily="49" charset="-122"/>
                  <a:ea typeface="楷体_GB2312" pitchFamily="49" charset="-122"/>
                </a:rPr>
                <a:t>  ① </a:t>
              </a:r>
              <a:r>
                <a:rPr lang="zh-CN" altLang="en-US" sz="2000" b="1" dirty="0">
                  <a:latin typeface="楷体_GB2312" pitchFamily="49" charset="-122"/>
                  <a:ea typeface="楷体_GB2312" pitchFamily="49" charset="-122"/>
                </a:rPr>
                <a:t>来自光电转换电路的信号很微弱（频率为</a:t>
              </a:r>
              <a:r>
                <a:rPr lang="en-US" altLang="zh-CN" sz="2000" b="1" dirty="0">
                  <a:solidFill>
                    <a:srgbClr val="FF3300"/>
                  </a:solidFill>
                  <a:latin typeface="楷体_GB2312" pitchFamily="49" charset="-122"/>
                  <a:ea typeface="楷体_GB2312" pitchFamily="49" charset="-122"/>
                </a:rPr>
                <a:t>0.7Hz</a:t>
              </a:r>
              <a:r>
                <a:rPr lang="zh-CN" altLang="en-US" sz="2000" b="1" dirty="0">
                  <a:solidFill>
                    <a:srgbClr val="FF3300"/>
                  </a:solidFill>
                  <a:latin typeface="楷体_GB2312" pitchFamily="49" charset="-122"/>
                  <a:ea typeface="楷体_GB2312" pitchFamily="49" charset="-122"/>
                </a:rPr>
                <a:t>～</a:t>
              </a:r>
              <a:r>
                <a:rPr lang="en-US" altLang="zh-CN" sz="2000" b="1" dirty="0">
                  <a:solidFill>
                    <a:srgbClr val="FF3300"/>
                  </a:solidFill>
                  <a:latin typeface="楷体_GB2312" pitchFamily="49" charset="-122"/>
                  <a:ea typeface="楷体_GB2312" pitchFamily="49" charset="-122"/>
                </a:rPr>
                <a:t>3Hz</a:t>
              </a:r>
              <a:r>
                <a:rPr lang="zh-CN" altLang="en-US" sz="2000" b="1" dirty="0">
                  <a:solidFill>
                    <a:srgbClr val="FF3300"/>
                  </a:solidFill>
                  <a:latin typeface="楷体_GB2312" pitchFamily="49" charset="-122"/>
                  <a:ea typeface="楷体_GB2312" pitchFamily="49" charset="-122"/>
                </a:rPr>
                <a:t>，</a:t>
              </a:r>
              <a:r>
                <a:rPr lang="zh-CN" altLang="en-US" sz="2000" b="1" dirty="0">
                  <a:latin typeface="楷体_GB2312" pitchFamily="49" charset="-122"/>
                  <a:ea typeface="楷体_GB2312" pitchFamily="49" charset="-122"/>
                </a:rPr>
                <a:t>幅度</a:t>
              </a:r>
              <a:r>
                <a:rPr lang="zh-CN" altLang="en-US" sz="2000" b="1" dirty="0" smtClean="0">
                  <a:latin typeface="楷体_GB2312" pitchFamily="49" charset="-122"/>
                  <a:ea typeface="楷体_GB2312" pitchFamily="49" charset="-122"/>
                </a:rPr>
                <a:t>为</a:t>
              </a:r>
              <a:r>
                <a:rPr lang="en-US" altLang="zh-CN" sz="2000" b="1" dirty="0" smtClean="0">
                  <a:solidFill>
                    <a:srgbClr val="FF3300"/>
                  </a:solidFill>
                  <a:latin typeface="楷体_GB2312" pitchFamily="49" charset="-122"/>
                  <a:ea typeface="楷体_GB2312" pitchFamily="49" charset="-122"/>
                </a:rPr>
                <a:t>5μV</a:t>
              </a:r>
              <a:r>
                <a:rPr lang="zh-CN" altLang="en-US" sz="2000" b="1" dirty="0">
                  <a:solidFill>
                    <a:srgbClr val="FF3300"/>
                  </a:solidFill>
                  <a:latin typeface="楷体_GB2312" pitchFamily="49" charset="-122"/>
                  <a:ea typeface="楷体_GB2312" pitchFamily="49" charset="-122"/>
                </a:rPr>
                <a:t>左右</a:t>
              </a:r>
              <a:r>
                <a:rPr lang="zh-CN" altLang="en-US" sz="2000" b="1" dirty="0">
                  <a:latin typeface="楷体_GB2312" pitchFamily="49" charset="-122"/>
                  <a:ea typeface="楷体_GB2312" pitchFamily="49" charset="-122"/>
                </a:rPr>
                <a:t>），必须对微弱信号进行放大，因此需先考虑</a:t>
              </a:r>
              <a:r>
                <a:rPr lang="zh-CN" altLang="en-US" sz="2000" b="1" dirty="0">
                  <a:solidFill>
                    <a:srgbClr val="FF00FF"/>
                  </a:solidFill>
                  <a:latin typeface="楷体_GB2312" pitchFamily="49" charset="-122"/>
                  <a:ea typeface="楷体_GB2312" pitchFamily="49" charset="-122"/>
                </a:rPr>
                <a:t>放大电路</a:t>
              </a:r>
              <a:r>
                <a:rPr lang="zh-CN" altLang="en-US" sz="2000" b="1" dirty="0">
                  <a:latin typeface="楷体_GB2312" pitchFamily="49" charset="-122"/>
                  <a:ea typeface="楷体_GB2312" pitchFamily="49" charset="-122"/>
                </a:rPr>
                <a:t>。</a:t>
              </a:r>
            </a:p>
          </p:txBody>
        </p:sp>
        <p:sp>
          <p:nvSpPr>
            <p:cNvPr id="240661" name="矩形 240660"/>
            <p:cNvSpPr/>
            <p:nvPr/>
          </p:nvSpPr>
          <p:spPr>
            <a:xfrm>
              <a:off x="830" y="7698"/>
              <a:ext cx="14462" cy="1104"/>
            </a:xfrm>
            <a:prstGeom prst="rect">
              <a:avLst/>
            </a:prstGeom>
            <a:noFill/>
            <a:ln w="38100">
              <a:noFill/>
            </a:ln>
          </p:spPr>
          <p:txBody>
            <a:bodyPr wrap="square">
              <a:spAutoFit/>
            </a:bodyPr>
            <a:lstStyle/>
            <a:p>
              <a:pPr lvl="0"/>
              <a:r>
                <a:rPr lang="en-US" altLang="zh-CN" sz="2000" b="1" dirty="0">
                  <a:latin typeface="楷体_GB2312" pitchFamily="49" charset="-122"/>
                  <a:ea typeface="楷体_GB2312" pitchFamily="49" charset="-122"/>
                </a:rPr>
                <a:t>  ② </a:t>
              </a:r>
              <a:r>
                <a:rPr lang="zh-CN" altLang="en-US" sz="2000" b="1" dirty="0">
                  <a:latin typeface="Times New Roman" pitchFamily="18" charset="0"/>
                  <a:ea typeface="楷体_GB2312" pitchFamily="49" charset="-122"/>
                </a:rPr>
                <a:t>而放大后的</a:t>
              </a:r>
              <a:r>
                <a:rPr lang="zh-CN" altLang="en-US" sz="2000" b="1" dirty="0" smtClean="0">
                  <a:latin typeface="Times New Roman" pitchFamily="18" charset="0"/>
                  <a:ea typeface="楷体_GB2312" pitchFamily="49" charset="-122"/>
                </a:rPr>
                <a:t>信号</a:t>
              </a:r>
              <a:r>
                <a:rPr lang="zh-CN" altLang="en-US" sz="2000" b="1" dirty="0">
                  <a:latin typeface="Times New Roman" pitchFamily="18" charset="0"/>
                  <a:ea typeface="楷体_GB2312" pitchFamily="49" charset="-122"/>
                </a:rPr>
                <a:t>会</a:t>
              </a:r>
              <a:r>
                <a:rPr lang="zh-CN" altLang="en-US" sz="2000" b="1" dirty="0" smtClean="0">
                  <a:latin typeface="Times New Roman" pitchFamily="18" charset="0"/>
                  <a:ea typeface="楷体_GB2312" pitchFamily="49" charset="-122"/>
                </a:rPr>
                <a:t>引入很多</a:t>
              </a:r>
              <a:r>
                <a:rPr lang="zh-CN" altLang="en-US" sz="2000" b="1" dirty="0">
                  <a:latin typeface="Times New Roman" pitchFamily="18" charset="0"/>
                  <a:ea typeface="楷体_GB2312" pitchFamily="49" charset="-122"/>
                </a:rPr>
                <a:t>干扰信号，因此需要低通滤波电路：既可采用无源滤波器，也可采用有源滤波器。</a:t>
              </a:r>
            </a:p>
          </p:txBody>
        </p:sp>
        <p:sp>
          <p:nvSpPr>
            <p:cNvPr id="240662" name="矩形 240661"/>
            <p:cNvSpPr/>
            <p:nvPr/>
          </p:nvSpPr>
          <p:spPr>
            <a:xfrm>
              <a:off x="830" y="9038"/>
              <a:ext cx="14592" cy="1104"/>
            </a:xfrm>
            <a:prstGeom prst="rect">
              <a:avLst/>
            </a:prstGeom>
            <a:noFill/>
            <a:ln w="38100">
              <a:noFill/>
            </a:ln>
          </p:spPr>
          <p:txBody>
            <a:bodyPr wrap="square">
              <a:spAutoFit/>
            </a:bodyPr>
            <a:lstStyle/>
            <a:p>
              <a:pPr lvl="0"/>
              <a:r>
                <a:rPr lang="en-US" altLang="zh-CN" sz="2000" b="1" dirty="0">
                  <a:latin typeface="楷体_GB2312" pitchFamily="49" charset="-122"/>
                  <a:ea typeface="楷体_GB2312" pitchFamily="49" charset="-122"/>
                </a:rPr>
                <a:t>  ③ </a:t>
              </a:r>
              <a:r>
                <a:rPr lang="zh-CN" altLang="en-US" sz="2000" b="1" dirty="0">
                  <a:latin typeface="楷体_GB2312" pitchFamily="49" charset="-122"/>
                  <a:ea typeface="楷体_GB2312" pitchFamily="49" charset="-122"/>
                </a:rPr>
                <a:t>放大滤波后的信号为模拟信号，而单片机处理的信号为数字信号，因此还需</a:t>
              </a:r>
              <a:r>
                <a:rPr lang="zh-CN" altLang="en-US" sz="2000" b="1" dirty="0">
                  <a:solidFill>
                    <a:srgbClr val="FF00FF"/>
                  </a:solidFill>
                  <a:latin typeface="楷体_GB2312" pitchFamily="49" charset="-122"/>
                  <a:ea typeface="楷体_GB2312" pitchFamily="49" charset="-122"/>
                </a:rPr>
                <a:t>模数转换电路。</a:t>
              </a:r>
              <a:endParaRPr lang="en-US" altLang="en-US" sz="2000" b="1" dirty="0">
                <a:solidFill>
                  <a:srgbClr val="FF00FF"/>
                </a:solidFill>
                <a:latin typeface="楷体_GB2312" pitchFamily="49" charset="-122"/>
                <a:ea typeface="楷体_GB2312" pitchFamily="49"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061610" y="1043735"/>
            <a:ext cx="4947920" cy="646331"/>
          </a:xfrm>
          <a:prstGeom prst="rect">
            <a:avLst/>
          </a:prstGeom>
        </p:spPr>
        <p:txBody>
          <a:bodyPr wrap="square">
            <a:spAutoFit/>
          </a:bodyPr>
          <a:lstStyle/>
          <a:p>
            <a:pPr>
              <a:lnSpc>
                <a:spcPct val="150000"/>
              </a:lnSpc>
              <a:spcBef>
                <a:spcPts val="600"/>
              </a:spcBef>
              <a:buClr>
                <a:srgbClr val="C00000"/>
              </a:buClr>
            </a:pPr>
            <a:r>
              <a:rPr lang="zh-CN" altLang="en-US" b="1" dirty="0" smtClean="0">
                <a:latin typeface="Times New Roman" pitchFamily="18" charset="0"/>
                <a:cs typeface="Times New Roman" pitchFamily="18" charset="0"/>
                <a:sym typeface="+mn-ea"/>
              </a:rPr>
              <a:t>（</a:t>
            </a:r>
            <a:r>
              <a:rPr lang="en-US" altLang="zh-CN" b="1" dirty="0" smtClean="0">
                <a:latin typeface="Times New Roman" pitchFamily="18" charset="0"/>
                <a:cs typeface="Times New Roman" pitchFamily="18" charset="0"/>
                <a:sym typeface="+mn-ea"/>
              </a:rPr>
              <a:t>1</a:t>
            </a:r>
            <a:r>
              <a:rPr lang="zh-CN" altLang="en-US" b="1" dirty="0" smtClean="0">
                <a:latin typeface="Times New Roman" pitchFamily="18" charset="0"/>
                <a:cs typeface="Times New Roman" pitchFamily="18" charset="0"/>
                <a:sym typeface="+mn-ea"/>
              </a:rPr>
              <a:t>）电路总体构成</a:t>
            </a:r>
          </a:p>
        </p:txBody>
      </p:sp>
      <p:sp>
        <p:nvSpPr>
          <p:cNvPr id="6" name="矩形 5"/>
          <p:cNvSpPr/>
          <p:nvPr/>
        </p:nvSpPr>
        <p:spPr>
          <a:xfrm>
            <a:off x="776605" y="2168860"/>
            <a:ext cx="8025765" cy="914400"/>
          </a:xfrm>
          <a:prstGeom prst="rect">
            <a:avLst/>
          </a:prstGeom>
        </p:spPr>
        <p:txBody>
          <a:bodyPr wrap="square">
            <a:spAutoFit/>
          </a:bodyPr>
          <a:lstStyle/>
          <a:p>
            <a:pPr marL="0" indent="0">
              <a:lnSpc>
                <a:spcPct val="150000"/>
              </a:lnSpc>
              <a:spcBef>
                <a:spcPts val="600"/>
              </a:spcBef>
              <a:buClr>
                <a:srgbClr val="C00000"/>
              </a:buClr>
              <a:buFont typeface="Wingdings" charset="0"/>
              <a:buNone/>
            </a:pPr>
            <a:r>
              <a:rPr lang="zh-CN" altLang="en-US" sz="1800" b="1" dirty="0">
                <a:latin typeface="楷体_GB2312" pitchFamily="49" charset="-122"/>
                <a:ea typeface="楷体_GB2312" pitchFamily="49" charset="-122"/>
                <a:sym typeface="+mn-ea"/>
              </a:rPr>
              <a:t>放大滤波整形电路由三级放大电路</a:t>
            </a:r>
            <a:r>
              <a:rPr lang="en-US" altLang="zh-CN" sz="1800" b="1" dirty="0">
                <a:latin typeface="楷体_GB2312" pitchFamily="49" charset="-122"/>
                <a:ea typeface="楷体_GB2312" pitchFamily="49" charset="-122"/>
                <a:sym typeface="+mn-ea"/>
              </a:rPr>
              <a:t>,</a:t>
            </a:r>
            <a:r>
              <a:rPr lang="zh-CN" altLang="en-US" sz="1800" b="1" dirty="0">
                <a:latin typeface="楷体_GB2312" pitchFamily="49" charset="-122"/>
                <a:ea typeface="楷体_GB2312" pitchFamily="49" charset="-122"/>
                <a:sym typeface="+mn-ea"/>
              </a:rPr>
              <a:t>二阶</a:t>
            </a:r>
            <a:r>
              <a:rPr lang="en-US" altLang="zh-CN" sz="1800" b="1" dirty="0">
                <a:latin typeface="楷体_GB2312" pitchFamily="49" charset="-122"/>
                <a:ea typeface="楷体_GB2312" pitchFamily="49" charset="-122"/>
                <a:sym typeface="+mn-ea"/>
              </a:rPr>
              <a:t>RC</a:t>
            </a:r>
            <a:r>
              <a:rPr lang="zh-CN" altLang="en-US" sz="1800" b="1" dirty="0">
                <a:latin typeface="楷体_GB2312" pitchFamily="49" charset="-122"/>
                <a:ea typeface="楷体_GB2312" pitchFamily="49" charset="-122"/>
                <a:sym typeface="+mn-ea"/>
              </a:rPr>
              <a:t>低通滤波电路及整形</a:t>
            </a:r>
            <a:r>
              <a:rPr lang="en-US" altLang="zh-CN" sz="1800" b="1" dirty="0">
                <a:latin typeface="Times New Roman" pitchFamily="18" charset="0"/>
                <a:ea typeface="楷体_GB2312" pitchFamily="49" charset="-122"/>
                <a:sym typeface="+mn-ea"/>
              </a:rPr>
              <a:t>(A/D</a:t>
            </a:r>
            <a:r>
              <a:rPr lang="zh-CN" altLang="en-US" sz="1800" b="1" dirty="0">
                <a:latin typeface="Times New Roman" pitchFamily="18" charset="0"/>
                <a:ea typeface="楷体_GB2312" pitchFamily="49" charset="-122"/>
                <a:sym typeface="+mn-ea"/>
              </a:rPr>
              <a:t>转换）</a:t>
            </a:r>
            <a:r>
              <a:rPr lang="zh-CN" altLang="en-US" sz="1800" b="1" dirty="0">
                <a:latin typeface="楷体_GB2312" pitchFamily="49" charset="-122"/>
                <a:ea typeface="楷体_GB2312" pitchFamily="49" charset="-122"/>
                <a:sym typeface="+mn-ea"/>
              </a:rPr>
              <a:t>电路组成，如下图所示。</a:t>
            </a:r>
            <a:endParaRPr lang="zh-CN" altLang="en-US" sz="1800" b="1" dirty="0" smtClean="0">
              <a:latin typeface="Times New Roman" pitchFamily="18" charset="0"/>
              <a:cs typeface="Times New Roman" pitchFamily="18" charset="0"/>
              <a:sym typeface="+mn-ea"/>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495" y="3089205"/>
            <a:ext cx="9031224" cy="292303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064895" y="998730"/>
            <a:ext cx="4947920" cy="646331"/>
          </a:xfrm>
          <a:prstGeom prst="rect">
            <a:avLst/>
          </a:prstGeom>
        </p:spPr>
        <p:txBody>
          <a:bodyPr wrap="square">
            <a:spAutoFit/>
          </a:bodyPr>
          <a:lstStyle/>
          <a:p>
            <a:pPr>
              <a:lnSpc>
                <a:spcPct val="150000"/>
              </a:lnSpc>
              <a:spcBef>
                <a:spcPts val="600"/>
              </a:spcBef>
              <a:buClr>
                <a:srgbClr val="C00000"/>
              </a:buClr>
            </a:pPr>
            <a:r>
              <a:rPr lang="zh-CN" altLang="en-US" b="1" dirty="0" smtClean="0">
                <a:latin typeface="Times New Roman" pitchFamily="18" charset="0"/>
                <a:cs typeface="Times New Roman" pitchFamily="18" charset="0"/>
                <a:sym typeface="+mn-ea"/>
              </a:rPr>
              <a:t>（</a:t>
            </a:r>
            <a:r>
              <a:rPr lang="en-US" altLang="zh-CN" b="1" dirty="0" smtClean="0">
                <a:latin typeface="Times New Roman" pitchFamily="18" charset="0"/>
                <a:cs typeface="Times New Roman" pitchFamily="18" charset="0"/>
                <a:sym typeface="+mn-ea"/>
              </a:rPr>
              <a:t>2</a:t>
            </a:r>
            <a:r>
              <a:rPr lang="zh-CN" altLang="en-US" b="1" dirty="0" smtClean="0">
                <a:latin typeface="Times New Roman" pitchFamily="18" charset="0"/>
                <a:cs typeface="Times New Roman" pitchFamily="18" charset="0"/>
                <a:sym typeface="+mn-ea"/>
              </a:rPr>
              <a:t>）放大电路</a:t>
            </a:r>
          </a:p>
        </p:txBody>
      </p:sp>
      <p:sp>
        <p:nvSpPr>
          <p:cNvPr id="205851" name="文本框 205850"/>
          <p:cNvSpPr txBox="1"/>
          <p:nvPr/>
        </p:nvSpPr>
        <p:spPr>
          <a:xfrm>
            <a:off x="750570" y="3135115"/>
            <a:ext cx="3457575" cy="396240"/>
          </a:xfrm>
          <a:prstGeom prst="rect">
            <a:avLst/>
          </a:prstGeom>
          <a:noFill/>
          <a:ln w="28575">
            <a:noFill/>
          </a:ln>
        </p:spPr>
        <p:txBody>
          <a:bodyPr>
            <a:spAutoFit/>
          </a:bodyPr>
          <a:lstStyle/>
          <a:p>
            <a:pPr lvl="0">
              <a:spcBef>
                <a:spcPct val="50000"/>
              </a:spcBef>
              <a:buClr>
                <a:schemeClr val="tx1"/>
              </a:buClr>
              <a:buFont typeface="Wingdings" pitchFamily="2" charset="2"/>
              <a:buNone/>
            </a:pPr>
            <a:r>
              <a:rPr lang="zh-CN" altLang="en-US" sz="2000" b="1" dirty="0">
                <a:solidFill>
                  <a:srgbClr val="3333FF"/>
                </a:solidFill>
                <a:latin typeface="楷体_GB2312" pitchFamily="49" charset="-122"/>
                <a:ea typeface="楷体_GB2312" pitchFamily="49" charset="-122"/>
              </a:rPr>
              <a:t>由虚短可以得出</a:t>
            </a:r>
            <a:r>
              <a:rPr lang="en-US" altLang="zh-CN" sz="2000" b="1">
                <a:solidFill>
                  <a:srgbClr val="3333FF"/>
                </a:solidFill>
                <a:latin typeface="楷体_GB2312" pitchFamily="49" charset="-122"/>
                <a:ea typeface="楷体_GB2312" pitchFamily="49" charset="-122"/>
              </a:rPr>
              <a:t>:</a:t>
            </a:r>
          </a:p>
        </p:txBody>
      </p:sp>
      <p:pic>
        <p:nvPicPr>
          <p:cNvPr id="205853" name="图片 205852" descr="lm741"/>
          <p:cNvPicPr>
            <a:picLocks noChangeAspect="1"/>
          </p:cNvPicPr>
          <p:nvPr/>
        </p:nvPicPr>
        <p:blipFill>
          <a:blip r:embed="rId3"/>
          <a:stretch>
            <a:fillRect/>
          </a:stretch>
        </p:blipFill>
        <p:spPr>
          <a:xfrm>
            <a:off x="5338445" y="4933950"/>
            <a:ext cx="1997710" cy="1376045"/>
          </a:xfrm>
          <a:prstGeom prst="rect">
            <a:avLst/>
          </a:prstGeom>
          <a:noFill/>
          <a:ln w="9525">
            <a:noFill/>
          </a:ln>
        </p:spPr>
      </p:pic>
      <p:graphicFrame>
        <p:nvGraphicFramePr>
          <p:cNvPr id="205854" name="对象 205853"/>
          <p:cNvGraphicFramePr/>
          <p:nvPr>
            <p:extLst>
              <p:ext uri="{D42A27DB-BD31-4B8C-83A1-F6EECF244321}">
                <p14:modId xmlns:p14="http://schemas.microsoft.com/office/powerpoint/2010/main" val="3201865830"/>
              </p:ext>
            </p:extLst>
          </p:nvPr>
        </p:nvGraphicFramePr>
        <p:xfrm>
          <a:off x="1534795" y="4273670"/>
          <a:ext cx="2036445" cy="1602105"/>
        </p:xfrm>
        <a:graphic>
          <a:graphicData uri="http://schemas.openxmlformats.org/presentationml/2006/ole">
            <mc:AlternateContent xmlns:mc="http://schemas.openxmlformats.org/markup-compatibility/2006">
              <mc:Choice xmlns:v="urn:schemas-microsoft-com:vml" Requires="v">
                <p:oleObj spid="_x0000_s11331" r:id="rId4" imgW="1581150" imgH="1600200" progId="Visio.Drawing.11">
                  <p:embed/>
                </p:oleObj>
              </mc:Choice>
              <mc:Fallback>
                <p:oleObj r:id="rId4" imgW="1581150" imgH="1600200" progId="Visio.Drawing.11">
                  <p:embed/>
                  <p:pic>
                    <p:nvPicPr>
                      <p:cNvPr id="0" name="图片 3090"/>
                      <p:cNvPicPr/>
                      <p:nvPr/>
                    </p:nvPicPr>
                    <p:blipFill>
                      <a:blip r:embed="rId5"/>
                      <a:stretch>
                        <a:fillRect/>
                      </a:stretch>
                    </p:blipFill>
                    <p:spPr>
                      <a:xfrm>
                        <a:off x="1534795" y="4273670"/>
                        <a:ext cx="2036445" cy="1602105"/>
                      </a:xfrm>
                      <a:prstGeom prst="rect">
                        <a:avLst/>
                      </a:prstGeom>
                      <a:noFill/>
                      <a:ln w="38100">
                        <a:noFill/>
                        <a:miter/>
                      </a:ln>
                    </p:spPr>
                  </p:pic>
                </p:oleObj>
              </mc:Fallback>
            </mc:AlternateContent>
          </a:graphicData>
        </a:graphic>
      </p:graphicFrame>
      <p:sp>
        <p:nvSpPr>
          <p:cNvPr id="205871" name="文本框 205870"/>
          <p:cNvSpPr txBox="1"/>
          <p:nvPr/>
        </p:nvSpPr>
        <p:spPr>
          <a:xfrm>
            <a:off x="417513" y="2283263"/>
            <a:ext cx="5545137" cy="396240"/>
          </a:xfrm>
          <a:prstGeom prst="rect">
            <a:avLst/>
          </a:prstGeom>
          <a:noFill/>
          <a:ln w="38100">
            <a:noFill/>
          </a:ln>
        </p:spPr>
        <p:txBody>
          <a:bodyPr>
            <a:spAutoFit/>
          </a:bodyPr>
          <a:lstStyle/>
          <a:p>
            <a:pPr marL="342900" lvl="0" indent="-342900">
              <a:spcBef>
                <a:spcPct val="50000"/>
              </a:spcBef>
              <a:buClr>
                <a:srgbClr val="FF0000"/>
              </a:buClr>
              <a:buFont typeface="Arial" charset="0"/>
              <a:buChar char="•"/>
            </a:pPr>
            <a:r>
              <a:rPr lang="zh-CN" altLang="en-US" sz="2000" b="1" dirty="0">
                <a:latin typeface="Times New Roman" pitchFamily="18" charset="0"/>
                <a:ea typeface="楷体_GB2312" pitchFamily="49" charset="-122"/>
              </a:rPr>
              <a:t>三级放大电路均采用单电源供电</a:t>
            </a:r>
          </a:p>
        </p:txBody>
      </p:sp>
      <p:sp>
        <p:nvSpPr>
          <p:cNvPr id="205872" name="文本框 205871"/>
          <p:cNvSpPr txBox="1"/>
          <p:nvPr/>
        </p:nvSpPr>
        <p:spPr>
          <a:xfrm>
            <a:off x="382905" y="2738875"/>
            <a:ext cx="4890770" cy="396240"/>
          </a:xfrm>
          <a:prstGeom prst="rect">
            <a:avLst/>
          </a:prstGeom>
          <a:noFill/>
          <a:ln w="38100">
            <a:noFill/>
          </a:ln>
        </p:spPr>
        <p:txBody>
          <a:bodyPr wrap="square">
            <a:spAutoFit/>
          </a:bodyPr>
          <a:lstStyle/>
          <a:p>
            <a:pPr marL="342900" lvl="0" indent="-342900">
              <a:spcBef>
                <a:spcPct val="50000"/>
              </a:spcBef>
              <a:buClr>
                <a:srgbClr val="FF0000"/>
              </a:buClr>
              <a:buFont typeface="Arial" charset="0"/>
              <a:buChar char="•"/>
            </a:pPr>
            <a:r>
              <a:rPr lang="zh-CN" altLang="en-US" sz="2000" b="1" dirty="0">
                <a:latin typeface="Times New Roman" pitchFamily="18" charset="0"/>
                <a:ea typeface="楷体_GB2312" pitchFamily="49" charset="-122"/>
              </a:rPr>
              <a:t>运算放大器放大电路的放大倍数：</a:t>
            </a:r>
          </a:p>
        </p:txBody>
      </p:sp>
      <p:sp>
        <p:nvSpPr>
          <p:cNvPr id="205873" name="文本框 205872"/>
          <p:cNvSpPr txBox="1"/>
          <p:nvPr/>
        </p:nvSpPr>
        <p:spPr>
          <a:xfrm>
            <a:off x="1312545" y="5853550"/>
            <a:ext cx="2226310" cy="369332"/>
          </a:xfrm>
          <a:prstGeom prst="rect">
            <a:avLst/>
          </a:prstGeom>
          <a:noFill/>
          <a:ln w="38100">
            <a:noFill/>
          </a:ln>
        </p:spPr>
        <p:txBody>
          <a:bodyPr wrap="square">
            <a:spAutoFit/>
          </a:bodyPr>
          <a:lstStyle/>
          <a:p>
            <a:pPr lvl="0">
              <a:spcBef>
                <a:spcPct val="50000"/>
              </a:spcBef>
            </a:pPr>
            <a:r>
              <a:rPr lang="en-US" altLang="zh-CN" sz="1800" b="1" dirty="0" smtClean="0">
                <a:solidFill>
                  <a:srgbClr val="FF00FF"/>
                </a:solidFill>
                <a:latin typeface="Times New Roman" pitchFamily="18" charset="0"/>
                <a:ea typeface="楷体_GB2312" pitchFamily="49" charset="-122"/>
              </a:rPr>
              <a:t>LM741</a:t>
            </a:r>
            <a:r>
              <a:rPr lang="zh-CN" altLang="en-US" sz="1800" b="1" dirty="0">
                <a:solidFill>
                  <a:srgbClr val="FF00FF"/>
                </a:solidFill>
                <a:latin typeface="Times New Roman" pitchFamily="18" charset="0"/>
                <a:ea typeface="楷体_GB2312" pitchFamily="49" charset="-122"/>
              </a:rPr>
              <a:t>内部结构图</a:t>
            </a:r>
          </a:p>
        </p:txBody>
      </p:sp>
      <p:sp>
        <p:nvSpPr>
          <p:cNvPr id="205874" name="文本框 205873"/>
          <p:cNvSpPr txBox="1"/>
          <p:nvPr/>
        </p:nvSpPr>
        <p:spPr>
          <a:xfrm>
            <a:off x="5967413" y="6400800"/>
            <a:ext cx="1368425" cy="365760"/>
          </a:xfrm>
          <a:prstGeom prst="rect">
            <a:avLst/>
          </a:prstGeom>
          <a:noFill/>
          <a:ln w="38100">
            <a:noFill/>
          </a:ln>
        </p:spPr>
        <p:txBody>
          <a:bodyPr>
            <a:spAutoFit/>
          </a:bodyPr>
          <a:lstStyle/>
          <a:p>
            <a:pPr lvl="0">
              <a:spcBef>
                <a:spcPct val="50000"/>
              </a:spcBef>
            </a:pPr>
            <a:r>
              <a:rPr lang="en-US" altLang="zh-CN" sz="1800" b="1" dirty="0">
                <a:solidFill>
                  <a:srgbClr val="FF00FF"/>
                </a:solidFill>
                <a:latin typeface="Times New Roman" pitchFamily="18" charset="0"/>
                <a:ea typeface="楷体_GB2312" pitchFamily="49" charset="-122"/>
              </a:rPr>
              <a:t>741</a:t>
            </a:r>
            <a:r>
              <a:rPr lang="zh-CN" altLang="en-US" sz="1800" b="1" dirty="0">
                <a:solidFill>
                  <a:srgbClr val="FF00FF"/>
                </a:solidFill>
                <a:latin typeface="Times New Roman" pitchFamily="18" charset="0"/>
                <a:ea typeface="楷体_GB2312" pitchFamily="49" charset="-122"/>
              </a:rPr>
              <a:t>外形</a:t>
            </a:r>
          </a:p>
        </p:txBody>
      </p:sp>
      <p:graphicFrame>
        <p:nvGraphicFramePr>
          <p:cNvPr id="4" name="对象 3"/>
          <p:cNvGraphicFramePr/>
          <p:nvPr>
            <p:extLst>
              <p:ext uri="{D42A27DB-BD31-4B8C-83A1-F6EECF244321}">
                <p14:modId xmlns:p14="http://schemas.microsoft.com/office/powerpoint/2010/main" val="63486768"/>
              </p:ext>
            </p:extLst>
          </p:nvPr>
        </p:nvGraphicFramePr>
        <p:xfrm>
          <a:off x="1312545" y="3634860"/>
          <a:ext cx="2223770" cy="549910"/>
        </p:xfrm>
        <a:graphic>
          <a:graphicData uri="http://schemas.openxmlformats.org/presentationml/2006/ole">
            <mc:AlternateContent xmlns:mc="http://schemas.openxmlformats.org/markup-compatibility/2006">
              <mc:Choice xmlns:v="urn:schemas-microsoft-com:vml" Requires="v">
                <p:oleObj spid="_x0000_s11332" r:id="rId6" imgW="1358265" imgH="393700" progId="Equation.DSMT4">
                  <p:embed/>
                </p:oleObj>
              </mc:Choice>
              <mc:Fallback>
                <p:oleObj r:id="rId6" imgW="1358265" imgH="393700" progId="Equation.DSMT4">
                  <p:embed/>
                  <p:pic>
                    <p:nvPicPr>
                      <p:cNvPr id="0" name="图片 3092"/>
                      <p:cNvPicPr/>
                      <p:nvPr/>
                    </p:nvPicPr>
                    <p:blipFill>
                      <a:blip r:embed="rId7"/>
                      <a:stretch>
                        <a:fillRect/>
                      </a:stretch>
                    </p:blipFill>
                    <p:spPr>
                      <a:xfrm>
                        <a:off x="1312545" y="3634860"/>
                        <a:ext cx="2223770" cy="549910"/>
                      </a:xfrm>
                      <a:prstGeom prst="rect">
                        <a:avLst/>
                      </a:prstGeom>
                      <a:noFill/>
                      <a:ln w="38100">
                        <a:noFill/>
                        <a:miter/>
                      </a:ln>
                    </p:spPr>
                  </p:pic>
                </p:oleObj>
              </mc:Fallback>
            </mc:AlternateContent>
          </a:graphicData>
        </a:graphic>
      </p:graphicFrame>
      <p:pic>
        <p:nvPicPr>
          <p:cNvPr id="2" name="图片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93155" y="1856450"/>
            <a:ext cx="3285365" cy="29535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51" name="文本框 205850"/>
          <p:cNvSpPr txBox="1"/>
          <p:nvPr/>
        </p:nvSpPr>
        <p:spPr>
          <a:xfrm>
            <a:off x="795020" y="2258870"/>
            <a:ext cx="3457575" cy="396240"/>
          </a:xfrm>
          <a:prstGeom prst="rect">
            <a:avLst/>
          </a:prstGeom>
          <a:noFill/>
          <a:ln w="28575">
            <a:noFill/>
          </a:ln>
        </p:spPr>
        <p:txBody>
          <a:bodyPr>
            <a:spAutoFit/>
          </a:bodyPr>
          <a:lstStyle/>
          <a:p>
            <a:pPr lvl="0">
              <a:spcBef>
                <a:spcPct val="50000"/>
              </a:spcBef>
              <a:buClr>
                <a:schemeClr val="tx1"/>
              </a:buClr>
              <a:buFont typeface="Wingdings" pitchFamily="2" charset="2"/>
              <a:buNone/>
            </a:pPr>
            <a:r>
              <a:rPr lang="zh-CN" altLang="en-US" sz="2000" b="1" dirty="0">
                <a:solidFill>
                  <a:srgbClr val="3333FF"/>
                </a:solidFill>
                <a:latin typeface="楷体_GB2312" pitchFamily="49" charset="-122"/>
                <a:ea typeface="楷体_GB2312" pitchFamily="49" charset="-122"/>
                <a:sym typeface="+mn-ea"/>
              </a:rPr>
              <a:t>由虚断可以得出</a:t>
            </a:r>
            <a:r>
              <a:rPr lang="en-US" altLang="zh-CN" sz="2000" b="1">
                <a:solidFill>
                  <a:srgbClr val="3333FF"/>
                </a:solidFill>
                <a:latin typeface="楷体_GB2312" pitchFamily="49" charset="-122"/>
                <a:ea typeface="楷体_GB2312" pitchFamily="49" charset="-122"/>
                <a:sym typeface="+mn-ea"/>
              </a:rPr>
              <a:t>:</a:t>
            </a:r>
            <a:endParaRPr lang="en-US" altLang="zh-CN" sz="2000" b="1">
              <a:solidFill>
                <a:srgbClr val="3333FF"/>
              </a:solidFill>
              <a:latin typeface="楷体_GB2312" pitchFamily="49" charset="-122"/>
              <a:ea typeface="楷体_GB2312" pitchFamily="49" charset="-122"/>
            </a:endParaRPr>
          </a:p>
        </p:txBody>
      </p:sp>
      <p:graphicFrame>
        <p:nvGraphicFramePr>
          <p:cNvPr id="221207" name="对象 221206"/>
          <p:cNvGraphicFramePr/>
          <p:nvPr>
            <p:extLst>
              <p:ext uri="{D42A27DB-BD31-4B8C-83A1-F6EECF244321}">
                <p14:modId xmlns:p14="http://schemas.microsoft.com/office/powerpoint/2010/main" val="82242"/>
              </p:ext>
            </p:extLst>
          </p:nvPr>
        </p:nvGraphicFramePr>
        <p:xfrm>
          <a:off x="788670" y="2655745"/>
          <a:ext cx="3982085" cy="563880"/>
        </p:xfrm>
        <a:graphic>
          <a:graphicData uri="http://schemas.openxmlformats.org/presentationml/2006/ole">
            <mc:AlternateContent xmlns:mc="http://schemas.openxmlformats.org/markup-compatibility/2006">
              <mc:Choice xmlns:v="urn:schemas-microsoft-com:vml" Requires="v">
                <p:oleObj spid="_x0000_s12355" r:id="rId3" imgW="2424430" imgH="431800" progId="Equation.DSMT4">
                  <p:embed/>
                </p:oleObj>
              </mc:Choice>
              <mc:Fallback>
                <p:oleObj r:id="rId3" imgW="2424430" imgH="431800" progId="Equation.DSMT4">
                  <p:embed/>
                  <p:pic>
                    <p:nvPicPr>
                      <p:cNvPr id="0" name="图片 3094"/>
                      <p:cNvPicPr/>
                      <p:nvPr/>
                    </p:nvPicPr>
                    <p:blipFill>
                      <a:blip r:embed="rId4"/>
                      <a:stretch>
                        <a:fillRect/>
                      </a:stretch>
                    </p:blipFill>
                    <p:spPr>
                      <a:xfrm>
                        <a:off x="788670" y="2655745"/>
                        <a:ext cx="3982085" cy="563880"/>
                      </a:xfrm>
                      <a:prstGeom prst="rect">
                        <a:avLst/>
                      </a:prstGeom>
                      <a:noFill/>
                      <a:ln w="38100">
                        <a:noFill/>
                        <a:miter/>
                      </a:ln>
                    </p:spPr>
                  </p:pic>
                </p:oleObj>
              </mc:Fallback>
            </mc:AlternateContent>
          </a:graphicData>
        </a:graphic>
      </p:graphicFrame>
      <p:sp>
        <p:nvSpPr>
          <p:cNvPr id="4" name="文本框 3"/>
          <p:cNvSpPr txBox="1"/>
          <p:nvPr/>
        </p:nvSpPr>
        <p:spPr>
          <a:xfrm>
            <a:off x="788670" y="3352975"/>
            <a:ext cx="4351020" cy="1005840"/>
          </a:xfrm>
          <a:prstGeom prst="rect">
            <a:avLst/>
          </a:prstGeom>
          <a:noFill/>
        </p:spPr>
        <p:txBody>
          <a:bodyPr wrap="square" rtlCol="0" anchor="t">
            <a:spAutoFit/>
          </a:bodyPr>
          <a:lstStyle/>
          <a:p>
            <a:pPr lvl="0">
              <a:spcBef>
                <a:spcPct val="50000"/>
              </a:spcBef>
            </a:pPr>
            <a:r>
              <a:rPr lang="zh-CN" altLang="en-US" sz="2000" b="1" dirty="0">
                <a:solidFill>
                  <a:schemeClr val="tx1"/>
                </a:solidFill>
                <a:latin typeface="楷体_GB2312" pitchFamily="49" charset="-122"/>
                <a:ea typeface="楷体_GB2312" pitchFamily="49" charset="-122"/>
                <a:sym typeface="+mn-ea"/>
              </a:rPr>
              <a:t>其中X</a:t>
            </a:r>
            <a:r>
              <a:rPr lang="zh-CN" altLang="en-US" sz="2000" b="1" baseline="-25000" dirty="0">
                <a:solidFill>
                  <a:schemeClr val="tx1"/>
                </a:solidFill>
                <a:latin typeface="楷体_GB2312" pitchFamily="49" charset="-122"/>
                <a:ea typeface="楷体_GB2312" pitchFamily="49" charset="-122"/>
                <a:sym typeface="+mn-ea"/>
              </a:rPr>
              <a:t>C1</a:t>
            </a:r>
            <a:r>
              <a:rPr lang="zh-CN" altLang="en-US" sz="2000" b="1" dirty="0">
                <a:solidFill>
                  <a:schemeClr val="tx1"/>
                </a:solidFill>
                <a:latin typeface="楷体_GB2312" pitchFamily="49" charset="-122"/>
                <a:ea typeface="楷体_GB2312" pitchFamily="49" charset="-122"/>
                <a:sym typeface="+mn-ea"/>
              </a:rPr>
              <a:t>为电容C1的容抗,对于交流信号U</a:t>
            </a:r>
            <a:r>
              <a:rPr lang="zh-CN" altLang="en-US" sz="2000" b="1" baseline="-25000" dirty="0">
                <a:solidFill>
                  <a:schemeClr val="tx1"/>
                </a:solidFill>
                <a:latin typeface="楷体_GB2312" pitchFamily="49" charset="-122"/>
                <a:ea typeface="楷体_GB2312" pitchFamily="49" charset="-122"/>
                <a:sym typeface="+mn-ea"/>
              </a:rPr>
              <a:t>i</a:t>
            </a:r>
            <a:r>
              <a:rPr lang="zh-CN" altLang="en-US" sz="2000" b="1" dirty="0">
                <a:solidFill>
                  <a:schemeClr val="tx1"/>
                </a:solidFill>
                <a:latin typeface="楷体_GB2312" pitchFamily="49" charset="-122"/>
                <a:ea typeface="楷体_GB2312" pitchFamily="49" charset="-122"/>
                <a:sym typeface="+mn-ea"/>
              </a:rPr>
              <a:t>， X</a:t>
            </a:r>
            <a:r>
              <a:rPr lang="zh-CN" altLang="en-US" sz="2000" b="1" baseline="-25000" dirty="0">
                <a:solidFill>
                  <a:schemeClr val="tx1"/>
                </a:solidFill>
                <a:latin typeface="楷体_GB2312" pitchFamily="49" charset="-122"/>
                <a:ea typeface="楷体_GB2312" pitchFamily="49" charset="-122"/>
                <a:sym typeface="+mn-ea"/>
              </a:rPr>
              <a:t>C1</a:t>
            </a:r>
            <a:r>
              <a:rPr lang="zh-CN" altLang="en-US" sz="2000" b="1" dirty="0">
                <a:solidFill>
                  <a:schemeClr val="tx1"/>
                </a:solidFill>
                <a:latin typeface="楷体_GB2312" pitchFamily="49" charset="-122"/>
                <a:ea typeface="楷体_GB2312" pitchFamily="49" charset="-122"/>
                <a:sym typeface="+mn-ea"/>
              </a:rPr>
              <a:t>较小，而对于直流信号V</a:t>
            </a:r>
            <a:r>
              <a:rPr lang="en-US" altLang="zh-CN" sz="2000" b="1" dirty="0">
                <a:solidFill>
                  <a:schemeClr val="tx1"/>
                </a:solidFill>
                <a:latin typeface="楷体_GB2312" pitchFamily="49" charset="-122"/>
                <a:ea typeface="楷体_GB2312" pitchFamily="49" charset="-122"/>
                <a:sym typeface="+mn-ea"/>
              </a:rPr>
              <a:t>cc</a:t>
            </a:r>
            <a:r>
              <a:rPr lang="zh-CN" altLang="en-US" sz="2000" b="1" dirty="0">
                <a:solidFill>
                  <a:schemeClr val="tx1"/>
                </a:solidFill>
                <a:latin typeface="楷体_GB2312" pitchFamily="49" charset="-122"/>
                <a:ea typeface="楷体_GB2312" pitchFamily="49" charset="-122"/>
                <a:sym typeface="+mn-ea"/>
              </a:rPr>
              <a:t>，X</a:t>
            </a:r>
            <a:r>
              <a:rPr lang="zh-CN" altLang="en-US" sz="2000" b="1" baseline="-25000" dirty="0">
                <a:solidFill>
                  <a:schemeClr val="tx1"/>
                </a:solidFill>
                <a:latin typeface="楷体_GB2312" pitchFamily="49" charset="-122"/>
                <a:ea typeface="楷体_GB2312" pitchFamily="49" charset="-122"/>
                <a:sym typeface="+mn-ea"/>
              </a:rPr>
              <a:t>C1</a:t>
            </a:r>
            <a:r>
              <a:rPr lang="zh-CN" altLang="en-US" sz="2000" b="1" dirty="0">
                <a:solidFill>
                  <a:schemeClr val="tx1"/>
                </a:solidFill>
                <a:latin typeface="楷体_GB2312" pitchFamily="49" charset="-122"/>
                <a:ea typeface="楷体_GB2312" pitchFamily="49" charset="-122"/>
                <a:sym typeface="+mn-ea"/>
              </a:rPr>
              <a:t>为无穷大，因此I</a:t>
            </a:r>
            <a:r>
              <a:rPr lang="zh-CN" altLang="en-US" sz="2000" b="1" baseline="-25000" dirty="0">
                <a:solidFill>
                  <a:schemeClr val="tx1"/>
                </a:solidFill>
                <a:latin typeface="楷体_GB2312" pitchFamily="49" charset="-122"/>
                <a:ea typeface="楷体_GB2312" pitchFamily="49" charset="-122"/>
                <a:sym typeface="+mn-ea"/>
              </a:rPr>
              <a:t>1</a:t>
            </a:r>
            <a:r>
              <a:rPr lang="zh-CN" altLang="en-US" sz="2000" b="1" dirty="0">
                <a:solidFill>
                  <a:schemeClr val="tx1"/>
                </a:solidFill>
                <a:latin typeface="楷体_GB2312" pitchFamily="49" charset="-122"/>
                <a:ea typeface="楷体_GB2312" pitchFamily="49" charset="-122"/>
                <a:sym typeface="+mn-ea"/>
              </a:rPr>
              <a:t>为</a:t>
            </a:r>
          </a:p>
        </p:txBody>
      </p:sp>
      <p:graphicFrame>
        <p:nvGraphicFramePr>
          <p:cNvPr id="7" name="对象 6"/>
          <p:cNvGraphicFramePr/>
          <p:nvPr>
            <p:extLst>
              <p:ext uri="{D42A27DB-BD31-4B8C-83A1-F6EECF244321}">
                <p14:modId xmlns:p14="http://schemas.microsoft.com/office/powerpoint/2010/main" val="948774490"/>
              </p:ext>
            </p:extLst>
          </p:nvPr>
        </p:nvGraphicFramePr>
        <p:xfrm>
          <a:off x="874395" y="4516295"/>
          <a:ext cx="3566160" cy="1437005"/>
        </p:xfrm>
        <a:graphic>
          <a:graphicData uri="http://schemas.openxmlformats.org/presentationml/2006/ole">
            <mc:AlternateContent xmlns:mc="http://schemas.openxmlformats.org/markup-compatibility/2006">
              <mc:Choice xmlns:v="urn:schemas-microsoft-com:vml" Requires="v">
                <p:oleObj spid="_x0000_s12356" r:id="rId5" imgW="2120900" imgH="889000" progId="Equation.DSMT4">
                  <p:embed/>
                </p:oleObj>
              </mc:Choice>
              <mc:Fallback>
                <p:oleObj r:id="rId5" imgW="2120900" imgH="889000" progId="Equation.DSMT4">
                  <p:embed/>
                  <p:pic>
                    <p:nvPicPr>
                      <p:cNvPr id="0" name="图片 3095"/>
                      <p:cNvPicPr/>
                      <p:nvPr/>
                    </p:nvPicPr>
                    <p:blipFill>
                      <a:blip r:embed="rId6"/>
                      <a:stretch>
                        <a:fillRect/>
                      </a:stretch>
                    </p:blipFill>
                    <p:spPr>
                      <a:xfrm>
                        <a:off x="874395" y="4516295"/>
                        <a:ext cx="3566160" cy="1437005"/>
                      </a:xfrm>
                      <a:prstGeom prst="rect">
                        <a:avLst/>
                      </a:prstGeom>
                      <a:noFill/>
                      <a:ln w="38100">
                        <a:noFill/>
                        <a:miter/>
                      </a:ln>
                    </p:spPr>
                  </p:pic>
                </p:oleObj>
              </mc:Fallback>
            </mc:AlternateContent>
          </a:graphicData>
        </a:graphic>
      </p:graphicFrame>
      <p:pic>
        <p:nvPicPr>
          <p:cNvPr id="8" name="图片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72100" y="2258870"/>
            <a:ext cx="3285365" cy="2953570"/>
          </a:xfrm>
          <a:prstGeom prst="rect">
            <a:avLst/>
          </a:prstGeom>
        </p:spPr>
      </p:pic>
      <p:sp>
        <p:nvSpPr>
          <p:cNvPr id="9" name="矩形 8"/>
          <p:cNvSpPr/>
          <p:nvPr/>
        </p:nvSpPr>
        <p:spPr>
          <a:xfrm>
            <a:off x="1064895" y="998730"/>
            <a:ext cx="4947920" cy="646331"/>
          </a:xfrm>
          <a:prstGeom prst="rect">
            <a:avLst/>
          </a:prstGeom>
        </p:spPr>
        <p:txBody>
          <a:bodyPr wrap="square">
            <a:spAutoFit/>
          </a:bodyPr>
          <a:lstStyle/>
          <a:p>
            <a:pPr>
              <a:lnSpc>
                <a:spcPct val="150000"/>
              </a:lnSpc>
              <a:spcBef>
                <a:spcPts val="600"/>
              </a:spcBef>
              <a:buClr>
                <a:srgbClr val="C00000"/>
              </a:buClr>
            </a:pPr>
            <a:r>
              <a:rPr lang="zh-CN" altLang="en-US" b="1" dirty="0" smtClean="0">
                <a:latin typeface="Times New Roman" pitchFamily="18" charset="0"/>
                <a:cs typeface="Times New Roman" pitchFamily="18" charset="0"/>
                <a:sym typeface="+mn-ea"/>
              </a:rPr>
              <a:t>（</a:t>
            </a:r>
            <a:r>
              <a:rPr lang="en-US" altLang="zh-CN" b="1" dirty="0" smtClean="0">
                <a:latin typeface="Times New Roman" pitchFamily="18" charset="0"/>
                <a:cs typeface="Times New Roman" pitchFamily="18" charset="0"/>
                <a:sym typeface="+mn-ea"/>
              </a:rPr>
              <a:t>2</a:t>
            </a:r>
            <a:r>
              <a:rPr lang="zh-CN" altLang="en-US" b="1" dirty="0" smtClean="0">
                <a:latin typeface="Times New Roman" pitchFamily="18" charset="0"/>
                <a:cs typeface="Times New Roman" pitchFamily="18" charset="0"/>
                <a:sym typeface="+mn-ea"/>
              </a:rPr>
              <a:t>）放大电路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56890" y="2123855"/>
            <a:ext cx="8355965" cy="1477328"/>
          </a:xfrm>
          <a:prstGeom prst="rect">
            <a:avLst/>
          </a:prstGeom>
        </p:spPr>
        <p:txBody>
          <a:bodyPr wrap="square">
            <a:spAutoFit/>
          </a:bodyPr>
          <a:lstStyle/>
          <a:p>
            <a:pPr>
              <a:lnSpc>
                <a:spcPct val="150000"/>
              </a:lnSpc>
              <a:spcBef>
                <a:spcPts val="600"/>
              </a:spcBef>
              <a:buClr>
                <a:srgbClr val="C00000"/>
              </a:buClr>
            </a:pPr>
            <a:r>
              <a:rPr lang="zh-CN" altLang="en-US" sz="2000" b="1" dirty="0" smtClean="0">
                <a:latin typeface="楷体_GB2312" pitchFamily="49" charset="-122"/>
                <a:ea typeface="楷体_GB2312" pitchFamily="49" charset="-122"/>
                <a:sym typeface="+mn-ea"/>
              </a:rPr>
              <a:t>    由于来自光电转换电路的心率信号频率很低</a:t>
            </a:r>
            <a:r>
              <a:rPr lang="zh-CN" altLang="en-US" sz="2000" b="1" dirty="0" smtClean="0">
                <a:solidFill>
                  <a:srgbClr val="FF0066"/>
                </a:solidFill>
                <a:latin typeface="楷体_GB2312" pitchFamily="49" charset="-122"/>
                <a:ea typeface="楷体_GB2312" pitchFamily="49" charset="-122"/>
                <a:sym typeface="+mn-ea"/>
              </a:rPr>
              <a:t>（</a:t>
            </a:r>
            <a:r>
              <a:rPr lang="en-US" altLang="zh-CN" sz="2000" b="1" dirty="0" smtClean="0">
                <a:solidFill>
                  <a:srgbClr val="FF0066"/>
                </a:solidFill>
                <a:latin typeface="楷体_GB2312" pitchFamily="49" charset="-122"/>
                <a:ea typeface="楷体_GB2312" pitchFamily="49" charset="-122"/>
                <a:sym typeface="+mn-ea"/>
              </a:rPr>
              <a:t>0.7—3Hz</a:t>
            </a:r>
            <a:r>
              <a:rPr lang="zh-CN" altLang="en-US" sz="2000" b="1" dirty="0" smtClean="0">
                <a:solidFill>
                  <a:srgbClr val="FF0066"/>
                </a:solidFill>
                <a:latin typeface="楷体_GB2312" pitchFamily="49" charset="-122"/>
                <a:ea typeface="楷体_GB2312" pitchFamily="49" charset="-122"/>
                <a:sym typeface="+mn-ea"/>
              </a:rPr>
              <a:t>左右）</a:t>
            </a:r>
            <a:r>
              <a:rPr lang="en-US" altLang="zh-CN" sz="2000" b="1" dirty="0" smtClean="0">
                <a:latin typeface="楷体_GB2312" pitchFamily="49" charset="-122"/>
                <a:ea typeface="楷体_GB2312" pitchFamily="49" charset="-122"/>
                <a:sym typeface="+mn-ea"/>
              </a:rPr>
              <a:t>,</a:t>
            </a:r>
            <a:r>
              <a:rPr lang="zh-CN" altLang="en-US" sz="2000" b="1" dirty="0" smtClean="0">
                <a:latin typeface="楷体_GB2312" pitchFamily="49" charset="-122"/>
                <a:ea typeface="楷体_GB2312" pitchFamily="49" charset="-122"/>
                <a:sym typeface="+mn-ea"/>
              </a:rPr>
              <a:t>通过放大电路后</a:t>
            </a:r>
            <a:r>
              <a:rPr lang="en-US" altLang="zh-CN" sz="2000" b="1" dirty="0" smtClean="0">
                <a:latin typeface="楷体_GB2312" pitchFamily="49" charset="-122"/>
                <a:ea typeface="楷体_GB2312" pitchFamily="49" charset="-122"/>
                <a:sym typeface="+mn-ea"/>
              </a:rPr>
              <a:t>,</a:t>
            </a:r>
            <a:r>
              <a:rPr lang="zh-CN" altLang="en-US" sz="2000" b="1" dirty="0" smtClean="0">
                <a:latin typeface="楷体_GB2312" pitchFamily="49" charset="-122"/>
                <a:ea typeface="楷体_GB2312" pitchFamily="49" charset="-122"/>
                <a:sym typeface="+mn-ea"/>
              </a:rPr>
              <a:t>叠加了</a:t>
            </a:r>
            <a:r>
              <a:rPr lang="zh-CN" altLang="en-US" sz="2000" b="1" dirty="0" smtClean="0">
                <a:solidFill>
                  <a:srgbClr val="FF0066"/>
                </a:solidFill>
                <a:latin typeface="楷体_GB2312" pitchFamily="49" charset="-122"/>
                <a:ea typeface="楷体_GB2312" pitchFamily="49" charset="-122"/>
                <a:sym typeface="+mn-ea"/>
              </a:rPr>
              <a:t>各种频率的干扰信号</a:t>
            </a:r>
            <a:r>
              <a:rPr lang="zh-CN" altLang="en-US" sz="2000" b="1" dirty="0" smtClean="0">
                <a:latin typeface="楷体_GB2312" pitchFamily="49" charset="-122"/>
                <a:ea typeface="楷体_GB2312" pitchFamily="49" charset="-122"/>
                <a:sym typeface="+mn-ea"/>
              </a:rPr>
              <a:t>，应设法对不必要的成份衰减到足够小</a:t>
            </a:r>
            <a:r>
              <a:rPr lang="en-US" altLang="zh-CN" sz="2000" b="1" dirty="0" smtClean="0">
                <a:latin typeface="楷体_GB2312" pitchFamily="49" charset="-122"/>
                <a:ea typeface="楷体_GB2312" pitchFamily="49" charset="-122"/>
                <a:sym typeface="+mn-ea"/>
              </a:rPr>
              <a:t>,</a:t>
            </a:r>
            <a:r>
              <a:rPr lang="zh-CN" altLang="en-US" sz="2000" b="1" dirty="0" smtClean="0">
                <a:latin typeface="楷体_GB2312" pitchFamily="49" charset="-122"/>
                <a:ea typeface="楷体_GB2312" pitchFamily="49" charset="-122"/>
                <a:sym typeface="+mn-ea"/>
              </a:rPr>
              <a:t>将需要的</a:t>
            </a:r>
            <a:r>
              <a:rPr lang="zh-CN" altLang="en-US" sz="2000" b="1" dirty="0" smtClean="0">
                <a:solidFill>
                  <a:srgbClr val="FF0066"/>
                </a:solidFill>
                <a:latin typeface="楷体_GB2312" pitchFamily="49" charset="-122"/>
                <a:ea typeface="楷体_GB2312" pitchFamily="49" charset="-122"/>
                <a:sym typeface="+mn-ea"/>
              </a:rPr>
              <a:t>信号提取出来</a:t>
            </a:r>
            <a:r>
              <a:rPr lang="en-US" altLang="zh-CN" sz="2000" b="1" dirty="0" smtClean="0">
                <a:latin typeface="楷体_GB2312" pitchFamily="49" charset="-122"/>
                <a:ea typeface="楷体_GB2312" pitchFamily="49" charset="-122"/>
                <a:sym typeface="+mn-ea"/>
              </a:rPr>
              <a:t>,</a:t>
            </a:r>
            <a:r>
              <a:rPr lang="zh-CN" altLang="en-US" sz="2000" b="1" dirty="0" smtClean="0">
                <a:latin typeface="楷体_GB2312" pitchFamily="49" charset="-122"/>
                <a:ea typeface="楷体_GB2312" pitchFamily="49" charset="-122"/>
                <a:sym typeface="+mn-ea"/>
              </a:rPr>
              <a:t>低通滤波器是解决前述问题的方法之一。</a:t>
            </a:r>
            <a:endParaRPr lang="zh-CN" altLang="en-US" sz="2000" b="1" dirty="0">
              <a:latin typeface="楷体_GB2312" pitchFamily="49" charset="-122"/>
              <a:ea typeface="楷体_GB2312" pitchFamily="49" charset="-122"/>
              <a:sym typeface="+mn-ea"/>
            </a:endParaRPr>
          </a:p>
        </p:txBody>
      </p:sp>
      <p:sp>
        <p:nvSpPr>
          <p:cNvPr id="251917" name="文本框 251916"/>
          <p:cNvSpPr txBox="1"/>
          <p:nvPr/>
        </p:nvSpPr>
        <p:spPr>
          <a:xfrm>
            <a:off x="484505" y="3990713"/>
            <a:ext cx="8388350" cy="701040"/>
          </a:xfrm>
          <a:prstGeom prst="rect">
            <a:avLst/>
          </a:prstGeom>
          <a:noFill/>
          <a:ln w="38100">
            <a:noFill/>
          </a:ln>
        </p:spPr>
        <p:txBody>
          <a:bodyPr wrap="square">
            <a:spAutoFit/>
          </a:bodyPr>
          <a:lstStyle/>
          <a:p>
            <a:pPr lvl="0">
              <a:spcBef>
                <a:spcPct val="50000"/>
              </a:spcBef>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常用</a:t>
            </a:r>
            <a:r>
              <a:rPr lang="en-US" altLang="zh-CN" sz="2000" b="1" dirty="0">
                <a:latin typeface="楷体_GB2312" pitchFamily="49" charset="-122"/>
                <a:ea typeface="楷体_GB2312" pitchFamily="49" charset="-122"/>
              </a:rPr>
              <a:t>低通滤波器为</a:t>
            </a:r>
            <a:r>
              <a:rPr lang="zh-CN" altLang="en-US" sz="2000" b="1" dirty="0">
                <a:latin typeface="楷体_GB2312" pitchFamily="49" charset="-122"/>
                <a:ea typeface="楷体_GB2312" pitchFamily="49" charset="-122"/>
              </a:rPr>
              <a:t>一阶和二阶</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三阶及以上阶的滤波器在实际使用中难以稳定。</a:t>
            </a:r>
            <a:r>
              <a:rPr lang="en-US" altLang="zh-CN" sz="2000" b="1" dirty="0">
                <a:latin typeface="楷体_GB2312" pitchFamily="49" charset="-122"/>
                <a:ea typeface="楷体_GB2312" pitchFamily="49" charset="-122"/>
              </a:rPr>
              <a:t>下面主要介绍</a:t>
            </a:r>
            <a:r>
              <a:rPr lang="zh-CN" altLang="en-US" sz="2000" b="1" dirty="0">
                <a:latin typeface="楷体_GB2312" pitchFamily="49" charset="-122"/>
                <a:ea typeface="楷体_GB2312" pitchFamily="49" charset="-122"/>
              </a:rPr>
              <a:t>二</a:t>
            </a:r>
            <a:r>
              <a:rPr lang="en-US" altLang="zh-CN" sz="2000" b="1" dirty="0">
                <a:latin typeface="楷体_GB2312" pitchFamily="49" charset="-122"/>
                <a:ea typeface="楷体_GB2312" pitchFamily="49" charset="-122"/>
                <a:sym typeface="+mn-ea"/>
              </a:rPr>
              <a:t>阶</a:t>
            </a:r>
            <a:r>
              <a:rPr lang="en-US" altLang="zh-CN" sz="2000" b="1" dirty="0">
                <a:latin typeface="楷体_GB2312" pitchFamily="49" charset="-122"/>
                <a:ea typeface="楷体_GB2312" pitchFamily="49" charset="-122"/>
              </a:rPr>
              <a:t>无源低通滤波器</a:t>
            </a:r>
            <a:r>
              <a:rPr lang="zh-CN" altLang="en-US" sz="2000" b="1" dirty="0">
                <a:latin typeface="楷体_GB2312" pitchFamily="49" charset="-122"/>
                <a:ea typeface="楷体_GB2312" pitchFamily="49" charset="-122"/>
              </a:rPr>
              <a:t>。</a:t>
            </a:r>
          </a:p>
        </p:txBody>
      </p:sp>
      <p:graphicFrame>
        <p:nvGraphicFramePr>
          <p:cNvPr id="3" name="对象 2"/>
          <p:cNvGraphicFramePr/>
          <p:nvPr>
            <p:extLst>
              <p:ext uri="{D42A27DB-BD31-4B8C-83A1-F6EECF244321}">
                <p14:modId xmlns:p14="http://schemas.microsoft.com/office/powerpoint/2010/main" val="840538526"/>
              </p:ext>
            </p:extLst>
          </p:nvPr>
        </p:nvGraphicFramePr>
        <p:xfrm>
          <a:off x="2171700" y="4661908"/>
          <a:ext cx="4208145" cy="1649095"/>
        </p:xfrm>
        <a:graphic>
          <a:graphicData uri="http://schemas.openxmlformats.org/presentationml/2006/ole">
            <mc:AlternateContent xmlns:mc="http://schemas.openxmlformats.org/markup-compatibility/2006">
              <mc:Choice xmlns:v="urn:schemas-microsoft-com:vml" Requires="v">
                <p:oleObj spid="_x0000_s13340" r:id="rId3" imgW="4311015" imgH="1838960" progId="Visio.Drawing.11">
                  <p:embed/>
                </p:oleObj>
              </mc:Choice>
              <mc:Fallback>
                <p:oleObj r:id="rId3" imgW="4311015" imgH="1838960" progId="Visio.Drawing.11">
                  <p:embed/>
                  <p:pic>
                    <p:nvPicPr>
                      <p:cNvPr id="0" name="图片 3096"/>
                      <p:cNvPicPr/>
                      <p:nvPr/>
                    </p:nvPicPr>
                    <p:blipFill>
                      <a:blip r:embed="rId4"/>
                      <a:stretch>
                        <a:fillRect/>
                      </a:stretch>
                    </p:blipFill>
                    <p:spPr>
                      <a:xfrm>
                        <a:off x="2171700" y="4661908"/>
                        <a:ext cx="4208145" cy="1649095"/>
                      </a:xfrm>
                      <a:prstGeom prst="rect">
                        <a:avLst/>
                      </a:prstGeom>
                      <a:noFill/>
                      <a:ln w="38100">
                        <a:noFill/>
                        <a:miter/>
                      </a:ln>
                    </p:spPr>
                  </p:pic>
                </p:oleObj>
              </mc:Fallback>
            </mc:AlternateContent>
          </a:graphicData>
        </a:graphic>
      </p:graphicFrame>
      <p:sp>
        <p:nvSpPr>
          <p:cNvPr id="4" name="矩形 3"/>
          <p:cNvSpPr/>
          <p:nvPr/>
        </p:nvSpPr>
        <p:spPr>
          <a:xfrm>
            <a:off x="1241630" y="1043735"/>
            <a:ext cx="2194832" cy="646331"/>
          </a:xfrm>
          <a:prstGeom prst="rect">
            <a:avLst/>
          </a:prstGeom>
        </p:spPr>
        <p:txBody>
          <a:bodyPr wrap="none">
            <a:spAutoFit/>
          </a:bodyPr>
          <a:lstStyle/>
          <a:p>
            <a:pPr>
              <a:lnSpc>
                <a:spcPct val="150000"/>
              </a:lnSpc>
              <a:spcBef>
                <a:spcPts val="600"/>
              </a:spcBef>
              <a:buClr>
                <a:srgbClr val="C00000"/>
              </a:buClr>
            </a:pPr>
            <a:r>
              <a:rPr lang="zh-CN" altLang="en-US" b="1" dirty="0" smtClean="0">
                <a:latin typeface="Times New Roman" pitchFamily="18" charset="0"/>
                <a:cs typeface="Times New Roman" pitchFamily="18" charset="0"/>
                <a:sym typeface="+mn-ea"/>
              </a:rPr>
              <a:t>（</a:t>
            </a:r>
            <a:r>
              <a:rPr lang="en-US" altLang="zh-CN" b="1" dirty="0">
                <a:latin typeface="Times New Roman" pitchFamily="18" charset="0"/>
                <a:cs typeface="Times New Roman" pitchFamily="18" charset="0"/>
                <a:sym typeface="+mn-ea"/>
              </a:rPr>
              <a:t>3</a:t>
            </a:r>
            <a:r>
              <a:rPr lang="zh-CN" altLang="en-US" b="1" dirty="0" smtClean="0">
                <a:latin typeface="Times New Roman" pitchFamily="18" charset="0"/>
                <a:cs typeface="Times New Roman" pitchFamily="18" charset="0"/>
                <a:sym typeface="+mn-ea"/>
              </a:rPr>
              <a:t>）滤</a:t>
            </a:r>
            <a:r>
              <a:rPr lang="zh-CN" altLang="en-US" b="1" dirty="0">
                <a:latin typeface="Times New Roman" pitchFamily="18" charset="0"/>
                <a:cs typeface="Times New Roman" pitchFamily="18" charset="0"/>
                <a:sym typeface="+mn-ea"/>
              </a:rPr>
              <a:t>波电路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67305" y="2168860"/>
            <a:ext cx="6680070" cy="3771560"/>
            <a:chOff x="228" y="1998"/>
            <a:chExt cx="14395" cy="8697"/>
          </a:xfrm>
        </p:grpSpPr>
        <p:grpSp>
          <p:nvGrpSpPr>
            <p:cNvPr id="252940" name="组合 252939"/>
            <p:cNvGrpSpPr/>
            <p:nvPr/>
          </p:nvGrpSpPr>
          <p:grpSpPr>
            <a:xfrm>
              <a:off x="228" y="1998"/>
              <a:ext cx="14117" cy="3937"/>
              <a:chOff x="384" y="1448"/>
              <a:chExt cx="4992" cy="1342"/>
            </a:xfrm>
          </p:grpSpPr>
          <p:graphicFrame>
            <p:nvGraphicFramePr>
              <p:cNvPr id="252941" name="对象 252940"/>
              <p:cNvGraphicFramePr/>
              <p:nvPr/>
            </p:nvGraphicFramePr>
            <p:xfrm>
              <a:off x="384" y="1448"/>
              <a:ext cx="4992" cy="1336"/>
            </p:xfrm>
            <a:graphic>
              <a:graphicData uri="http://schemas.openxmlformats.org/presentationml/2006/ole">
                <mc:AlternateContent xmlns:mc="http://schemas.openxmlformats.org/markup-compatibility/2006">
                  <mc:Choice xmlns:v="urn:schemas-microsoft-com:vml" Requires="v">
                    <p:oleObj spid="_x0000_s14472" r:id="rId3" imgW="7829550" imgH="2095500" progId="Photoshop.Image.5">
                      <p:embed/>
                    </p:oleObj>
                  </mc:Choice>
                  <mc:Fallback>
                    <p:oleObj r:id="rId3" imgW="7829550" imgH="2095500" progId="Photoshop.Image.5">
                      <p:embed/>
                      <p:pic>
                        <p:nvPicPr>
                          <p:cNvPr id="0" name="图片 3097"/>
                          <p:cNvPicPr/>
                          <p:nvPr/>
                        </p:nvPicPr>
                        <p:blipFill>
                          <a:blip r:embed="rId4"/>
                          <a:stretch>
                            <a:fillRect/>
                          </a:stretch>
                        </p:blipFill>
                        <p:spPr>
                          <a:xfrm>
                            <a:off x="384" y="1448"/>
                            <a:ext cx="4992" cy="1336"/>
                          </a:xfrm>
                          <a:prstGeom prst="rect">
                            <a:avLst/>
                          </a:prstGeom>
                          <a:noFill/>
                          <a:ln w="38100">
                            <a:noFill/>
                            <a:miter/>
                          </a:ln>
                        </p:spPr>
                      </p:pic>
                    </p:oleObj>
                  </mc:Fallback>
                </mc:AlternateContent>
              </a:graphicData>
            </a:graphic>
          </p:graphicFrame>
          <p:sp>
            <p:nvSpPr>
              <p:cNvPr id="252942" name="矩形 252941"/>
              <p:cNvSpPr/>
              <p:nvPr/>
            </p:nvSpPr>
            <p:spPr>
              <a:xfrm>
                <a:off x="2544" y="2577"/>
                <a:ext cx="102" cy="213"/>
              </a:xfrm>
              <a:prstGeom prst="rect">
                <a:avLst/>
              </a:prstGeom>
              <a:noFill/>
              <a:ln w="9525">
                <a:noFill/>
              </a:ln>
            </p:spPr>
            <p:txBody>
              <a:bodyPr wrap="square" anchor="t">
                <a:spAutoFit/>
              </a:bodyPr>
              <a:lstStyle/>
              <a:p>
                <a:pPr lvl="0"/>
                <a:endParaRPr sz="2000" b="1" dirty="0">
                  <a:latin typeface="Times New Roman" pitchFamily="18" charset="0"/>
                  <a:ea typeface="楷体_GB2312" pitchFamily="49" charset="-122"/>
                </a:endParaRPr>
              </a:p>
            </p:txBody>
          </p:sp>
        </p:grpSp>
        <p:graphicFrame>
          <p:nvGraphicFramePr>
            <p:cNvPr id="252943" name="对象 252942"/>
            <p:cNvGraphicFramePr/>
            <p:nvPr/>
          </p:nvGraphicFramePr>
          <p:xfrm>
            <a:off x="637" y="5707"/>
            <a:ext cx="11448" cy="1762"/>
          </p:xfrm>
          <a:graphic>
            <a:graphicData uri="http://schemas.openxmlformats.org/presentationml/2006/ole">
              <mc:AlternateContent xmlns:mc="http://schemas.openxmlformats.org/markup-compatibility/2006">
                <mc:Choice xmlns:v="urn:schemas-microsoft-com:vml" Requires="v">
                  <p:oleObj spid="_x0000_s14473" r:id="rId5" imgW="2794000" imgH="393700" progId="Equation.3">
                    <p:embed/>
                  </p:oleObj>
                </mc:Choice>
                <mc:Fallback>
                  <p:oleObj r:id="rId5" imgW="2794000" imgH="393700" progId="Equation.3">
                    <p:embed/>
                    <p:pic>
                      <p:nvPicPr>
                        <p:cNvPr id="0" name="图片 3098"/>
                        <p:cNvPicPr/>
                        <p:nvPr/>
                      </p:nvPicPr>
                      <p:blipFill>
                        <a:blip r:embed="rId6"/>
                        <a:stretch>
                          <a:fillRect/>
                        </a:stretch>
                      </p:blipFill>
                      <p:spPr>
                        <a:xfrm>
                          <a:off x="637" y="5707"/>
                          <a:ext cx="11448" cy="1762"/>
                        </a:xfrm>
                        <a:prstGeom prst="rect">
                          <a:avLst/>
                        </a:prstGeom>
                        <a:noFill/>
                        <a:ln w="38100">
                          <a:noFill/>
                          <a:miter/>
                        </a:ln>
                      </p:spPr>
                    </p:pic>
                  </p:oleObj>
                </mc:Fallback>
              </mc:AlternateContent>
            </a:graphicData>
          </a:graphic>
        </p:graphicFrame>
        <p:graphicFrame>
          <p:nvGraphicFramePr>
            <p:cNvPr id="252944" name="对象 252943"/>
            <p:cNvGraphicFramePr/>
            <p:nvPr/>
          </p:nvGraphicFramePr>
          <p:xfrm>
            <a:off x="6480" y="5230"/>
            <a:ext cx="1440" cy="340"/>
          </p:xfrm>
          <a:graphic>
            <a:graphicData uri="http://schemas.openxmlformats.org/presentationml/2006/ole">
              <mc:AlternateContent xmlns:mc="http://schemas.openxmlformats.org/markup-compatibility/2006">
                <mc:Choice xmlns:v="urn:schemas-microsoft-com:vml" Requires="v">
                  <p:oleObj spid="_x0000_s14474" r:id="rId7" imgW="114300" imgH="215900" progId="Equation.3">
                    <p:embed/>
                  </p:oleObj>
                </mc:Choice>
                <mc:Fallback>
                  <p:oleObj r:id="rId7" imgW="114300" imgH="215900" progId="Equation.3">
                    <p:embed/>
                    <p:pic>
                      <p:nvPicPr>
                        <p:cNvPr id="0" name="图片 3099"/>
                        <p:cNvPicPr/>
                        <p:nvPr/>
                      </p:nvPicPr>
                      <p:blipFill>
                        <a:blip r:embed="rId8"/>
                        <a:stretch>
                          <a:fillRect/>
                        </a:stretch>
                      </p:blipFill>
                      <p:spPr>
                        <a:xfrm>
                          <a:off x="6480" y="5230"/>
                          <a:ext cx="1440" cy="340"/>
                        </a:xfrm>
                        <a:prstGeom prst="rect">
                          <a:avLst/>
                        </a:prstGeom>
                        <a:noFill/>
                        <a:ln w="38100">
                          <a:noFill/>
                          <a:miter/>
                        </a:ln>
                      </p:spPr>
                    </p:pic>
                  </p:oleObj>
                </mc:Fallback>
              </mc:AlternateContent>
            </a:graphicData>
          </a:graphic>
        </p:graphicFrame>
        <p:grpSp>
          <p:nvGrpSpPr>
            <p:cNvPr id="252945" name="组合 252944"/>
            <p:cNvGrpSpPr/>
            <p:nvPr/>
          </p:nvGrpSpPr>
          <p:grpSpPr>
            <a:xfrm>
              <a:off x="738" y="7328"/>
              <a:ext cx="13885" cy="1775"/>
              <a:chOff x="295" y="2931"/>
              <a:chExt cx="5554" cy="710"/>
            </a:xfrm>
          </p:grpSpPr>
          <p:graphicFrame>
            <p:nvGraphicFramePr>
              <p:cNvPr id="252946" name="对象 252945"/>
              <p:cNvGraphicFramePr/>
              <p:nvPr/>
            </p:nvGraphicFramePr>
            <p:xfrm>
              <a:off x="295" y="2931"/>
              <a:ext cx="3527" cy="710"/>
            </p:xfrm>
            <a:graphic>
              <a:graphicData uri="http://schemas.openxmlformats.org/presentationml/2006/ole">
                <mc:AlternateContent xmlns:mc="http://schemas.openxmlformats.org/markup-compatibility/2006">
                  <mc:Choice xmlns:v="urn:schemas-microsoft-com:vml" Requires="v">
                    <p:oleObj spid="_x0000_s14475" r:id="rId9" imgW="2336800" imgH="469900" progId="Equation.3">
                      <p:embed/>
                    </p:oleObj>
                  </mc:Choice>
                  <mc:Fallback>
                    <p:oleObj r:id="rId9" imgW="2336800" imgH="469900" progId="Equation.3">
                      <p:embed/>
                      <p:pic>
                        <p:nvPicPr>
                          <p:cNvPr id="0" name="图片 3100"/>
                          <p:cNvPicPr/>
                          <p:nvPr/>
                        </p:nvPicPr>
                        <p:blipFill>
                          <a:blip r:embed="rId10"/>
                          <a:stretch>
                            <a:fillRect/>
                          </a:stretch>
                        </p:blipFill>
                        <p:spPr>
                          <a:xfrm>
                            <a:off x="295" y="2931"/>
                            <a:ext cx="3527" cy="710"/>
                          </a:xfrm>
                          <a:prstGeom prst="rect">
                            <a:avLst/>
                          </a:prstGeom>
                          <a:noFill/>
                          <a:ln w="38100">
                            <a:noFill/>
                            <a:miter/>
                          </a:ln>
                        </p:spPr>
                      </p:pic>
                    </p:oleObj>
                  </mc:Fallback>
                </mc:AlternateContent>
              </a:graphicData>
            </a:graphic>
          </p:graphicFrame>
          <p:sp>
            <p:nvSpPr>
              <p:cNvPr id="252947" name="文本框 252946"/>
              <p:cNvSpPr txBox="1"/>
              <p:nvPr/>
            </p:nvSpPr>
            <p:spPr>
              <a:xfrm>
                <a:off x="5240" y="3130"/>
                <a:ext cx="609" cy="422"/>
              </a:xfrm>
              <a:prstGeom prst="rect">
                <a:avLst/>
              </a:prstGeom>
              <a:noFill/>
              <a:ln w="38100">
                <a:noFill/>
              </a:ln>
            </p:spPr>
            <p:txBody>
              <a:bodyPr wrap="square">
                <a:spAutoFit/>
              </a:bodyPr>
              <a:lstStyle/>
              <a:p>
                <a:pPr lvl="0">
                  <a:spcBef>
                    <a:spcPct val="50000"/>
                  </a:spcBef>
                </a:pPr>
                <a:r>
                  <a:rPr lang="en-US" altLang="zh-CN" b="1">
                    <a:latin typeface="楷体_GB2312" pitchFamily="49" charset="-122"/>
                    <a:ea typeface="楷体_GB2312" pitchFamily="49" charset="-122"/>
                  </a:rPr>
                  <a:t>(2)</a:t>
                </a:r>
              </a:p>
            </p:txBody>
          </p:sp>
        </p:grpSp>
        <p:grpSp>
          <p:nvGrpSpPr>
            <p:cNvPr id="252948" name="组合 252947"/>
            <p:cNvGrpSpPr/>
            <p:nvPr/>
          </p:nvGrpSpPr>
          <p:grpSpPr>
            <a:xfrm>
              <a:off x="738" y="9030"/>
              <a:ext cx="13637" cy="1665"/>
              <a:chOff x="295" y="3612"/>
              <a:chExt cx="5455" cy="666"/>
            </a:xfrm>
          </p:grpSpPr>
          <p:graphicFrame>
            <p:nvGraphicFramePr>
              <p:cNvPr id="252949" name="对象 252948"/>
              <p:cNvGraphicFramePr/>
              <p:nvPr/>
            </p:nvGraphicFramePr>
            <p:xfrm>
              <a:off x="295" y="3612"/>
              <a:ext cx="2772" cy="666"/>
            </p:xfrm>
            <a:graphic>
              <a:graphicData uri="http://schemas.openxmlformats.org/presentationml/2006/ole">
                <mc:AlternateContent xmlns:mc="http://schemas.openxmlformats.org/markup-compatibility/2006">
                  <mc:Choice xmlns:v="urn:schemas-microsoft-com:vml" Requires="v">
                    <p:oleObj spid="_x0000_s14476" r:id="rId11" imgW="1637665" imgH="393700" progId="Equation.3">
                      <p:embed/>
                    </p:oleObj>
                  </mc:Choice>
                  <mc:Fallback>
                    <p:oleObj r:id="rId11" imgW="1637665" imgH="393700" progId="Equation.3">
                      <p:embed/>
                      <p:pic>
                        <p:nvPicPr>
                          <p:cNvPr id="0" name="图片 3101"/>
                          <p:cNvPicPr/>
                          <p:nvPr/>
                        </p:nvPicPr>
                        <p:blipFill>
                          <a:blip r:embed="rId12"/>
                          <a:stretch>
                            <a:fillRect/>
                          </a:stretch>
                        </p:blipFill>
                        <p:spPr>
                          <a:xfrm>
                            <a:off x="295" y="3612"/>
                            <a:ext cx="2772" cy="666"/>
                          </a:xfrm>
                          <a:prstGeom prst="rect">
                            <a:avLst/>
                          </a:prstGeom>
                          <a:noFill/>
                          <a:ln w="38100">
                            <a:noFill/>
                            <a:miter/>
                          </a:ln>
                        </p:spPr>
                      </p:pic>
                    </p:oleObj>
                  </mc:Fallback>
                </mc:AlternateContent>
              </a:graphicData>
            </a:graphic>
          </p:graphicFrame>
          <p:sp>
            <p:nvSpPr>
              <p:cNvPr id="252950" name="文本框 252949"/>
              <p:cNvSpPr txBox="1"/>
              <p:nvPr/>
            </p:nvSpPr>
            <p:spPr>
              <a:xfrm>
                <a:off x="5240" y="3806"/>
                <a:ext cx="510" cy="422"/>
              </a:xfrm>
              <a:prstGeom prst="rect">
                <a:avLst/>
              </a:prstGeom>
              <a:noFill/>
              <a:ln w="38100">
                <a:noFill/>
              </a:ln>
            </p:spPr>
            <p:txBody>
              <a:bodyPr wrap="square">
                <a:spAutoFit/>
              </a:bodyPr>
              <a:lstStyle/>
              <a:p>
                <a:pPr lvl="0">
                  <a:spcBef>
                    <a:spcPct val="50000"/>
                  </a:spcBef>
                </a:pPr>
                <a:r>
                  <a:rPr lang="en-US" altLang="zh-CN" b="1">
                    <a:latin typeface="楷体_GB2312" pitchFamily="49" charset="-122"/>
                    <a:ea typeface="楷体_GB2312" pitchFamily="49" charset="-122"/>
                  </a:rPr>
                  <a:t>(3)</a:t>
                </a:r>
              </a:p>
            </p:txBody>
          </p:sp>
        </p:grpSp>
      </p:grpSp>
      <p:sp>
        <p:nvSpPr>
          <p:cNvPr id="6" name="文本框 5"/>
          <p:cNvSpPr txBox="1"/>
          <p:nvPr/>
        </p:nvSpPr>
        <p:spPr>
          <a:xfrm>
            <a:off x="7226780" y="3955750"/>
            <a:ext cx="598805" cy="457200"/>
          </a:xfrm>
          <a:prstGeom prst="rect">
            <a:avLst/>
          </a:prstGeom>
          <a:noFill/>
          <a:ln w="38100">
            <a:noFill/>
          </a:ln>
        </p:spPr>
        <p:txBody>
          <a:bodyPr wrap="square">
            <a:spAutoFit/>
          </a:bodyPr>
          <a:lstStyle/>
          <a:p>
            <a:pPr lvl="0">
              <a:spcBef>
                <a:spcPct val="50000"/>
              </a:spcBef>
            </a:pPr>
            <a:r>
              <a:rPr lang="en-US" altLang="zh-CN" b="1">
                <a:latin typeface="楷体_GB2312" pitchFamily="49" charset="-122"/>
                <a:ea typeface="楷体_GB2312" pitchFamily="49" charset="-122"/>
              </a:rPr>
              <a:t>(1)</a:t>
            </a:r>
          </a:p>
        </p:txBody>
      </p:sp>
      <p:sp>
        <p:nvSpPr>
          <p:cNvPr id="17" name="矩形 16"/>
          <p:cNvSpPr/>
          <p:nvPr/>
        </p:nvSpPr>
        <p:spPr>
          <a:xfrm>
            <a:off x="1241630" y="1043735"/>
            <a:ext cx="2194832" cy="646331"/>
          </a:xfrm>
          <a:prstGeom prst="rect">
            <a:avLst/>
          </a:prstGeom>
        </p:spPr>
        <p:txBody>
          <a:bodyPr wrap="none">
            <a:spAutoFit/>
          </a:bodyPr>
          <a:lstStyle/>
          <a:p>
            <a:pPr>
              <a:lnSpc>
                <a:spcPct val="150000"/>
              </a:lnSpc>
              <a:spcBef>
                <a:spcPts val="600"/>
              </a:spcBef>
              <a:buClr>
                <a:srgbClr val="C00000"/>
              </a:buClr>
            </a:pPr>
            <a:r>
              <a:rPr lang="zh-CN" altLang="en-US" b="1" dirty="0" smtClean="0">
                <a:latin typeface="Times New Roman" pitchFamily="18" charset="0"/>
                <a:cs typeface="Times New Roman" pitchFamily="18" charset="0"/>
                <a:sym typeface="+mn-ea"/>
              </a:rPr>
              <a:t>（</a:t>
            </a:r>
            <a:r>
              <a:rPr lang="en-US" altLang="zh-CN" b="1" dirty="0">
                <a:latin typeface="Times New Roman" pitchFamily="18" charset="0"/>
                <a:cs typeface="Times New Roman" pitchFamily="18" charset="0"/>
                <a:sym typeface="+mn-ea"/>
              </a:rPr>
              <a:t>3</a:t>
            </a:r>
            <a:r>
              <a:rPr lang="zh-CN" altLang="en-US" b="1" dirty="0" smtClean="0">
                <a:latin typeface="Times New Roman" pitchFamily="18" charset="0"/>
                <a:cs typeface="Times New Roman" pitchFamily="18" charset="0"/>
                <a:sym typeface="+mn-ea"/>
              </a:rPr>
              <a:t>）滤</a:t>
            </a:r>
            <a:r>
              <a:rPr lang="zh-CN" altLang="en-US" b="1" dirty="0">
                <a:latin typeface="Times New Roman" pitchFamily="18" charset="0"/>
                <a:cs typeface="Times New Roman" pitchFamily="18" charset="0"/>
                <a:sym typeface="+mn-ea"/>
              </a:rPr>
              <a:t>波电路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1510" y="2213865"/>
            <a:ext cx="8425180" cy="3773805"/>
            <a:chOff x="991" y="4352"/>
            <a:chExt cx="13268" cy="5943"/>
          </a:xfrm>
        </p:grpSpPr>
        <p:sp>
          <p:nvSpPr>
            <p:cNvPr id="253964" name="文本框 253963"/>
            <p:cNvSpPr txBox="1"/>
            <p:nvPr/>
          </p:nvSpPr>
          <p:spPr>
            <a:xfrm>
              <a:off x="991" y="4352"/>
              <a:ext cx="13268" cy="624"/>
            </a:xfrm>
            <a:prstGeom prst="rect">
              <a:avLst/>
            </a:prstGeom>
            <a:noFill/>
            <a:ln w="38100">
              <a:noFill/>
            </a:ln>
          </p:spPr>
          <p:txBody>
            <a:bodyPr>
              <a:spAutoFit/>
            </a:bodyPr>
            <a:lstStyle/>
            <a:p>
              <a:pPr lvl="0">
                <a:spcBef>
                  <a:spcPct val="50000"/>
                </a:spcBef>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由公式</a:t>
              </a:r>
              <a:r>
                <a:rPr lang="en-US" altLang="zh-CN" sz="2000" b="1" dirty="0">
                  <a:latin typeface="楷体_GB2312" pitchFamily="49" charset="-122"/>
                  <a:ea typeface="楷体_GB2312" pitchFamily="49" charset="-122"/>
                </a:rPr>
                <a:t>(1)</a:t>
              </a:r>
              <a:r>
                <a:rPr lang="zh-CN" altLang="en-US" sz="2000" b="1" dirty="0">
                  <a:latin typeface="楷体_GB2312" pitchFamily="49" charset="-122"/>
                  <a:ea typeface="楷体_GB2312" pitchFamily="49" charset="-122"/>
                </a:rPr>
                <a:t>、</a:t>
              </a:r>
              <a:r>
                <a:rPr lang="en-US" altLang="zh-CN" sz="2000" b="1" dirty="0">
                  <a:latin typeface="楷体_GB2312" pitchFamily="49" charset="-122"/>
                  <a:ea typeface="楷体_GB2312" pitchFamily="49" charset="-122"/>
                </a:rPr>
                <a:t>(2)</a:t>
              </a:r>
              <a:r>
                <a:rPr lang="zh-CN" altLang="en-US" sz="2000" b="1" dirty="0">
                  <a:latin typeface="楷体_GB2312" pitchFamily="49" charset="-122"/>
                  <a:ea typeface="楷体_GB2312" pitchFamily="49" charset="-122"/>
                </a:rPr>
                <a:t>可画出电路的幅频和相频特性曲线，参见下图。</a:t>
              </a:r>
            </a:p>
          </p:txBody>
        </p:sp>
        <p:grpSp>
          <p:nvGrpSpPr>
            <p:cNvPr id="253965" name="组合 253964"/>
            <p:cNvGrpSpPr/>
            <p:nvPr/>
          </p:nvGrpSpPr>
          <p:grpSpPr>
            <a:xfrm>
              <a:off x="1223" y="5230"/>
              <a:ext cx="11840" cy="5065"/>
              <a:chOff x="489" y="2092"/>
              <a:chExt cx="4736" cy="2026"/>
            </a:xfrm>
          </p:grpSpPr>
          <p:graphicFrame>
            <p:nvGraphicFramePr>
              <p:cNvPr id="253966" name="对象 253965"/>
              <p:cNvGraphicFramePr/>
              <p:nvPr/>
            </p:nvGraphicFramePr>
            <p:xfrm>
              <a:off x="2592" y="2092"/>
              <a:ext cx="576" cy="136"/>
            </p:xfrm>
            <a:graphic>
              <a:graphicData uri="http://schemas.openxmlformats.org/presentationml/2006/ole">
                <mc:AlternateContent xmlns:mc="http://schemas.openxmlformats.org/markup-compatibility/2006">
                  <mc:Choice xmlns:v="urn:schemas-microsoft-com:vml" Requires="v">
                    <p:oleObj spid="_x0000_s15417" r:id="rId3" imgW="114300" imgH="215900" progId="Equation.3">
                      <p:embed/>
                    </p:oleObj>
                  </mc:Choice>
                  <mc:Fallback>
                    <p:oleObj r:id="rId3" imgW="114300" imgH="215900" progId="Equation.3">
                      <p:embed/>
                      <p:pic>
                        <p:nvPicPr>
                          <p:cNvPr id="0" name="图片 3102"/>
                          <p:cNvPicPr/>
                          <p:nvPr/>
                        </p:nvPicPr>
                        <p:blipFill>
                          <a:blip r:embed="rId4"/>
                          <a:stretch>
                            <a:fillRect/>
                          </a:stretch>
                        </p:blipFill>
                        <p:spPr>
                          <a:xfrm>
                            <a:off x="2592" y="2092"/>
                            <a:ext cx="576" cy="136"/>
                          </a:xfrm>
                          <a:prstGeom prst="rect">
                            <a:avLst/>
                          </a:prstGeom>
                          <a:noFill/>
                          <a:ln w="38100">
                            <a:noFill/>
                            <a:miter/>
                          </a:ln>
                        </p:spPr>
                      </p:pic>
                    </p:oleObj>
                  </mc:Fallback>
                </mc:AlternateContent>
              </a:graphicData>
            </a:graphic>
          </p:graphicFrame>
          <p:grpSp>
            <p:nvGrpSpPr>
              <p:cNvPr id="253967" name="组合 253966"/>
              <p:cNvGrpSpPr/>
              <p:nvPr/>
            </p:nvGrpSpPr>
            <p:grpSpPr>
              <a:xfrm>
                <a:off x="489" y="2103"/>
                <a:ext cx="4736" cy="1765"/>
                <a:chOff x="537" y="2705"/>
                <a:chExt cx="4644" cy="1682"/>
              </a:xfrm>
            </p:grpSpPr>
            <p:graphicFrame>
              <p:nvGraphicFramePr>
                <p:cNvPr id="253968" name="对象 253967"/>
                <p:cNvGraphicFramePr/>
                <p:nvPr/>
              </p:nvGraphicFramePr>
              <p:xfrm>
                <a:off x="537" y="2705"/>
                <a:ext cx="4644" cy="1682"/>
              </p:xfrm>
              <a:graphic>
                <a:graphicData uri="http://schemas.openxmlformats.org/presentationml/2006/ole">
                  <mc:AlternateContent xmlns:mc="http://schemas.openxmlformats.org/markup-compatibility/2006">
                    <mc:Choice xmlns:v="urn:schemas-microsoft-com:vml" Requires="v">
                      <p:oleObj spid="_x0000_s15418" r:id="rId5" imgW="8553450" imgH="3505200" progId="Photoshop.Image.5">
                        <p:embed/>
                      </p:oleObj>
                    </mc:Choice>
                    <mc:Fallback>
                      <p:oleObj r:id="rId5" imgW="8553450" imgH="3505200" progId="Photoshop.Image.5">
                        <p:embed/>
                        <p:pic>
                          <p:nvPicPr>
                            <p:cNvPr id="0" name="图片 3103"/>
                            <p:cNvPicPr/>
                            <p:nvPr/>
                          </p:nvPicPr>
                          <p:blipFill>
                            <a:blip r:embed="rId6"/>
                            <a:stretch>
                              <a:fillRect/>
                            </a:stretch>
                          </p:blipFill>
                          <p:spPr>
                            <a:xfrm>
                              <a:off x="537" y="2705"/>
                              <a:ext cx="4644" cy="1682"/>
                            </a:xfrm>
                            <a:prstGeom prst="rect">
                              <a:avLst/>
                            </a:prstGeom>
                            <a:noFill/>
                            <a:ln w="38100">
                              <a:noFill/>
                              <a:miter/>
                            </a:ln>
                          </p:spPr>
                        </p:pic>
                      </p:oleObj>
                    </mc:Fallback>
                  </mc:AlternateContent>
                </a:graphicData>
              </a:graphic>
            </p:graphicFrame>
            <p:sp>
              <p:nvSpPr>
                <p:cNvPr id="253969" name="矩形 253968"/>
                <p:cNvSpPr/>
                <p:nvPr/>
              </p:nvSpPr>
              <p:spPr>
                <a:xfrm>
                  <a:off x="2592" y="4065"/>
                  <a:ext cx="114" cy="239"/>
                </a:xfrm>
                <a:prstGeom prst="rect">
                  <a:avLst/>
                </a:prstGeom>
                <a:noFill/>
                <a:ln w="9525">
                  <a:noFill/>
                </a:ln>
              </p:spPr>
              <p:txBody>
                <a:bodyPr wrap="none" anchor="t">
                  <a:spAutoFit/>
                </a:bodyPr>
                <a:lstStyle/>
                <a:p>
                  <a:pPr lvl="0"/>
                  <a:endParaRPr sz="2000" b="1" dirty="0">
                    <a:latin typeface="Times New Roman" pitchFamily="18" charset="0"/>
                    <a:ea typeface="楷体_GB2312" pitchFamily="49" charset="-122"/>
                  </a:endParaRPr>
                </a:p>
              </p:txBody>
            </p:sp>
          </p:grpSp>
          <p:sp>
            <p:nvSpPr>
              <p:cNvPr id="253970" name="矩形 253969"/>
              <p:cNvSpPr/>
              <p:nvPr/>
            </p:nvSpPr>
            <p:spPr>
              <a:xfrm>
                <a:off x="930" y="3868"/>
                <a:ext cx="758" cy="250"/>
              </a:xfrm>
              <a:prstGeom prst="rect">
                <a:avLst/>
              </a:prstGeom>
              <a:noFill/>
              <a:ln w="38100">
                <a:noFill/>
              </a:ln>
            </p:spPr>
            <p:txBody>
              <a:bodyPr wrap="none" anchor="t">
                <a:spAutoFit/>
              </a:bodyPr>
              <a:lstStyle/>
              <a:p>
                <a:pPr lvl="0"/>
                <a:r>
                  <a:rPr lang="zh-CN" altLang="en-US" sz="2000" b="1" dirty="0">
                    <a:latin typeface="Times New Roman" pitchFamily="18" charset="0"/>
                    <a:ea typeface="楷体_GB2312" pitchFamily="49" charset="-122"/>
                  </a:rPr>
                  <a:t>幅频特性</a:t>
                </a:r>
              </a:p>
            </p:txBody>
          </p:sp>
          <p:sp>
            <p:nvSpPr>
              <p:cNvPr id="253971" name="矩形 253970"/>
              <p:cNvSpPr/>
              <p:nvPr/>
            </p:nvSpPr>
            <p:spPr>
              <a:xfrm>
                <a:off x="3696" y="3838"/>
                <a:ext cx="758" cy="250"/>
              </a:xfrm>
              <a:prstGeom prst="rect">
                <a:avLst/>
              </a:prstGeom>
              <a:noFill/>
              <a:ln w="38100">
                <a:noFill/>
              </a:ln>
            </p:spPr>
            <p:txBody>
              <a:bodyPr wrap="none" anchor="t">
                <a:spAutoFit/>
              </a:bodyPr>
              <a:lstStyle/>
              <a:p>
                <a:pPr lvl="0"/>
                <a:r>
                  <a:rPr lang="zh-CN" altLang="en-US" sz="2000" b="1" dirty="0">
                    <a:latin typeface="Times New Roman" pitchFamily="18" charset="0"/>
                    <a:ea typeface="楷体_GB2312" pitchFamily="49" charset="-122"/>
                  </a:rPr>
                  <a:t>相频特性</a:t>
                </a:r>
              </a:p>
            </p:txBody>
          </p:sp>
        </p:grpSp>
      </p:grpSp>
      <p:sp>
        <p:nvSpPr>
          <p:cNvPr id="11" name="矩形 10"/>
          <p:cNvSpPr/>
          <p:nvPr/>
        </p:nvSpPr>
        <p:spPr>
          <a:xfrm>
            <a:off x="1241630" y="1043735"/>
            <a:ext cx="2194832" cy="646331"/>
          </a:xfrm>
          <a:prstGeom prst="rect">
            <a:avLst/>
          </a:prstGeom>
        </p:spPr>
        <p:txBody>
          <a:bodyPr wrap="none">
            <a:spAutoFit/>
          </a:bodyPr>
          <a:lstStyle/>
          <a:p>
            <a:pPr>
              <a:lnSpc>
                <a:spcPct val="150000"/>
              </a:lnSpc>
              <a:spcBef>
                <a:spcPts val="600"/>
              </a:spcBef>
              <a:buClr>
                <a:srgbClr val="C00000"/>
              </a:buClr>
            </a:pPr>
            <a:r>
              <a:rPr lang="zh-CN" altLang="en-US" b="1" dirty="0" smtClean="0">
                <a:latin typeface="Times New Roman" pitchFamily="18" charset="0"/>
                <a:cs typeface="Times New Roman" pitchFamily="18" charset="0"/>
                <a:sym typeface="+mn-ea"/>
              </a:rPr>
              <a:t>（</a:t>
            </a:r>
            <a:r>
              <a:rPr lang="en-US" altLang="zh-CN" b="1" dirty="0">
                <a:latin typeface="Times New Roman" pitchFamily="18" charset="0"/>
                <a:cs typeface="Times New Roman" pitchFamily="18" charset="0"/>
                <a:sym typeface="+mn-ea"/>
              </a:rPr>
              <a:t>3</a:t>
            </a:r>
            <a:r>
              <a:rPr lang="zh-CN" altLang="en-US" b="1" dirty="0" smtClean="0">
                <a:latin typeface="Times New Roman" pitchFamily="18" charset="0"/>
                <a:cs typeface="Times New Roman" pitchFamily="18" charset="0"/>
                <a:sym typeface="+mn-ea"/>
              </a:rPr>
              <a:t>）滤</a:t>
            </a:r>
            <a:r>
              <a:rPr lang="zh-CN" altLang="en-US" b="1" dirty="0">
                <a:latin typeface="Times New Roman" pitchFamily="18" charset="0"/>
                <a:cs typeface="Times New Roman" pitchFamily="18" charset="0"/>
                <a:sym typeface="+mn-ea"/>
              </a:rPr>
              <a:t>波电路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01570" y="2123855"/>
            <a:ext cx="8227060" cy="4232561"/>
            <a:chOff x="110" y="2438"/>
            <a:chExt cx="14681" cy="8670"/>
          </a:xfrm>
        </p:grpSpPr>
        <p:pic>
          <p:nvPicPr>
            <p:cNvPr id="254988" name="图片 254987"/>
            <p:cNvPicPr>
              <a:picLocks noChangeAspect="1"/>
            </p:cNvPicPr>
            <p:nvPr/>
          </p:nvPicPr>
          <p:blipFill>
            <a:blip r:embed="rId3"/>
            <a:stretch>
              <a:fillRect/>
            </a:stretch>
          </p:blipFill>
          <p:spPr>
            <a:xfrm>
              <a:off x="8244" y="4723"/>
              <a:ext cx="6547" cy="4990"/>
            </a:xfrm>
            <a:prstGeom prst="rect">
              <a:avLst/>
            </a:prstGeom>
            <a:noFill/>
            <a:ln w="9525">
              <a:noFill/>
            </a:ln>
          </p:spPr>
        </p:pic>
        <p:grpSp>
          <p:nvGrpSpPr>
            <p:cNvPr id="254989" name="组合 254988"/>
            <p:cNvGrpSpPr/>
            <p:nvPr/>
          </p:nvGrpSpPr>
          <p:grpSpPr>
            <a:xfrm>
              <a:off x="112" y="2438"/>
              <a:ext cx="13378" cy="2285"/>
              <a:chOff x="45" y="975"/>
              <a:chExt cx="5351" cy="914"/>
            </a:xfrm>
          </p:grpSpPr>
          <p:sp>
            <p:nvSpPr>
              <p:cNvPr id="254990" name="矩形 254989"/>
              <p:cNvSpPr/>
              <p:nvPr/>
            </p:nvSpPr>
            <p:spPr>
              <a:xfrm>
                <a:off x="45" y="975"/>
                <a:ext cx="5351" cy="824"/>
              </a:xfrm>
              <a:prstGeom prst="rect">
                <a:avLst/>
              </a:prstGeom>
              <a:noFill/>
              <a:ln w="38100">
                <a:noFill/>
              </a:ln>
            </p:spPr>
            <p:txBody>
              <a:bodyPr>
                <a:spAutoFit/>
              </a:bodyPr>
              <a:lstStyle/>
              <a:p>
                <a:pPr lvl="0">
                  <a:lnSpc>
                    <a:spcPct val="150000"/>
                  </a:lnSpc>
                  <a:spcBef>
                    <a:spcPct val="50000"/>
                  </a:spcBef>
                </a:pPr>
                <a:r>
                  <a:rPr lang="zh-CN" altLang="en-US" sz="2000" b="1" dirty="0">
                    <a:latin typeface="楷体_GB2312" pitchFamily="49" charset="-122"/>
                    <a:ea typeface="楷体_GB2312" pitchFamily="49" charset="-122"/>
                  </a:rPr>
                  <a:t>幅频曲线表明该网络具有低通滤波特性，其转折频率</a:t>
                </a:r>
                <a:r>
                  <a:rPr lang="en-US" altLang="zh-CN" sz="2000" b="1" i="1" err="1">
                    <a:latin typeface="楷体_GB2312" pitchFamily="49" charset="-122"/>
                    <a:ea typeface="楷体_GB2312" pitchFamily="49" charset="-122"/>
                    <a:sym typeface="Symbol" pitchFamily="18" charset="2"/>
                  </a:rPr>
                  <a:t>f</a:t>
                </a:r>
                <a:r>
                  <a:rPr lang="en-US" altLang="zh-CN" sz="2000" b="1" baseline="-25000" err="1">
                    <a:latin typeface="楷体_GB2312" pitchFamily="49" charset="-122"/>
                    <a:ea typeface="楷体_GB2312" pitchFamily="49" charset="-122"/>
                  </a:rPr>
                  <a:t>c</a:t>
                </a:r>
                <a:r>
                  <a:rPr lang="zh-CN" altLang="en-US" sz="2000" b="1" dirty="0">
                    <a:latin typeface="楷体_GB2312" pitchFamily="49" charset="-122"/>
                    <a:ea typeface="楷体_GB2312" pitchFamily="49" charset="-122"/>
                  </a:rPr>
                  <a:t>可令                      求得</a:t>
                </a:r>
              </a:p>
            </p:txBody>
          </p:sp>
          <p:graphicFrame>
            <p:nvGraphicFramePr>
              <p:cNvPr id="254991" name="对象 254990"/>
              <p:cNvGraphicFramePr/>
              <p:nvPr/>
            </p:nvGraphicFramePr>
            <p:xfrm>
              <a:off x="509" y="1291"/>
              <a:ext cx="1918" cy="598"/>
            </p:xfrm>
            <a:graphic>
              <a:graphicData uri="http://schemas.openxmlformats.org/presentationml/2006/ole">
                <mc:AlternateContent xmlns:mc="http://schemas.openxmlformats.org/markup-compatibility/2006">
                  <mc:Choice xmlns:v="urn:schemas-microsoft-com:vml" Requires="v">
                    <p:oleObj spid="_x0000_s16525" r:id="rId4" imgW="1181100" imgH="368300" progId="Equation.3">
                      <p:embed/>
                    </p:oleObj>
                  </mc:Choice>
                  <mc:Fallback>
                    <p:oleObj r:id="rId4" imgW="1181100" imgH="368300" progId="Equation.3">
                      <p:embed/>
                      <p:pic>
                        <p:nvPicPr>
                          <p:cNvPr id="0" name="图片 3104"/>
                          <p:cNvPicPr/>
                          <p:nvPr/>
                        </p:nvPicPr>
                        <p:blipFill>
                          <a:blip r:embed="rId5"/>
                          <a:stretch>
                            <a:fillRect/>
                          </a:stretch>
                        </p:blipFill>
                        <p:spPr>
                          <a:xfrm>
                            <a:off x="509" y="1291"/>
                            <a:ext cx="1918" cy="598"/>
                          </a:xfrm>
                          <a:prstGeom prst="rect">
                            <a:avLst/>
                          </a:prstGeom>
                          <a:noFill/>
                          <a:ln w="38100">
                            <a:noFill/>
                            <a:miter/>
                          </a:ln>
                        </p:spPr>
                      </p:pic>
                    </p:oleObj>
                  </mc:Fallback>
                </mc:AlternateContent>
              </a:graphicData>
            </a:graphic>
          </p:graphicFrame>
        </p:grpSp>
        <p:grpSp>
          <p:nvGrpSpPr>
            <p:cNvPr id="254992" name="组合 254991"/>
            <p:cNvGrpSpPr/>
            <p:nvPr/>
          </p:nvGrpSpPr>
          <p:grpSpPr>
            <a:xfrm>
              <a:off x="110" y="4265"/>
              <a:ext cx="7810" cy="1305"/>
              <a:chOff x="44" y="1706"/>
              <a:chExt cx="3124" cy="522"/>
            </a:xfrm>
          </p:grpSpPr>
          <p:graphicFrame>
            <p:nvGraphicFramePr>
              <p:cNvPr id="254993" name="对象 254992"/>
              <p:cNvGraphicFramePr/>
              <p:nvPr/>
            </p:nvGraphicFramePr>
            <p:xfrm>
              <a:off x="2592" y="2092"/>
              <a:ext cx="576" cy="136"/>
            </p:xfrm>
            <a:graphic>
              <a:graphicData uri="http://schemas.openxmlformats.org/presentationml/2006/ole">
                <mc:AlternateContent xmlns:mc="http://schemas.openxmlformats.org/markup-compatibility/2006">
                  <mc:Choice xmlns:v="urn:schemas-microsoft-com:vml" Requires="v">
                    <p:oleObj spid="_x0000_s16526" r:id="rId6" imgW="114300" imgH="215900" progId="Equation.3">
                      <p:embed/>
                    </p:oleObj>
                  </mc:Choice>
                  <mc:Fallback>
                    <p:oleObj r:id="rId6" imgW="114300" imgH="215900" progId="Equation.3">
                      <p:embed/>
                      <p:pic>
                        <p:nvPicPr>
                          <p:cNvPr id="0" name="图片 3105"/>
                          <p:cNvPicPr/>
                          <p:nvPr/>
                        </p:nvPicPr>
                        <p:blipFill>
                          <a:blip r:embed="rId7"/>
                          <a:stretch>
                            <a:fillRect/>
                          </a:stretch>
                        </p:blipFill>
                        <p:spPr>
                          <a:xfrm>
                            <a:off x="2592" y="2092"/>
                            <a:ext cx="576" cy="136"/>
                          </a:xfrm>
                          <a:prstGeom prst="rect">
                            <a:avLst/>
                          </a:prstGeom>
                          <a:noFill/>
                          <a:ln w="38100">
                            <a:noFill/>
                            <a:miter/>
                          </a:ln>
                        </p:spPr>
                      </p:pic>
                    </p:oleObj>
                  </mc:Fallback>
                </mc:AlternateContent>
              </a:graphicData>
            </a:graphic>
          </p:graphicFrame>
          <p:graphicFrame>
            <p:nvGraphicFramePr>
              <p:cNvPr id="254994" name="对象 254993"/>
              <p:cNvGraphicFramePr/>
              <p:nvPr/>
            </p:nvGraphicFramePr>
            <p:xfrm>
              <a:off x="565" y="1861"/>
              <a:ext cx="2539" cy="335"/>
            </p:xfrm>
            <a:graphic>
              <a:graphicData uri="http://schemas.openxmlformats.org/presentationml/2006/ole">
                <mc:AlternateContent xmlns:mc="http://schemas.openxmlformats.org/markup-compatibility/2006">
                  <mc:Choice xmlns:v="urn:schemas-microsoft-com:vml" Requires="v">
                    <p:oleObj spid="_x0000_s16527" r:id="rId8" imgW="1524000" imgH="203200" progId="Equation.3">
                      <p:embed/>
                    </p:oleObj>
                  </mc:Choice>
                  <mc:Fallback>
                    <p:oleObj r:id="rId8" imgW="1524000" imgH="203200" progId="Equation.3">
                      <p:embed/>
                      <p:pic>
                        <p:nvPicPr>
                          <p:cNvPr id="0" name="图片 3106"/>
                          <p:cNvPicPr/>
                          <p:nvPr/>
                        </p:nvPicPr>
                        <p:blipFill>
                          <a:blip r:embed="rId9"/>
                          <a:stretch>
                            <a:fillRect/>
                          </a:stretch>
                        </p:blipFill>
                        <p:spPr>
                          <a:xfrm>
                            <a:off x="565" y="1861"/>
                            <a:ext cx="2539" cy="335"/>
                          </a:xfrm>
                          <a:prstGeom prst="rect">
                            <a:avLst/>
                          </a:prstGeom>
                          <a:noFill/>
                          <a:ln w="38100">
                            <a:noFill/>
                            <a:miter/>
                          </a:ln>
                        </p:spPr>
                      </p:pic>
                    </p:oleObj>
                  </mc:Fallback>
                </mc:AlternateContent>
              </a:graphicData>
            </a:graphic>
          </p:graphicFrame>
          <p:sp>
            <p:nvSpPr>
              <p:cNvPr id="254995" name="文本框 254994"/>
              <p:cNvSpPr txBox="1"/>
              <p:nvPr/>
            </p:nvSpPr>
            <p:spPr>
              <a:xfrm>
                <a:off x="44" y="1706"/>
                <a:ext cx="703" cy="494"/>
              </a:xfrm>
              <a:prstGeom prst="rect">
                <a:avLst/>
              </a:prstGeom>
              <a:noFill/>
              <a:ln w="9525">
                <a:noFill/>
              </a:ln>
            </p:spPr>
            <p:txBody>
              <a:bodyPr wrap="square">
                <a:spAutoFit/>
              </a:bodyPr>
              <a:lstStyle/>
              <a:p>
                <a:pPr lvl="0">
                  <a:lnSpc>
                    <a:spcPct val="120000"/>
                  </a:lnSpc>
                  <a:spcBef>
                    <a:spcPct val="50000"/>
                  </a:spcBef>
                </a:pPr>
                <a:r>
                  <a:rPr lang="zh-CN" altLang="en-US" sz="2000" b="1" dirty="0">
                    <a:latin typeface="楷体_GB2312" pitchFamily="49" charset="-122"/>
                    <a:ea typeface="楷体_GB2312" pitchFamily="49" charset="-122"/>
                  </a:rPr>
                  <a:t>即</a:t>
                </a:r>
                <a:r>
                  <a:rPr lang="zh-CN" altLang="en-US" sz="2800" b="1" dirty="0">
                    <a:latin typeface="楷体_GB2312" pitchFamily="49" charset="-122"/>
                    <a:ea typeface="楷体_GB2312" pitchFamily="49" charset="-122"/>
                  </a:rPr>
                  <a:t> </a:t>
                </a:r>
                <a:endParaRPr lang="zh-CN" altLang="en-US" sz="2800" b="1">
                  <a:latin typeface="楷体_GB2312" pitchFamily="49" charset="-122"/>
                  <a:ea typeface="楷体_GB2312" pitchFamily="49" charset="-122"/>
                </a:endParaRPr>
              </a:p>
            </p:txBody>
          </p:sp>
        </p:grpSp>
        <p:graphicFrame>
          <p:nvGraphicFramePr>
            <p:cNvPr id="254996" name="对象 254995"/>
            <p:cNvGraphicFramePr/>
            <p:nvPr/>
          </p:nvGraphicFramePr>
          <p:xfrm>
            <a:off x="1464" y="5915"/>
            <a:ext cx="6014" cy="1341"/>
          </p:xfrm>
          <a:graphic>
            <a:graphicData uri="http://schemas.openxmlformats.org/presentationml/2006/ole">
              <mc:AlternateContent xmlns:mc="http://schemas.openxmlformats.org/markup-compatibility/2006">
                <mc:Choice xmlns:v="urn:schemas-microsoft-com:vml" Requires="v">
                  <p:oleObj spid="_x0000_s16528" r:id="rId10" imgW="1765300" imgH="355600" progId="Equation.3">
                    <p:embed/>
                  </p:oleObj>
                </mc:Choice>
                <mc:Fallback>
                  <p:oleObj r:id="rId10" imgW="1765300" imgH="355600" progId="Equation.3">
                    <p:embed/>
                    <p:pic>
                      <p:nvPicPr>
                        <p:cNvPr id="0" name="图片 3107"/>
                        <p:cNvPicPr/>
                        <p:nvPr/>
                      </p:nvPicPr>
                      <p:blipFill>
                        <a:blip r:embed="rId11"/>
                        <a:stretch>
                          <a:fillRect/>
                        </a:stretch>
                      </p:blipFill>
                      <p:spPr>
                        <a:xfrm>
                          <a:off x="1464" y="5915"/>
                          <a:ext cx="6014" cy="1341"/>
                        </a:xfrm>
                        <a:prstGeom prst="rect">
                          <a:avLst/>
                        </a:prstGeom>
                        <a:noFill/>
                        <a:ln w="38100">
                          <a:noFill/>
                          <a:miter/>
                        </a:ln>
                      </p:spPr>
                    </p:pic>
                  </p:oleObj>
                </mc:Fallback>
              </mc:AlternateContent>
            </a:graphicData>
          </a:graphic>
        </p:graphicFrame>
        <p:sp>
          <p:nvSpPr>
            <p:cNvPr id="254997" name="文本框 254996"/>
            <p:cNvSpPr txBox="1"/>
            <p:nvPr/>
          </p:nvSpPr>
          <p:spPr>
            <a:xfrm>
              <a:off x="137" y="8423"/>
              <a:ext cx="8107" cy="2685"/>
            </a:xfrm>
            <a:prstGeom prst="rect">
              <a:avLst/>
            </a:prstGeom>
            <a:noFill/>
            <a:ln w="38100">
              <a:noFill/>
            </a:ln>
          </p:spPr>
          <p:txBody>
            <a:bodyPr wrap="square">
              <a:spAutoFit/>
            </a:bodyPr>
            <a:lstStyle/>
            <a:p>
              <a:pPr lvl="0"/>
              <a:endParaRPr lang="zh-CN" altLang="en-US" sz="2000" b="1" dirty="0">
                <a:latin typeface="楷体_GB2312" pitchFamily="49" charset="-122"/>
                <a:ea typeface="楷体_GB2312" pitchFamily="49" charset="-122"/>
              </a:endParaRPr>
            </a:p>
            <a:p>
              <a:pPr lvl="0"/>
              <a:r>
                <a:rPr lang="zh-CN" altLang="en-US" sz="2000" b="1" dirty="0">
                  <a:latin typeface="楷体_GB2312" pitchFamily="49" charset="-122"/>
                  <a:ea typeface="楷体_GB2312" pitchFamily="49" charset="-122"/>
                </a:rPr>
                <a:t>R取值范围为一般</a:t>
              </a:r>
              <a:r>
                <a:rPr lang="zh-CN" altLang="en-US" sz="2000" b="1" dirty="0">
                  <a:solidFill>
                    <a:srgbClr val="FF0066"/>
                  </a:solidFill>
                  <a:latin typeface="楷体_GB2312" pitchFamily="49" charset="-122"/>
                  <a:ea typeface="楷体_GB2312" pitchFamily="49" charset="-122"/>
                </a:rPr>
                <a:t>几k～</a:t>
              </a:r>
              <a:r>
                <a:rPr lang="zh-CN" altLang="en-US" sz="2000" b="1" dirty="0" smtClean="0">
                  <a:solidFill>
                    <a:srgbClr val="FF0066"/>
                  </a:solidFill>
                  <a:latin typeface="楷体_GB2312" pitchFamily="49" charset="-122"/>
                  <a:ea typeface="楷体_GB2312" pitchFamily="49" charset="-122"/>
                </a:rPr>
                <a:t>几百kΩ</a:t>
              </a:r>
              <a:r>
                <a:rPr lang="zh-CN" altLang="en-US" sz="2000" b="1" dirty="0" smtClean="0">
                  <a:solidFill>
                    <a:schemeClr val="bg2"/>
                  </a:solidFill>
                  <a:latin typeface="楷体_GB2312" pitchFamily="49" charset="-122"/>
                  <a:ea typeface="楷体_GB2312" pitchFamily="49" charset="-122"/>
                </a:rPr>
                <a:t>，</a:t>
              </a:r>
              <a:r>
                <a:rPr lang="zh-CN" altLang="en-US" sz="2000" b="1" dirty="0" smtClean="0">
                  <a:latin typeface="楷体_GB2312" pitchFamily="49" charset="-122"/>
                  <a:ea typeface="楷体_GB2312" pitchFamily="49" charset="-122"/>
                </a:rPr>
                <a:t>如</a:t>
              </a:r>
              <a:r>
                <a:rPr lang="zh-CN" altLang="en-US" sz="2000" b="1" dirty="0">
                  <a:latin typeface="楷体_GB2312" pitchFamily="49" charset="-122"/>
                  <a:ea typeface="楷体_GB2312" pitchFamily="49" charset="-122"/>
                </a:rPr>
                <a:t>R取</a:t>
              </a:r>
              <a:r>
                <a:rPr lang="zh-CN" altLang="en-US" sz="2000" b="1" dirty="0" smtClean="0">
                  <a:latin typeface="楷体_GB2312" pitchFamily="49" charset="-122"/>
                  <a:ea typeface="楷体_GB2312" pitchFamily="49" charset="-122"/>
                </a:rPr>
                <a:t>10</a:t>
              </a:r>
              <a:r>
                <a:rPr lang="en-US" altLang="zh-CN" sz="2000" b="1" dirty="0" smtClean="0">
                  <a:latin typeface="楷体_GB2312" pitchFamily="49" charset="-122"/>
                  <a:ea typeface="楷体_GB2312" pitchFamily="49" charset="-122"/>
                </a:rPr>
                <a:t>0</a:t>
              </a:r>
              <a:r>
                <a:rPr lang="zh-CN" altLang="en-US" sz="2000" b="1" dirty="0" smtClean="0">
                  <a:latin typeface="楷体_GB2312" pitchFamily="49" charset="-122"/>
                  <a:ea typeface="楷体_GB2312" pitchFamily="49" charset="-122"/>
                </a:rPr>
                <a:t>k</a:t>
              </a:r>
              <a:r>
                <a:rPr lang="zh-CN" altLang="en-US" sz="2000" b="1" dirty="0">
                  <a:latin typeface="楷体_GB2312" pitchFamily="49" charset="-122"/>
                  <a:ea typeface="楷体_GB2312" pitchFamily="49" charset="-122"/>
                </a:rPr>
                <a:t>，C的容量</a:t>
              </a:r>
              <a:r>
                <a:rPr lang="zh-CN" altLang="en-US" sz="2000" b="1" dirty="0" smtClean="0">
                  <a:latin typeface="楷体_GB2312" pitchFamily="49" charset="-122"/>
                  <a:ea typeface="楷体_GB2312" pitchFamily="49" charset="-122"/>
                </a:rPr>
                <a:t>为47</a:t>
              </a:r>
              <a:r>
                <a:rPr lang="en-US" altLang="zh-CN" sz="2000" b="1" dirty="0" smtClean="0">
                  <a:latin typeface="楷体_GB2312" pitchFamily="49" charset="-122"/>
                  <a:ea typeface="楷体_GB2312" pitchFamily="49" charset="-122"/>
                </a:rPr>
                <a:t>n</a:t>
              </a:r>
              <a:r>
                <a:rPr lang="zh-CN" altLang="en-US" sz="2000" b="1" dirty="0" smtClean="0">
                  <a:latin typeface="楷体_GB2312" pitchFamily="49" charset="-122"/>
                  <a:ea typeface="楷体_GB2312" pitchFamily="49" charset="-122"/>
                </a:rPr>
                <a:t>F</a:t>
              </a:r>
              <a:endParaRPr lang="zh-CN" altLang="en-US" sz="2000" b="1" dirty="0">
                <a:latin typeface="楷体_GB2312" pitchFamily="49" charset="-122"/>
                <a:ea typeface="楷体_GB2312" pitchFamily="49" charset="-122"/>
              </a:endParaRPr>
            </a:p>
            <a:p>
              <a:pPr lvl="0"/>
              <a:r>
                <a:rPr lang="zh-CN" altLang="en-US" sz="2000" b="1" dirty="0">
                  <a:latin typeface="楷体_GB2312" pitchFamily="49" charset="-122"/>
                  <a:ea typeface="楷体_GB2312" pitchFamily="49" charset="-122"/>
                </a:rPr>
                <a:t>fc≈12.7Hz</a:t>
              </a:r>
            </a:p>
          </p:txBody>
        </p:sp>
        <p:grpSp>
          <p:nvGrpSpPr>
            <p:cNvPr id="254998" name="组合 254997"/>
            <p:cNvGrpSpPr/>
            <p:nvPr/>
          </p:nvGrpSpPr>
          <p:grpSpPr>
            <a:xfrm>
              <a:off x="1438" y="7328"/>
              <a:ext cx="6078" cy="1350"/>
              <a:chOff x="666" y="2931"/>
              <a:chExt cx="2431" cy="540"/>
            </a:xfrm>
          </p:grpSpPr>
          <p:graphicFrame>
            <p:nvGraphicFramePr>
              <p:cNvPr id="254999" name="对象 254998"/>
              <p:cNvGraphicFramePr/>
              <p:nvPr/>
            </p:nvGraphicFramePr>
            <p:xfrm>
              <a:off x="666" y="2931"/>
              <a:ext cx="946" cy="540"/>
            </p:xfrm>
            <a:graphic>
              <a:graphicData uri="http://schemas.openxmlformats.org/presentationml/2006/ole">
                <mc:AlternateContent xmlns:mc="http://schemas.openxmlformats.org/markup-compatibility/2006">
                  <mc:Choice xmlns:v="urn:schemas-microsoft-com:vml" Requires="v">
                    <p:oleObj spid="_x0000_s16529" r:id="rId12" imgW="673100" imgH="355600" progId="Equation.3">
                      <p:embed/>
                    </p:oleObj>
                  </mc:Choice>
                  <mc:Fallback>
                    <p:oleObj r:id="rId12" imgW="673100" imgH="355600" progId="Equation.3">
                      <p:embed/>
                      <p:pic>
                        <p:nvPicPr>
                          <p:cNvPr id="0" name="图片 3108"/>
                          <p:cNvPicPr/>
                          <p:nvPr/>
                        </p:nvPicPr>
                        <p:blipFill>
                          <a:blip r:embed="rId13"/>
                          <a:stretch>
                            <a:fillRect/>
                          </a:stretch>
                        </p:blipFill>
                        <p:spPr>
                          <a:xfrm>
                            <a:off x="666" y="2931"/>
                            <a:ext cx="946" cy="540"/>
                          </a:xfrm>
                          <a:prstGeom prst="rect">
                            <a:avLst/>
                          </a:prstGeom>
                          <a:noFill/>
                          <a:ln w="38100">
                            <a:noFill/>
                            <a:miter/>
                          </a:ln>
                        </p:spPr>
                      </p:pic>
                    </p:oleObj>
                  </mc:Fallback>
                </mc:AlternateContent>
              </a:graphicData>
            </a:graphic>
          </p:graphicFrame>
          <p:sp>
            <p:nvSpPr>
              <p:cNvPr id="255000" name="文本框 254999"/>
              <p:cNvSpPr txBox="1"/>
              <p:nvPr/>
            </p:nvSpPr>
            <p:spPr>
              <a:xfrm>
                <a:off x="2698" y="3039"/>
                <a:ext cx="399" cy="325"/>
              </a:xfrm>
              <a:prstGeom prst="rect">
                <a:avLst/>
              </a:prstGeom>
              <a:noFill/>
              <a:ln w="38100">
                <a:noFill/>
              </a:ln>
            </p:spPr>
            <p:txBody>
              <a:bodyPr wrap="square">
                <a:spAutoFit/>
              </a:bodyPr>
              <a:lstStyle/>
              <a:p>
                <a:pPr lvl="0">
                  <a:spcBef>
                    <a:spcPct val="50000"/>
                  </a:spcBef>
                </a:pPr>
                <a:r>
                  <a:rPr lang="en-US" altLang="zh-CN" sz="2000" b="1">
                    <a:latin typeface="楷体_GB2312" pitchFamily="49" charset="-122"/>
                    <a:ea typeface="楷体_GB2312" pitchFamily="49" charset="-122"/>
                  </a:rPr>
                  <a:t>(4)</a:t>
                </a:r>
              </a:p>
            </p:txBody>
          </p:sp>
        </p:grpSp>
      </p:grpSp>
      <p:sp>
        <p:nvSpPr>
          <p:cNvPr id="16" name="矩形 15"/>
          <p:cNvSpPr/>
          <p:nvPr/>
        </p:nvSpPr>
        <p:spPr>
          <a:xfrm>
            <a:off x="1241630" y="1043735"/>
            <a:ext cx="2194832" cy="646331"/>
          </a:xfrm>
          <a:prstGeom prst="rect">
            <a:avLst/>
          </a:prstGeom>
        </p:spPr>
        <p:txBody>
          <a:bodyPr wrap="none">
            <a:spAutoFit/>
          </a:bodyPr>
          <a:lstStyle/>
          <a:p>
            <a:pPr>
              <a:lnSpc>
                <a:spcPct val="150000"/>
              </a:lnSpc>
              <a:spcBef>
                <a:spcPts val="600"/>
              </a:spcBef>
              <a:buClr>
                <a:srgbClr val="C00000"/>
              </a:buClr>
            </a:pPr>
            <a:r>
              <a:rPr lang="zh-CN" altLang="en-US" b="1" dirty="0" smtClean="0">
                <a:latin typeface="Times New Roman" pitchFamily="18" charset="0"/>
                <a:cs typeface="Times New Roman" pitchFamily="18" charset="0"/>
                <a:sym typeface="+mn-ea"/>
              </a:rPr>
              <a:t>（</a:t>
            </a:r>
            <a:r>
              <a:rPr lang="en-US" altLang="zh-CN" b="1" dirty="0">
                <a:latin typeface="Times New Roman" pitchFamily="18" charset="0"/>
                <a:cs typeface="Times New Roman" pitchFamily="18" charset="0"/>
                <a:sym typeface="+mn-ea"/>
              </a:rPr>
              <a:t>3</a:t>
            </a:r>
            <a:r>
              <a:rPr lang="zh-CN" altLang="en-US" b="1" dirty="0" smtClean="0">
                <a:latin typeface="Times New Roman" pitchFamily="18" charset="0"/>
                <a:cs typeface="Times New Roman" pitchFamily="18" charset="0"/>
                <a:sym typeface="+mn-ea"/>
              </a:rPr>
              <a:t>）滤</a:t>
            </a:r>
            <a:r>
              <a:rPr lang="zh-CN" altLang="en-US" b="1" dirty="0">
                <a:latin typeface="Times New Roman" pitchFamily="18" charset="0"/>
                <a:cs typeface="Times New Roman" pitchFamily="18" charset="0"/>
                <a:sym typeface="+mn-ea"/>
              </a:rPr>
              <a:t>波电路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117000" y="1043735"/>
            <a:ext cx="3642995" cy="646331"/>
          </a:xfrm>
          <a:prstGeom prst="rect">
            <a:avLst/>
          </a:prstGeom>
        </p:spPr>
        <p:txBody>
          <a:bodyPr wrap="square">
            <a:spAutoFit/>
          </a:bodyPr>
          <a:lstStyle/>
          <a:p>
            <a:pPr>
              <a:lnSpc>
                <a:spcPct val="150000"/>
              </a:lnSpc>
              <a:spcBef>
                <a:spcPts val="600"/>
              </a:spcBef>
              <a:buClr>
                <a:srgbClr val="C00000"/>
              </a:buClr>
            </a:pPr>
            <a:r>
              <a:rPr lang="zh-CN" altLang="en-US" sz="2400" b="1" dirty="0" smtClean="0">
                <a:latin typeface="Times New Roman" pitchFamily="18" charset="0"/>
                <a:cs typeface="Times New Roman" pitchFamily="18" charset="0"/>
                <a:sym typeface="+mn-ea"/>
              </a:rPr>
              <a:t>（</a:t>
            </a:r>
            <a:r>
              <a:rPr lang="en-US" altLang="zh-CN" sz="2400" b="1" dirty="0" smtClean="0">
                <a:latin typeface="Times New Roman" pitchFamily="18" charset="0"/>
                <a:cs typeface="Times New Roman" pitchFamily="18" charset="0"/>
                <a:sym typeface="+mn-ea"/>
              </a:rPr>
              <a:t>4</a:t>
            </a:r>
            <a:r>
              <a:rPr lang="zh-CN" altLang="en-US" sz="2400" b="1" dirty="0" smtClean="0">
                <a:latin typeface="Times New Roman" pitchFamily="18" charset="0"/>
                <a:cs typeface="Times New Roman" pitchFamily="18" charset="0"/>
                <a:sym typeface="+mn-ea"/>
              </a:rPr>
              <a:t>）整形电路</a:t>
            </a:r>
            <a:endParaRPr lang="zh-CN" altLang="en-US" sz="2000" b="1" dirty="0" smtClean="0">
              <a:latin typeface="Times New Roman" pitchFamily="18" charset="0"/>
              <a:cs typeface="Times New Roman" pitchFamily="18" charset="0"/>
              <a:sym typeface="+mn-ea"/>
            </a:endParaRPr>
          </a:p>
        </p:txBody>
      </p:sp>
      <p:sp>
        <p:nvSpPr>
          <p:cNvPr id="256010" name="文本框 256009"/>
          <p:cNvSpPr txBox="1"/>
          <p:nvPr/>
        </p:nvSpPr>
        <p:spPr>
          <a:xfrm>
            <a:off x="748030" y="2033845"/>
            <a:ext cx="7984490" cy="707886"/>
          </a:xfrm>
          <a:prstGeom prst="rect">
            <a:avLst/>
          </a:prstGeom>
          <a:noFill/>
          <a:ln w="9525">
            <a:noFill/>
          </a:ln>
        </p:spPr>
        <p:txBody>
          <a:bodyPr wrap="square">
            <a:spAutoFit/>
          </a:bodyPr>
          <a:lstStyle/>
          <a:p>
            <a:pPr lvl="0">
              <a:buClr>
                <a:srgbClr val="000000"/>
              </a:buClr>
            </a:pPr>
            <a:r>
              <a:rPr lang="zh-CN" altLang="en-US" sz="2000" b="1" dirty="0">
                <a:solidFill>
                  <a:schemeClr val="tx1"/>
                </a:solidFill>
                <a:latin typeface="楷体_GB2312" pitchFamily="49" charset="-122"/>
                <a:ea typeface="楷体_GB2312" pitchFamily="49" charset="-122"/>
              </a:rPr>
              <a:t>电路功能：将通过放大、滤除干扰后的模拟信号转换成</a:t>
            </a:r>
            <a:r>
              <a:rPr lang="zh-CN" altLang="en-US" sz="2000" b="1" dirty="0" smtClean="0">
                <a:solidFill>
                  <a:schemeClr val="tx1"/>
                </a:solidFill>
                <a:latin typeface="楷体_GB2312" pitchFamily="49" charset="-122"/>
                <a:ea typeface="楷体_GB2312" pitchFamily="49" charset="-122"/>
              </a:rPr>
              <a:t>数字信号用示波器进行显示。</a:t>
            </a:r>
            <a:endParaRPr lang="zh-CN" altLang="en-US" sz="2000" b="1" dirty="0">
              <a:solidFill>
                <a:schemeClr val="tx1"/>
              </a:solidFill>
              <a:latin typeface="楷体_GB2312" pitchFamily="49" charset="-122"/>
              <a:ea typeface="楷体_GB2312" pitchFamily="49"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7000" y="2843935"/>
            <a:ext cx="7037832" cy="34198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80670" y="1951672"/>
            <a:ext cx="8683625" cy="1477328"/>
          </a:xfrm>
          <a:prstGeom prst="rect">
            <a:avLst/>
          </a:prstGeom>
          <a:noFill/>
        </p:spPr>
        <p:txBody>
          <a:bodyPr wrap="square" rtlCol="0" anchor="t">
            <a:spAutoFit/>
          </a:bodyPr>
          <a:lstStyle/>
          <a:p>
            <a:pPr>
              <a:lnSpc>
                <a:spcPct val="150000"/>
              </a:lnSpc>
              <a:spcBef>
                <a:spcPts val="600"/>
              </a:spcBef>
              <a:buClr>
                <a:srgbClr val="C00000"/>
              </a:buClr>
            </a:pPr>
            <a:r>
              <a:rPr lang="zh-CN" altLang="en-US" sz="2000" b="1" dirty="0" smtClean="0">
                <a:solidFill>
                  <a:srgbClr val="0000FF"/>
                </a:solidFill>
                <a:latin typeface="Times New Roman" pitchFamily="18" charset="0"/>
                <a:cs typeface="Times New Roman" pitchFamily="18" charset="0"/>
                <a:sym typeface="+mn-ea"/>
              </a:rPr>
              <a:t>     各</a:t>
            </a:r>
            <a:r>
              <a:rPr lang="zh-CN" altLang="en-US" sz="2000" b="1" dirty="0">
                <a:solidFill>
                  <a:srgbClr val="0000FF"/>
                </a:solidFill>
                <a:latin typeface="Times New Roman" pitchFamily="18" charset="0"/>
                <a:cs typeface="Times New Roman" pitchFamily="18" charset="0"/>
                <a:sym typeface="+mn-ea"/>
              </a:rPr>
              <a:t>测试点波</a:t>
            </a:r>
            <a:r>
              <a:rPr lang="zh-CN" altLang="en-US" sz="2000" b="1" dirty="0" smtClean="0">
                <a:solidFill>
                  <a:srgbClr val="0000FF"/>
                </a:solidFill>
                <a:latin typeface="Times New Roman" pitchFamily="18" charset="0"/>
                <a:cs typeface="Times New Roman" pitchFamily="18" charset="0"/>
                <a:sym typeface="+mn-ea"/>
              </a:rPr>
              <a:t>形：</a:t>
            </a:r>
            <a:r>
              <a:rPr lang="zh-CN" altLang="en-US" sz="2000" b="1" dirty="0" smtClean="0">
                <a:latin typeface="Times New Roman" pitchFamily="18" charset="0"/>
                <a:cs typeface="Times New Roman" pitchFamily="18" charset="0"/>
                <a:sym typeface="+mn-ea"/>
              </a:rPr>
              <a:t>对来自光电转换电路的信号进行三级放大，再通过二阶低通滤波电路滤除干扰信号，IC</a:t>
            </a:r>
            <a:r>
              <a:rPr lang="en-US" altLang="zh-CN" sz="2000" b="1" dirty="0" smtClean="0">
                <a:latin typeface="Times New Roman" pitchFamily="18" charset="0"/>
                <a:cs typeface="Times New Roman" pitchFamily="18" charset="0"/>
                <a:sym typeface="+mn-ea"/>
              </a:rPr>
              <a:t>4</a:t>
            </a:r>
            <a:r>
              <a:rPr lang="zh-CN" altLang="en-US" sz="2000" b="1" dirty="0" smtClean="0">
                <a:latin typeface="Times New Roman" pitchFamily="18" charset="0"/>
                <a:cs typeface="Times New Roman" pitchFamily="18" charset="0"/>
                <a:sym typeface="+mn-ea"/>
              </a:rPr>
              <a:t>输出与心率对应的方波信号，各级测试点电压波形如图。</a:t>
            </a:r>
            <a:endParaRPr lang="zh-CN" altLang="en-US" sz="2000" dirty="0"/>
          </a:p>
        </p:txBody>
      </p:sp>
      <p:sp>
        <p:nvSpPr>
          <p:cNvPr id="8" name="矩形 7"/>
          <p:cNvSpPr/>
          <p:nvPr/>
        </p:nvSpPr>
        <p:spPr>
          <a:xfrm>
            <a:off x="1196625" y="1043735"/>
            <a:ext cx="3642995" cy="646331"/>
          </a:xfrm>
          <a:prstGeom prst="rect">
            <a:avLst/>
          </a:prstGeom>
        </p:spPr>
        <p:txBody>
          <a:bodyPr wrap="square">
            <a:spAutoFit/>
          </a:bodyPr>
          <a:lstStyle/>
          <a:p>
            <a:pPr>
              <a:lnSpc>
                <a:spcPct val="150000"/>
              </a:lnSpc>
              <a:spcBef>
                <a:spcPts val="600"/>
              </a:spcBef>
              <a:buClr>
                <a:srgbClr val="C00000"/>
              </a:buClr>
            </a:pPr>
            <a:r>
              <a:rPr lang="zh-CN" altLang="en-US" sz="2400" b="1" dirty="0" smtClean="0">
                <a:latin typeface="Times New Roman" pitchFamily="18" charset="0"/>
                <a:cs typeface="Times New Roman" pitchFamily="18" charset="0"/>
                <a:sym typeface="+mn-ea"/>
              </a:rPr>
              <a:t>（</a:t>
            </a:r>
            <a:r>
              <a:rPr lang="en-US" altLang="zh-CN" sz="2400" b="1" dirty="0" smtClean="0">
                <a:latin typeface="Times New Roman" pitchFamily="18" charset="0"/>
                <a:cs typeface="Times New Roman" pitchFamily="18" charset="0"/>
                <a:sym typeface="+mn-ea"/>
              </a:rPr>
              <a:t>5</a:t>
            </a:r>
            <a:r>
              <a:rPr lang="zh-CN" altLang="en-US" sz="2400" b="1" dirty="0" smtClean="0">
                <a:latin typeface="Times New Roman" pitchFamily="18" charset="0"/>
                <a:cs typeface="Times New Roman" pitchFamily="18" charset="0"/>
                <a:sym typeface="+mn-ea"/>
              </a:rPr>
              <a:t>）安装调试</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6515" y="3416130"/>
            <a:ext cx="8391144" cy="30967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96625" y="1088740"/>
            <a:ext cx="5130571" cy="607820"/>
          </a:xfrm>
        </p:spPr>
        <p:txBody>
          <a:bodyPr/>
          <a:lstStyle/>
          <a:p>
            <a:pPr algn="ctr" eaLnBrk="1" hangingPunct="1"/>
            <a:r>
              <a:rPr lang="zh-CN" altLang="en-US" sz="2800" b="1" dirty="0" smtClean="0">
                <a:latin typeface="Times New Roman" pitchFamily="18" charset="0"/>
                <a:ea typeface="黑体" pitchFamily="49" charset="-122"/>
                <a:cs typeface="Times New Roman" pitchFamily="18" charset="0"/>
                <a:sym typeface="+mn-ea"/>
              </a:rPr>
              <a:t>综合实践题目</a:t>
            </a:r>
            <a:endParaRPr lang="zh-CN" altLang="en-US" sz="2800" b="1" dirty="0" smtClean="0">
              <a:latin typeface="Times New Roman" pitchFamily="18" charset="0"/>
              <a:ea typeface="黑体" pitchFamily="49" charset="-122"/>
              <a:cs typeface="Times New Roman" pitchFamily="18" charset="0"/>
            </a:endParaRPr>
          </a:p>
        </p:txBody>
      </p:sp>
      <p:sp>
        <p:nvSpPr>
          <p:cNvPr id="4" name="矩形 3"/>
          <p:cNvSpPr/>
          <p:nvPr/>
        </p:nvSpPr>
        <p:spPr>
          <a:xfrm>
            <a:off x="438100" y="2406650"/>
            <a:ext cx="8364370" cy="646331"/>
          </a:xfrm>
          <a:prstGeom prst="rect">
            <a:avLst/>
          </a:prstGeom>
        </p:spPr>
        <p:txBody>
          <a:bodyPr wrap="square">
            <a:spAutoFit/>
          </a:bodyPr>
          <a:lstStyle/>
          <a:p>
            <a:pPr marL="0" indent="0">
              <a:lnSpc>
                <a:spcPct val="150000"/>
              </a:lnSpc>
              <a:spcBef>
                <a:spcPts val="600"/>
              </a:spcBef>
              <a:buClr>
                <a:srgbClr val="C00000"/>
              </a:buClr>
              <a:buFont typeface="Wingdings" pitchFamily="2" charset="2"/>
              <a:buNone/>
            </a:pPr>
            <a:r>
              <a:rPr lang="zh-CN" altLang="en-US" b="1" dirty="0" smtClean="0">
                <a:solidFill>
                  <a:srgbClr val="FF0000"/>
                </a:solidFill>
                <a:latin typeface="Times New Roman" pitchFamily="18" charset="0"/>
                <a:ea typeface="黑体" pitchFamily="49" charset="-122"/>
                <a:cs typeface="Times New Roman" pitchFamily="18" charset="0"/>
                <a:sym typeface="+mn-ea"/>
              </a:rPr>
              <a:t>题目</a:t>
            </a:r>
            <a:r>
              <a:rPr lang="zh-CN" altLang="en-US" b="1" dirty="0" smtClean="0">
                <a:latin typeface="Times New Roman" pitchFamily="18" charset="0"/>
                <a:ea typeface="黑体" pitchFamily="49" charset="-122"/>
                <a:cs typeface="Times New Roman" pitchFamily="18" charset="0"/>
                <a:sym typeface="+mn-ea"/>
              </a:rPr>
              <a:t>：</a:t>
            </a:r>
            <a:r>
              <a:rPr lang="zh-CN" altLang="en-US" b="1" dirty="0">
                <a:latin typeface="Times New Roman" pitchFamily="18" charset="0"/>
                <a:cs typeface="Times New Roman" pitchFamily="18" charset="0"/>
                <a:sym typeface="+mn-ea"/>
              </a:rPr>
              <a:t>基</a:t>
            </a:r>
            <a:r>
              <a:rPr lang="zh-CN" altLang="en-US" b="1" dirty="0" smtClean="0">
                <a:latin typeface="Times New Roman" pitchFamily="18" charset="0"/>
                <a:cs typeface="Times New Roman" pitchFamily="18" charset="0"/>
                <a:sym typeface="+mn-ea"/>
              </a:rPr>
              <a:t>于反射</a:t>
            </a:r>
            <a:r>
              <a:rPr lang="en-US" altLang="zh-CN" b="1" dirty="0" smtClean="0">
                <a:latin typeface="Times New Roman" pitchFamily="18" charset="0"/>
                <a:cs typeface="Times New Roman" pitchFamily="18" charset="0"/>
                <a:sym typeface="+mn-ea"/>
              </a:rPr>
              <a:t>/</a:t>
            </a:r>
            <a:r>
              <a:rPr lang="zh-CN" altLang="en-US" b="1" dirty="0">
                <a:latin typeface="Times New Roman" pitchFamily="18" charset="0"/>
                <a:cs typeface="Times New Roman" pitchFamily="18" charset="0"/>
                <a:sym typeface="+mn-ea"/>
              </a:rPr>
              <a:t>透</a:t>
            </a:r>
            <a:r>
              <a:rPr lang="zh-CN" altLang="en-US" b="1" dirty="0" smtClean="0">
                <a:latin typeface="Times New Roman" pitchFamily="18" charset="0"/>
                <a:cs typeface="Times New Roman" pitchFamily="18" charset="0"/>
                <a:sym typeface="+mn-ea"/>
              </a:rPr>
              <a:t>射式光强检测的光电式心率计</a:t>
            </a:r>
            <a:endParaRPr lang="zh-CN" altLang="en-US" b="1" dirty="0">
              <a:latin typeface="Times New Roman" pitchFamily="18" charset="0"/>
              <a:cs typeface="Times New Roman" pitchFamily="18" charset="0"/>
            </a:endParaRPr>
          </a:p>
        </p:txBody>
      </p:sp>
      <p:sp>
        <p:nvSpPr>
          <p:cNvPr id="2" name="矩形 1"/>
          <p:cNvSpPr/>
          <p:nvPr/>
        </p:nvSpPr>
        <p:spPr>
          <a:xfrm>
            <a:off x="438100" y="3190875"/>
            <a:ext cx="8364370" cy="1754326"/>
          </a:xfrm>
          <a:prstGeom prst="rect">
            <a:avLst/>
          </a:prstGeom>
        </p:spPr>
        <p:txBody>
          <a:bodyPr wrap="square">
            <a:spAutoFit/>
          </a:bodyPr>
          <a:lstStyle/>
          <a:p>
            <a:pPr marL="0" indent="0">
              <a:lnSpc>
                <a:spcPct val="150000"/>
              </a:lnSpc>
              <a:spcBef>
                <a:spcPts val="600"/>
              </a:spcBef>
              <a:buClr>
                <a:srgbClr val="C00000"/>
              </a:buClr>
              <a:buFont typeface="Wingdings" pitchFamily="2" charset="2"/>
              <a:buNone/>
            </a:pPr>
            <a:r>
              <a:rPr lang="zh-CN" altLang="en-US" b="1" dirty="0" smtClean="0">
                <a:solidFill>
                  <a:srgbClr val="FF0000"/>
                </a:solidFill>
                <a:latin typeface="Times New Roman" pitchFamily="18" charset="0"/>
                <a:ea typeface="黑体" pitchFamily="49" charset="-122"/>
                <a:cs typeface="Times New Roman" pitchFamily="18" charset="0"/>
                <a:sym typeface="+mn-ea"/>
              </a:rPr>
              <a:t>要求</a:t>
            </a:r>
            <a:r>
              <a:rPr lang="zh-CN" altLang="en-US" b="1" dirty="0" smtClean="0">
                <a:latin typeface="Times New Roman" pitchFamily="18" charset="0"/>
                <a:ea typeface="黑体" pitchFamily="49" charset="-122"/>
                <a:cs typeface="Times New Roman" pitchFamily="18" charset="0"/>
                <a:sym typeface="+mn-ea"/>
              </a:rPr>
              <a:t>：</a:t>
            </a:r>
            <a:r>
              <a:rPr lang="zh-CN" altLang="en-US" sz="2400" b="1" dirty="0">
                <a:latin typeface="Times New Roman" pitchFamily="18" charset="0"/>
                <a:cs typeface="Times New Roman" pitchFamily="18" charset="0"/>
              </a:rPr>
              <a:t>设</a:t>
            </a:r>
            <a:r>
              <a:rPr lang="zh-CN" altLang="en-US" sz="2400" b="1" dirty="0" smtClean="0">
                <a:latin typeface="Times New Roman" pitchFamily="18" charset="0"/>
                <a:cs typeface="Times New Roman" pitchFamily="18" charset="0"/>
              </a:rPr>
              <a:t>计光电式心</a:t>
            </a:r>
            <a:r>
              <a:rPr lang="zh-CN" altLang="en-US" sz="2400" b="1" dirty="0">
                <a:latin typeface="Times New Roman" pitchFamily="18" charset="0"/>
                <a:cs typeface="Times New Roman" pitchFamily="18" charset="0"/>
              </a:rPr>
              <a:t>率检测电路，测</a:t>
            </a:r>
            <a:r>
              <a:rPr lang="zh-CN" altLang="en-US" sz="2400" b="1" dirty="0" smtClean="0">
                <a:latin typeface="Times New Roman" pitchFamily="18" charset="0"/>
                <a:cs typeface="Times New Roman" pitchFamily="18" charset="0"/>
              </a:rPr>
              <a:t>量心跳信号，实现心率检测；并采用</a:t>
            </a:r>
            <a:r>
              <a:rPr lang="en-US" altLang="zh-CN" sz="2400" b="1" dirty="0" smtClean="0">
                <a:latin typeface="Times New Roman" pitchFamily="18" charset="0"/>
                <a:cs typeface="Times New Roman" pitchFamily="18" charset="0"/>
              </a:rPr>
              <a:t>51</a:t>
            </a:r>
            <a:r>
              <a:rPr lang="zh-CN" altLang="en-US" sz="2400" b="1" dirty="0" smtClean="0">
                <a:latin typeface="Times New Roman" pitchFamily="18" charset="0"/>
                <a:cs typeface="Times New Roman" pitchFamily="18" charset="0"/>
              </a:rPr>
              <a:t>单片机最小系统，实现数</a:t>
            </a:r>
            <a:r>
              <a:rPr lang="zh-CN" altLang="en-US" sz="2400" b="1" dirty="0">
                <a:latin typeface="Times New Roman" pitchFamily="18" charset="0"/>
                <a:cs typeface="Times New Roman" pitchFamily="18" charset="0"/>
              </a:rPr>
              <a:t>码</a:t>
            </a:r>
            <a:r>
              <a:rPr lang="zh-CN" altLang="en-US" sz="2400" b="1" dirty="0" smtClean="0">
                <a:latin typeface="Times New Roman" pitchFamily="18" charset="0"/>
                <a:cs typeface="Times New Roman" pitchFamily="18" charset="0"/>
              </a:rPr>
              <a:t>管显示和报警等功能。</a:t>
            </a:r>
            <a:endParaRPr lang="zh-CN" altLang="en-US" sz="2400" b="1"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30" name="矩形 209929"/>
          <p:cNvSpPr/>
          <p:nvPr/>
        </p:nvSpPr>
        <p:spPr>
          <a:xfrm>
            <a:off x="3328988" y="1928813"/>
            <a:ext cx="9144000" cy="0"/>
          </a:xfrm>
          <a:prstGeom prst="rect">
            <a:avLst/>
          </a:prstGeom>
          <a:noFill/>
          <a:ln w="9525">
            <a:noFill/>
          </a:ln>
        </p:spPr>
        <p:txBody>
          <a:bodyPr/>
          <a:lstStyle/>
          <a:p>
            <a:endParaRPr lang="zh-CN" altLang="en-US"/>
          </a:p>
        </p:txBody>
      </p:sp>
      <p:sp>
        <p:nvSpPr>
          <p:cNvPr id="209933" name="矩形 209932"/>
          <p:cNvSpPr/>
          <p:nvPr/>
        </p:nvSpPr>
        <p:spPr>
          <a:xfrm>
            <a:off x="7021513" y="2386993"/>
            <a:ext cx="3057525" cy="1095375"/>
          </a:xfrm>
          <a:prstGeom prst="rect">
            <a:avLst/>
          </a:prstGeom>
          <a:noFill/>
          <a:ln w="9525">
            <a:noFill/>
          </a:ln>
        </p:spPr>
        <p:txBody>
          <a:bodyPr>
            <a:spAutoFit/>
          </a:bodyPr>
          <a:lstStyle/>
          <a:p>
            <a:pPr lvl="0" algn="just"/>
            <a:r>
              <a:rPr lang="en-US" altLang="zh-CN" sz="1400" b="0" dirty="0">
                <a:latin typeface="Times New Roman" pitchFamily="18" charset="0"/>
                <a:ea typeface="楷体_GB2312" pitchFamily="49" charset="-122"/>
              </a:rPr>
              <a:t> </a:t>
            </a:r>
            <a:endParaRPr lang="en-US" altLang="zh-CN" sz="1000" b="0" dirty="0">
              <a:latin typeface="Times New Roman" pitchFamily="18" charset="0"/>
              <a:ea typeface="宋体" pitchFamily="2" charset="-122"/>
            </a:endParaRPr>
          </a:p>
          <a:p>
            <a:pPr lvl="0" algn="just" eaLnBrk="0" hangingPunct="0"/>
            <a:r>
              <a:rPr lang="en-US" altLang="zh-CN" sz="1400" b="0" dirty="0">
                <a:latin typeface="Times New Roman" pitchFamily="18" charset="0"/>
                <a:ea typeface="楷体_GB2312" pitchFamily="49" charset="-122"/>
              </a:rPr>
              <a:t> </a:t>
            </a:r>
            <a:endParaRPr lang="en-US" altLang="zh-CN" sz="1000" b="0" dirty="0">
              <a:latin typeface="Times New Roman" pitchFamily="18" charset="0"/>
              <a:ea typeface="宋体" pitchFamily="2" charset="-122"/>
            </a:endParaRPr>
          </a:p>
          <a:p>
            <a:pPr lvl="0" algn="just" eaLnBrk="0" hangingPunct="0"/>
            <a:r>
              <a:rPr lang="en-US" altLang="zh-CN" sz="1400" b="0" dirty="0">
                <a:latin typeface="Times New Roman" pitchFamily="18" charset="0"/>
                <a:ea typeface="楷体_GB2312" pitchFamily="49" charset="-122"/>
              </a:rPr>
              <a:t> </a:t>
            </a:r>
            <a:endParaRPr lang="en-US" altLang="zh-CN" sz="1000" b="0" dirty="0">
              <a:latin typeface="Times New Roman" pitchFamily="18" charset="0"/>
              <a:ea typeface="宋体" pitchFamily="2" charset="-122"/>
            </a:endParaRPr>
          </a:p>
          <a:p>
            <a:pPr lvl="0" eaLnBrk="0" hangingPunct="0"/>
            <a:endParaRPr lang="en-US" altLang="zh-CN" b="0" dirty="0">
              <a:latin typeface="Times New Roman" pitchFamily="18" charset="0"/>
              <a:ea typeface="宋体" pitchFamily="2" charset="-122"/>
            </a:endParaRPr>
          </a:p>
        </p:txBody>
      </p:sp>
      <p:sp>
        <p:nvSpPr>
          <p:cNvPr id="209934" name="矩形 209933"/>
          <p:cNvSpPr/>
          <p:nvPr/>
        </p:nvSpPr>
        <p:spPr>
          <a:xfrm>
            <a:off x="0" y="2008533"/>
            <a:ext cx="9144000" cy="669925"/>
          </a:xfrm>
          <a:prstGeom prst="rect">
            <a:avLst/>
          </a:prstGeom>
          <a:noFill/>
          <a:ln w="9525">
            <a:noFill/>
          </a:ln>
        </p:spPr>
        <p:txBody>
          <a:bodyPr>
            <a:spAutoFit/>
          </a:bodyPr>
          <a:lstStyle/>
          <a:p>
            <a:pPr lvl="0" algn="just"/>
            <a:r>
              <a:rPr lang="en-US" altLang="zh-CN" sz="1400" b="0" dirty="0">
                <a:latin typeface="Times New Roman" pitchFamily="18" charset="0"/>
                <a:ea typeface="楷体_GB2312" pitchFamily="49" charset="-122"/>
              </a:rPr>
              <a:t> </a:t>
            </a:r>
            <a:endParaRPr lang="en-US" altLang="zh-CN" sz="1000" b="0" dirty="0">
              <a:latin typeface="Times New Roman" pitchFamily="18" charset="0"/>
              <a:ea typeface="宋体" pitchFamily="2" charset="-122"/>
            </a:endParaRPr>
          </a:p>
          <a:p>
            <a:pPr lvl="0" eaLnBrk="0" hangingPunct="0"/>
            <a:endParaRPr lang="en-US" altLang="zh-CN" b="0" dirty="0">
              <a:latin typeface="Times New Roman" pitchFamily="18" charset="0"/>
              <a:ea typeface="宋体" pitchFamily="2" charset="-122"/>
            </a:endParaRPr>
          </a:p>
        </p:txBody>
      </p:sp>
      <p:sp>
        <p:nvSpPr>
          <p:cNvPr id="209939" name="矩形 209938"/>
          <p:cNvSpPr/>
          <p:nvPr/>
        </p:nvSpPr>
        <p:spPr>
          <a:xfrm>
            <a:off x="280670" y="2378103"/>
            <a:ext cx="7459980" cy="396240"/>
          </a:xfrm>
          <a:prstGeom prst="rect">
            <a:avLst/>
          </a:prstGeom>
          <a:noFill/>
          <a:ln w="38100">
            <a:noFill/>
          </a:ln>
        </p:spPr>
        <p:txBody>
          <a:bodyPr wrap="square" anchor="ctr">
            <a:spAutoFit/>
          </a:bodyPr>
          <a:lstStyle/>
          <a:p>
            <a:pPr lvl="0" indent="457200" eaLnBrk="1" latinLnBrk="0" hangingPunct="1"/>
            <a:r>
              <a:rPr lang="en-US" altLang="zh-CN" sz="2000" b="1" dirty="0">
                <a:latin typeface="楷体_GB2312" pitchFamily="49" charset="-122"/>
                <a:ea typeface="楷体_GB2312" pitchFamily="49" charset="-122"/>
              </a:rPr>
              <a:t>① </a:t>
            </a:r>
            <a:r>
              <a:rPr lang="zh-CN" altLang="en-US" sz="2000" b="1" dirty="0">
                <a:latin typeface="楷体_GB2312" pitchFamily="49" charset="-122"/>
                <a:ea typeface="楷体_GB2312" pitchFamily="49" charset="-122"/>
              </a:rPr>
              <a:t>在实验板上完成元器件及导线的连接。</a:t>
            </a:r>
          </a:p>
        </p:txBody>
      </p:sp>
      <p:sp>
        <p:nvSpPr>
          <p:cNvPr id="209940" name="矩形 209939"/>
          <p:cNvSpPr/>
          <p:nvPr/>
        </p:nvSpPr>
        <p:spPr>
          <a:xfrm>
            <a:off x="280670" y="3725573"/>
            <a:ext cx="8624570" cy="1005840"/>
          </a:xfrm>
          <a:prstGeom prst="rect">
            <a:avLst/>
          </a:prstGeom>
          <a:noFill/>
          <a:ln w="38100">
            <a:noFill/>
          </a:ln>
        </p:spPr>
        <p:txBody>
          <a:bodyPr wrap="square">
            <a:spAutoFit/>
          </a:bodyPr>
          <a:lstStyle/>
          <a:p>
            <a:pPr lvl="0" indent="457200" eaLnBrk="1" latinLnBrk="0" hangingPunct="1"/>
            <a:r>
              <a:rPr lang="en-US" altLang="zh-CN" sz="2000" b="1" dirty="0">
                <a:latin typeface="楷体_GB2312" pitchFamily="49" charset="-122"/>
                <a:ea typeface="楷体_GB2312" pitchFamily="49" charset="-122"/>
              </a:rPr>
              <a:t>③ </a:t>
            </a:r>
            <a:r>
              <a:rPr lang="zh-CN" altLang="en-US" sz="2000" b="1" dirty="0">
                <a:latin typeface="楷体_GB2312" pitchFamily="49" charset="-122"/>
                <a:ea typeface="楷体_GB2312" pitchFamily="49" charset="-122"/>
              </a:rPr>
              <a:t>如正确</a:t>
            </a:r>
            <a:r>
              <a:rPr lang="zh-CN" altLang="en-US" sz="2000" b="1" dirty="0">
                <a:latin typeface="楷体_GB2312" pitchFamily="49" charset="-122"/>
                <a:ea typeface="楷体_GB2312" pitchFamily="49" charset="-122"/>
                <a:sym typeface="+mn-ea"/>
              </a:rPr>
              <a:t>，将一片</a:t>
            </a:r>
            <a:r>
              <a:rPr lang="en-US" altLang="zh-CN" sz="2000" b="1" dirty="0">
                <a:latin typeface="楷体_GB2312" pitchFamily="49" charset="-122"/>
                <a:ea typeface="楷体_GB2312" pitchFamily="49" charset="-122"/>
                <a:sym typeface="+mn-ea"/>
              </a:rPr>
              <a:t>LM741</a:t>
            </a:r>
            <a:r>
              <a:rPr lang="zh-CN" altLang="en-US" sz="2000" b="1" dirty="0">
                <a:latin typeface="楷体_GB2312" pitchFamily="49" charset="-122"/>
                <a:ea typeface="楷体_GB2312" pitchFamily="49" charset="-122"/>
                <a:sym typeface="+mn-ea"/>
              </a:rPr>
              <a:t>及三片</a:t>
            </a:r>
            <a:r>
              <a:rPr lang="en-US" altLang="zh-CN" sz="2000" b="1" dirty="0">
                <a:latin typeface="楷体_GB2312" pitchFamily="49" charset="-122"/>
                <a:ea typeface="楷体_GB2312" pitchFamily="49" charset="-122"/>
                <a:sym typeface="+mn-ea"/>
              </a:rPr>
              <a:t>LM358</a:t>
            </a:r>
            <a:r>
              <a:rPr lang="zh-CN" altLang="en-US" sz="2000" b="1" dirty="0">
                <a:latin typeface="楷体_GB2312" pitchFamily="49" charset="-122"/>
                <a:ea typeface="楷体_GB2312" pitchFamily="49" charset="-122"/>
                <a:sym typeface="+mn-ea"/>
              </a:rPr>
              <a:t>按照正确的方向插到芯片插座上。通入</a:t>
            </a:r>
            <a:r>
              <a:rPr lang="en-US" altLang="zh-CN" sz="2000" b="1" dirty="0">
                <a:latin typeface="楷体_GB2312" pitchFamily="49" charset="-122"/>
                <a:ea typeface="楷体_GB2312" pitchFamily="49" charset="-122"/>
                <a:sym typeface="+mn-ea"/>
              </a:rPr>
              <a:t>+5V</a:t>
            </a:r>
            <a:r>
              <a:rPr lang="zh-CN" altLang="en-US" sz="2000" b="1" dirty="0">
                <a:latin typeface="楷体_GB2312" pitchFamily="49" charset="-122"/>
                <a:ea typeface="楷体_GB2312" pitchFamily="49" charset="-122"/>
                <a:sym typeface="+mn-ea"/>
              </a:rPr>
              <a:t>电压</a:t>
            </a:r>
            <a:r>
              <a:rPr lang="en-US" altLang="zh-CN" sz="2000" b="1" dirty="0">
                <a:latin typeface="楷体_GB2312" pitchFamily="49" charset="-122"/>
                <a:ea typeface="楷体_GB2312" pitchFamily="49" charset="-122"/>
                <a:sym typeface="+mn-ea"/>
              </a:rPr>
              <a:t>,</a:t>
            </a:r>
            <a:r>
              <a:rPr lang="zh-CN" altLang="en-US" sz="2000" b="1" dirty="0">
                <a:latin typeface="楷体_GB2312" pitchFamily="49" charset="-122"/>
                <a:ea typeface="楷体_GB2312" pitchFamily="49" charset="-122"/>
                <a:sym typeface="+mn-ea"/>
              </a:rPr>
              <a:t>把手指放在传感器上，正常情况下发光管</a:t>
            </a:r>
            <a:r>
              <a:rPr lang="en-US" altLang="zh-CN" sz="2000" b="1">
                <a:latin typeface="楷体_GB2312" pitchFamily="49" charset="-122"/>
                <a:ea typeface="楷体_GB2312" pitchFamily="49" charset="-122"/>
                <a:sym typeface="+mn-ea"/>
              </a:rPr>
              <a:t>V</a:t>
            </a:r>
            <a:r>
              <a:rPr lang="en-US" altLang="zh-CN" sz="2000" b="1" baseline="-25000">
                <a:latin typeface="楷体_GB2312" pitchFamily="49" charset="-122"/>
                <a:ea typeface="楷体_GB2312" pitchFamily="49" charset="-122"/>
                <a:sym typeface="+mn-ea"/>
              </a:rPr>
              <a:t>7</a:t>
            </a:r>
            <a:r>
              <a:rPr lang="zh-CN" altLang="en-US" sz="2000" b="1" dirty="0">
                <a:latin typeface="楷体_GB2312" pitchFamily="49" charset="-122"/>
                <a:ea typeface="楷体_GB2312" pitchFamily="49" charset="-122"/>
                <a:sym typeface="+mn-ea"/>
              </a:rPr>
              <a:t>会随着心率变化而闪烁</a:t>
            </a:r>
            <a:r>
              <a:rPr lang="zh-CN" altLang="en-US" sz="2000" b="1" dirty="0">
                <a:latin typeface="楷体_GB2312" pitchFamily="49" charset="-122"/>
                <a:ea typeface="楷体_GB2312" pitchFamily="49" charset="-122"/>
              </a:rPr>
              <a:t>。</a:t>
            </a:r>
          </a:p>
        </p:txBody>
      </p:sp>
      <p:sp>
        <p:nvSpPr>
          <p:cNvPr id="209941" name="矩形 209940"/>
          <p:cNvSpPr/>
          <p:nvPr/>
        </p:nvSpPr>
        <p:spPr>
          <a:xfrm>
            <a:off x="280035" y="3051838"/>
            <a:ext cx="6741795" cy="396240"/>
          </a:xfrm>
          <a:prstGeom prst="rect">
            <a:avLst/>
          </a:prstGeom>
          <a:noFill/>
          <a:ln w="38100">
            <a:noFill/>
          </a:ln>
        </p:spPr>
        <p:txBody>
          <a:bodyPr wrap="square" anchor="t">
            <a:spAutoFit/>
          </a:bodyPr>
          <a:lstStyle/>
          <a:p>
            <a:pPr lvl="0" indent="457200" eaLnBrk="1" latinLnBrk="0" hangingPunct="1"/>
            <a:r>
              <a:rPr lang="en-US" altLang="zh-CN" sz="2000" b="1" dirty="0">
                <a:latin typeface="Times New Roman" pitchFamily="18" charset="0"/>
                <a:ea typeface="楷体_GB2312" pitchFamily="49" charset="-122"/>
              </a:rPr>
              <a:t>②  </a:t>
            </a:r>
            <a:r>
              <a:rPr lang="zh-CN" altLang="en-US" sz="2000" b="1" dirty="0">
                <a:latin typeface="Times New Roman" pitchFamily="18" charset="0"/>
                <a:ea typeface="楷体_GB2312" pitchFamily="49" charset="-122"/>
              </a:rPr>
              <a:t>根据电路图检查电路是否连接正确。</a:t>
            </a:r>
          </a:p>
        </p:txBody>
      </p:sp>
      <p:sp>
        <p:nvSpPr>
          <p:cNvPr id="209957" name="矩形 209956"/>
          <p:cNvSpPr/>
          <p:nvPr/>
        </p:nvSpPr>
        <p:spPr>
          <a:xfrm>
            <a:off x="354965" y="4875558"/>
            <a:ext cx="8624570" cy="701040"/>
          </a:xfrm>
          <a:prstGeom prst="rect">
            <a:avLst/>
          </a:prstGeom>
          <a:noFill/>
          <a:ln w="38100">
            <a:noFill/>
          </a:ln>
        </p:spPr>
        <p:txBody>
          <a:bodyPr wrap="square">
            <a:spAutoFit/>
          </a:bodyPr>
          <a:lstStyle/>
          <a:p>
            <a:pPr lvl="0" indent="457200" eaLnBrk="1" latinLnBrk="0" hangingPunct="1"/>
            <a:r>
              <a:rPr lang="en-US" altLang="zh-CN" sz="2000" b="1" dirty="0">
                <a:latin typeface="楷体_GB2312" pitchFamily="49" charset="-122"/>
                <a:ea typeface="楷体_GB2312" pitchFamily="49" charset="-122"/>
              </a:rPr>
              <a:t>④ </a:t>
            </a:r>
            <a:r>
              <a:rPr lang="zh-CN" altLang="en-US" sz="2000" b="1" dirty="0">
                <a:latin typeface="楷体_GB2312" pitchFamily="49" charset="-122"/>
                <a:ea typeface="楷体_GB2312" pitchFamily="49" charset="-122"/>
                <a:sym typeface="+mn-ea"/>
              </a:rPr>
              <a:t>把手指放在传感器上</a:t>
            </a:r>
            <a:r>
              <a:rPr lang="en-US" altLang="zh-CN" sz="2000" b="1" dirty="0">
                <a:latin typeface="楷体_GB2312" pitchFamily="49" charset="-122"/>
                <a:ea typeface="楷体_GB2312" pitchFamily="49" charset="-122"/>
                <a:sym typeface="+mn-ea"/>
              </a:rPr>
              <a:t>, </a:t>
            </a:r>
            <a:r>
              <a:rPr lang="zh-CN" altLang="en-US" sz="2000" b="1" dirty="0">
                <a:latin typeface="楷体_GB2312" pitchFamily="49" charset="-122"/>
                <a:ea typeface="楷体_GB2312" pitchFamily="49" charset="-122"/>
                <a:sym typeface="+mn-ea"/>
              </a:rPr>
              <a:t>发光管</a:t>
            </a:r>
            <a:r>
              <a:rPr lang="en-US" altLang="zh-CN" sz="2000" b="1">
                <a:latin typeface="楷体_GB2312" pitchFamily="49" charset="-122"/>
                <a:ea typeface="楷体_GB2312" pitchFamily="49" charset="-122"/>
                <a:sym typeface="+mn-ea"/>
              </a:rPr>
              <a:t>V</a:t>
            </a:r>
            <a:r>
              <a:rPr lang="en-US" altLang="zh-CN" sz="2000" b="1" baseline="-25000">
                <a:latin typeface="楷体_GB2312" pitchFamily="49" charset="-122"/>
                <a:ea typeface="楷体_GB2312" pitchFamily="49" charset="-122"/>
                <a:sym typeface="+mn-ea"/>
              </a:rPr>
              <a:t>7</a:t>
            </a:r>
            <a:r>
              <a:rPr lang="zh-CN" altLang="en-US" sz="2000" b="1" dirty="0">
                <a:latin typeface="楷体_GB2312" pitchFamily="49" charset="-122"/>
                <a:ea typeface="楷体_GB2312" pitchFamily="49" charset="-122"/>
                <a:sym typeface="+mn-ea"/>
              </a:rPr>
              <a:t>闪烁。用</a:t>
            </a:r>
            <a:r>
              <a:rPr lang="en-US" altLang="zh-CN" sz="2000" b="1" dirty="0">
                <a:latin typeface="楷体_GB2312" pitchFamily="49" charset="-122"/>
                <a:ea typeface="楷体_GB2312" pitchFamily="49" charset="-122"/>
                <a:sym typeface="+mn-ea"/>
              </a:rPr>
              <a:t>NI MyDAQ</a:t>
            </a:r>
            <a:r>
              <a:rPr lang="zh-CN" altLang="en-US" sz="2000" b="1" dirty="0">
                <a:latin typeface="楷体_GB2312" pitchFamily="49" charset="-122"/>
                <a:ea typeface="楷体_GB2312" pitchFamily="49" charset="-122"/>
                <a:sym typeface="+mn-ea"/>
              </a:rPr>
              <a:t>的自带示波器观察</a:t>
            </a:r>
            <a:r>
              <a:rPr lang="en-US" altLang="zh-CN" sz="2000" b="1">
                <a:latin typeface="楷体_GB2312" pitchFamily="49" charset="-122"/>
                <a:ea typeface="楷体_GB2312" pitchFamily="49" charset="-122"/>
                <a:sym typeface="+mn-ea"/>
              </a:rPr>
              <a:t>IC</a:t>
            </a:r>
            <a:r>
              <a:rPr lang="en-US" altLang="zh-CN" sz="2000" b="1" baseline="-25000">
                <a:latin typeface="楷体_GB2312" pitchFamily="49" charset="-122"/>
                <a:ea typeface="楷体_GB2312" pitchFamily="49" charset="-122"/>
                <a:sym typeface="+mn-ea"/>
              </a:rPr>
              <a:t>1</a:t>
            </a:r>
            <a:r>
              <a:rPr lang="zh-CN" altLang="en-US" sz="2000" b="1" dirty="0">
                <a:latin typeface="楷体_GB2312" pitchFamily="49" charset="-122"/>
                <a:ea typeface="楷体_GB2312" pitchFamily="49" charset="-122"/>
                <a:sym typeface="+mn-ea"/>
              </a:rPr>
              <a:t>、</a:t>
            </a:r>
            <a:r>
              <a:rPr lang="en-US" altLang="zh-CN" sz="2000" b="1">
                <a:latin typeface="楷体_GB2312" pitchFamily="49" charset="-122"/>
                <a:ea typeface="楷体_GB2312" pitchFamily="49" charset="-122"/>
                <a:sym typeface="+mn-ea"/>
              </a:rPr>
              <a:t>IC</a:t>
            </a:r>
            <a:r>
              <a:rPr lang="en-US" altLang="zh-CN" sz="2000" b="1" baseline="-25000">
                <a:latin typeface="楷体_GB2312" pitchFamily="49" charset="-122"/>
                <a:ea typeface="楷体_GB2312" pitchFamily="49" charset="-122"/>
                <a:sym typeface="+mn-ea"/>
              </a:rPr>
              <a:t>2</a:t>
            </a:r>
            <a:r>
              <a:rPr lang="zh-CN" altLang="en-US" sz="2000" b="1" dirty="0">
                <a:latin typeface="楷体_GB2312" pitchFamily="49" charset="-122"/>
                <a:ea typeface="楷体_GB2312" pitchFamily="49" charset="-122"/>
                <a:sym typeface="+mn-ea"/>
              </a:rPr>
              <a:t>、</a:t>
            </a:r>
            <a:r>
              <a:rPr lang="en-US" altLang="zh-CN" sz="2000" b="1">
                <a:latin typeface="楷体_GB2312" pitchFamily="49" charset="-122"/>
                <a:ea typeface="楷体_GB2312" pitchFamily="49" charset="-122"/>
                <a:sym typeface="+mn-ea"/>
              </a:rPr>
              <a:t>IC</a:t>
            </a:r>
            <a:r>
              <a:rPr lang="en-US" altLang="zh-CN" sz="2000" b="1" baseline="-25000">
                <a:latin typeface="楷体_GB2312" pitchFamily="49" charset="-122"/>
                <a:ea typeface="楷体_GB2312" pitchFamily="49" charset="-122"/>
                <a:sym typeface="+mn-ea"/>
              </a:rPr>
              <a:t>3</a:t>
            </a:r>
            <a:r>
              <a:rPr lang="zh-CN" altLang="en-US" sz="2000" b="1" dirty="0">
                <a:latin typeface="楷体_GB2312" pitchFamily="49" charset="-122"/>
                <a:ea typeface="楷体_GB2312" pitchFamily="49" charset="-122"/>
                <a:sym typeface="+mn-ea"/>
              </a:rPr>
              <a:t>和</a:t>
            </a:r>
            <a:r>
              <a:rPr lang="en-US" altLang="zh-CN" sz="2000" b="1">
                <a:latin typeface="楷体_GB2312" pitchFamily="49" charset="-122"/>
                <a:ea typeface="楷体_GB2312" pitchFamily="49" charset="-122"/>
                <a:sym typeface="+mn-ea"/>
              </a:rPr>
              <a:t>IC</a:t>
            </a:r>
            <a:r>
              <a:rPr lang="en-US" altLang="zh-CN" sz="2000" b="1" baseline="-25000">
                <a:latin typeface="楷体_GB2312" pitchFamily="49" charset="-122"/>
                <a:ea typeface="楷体_GB2312" pitchFamily="49" charset="-122"/>
                <a:sym typeface="+mn-ea"/>
              </a:rPr>
              <a:t>4</a:t>
            </a:r>
            <a:r>
              <a:rPr lang="zh-CN" altLang="en-US" sz="2000" b="1" dirty="0">
                <a:latin typeface="楷体_GB2312" pitchFamily="49" charset="-122"/>
                <a:ea typeface="楷体_GB2312" pitchFamily="49" charset="-122"/>
                <a:sym typeface="+mn-ea"/>
              </a:rPr>
              <a:t>的各测试点电压波形。</a:t>
            </a:r>
            <a:endParaRPr lang="zh-CN" altLang="en-US" sz="2000" b="1">
              <a:latin typeface="楷体_GB2312" pitchFamily="49" charset="-122"/>
              <a:ea typeface="楷体_GB2312" pitchFamily="49" charset="-122"/>
            </a:endParaRPr>
          </a:p>
        </p:txBody>
      </p:sp>
      <p:sp>
        <p:nvSpPr>
          <p:cNvPr id="3" name="矩形 2"/>
          <p:cNvSpPr/>
          <p:nvPr/>
        </p:nvSpPr>
        <p:spPr>
          <a:xfrm>
            <a:off x="1241630" y="1178750"/>
            <a:ext cx="2387192" cy="461665"/>
          </a:xfrm>
          <a:prstGeom prst="rect">
            <a:avLst/>
          </a:prstGeom>
        </p:spPr>
        <p:txBody>
          <a:bodyPr wrap="none">
            <a:spAutoFit/>
          </a:bodyPr>
          <a:lstStyle/>
          <a:p>
            <a:pPr marL="342900" indent="-342900">
              <a:buFont typeface="Wingdings" pitchFamily="2" charset="2"/>
              <a:buChar char="ü"/>
            </a:pPr>
            <a:r>
              <a:rPr lang="zh-CN" altLang="en-US" b="1" dirty="0">
                <a:latin typeface="Times New Roman" pitchFamily="18" charset="0"/>
                <a:cs typeface="Times New Roman" pitchFamily="18" charset="0"/>
                <a:sym typeface="+mn-ea"/>
              </a:rPr>
              <a:t>安装调</a:t>
            </a:r>
            <a:r>
              <a:rPr lang="zh-CN" altLang="en-US" b="1" dirty="0" smtClean="0">
                <a:latin typeface="Times New Roman" pitchFamily="18" charset="0"/>
                <a:cs typeface="Times New Roman" pitchFamily="18" charset="0"/>
                <a:sym typeface="+mn-ea"/>
              </a:rPr>
              <a:t>试步骤</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38150" y="1962150"/>
            <a:ext cx="3642995" cy="646331"/>
          </a:xfrm>
          <a:prstGeom prst="rect">
            <a:avLst/>
          </a:prstGeom>
        </p:spPr>
        <p:txBody>
          <a:bodyPr wrap="square">
            <a:spAutoFit/>
          </a:bodyPr>
          <a:lstStyle/>
          <a:p>
            <a:pPr>
              <a:lnSpc>
                <a:spcPct val="150000"/>
              </a:lnSpc>
              <a:spcBef>
                <a:spcPts val="600"/>
              </a:spcBef>
              <a:buClr>
                <a:srgbClr val="C00000"/>
              </a:buClr>
            </a:pPr>
            <a:r>
              <a:rPr lang="zh-CN" altLang="en-US" b="1" dirty="0" smtClean="0">
                <a:latin typeface="Times New Roman" pitchFamily="18" charset="0"/>
                <a:cs typeface="Times New Roman" pitchFamily="18" charset="0"/>
                <a:sym typeface="+mn-ea"/>
              </a:rPr>
              <a:t>（</a:t>
            </a:r>
            <a:r>
              <a:rPr lang="en-US" altLang="zh-CN" b="1" dirty="0" smtClean="0">
                <a:latin typeface="Times New Roman" pitchFamily="18" charset="0"/>
                <a:cs typeface="Times New Roman" pitchFamily="18" charset="0"/>
                <a:sym typeface="+mn-ea"/>
              </a:rPr>
              <a:t>1</a:t>
            </a:r>
            <a:r>
              <a:rPr lang="zh-CN" altLang="en-US" b="1" dirty="0" smtClean="0">
                <a:latin typeface="Times New Roman" pitchFamily="18" charset="0"/>
                <a:cs typeface="Times New Roman" pitchFamily="18" charset="0"/>
                <a:sym typeface="+mn-ea"/>
              </a:rPr>
              <a:t>）51单片机简介</a:t>
            </a:r>
            <a:endParaRPr lang="zh-CN" altLang="en-US" sz="2400" b="1" dirty="0" smtClean="0">
              <a:latin typeface="Times New Roman" pitchFamily="18" charset="0"/>
              <a:cs typeface="Times New Roman" pitchFamily="18" charset="0"/>
              <a:sym typeface="+mn-ea"/>
            </a:endParaRPr>
          </a:p>
        </p:txBody>
      </p:sp>
      <p:sp>
        <p:nvSpPr>
          <p:cNvPr id="6146" name="Rectangle 2"/>
          <p:cNvSpPr>
            <a:spLocks noGrp="1" noChangeArrowheads="1"/>
          </p:cNvSpPr>
          <p:nvPr>
            <p:ph type="title"/>
          </p:nvPr>
        </p:nvSpPr>
        <p:spPr>
          <a:xfrm>
            <a:off x="1061610" y="1020980"/>
            <a:ext cx="5130571" cy="607820"/>
          </a:xfrm>
        </p:spPr>
        <p:txBody>
          <a:bodyPr/>
          <a:lstStyle/>
          <a:p>
            <a:pPr eaLnBrk="1" hangingPunct="1"/>
            <a:r>
              <a:rPr lang="en-US" altLang="zh-CN" sz="2800" b="1" dirty="0" smtClean="0">
                <a:latin typeface="Times New Roman" pitchFamily="18" charset="0"/>
                <a:ea typeface="黑体" pitchFamily="49" charset="-122"/>
                <a:cs typeface="Times New Roman" pitchFamily="18" charset="0"/>
                <a:sym typeface="+mn-ea"/>
              </a:rPr>
              <a:t>4. </a:t>
            </a:r>
            <a:r>
              <a:rPr lang="zh-CN" altLang="en-US" sz="2800" b="1" dirty="0" smtClean="0">
                <a:latin typeface="Times New Roman" pitchFamily="18" charset="0"/>
                <a:ea typeface="黑体" pitchFamily="49" charset="-122"/>
                <a:cs typeface="Times New Roman" pitchFamily="18" charset="0"/>
                <a:sym typeface="+mn-ea"/>
              </a:rPr>
              <a:t>单片机电路</a:t>
            </a:r>
            <a:endParaRPr lang="zh-CN" altLang="en-US" sz="2800" b="1" dirty="0" smtClean="0">
              <a:latin typeface="Times New Roman" pitchFamily="18" charset="0"/>
              <a:ea typeface="黑体" pitchFamily="49" charset="-122"/>
              <a:cs typeface="Times New Roman" pitchFamily="18" charset="0"/>
            </a:endParaRPr>
          </a:p>
        </p:txBody>
      </p:sp>
      <p:sp>
        <p:nvSpPr>
          <p:cNvPr id="150542" name="文本框 150541"/>
          <p:cNvSpPr txBox="1"/>
          <p:nvPr/>
        </p:nvSpPr>
        <p:spPr>
          <a:xfrm>
            <a:off x="438150" y="2843530"/>
            <a:ext cx="8724265" cy="1554480"/>
          </a:xfrm>
          <a:prstGeom prst="rect">
            <a:avLst/>
          </a:prstGeom>
          <a:noFill/>
          <a:ln w="38100">
            <a:noFill/>
          </a:ln>
        </p:spPr>
        <p:txBody>
          <a:bodyPr wrap="square">
            <a:spAutoFit/>
          </a:bodyPr>
          <a:lstStyle/>
          <a:p>
            <a:pPr lvl="0">
              <a:spcBef>
                <a:spcPct val="50000"/>
              </a:spcBef>
            </a:pPr>
            <a:r>
              <a:rPr lang="zh-CN" altLang="en-US" b="1" dirty="0">
                <a:solidFill>
                  <a:srgbClr val="FF0066"/>
                </a:solidFill>
                <a:latin typeface="楷体_GB2312" pitchFamily="49" charset="-122"/>
                <a:ea typeface="楷体_GB2312" pitchFamily="49" charset="-122"/>
                <a:sym typeface="+mn-ea"/>
              </a:rPr>
              <a:t>单片机（</a:t>
            </a:r>
            <a:r>
              <a:rPr lang="en-US" altLang="zh-CN" b="1" dirty="0">
                <a:solidFill>
                  <a:srgbClr val="FF0066"/>
                </a:solidFill>
                <a:latin typeface="楷体_GB2312" pitchFamily="49" charset="-122"/>
                <a:ea typeface="楷体_GB2312" pitchFamily="49" charset="-122"/>
                <a:sym typeface="+mn-ea"/>
              </a:rPr>
              <a:t>Single Chip Microcomputer</a:t>
            </a:r>
            <a:r>
              <a:rPr lang="zh-CN" altLang="en-US" b="1" dirty="0">
                <a:solidFill>
                  <a:srgbClr val="FF0066"/>
                </a:solidFill>
                <a:latin typeface="楷体_GB2312" pitchFamily="49" charset="-122"/>
                <a:ea typeface="楷体_GB2312" pitchFamily="49" charset="-122"/>
                <a:sym typeface="+mn-ea"/>
              </a:rPr>
              <a:t>）</a:t>
            </a:r>
            <a:r>
              <a:rPr lang="en-US" altLang="zh-CN" b="1">
                <a:solidFill>
                  <a:srgbClr val="FF0066"/>
                </a:solidFill>
                <a:latin typeface="楷体_GB2312" pitchFamily="49" charset="-122"/>
                <a:ea typeface="楷体_GB2312" pitchFamily="49" charset="-122"/>
                <a:sym typeface="+mn-ea"/>
              </a:rPr>
              <a:t>——</a:t>
            </a:r>
            <a:r>
              <a:rPr lang="zh-CN" altLang="en-US" b="1" dirty="0">
                <a:latin typeface="楷体_GB2312" pitchFamily="49" charset="-122"/>
                <a:ea typeface="楷体_GB2312" pitchFamily="49" charset="-122"/>
              </a:rPr>
              <a:t>将</a:t>
            </a:r>
            <a:r>
              <a:rPr lang="en-US" altLang="zh-CN" b="1" dirty="0">
                <a:latin typeface="楷体_GB2312" pitchFamily="49" charset="-122"/>
                <a:ea typeface="楷体_GB2312" pitchFamily="49" charset="-122"/>
              </a:rPr>
              <a:t>CPU</a:t>
            </a:r>
            <a:r>
              <a:rPr lang="zh-CN" altLang="en-US" b="1" dirty="0">
                <a:latin typeface="楷体_GB2312" pitchFamily="49" charset="-122"/>
                <a:ea typeface="楷体_GB2312" pitchFamily="49" charset="-122"/>
              </a:rPr>
              <a:t>、存储器、定时</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计数器、输入</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输出接口电路等计算机的主要功能部件集成在一个半导体芯片上</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形成了芯片级计算机</a:t>
            </a:r>
            <a:r>
              <a:rPr lang="en-US" altLang="zh-CN" b="1">
                <a:latin typeface="楷体_GB2312" pitchFamily="49" charset="-122"/>
                <a:ea typeface="楷体_GB2312" pitchFamily="49" charset="-122"/>
              </a:rPr>
              <a:t>—— </a:t>
            </a:r>
            <a:r>
              <a:rPr lang="zh-CN" altLang="en-US" b="1" dirty="0">
                <a:solidFill>
                  <a:srgbClr val="FF0066"/>
                </a:solidFill>
                <a:latin typeface="楷体_GB2312" pitchFamily="49" charset="-122"/>
                <a:ea typeface="楷体_GB2312" pitchFamily="49" charset="-122"/>
              </a:rPr>
              <a:t>即单芯片微型计算机，简称单片机</a:t>
            </a:r>
          </a:p>
        </p:txBody>
      </p:sp>
      <p:sp>
        <p:nvSpPr>
          <p:cNvPr id="150554" name="文本框 150553"/>
          <p:cNvSpPr txBox="1"/>
          <p:nvPr/>
        </p:nvSpPr>
        <p:spPr>
          <a:xfrm>
            <a:off x="438150" y="4843780"/>
            <a:ext cx="8637905" cy="1188720"/>
          </a:xfrm>
          <a:prstGeom prst="rect">
            <a:avLst/>
          </a:prstGeom>
          <a:noFill/>
          <a:ln w="38100">
            <a:noFill/>
          </a:ln>
        </p:spPr>
        <p:txBody>
          <a:bodyPr wrap="square">
            <a:spAutoFit/>
          </a:bodyPr>
          <a:lstStyle/>
          <a:p>
            <a:pPr lvl="0">
              <a:spcBef>
                <a:spcPct val="50000"/>
              </a:spcBef>
            </a:pPr>
            <a:r>
              <a:rPr lang="zh-CN" altLang="en-US" b="1" dirty="0">
                <a:latin typeface="楷体_GB2312" pitchFamily="49" charset="-122"/>
                <a:ea typeface="楷体_GB2312" pitchFamily="49" charset="-122"/>
              </a:rPr>
              <a:t>目前市场上的单片机</a:t>
            </a:r>
            <a:r>
              <a:rPr lang="zh-CN" altLang="en-US" b="1" dirty="0">
                <a:solidFill>
                  <a:srgbClr val="FF00FF"/>
                </a:solidFill>
                <a:latin typeface="楷体_GB2312" pitchFamily="49" charset="-122"/>
                <a:ea typeface="楷体_GB2312" pitchFamily="49" charset="-122"/>
              </a:rPr>
              <a:t>种类较多</a:t>
            </a:r>
            <a:r>
              <a:rPr lang="zh-CN" altLang="en-US" b="1" dirty="0">
                <a:latin typeface="楷体_GB2312" pitchFamily="49" charset="-122"/>
                <a:ea typeface="楷体_GB2312" pitchFamily="49" charset="-122"/>
              </a:rPr>
              <a:t>，但主流产品仍为</a:t>
            </a:r>
            <a:r>
              <a:rPr lang="en-US" altLang="zh-CN" b="1" dirty="0">
                <a:latin typeface="楷体_GB2312" pitchFamily="49" charset="-122"/>
                <a:ea typeface="楷体_GB2312" pitchFamily="49" charset="-122"/>
              </a:rPr>
              <a:t>Intel</a:t>
            </a:r>
            <a:r>
              <a:rPr lang="zh-CN" altLang="en-US" b="1" dirty="0">
                <a:latin typeface="楷体_GB2312" pitchFamily="49" charset="-122"/>
                <a:ea typeface="楷体_GB2312" pitchFamily="49" charset="-122"/>
              </a:rPr>
              <a:t>公司的</a:t>
            </a:r>
            <a:r>
              <a:rPr lang="en-US" altLang="zh-CN" b="1" dirty="0">
                <a:latin typeface="楷体_GB2312" pitchFamily="49" charset="-122"/>
                <a:ea typeface="楷体_GB2312" pitchFamily="49" charset="-122"/>
              </a:rPr>
              <a:t>MCS</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Micro Computer System</a:t>
            </a:r>
            <a:r>
              <a:rPr lang="zh-CN" altLang="en-US" b="1" dirty="0">
                <a:latin typeface="楷体_GB2312" pitchFamily="49" charset="-122"/>
                <a:ea typeface="楷体_GB2312" pitchFamily="49" charset="-122"/>
              </a:rPr>
              <a:t>）</a:t>
            </a:r>
            <a:r>
              <a:rPr lang="en-US" altLang="zh-CN" b="1" dirty="0">
                <a:latin typeface="楷体_GB2312" pitchFamily="49" charset="-122"/>
                <a:ea typeface="楷体_GB2312" pitchFamily="49" charset="-122"/>
              </a:rPr>
              <a:t>51</a:t>
            </a:r>
            <a:r>
              <a:rPr lang="zh-CN" altLang="en-US" b="1" dirty="0">
                <a:latin typeface="楷体_GB2312" pitchFamily="49" charset="-122"/>
                <a:ea typeface="楷体_GB2312" pitchFamily="49" charset="-122"/>
              </a:rPr>
              <a:t>系列，因此下面主要介绍</a:t>
            </a:r>
            <a:r>
              <a:rPr lang="en-US" altLang="zh-CN" b="1" dirty="0">
                <a:latin typeface="楷体_GB2312" pitchFamily="49" charset="-122"/>
                <a:ea typeface="楷体_GB2312" pitchFamily="49" charset="-122"/>
              </a:rPr>
              <a:t>51</a:t>
            </a:r>
            <a:r>
              <a:rPr lang="zh-CN" altLang="en-US" b="1" dirty="0">
                <a:latin typeface="楷体_GB2312" pitchFamily="49" charset="-122"/>
                <a:ea typeface="楷体_GB2312" pitchFamily="49" charset="-122"/>
              </a:rPr>
              <a:t>系列单片机。</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881590" y="1133745"/>
            <a:ext cx="3642995" cy="646331"/>
          </a:xfrm>
          <a:prstGeom prst="rect">
            <a:avLst/>
          </a:prstGeom>
        </p:spPr>
        <p:txBody>
          <a:bodyPr wrap="square">
            <a:spAutoFit/>
          </a:bodyPr>
          <a:lstStyle/>
          <a:p>
            <a:pPr>
              <a:lnSpc>
                <a:spcPct val="150000"/>
              </a:lnSpc>
              <a:spcBef>
                <a:spcPts val="600"/>
              </a:spcBef>
              <a:buClr>
                <a:srgbClr val="C00000"/>
              </a:buClr>
            </a:pPr>
            <a:r>
              <a:rPr lang="zh-CN" altLang="en-US" b="1" dirty="0" smtClean="0">
                <a:latin typeface="Times New Roman" pitchFamily="18" charset="0"/>
                <a:cs typeface="Times New Roman" pitchFamily="18" charset="0"/>
                <a:sym typeface="+mn-ea"/>
              </a:rPr>
              <a:t>  （</a:t>
            </a:r>
            <a:r>
              <a:rPr lang="en-US" altLang="zh-CN" b="1" dirty="0" smtClean="0">
                <a:latin typeface="Times New Roman" pitchFamily="18" charset="0"/>
                <a:cs typeface="Times New Roman" pitchFamily="18" charset="0"/>
                <a:sym typeface="+mn-ea"/>
              </a:rPr>
              <a:t>2</a:t>
            </a:r>
            <a:r>
              <a:rPr lang="zh-CN" altLang="en-US" b="1" dirty="0" smtClean="0">
                <a:latin typeface="Times New Roman" pitchFamily="18" charset="0"/>
                <a:cs typeface="Times New Roman" pitchFamily="18" charset="0"/>
                <a:sym typeface="+mn-ea"/>
              </a:rPr>
              <a:t>）51单片机引脚</a:t>
            </a:r>
            <a:endParaRPr lang="zh-CN" altLang="en-US" sz="2400" b="1" dirty="0" smtClean="0">
              <a:latin typeface="Times New Roman" pitchFamily="18" charset="0"/>
              <a:cs typeface="Times New Roman" pitchFamily="18" charset="0"/>
              <a:sym typeface="+mn-ea"/>
            </a:endParaRPr>
          </a:p>
        </p:txBody>
      </p:sp>
      <p:sp>
        <p:nvSpPr>
          <p:cNvPr id="124934" name="文本框 124933"/>
          <p:cNvSpPr txBox="1"/>
          <p:nvPr/>
        </p:nvSpPr>
        <p:spPr>
          <a:xfrm>
            <a:off x="400050" y="2123855"/>
            <a:ext cx="8599805" cy="446276"/>
          </a:xfrm>
          <a:prstGeom prst="rect">
            <a:avLst/>
          </a:prstGeom>
          <a:noFill/>
          <a:ln w="9525">
            <a:noFill/>
          </a:ln>
        </p:spPr>
        <p:txBody>
          <a:bodyPr wrap="square">
            <a:spAutoFit/>
          </a:bodyPr>
          <a:lstStyle/>
          <a:p>
            <a:pPr lvl="0" algn="just">
              <a:lnSpc>
                <a:spcPct val="115000"/>
              </a:lnSpc>
              <a:spcBef>
                <a:spcPct val="20000"/>
              </a:spcBef>
              <a:buClr>
                <a:schemeClr val="folHlink"/>
              </a:buClr>
              <a:buSzPct val="60000"/>
              <a:buFont typeface="Wingdings" pitchFamily="2" charset="2"/>
              <a:buNone/>
            </a:pPr>
            <a:r>
              <a:rPr lang="en-US" altLang="zh-CN" sz="2000" b="1" dirty="0">
                <a:solidFill>
                  <a:schemeClr val="tx2"/>
                </a:solidFill>
                <a:latin typeface="楷体_GB2312" pitchFamily="49" charset="-122"/>
                <a:ea typeface="楷体_GB2312" pitchFamily="49" charset="-122"/>
              </a:rPr>
              <a:t>   51</a:t>
            </a:r>
            <a:r>
              <a:rPr lang="zh-CN" altLang="en-US" sz="2000" b="1" dirty="0">
                <a:solidFill>
                  <a:schemeClr val="tx2"/>
                </a:solidFill>
                <a:latin typeface="楷体_GB2312" pitchFamily="49" charset="-122"/>
                <a:ea typeface="楷体_GB2312" pitchFamily="49" charset="-122"/>
              </a:rPr>
              <a:t>单片机芯片有两种封装</a:t>
            </a:r>
            <a:r>
              <a:rPr lang="zh-CN" altLang="en-US" sz="2000" b="1" dirty="0" smtClean="0">
                <a:solidFill>
                  <a:schemeClr val="tx2"/>
                </a:solidFill>
                <a:latin typeface="楷体_GB2312" pitchFamily="49" charset="-122"/>
                <a:ea typeface="楷体_GB2312" pitchFamily="49" charset="-122"/>
              </a:rPr>
              <a:t>，常用双</a:t>
            </a:r>
            <a:r>
              <a:rPr lang="zh-CN" altLang="en-US" sz="2000" b="1" dirty="0">
                <a:solidFill>
                  <a:schemeClr val="tx2"/>
                </a:solidFill>
                <a:latin typeface="楷体_GB2312" pitchFamily="49" charset="-122"/>
                <a:ea typeface="楷体_GB2312" pitchFamily="49" charset="-122"/>
              </a:rPr>
              <a:t>列直插式封</a:t>
            </a:r>
            <a:r>
              <a:rPr lang="zh-CN" altLang="en-US" sz="2000" b="1" dirty="0" smtClean="0">
                <a:solidFill>
                  <a:schemeClr val="tx2"/>
                </a:solidFill>
                <a:latin typeface="楷体_GB2312" pitchFamily="49" charset="-122"/>
                <a:ea typeface="楷体_GB2312" pitchFamily="49" charset="-122"/>
              </a:rPr>
              <a:t>装，引</a:t>
            </a:r>
            <a:r>
              <a:rPr lang="zh-CN" altLang="en-US" sz="2000" b="1" dirty="0">
                <a:solidFill>
                  <a:schemeClr val="tx2"/>
                </a:solidFill>
                <a:latin typeface="楷体_GB2312" pitchFamily="49" charset="-122"/>
                <a:ea typeface="楷体_GB2312" pitchFamily="49" charset="-122"/>
              </a:rPr>
              <a:t>脚如图。</a:t>
            </a:r>
          </a:p>
        </p:txBody>
      </p:sp>
      <p:sp>
        <p:nvSpPr>
          <p:cNvPr id="124935" name="文本框 124934"/>
          <p:cNvSpPr txBox="1"/>
          <p:nvPr/>
        </p:nvSpPr>
        <p:spPr>
          <a:xfrm>
            <a:off x="453708" y="2708920"/>
            <a:ext cx="5148262" cy="1107440"/>
          </a:xfrm>
          <a:prstGeom prst="rect">
            <a:avLst/>
          </a:prstGeom>
          <a:noFill/>
          <a:ln w="9525">
            <a:noFill/>
          </a:ln>
        </p:spPr>
        <p:txBody>
          <a:bodyPr>
            <a:spAutoFit/>
          </a:bodyPr>
          <a:lstStyle/>
          <a:p>
            <a:pPr lvl="0">
              <a:lnSpc>
                <a:spcPct val="115000"/>
              </a:lnSpc>
              <a:buClr>
                <a:schemeClr val="folHlink"/>
              </a:buClr>
              <a:buSzPct val="60000"/>
              <a:buFont typeface="Wingdings" pitchFamily="2" charset="2"/>
              <a:buNone/>
            </a:pPr>
            <a:r>
              <a:rPr lang="en-US" altLang="zh-CN" sz="2000" b="1" dirty="0">
                <a:solidFill>
                  <a:srgbClr val="FF0066"/>
                </a:solidFill>
                <a:latin typeface="楷体_GB2312" pitchFamily="49" charset="-122"/>
                <a:ea typeface="楷体_GB2312" pitchFamily="49" charset="-122"/>
              </a:rPr>
              <a:t>1) </a:t>
            </a:r>
            <a:r>
              <a:rPr lang="zh-CN" altLang="en-US" sz="2000" b="1" dirty="0">
                <a:solidFill>
                  <a:srgbClr val="FF0066"/>
                </a:solidFill>
                <a:latin typeface="楷体_GB2312" pitchFamily="49" charset="-122"/>
                <a:ea typeface="楷体_GB2312" pitchFamily="49" charset="-122"/>
              </a:rPr>
              <a:t>电源引脚（</a:t>
            </a:r>
            <a:r>
              <a:rPr lang="en-US" altLang="zh-CN" sz="2000" b="1" dirty="0">
                <a:solidFill>
                  <a:srgbClr val="FF0066"/>
                </a:solidFill>
                <a:latin typeface="楷体_GB2312" pitchFamily="49" charset="-122"/>
                <a:ea typeface="楷体_GB2312" pitchFamily="49" charset="-122"/>
              </a:rPr>
              <a:t>2</a:t>
            </a:r>
            <a:r>
              <a:rPr lang="zh-CN" altLang="en-US" sz="2000" b="1" dirty="0">
                <a:solidFill>
                  <a:srgbClr val="FF0066"/>
                </a:solidFill>
                <a:latin typeface="楷体_GB2312" pitchFamily="49" charset="-122"/>
                <a:ea typeface="楷体_GB2312" pitchFamily="49" charset="-122"/>
              </a:rPr>
              <a:t>个）</a:t>
            </a:r>
            <a:endParaRPr lang="zh-CN" altLang="en-US" sz="2000" b="1">
              <a:solidFill>
                <a:srgbClr val="FF0066"/>
              </a:solidFill>
              <a:latin typeface="楷体_GB2312" pitchFamily="49" charset="-122"/>
              <a:ea typeface="楷体_GB2312" pitchFamily="49" charset="-122"/>
            </a:endParaRPr>
          </a:p>
          <a:p>
            <a:pPr lvl="0">
              <a:lnSpc>
                <a:spcPct val="115000"/>
              </a:lnSpc>
              <a:buClr>
                <a:schemeClr val="folHlink"/>
              </a:buClr>
              <a:buSzPct val="60000"/>
              <a:buFont typeface="Wingdings" pitchFamily="2" charset="2"/>
              <a:buNone/>
            </a:pPr>
            <a:r>
              <a:rPr lang="zh-CN" altLang="en-US" sz="2000" b="1" dirty="0">
                <a:solidFill>
                  <a:schemeClr val="tx2"/>
                </a:solidFill>
                <a:latin typeface="楷体_GB2312" pitchFamily="49" charset="-122"/>
                <a:ea typeface="楷体_GB2312" pitchFamily="49" charset="-122"/>
              </a:rPr>
              <a:t>   </a:t>
            </a:r>
            <a:r>
              <a:rPr lang="en-US" altLang="zh-CN" sz="1800" b="1" dirty="0">
                <a:solidFill>
                  <a:schemeClr val="tx2"/>
                </a:solidFill>
                <a:latin typeface="楷体_GB2312" pitchFamily="49" charset="-122"/>
                <a:ea typeface="楷体_GB2312" pitchFamily="49" charset="-122"/>
              </a:rPr>
              <a:t>VCC(40</a:t>
            </a:r>
            <a:r>
              <a:rPr lang="zh-CN" altLang="en-US" sz="1800" b="1" dirty="0">
                <a:solidFill>
                  <a:schemeClr val="tx2"/>
                </a:solidFill>
                <a:latin typeface="楷体_GB2312" pitchFamily="49" charset="-122"/>
                <a:ea typeface="楷体_GB2312" pitchFamily="49" charset="-122"/>
              </a:rPr>
              <a:t>脚</a:t>
            </a:r>
            <a:r>
              <a:rPr lang="en-US" altLang="zh-CN" sz="1800" b="1" dirty="0">
                <a:solidFill>
                  <a:schemeClr val="tx2"/>
                </a:solidFill>
                <a:latin typeface="楷体_GB2312" pitchFamily="49" charset="-122"/>
                <a:ea typeface="楷体_GB2312" pitchFamily="49" charset="-122"/>
              </a:rPr>
              <a:t>)</a:t>
            </a:r>
            <a:r>
              <a:rPr lang="zh-CN" altLang="en-US" sz="1800" b="1" dirty="0">
                <a:solidFill>
                  <a:schemeClr val="tx2"/>
                </a:solidFill>
                <a:latin typeface="楷体_GB2312" pitchFamily="49" charset="-122"/>
                <a:ea typeface="楷体_GB2312" pitchFamily="49" charset="-122"/>
              </a:rPr>
              <a:t>：接＋</a:t>
            </a:r>
            <a:r>
              <a:rPr lang="en-US" altLang="zh-CN" sz="1800" b="1" dirty="0">
                <a:solidFill>
                  <a:schemeClr val="tx2"/>
                </a:solidFill>
                <a:latin typeface="楷体_GB2312" pitchFamily="49" charset="-122"/>
                <a:ea typeface="楷体_GB2312" pitchFamily="49" charset="-122"/>
              </a:rPr>
              <a:t>5V</a:t>
            </a:r>
            <a:r>
              <a:rPr lang="zh-CN" altLang="en-US" sz="1800" b="1" dirty="0">
                <a:solidFill>
                  <a:schemeClr val="tx2"/>
                </a:solidFill>
                <a:latin typeface="楷体_GB2312" pitchFamily="49" charset="-122"/>
                <a:ea typeface="楷体_GB2312" pitchFamily="49" charset="-122"/>
              </a:rPr>
              <a:t>电源</a:t>
            </a:r>
          </a:p>
          <a:p>
            <a:pPr lvl="0">
              <a:lnSpc>
                <a:spcPct val="115000"/>
              </a:lnSpc>
              <a:buClr>
                <a:schemeClr val="folHlink"/>
              </a:buClr>
              <a:buSzPct val="60000"/>
              <a:buFont typeface="Wingdings" pitchFamily="2" charset="2"/>
              <a:buNone/>
            </a:pPr>
            <a:r>
              <a:rPr lang="zh-CN" altLang="en-US" sz="1800" b="1" dirty="0">
                <a:solidFill>
                  <a:schemeClr val="tx2"/>
                </a:solidFill>
                <a:latin typeface="楷体_GB2312" pitchFamily="49" charset="-122"/>
                <a:ea typeface="楷体_GB2312" pitchFamily="49" charset="-122"/>
              </a:rPr>
              <a:t>   </a:t>
            </a:r>
            <a:r>
              <a:rPr lang="en-US" altLang="zh-CN" sz="1800" b="1" dirty="0">
                <a:solidFill>
                  <a:schemeClr val="tx2"/>
                </a:solidFill>
                <a:latin typeface="楷体_GB2312" pitchFamily="49" charset="-122"/>
                <a:ea typeface="楷体_GB2312" pitchFamily="49" charset="-122"/>
              </a:rPr>
              <a:t>GND(20</a:t>
            </a:r>
            <a:r>
              <a:rPr lang="zh-CN" altLang="en-US" sz="1800" b="1" dirty="0">
                <a:solidFill>
                  <a:schemeClr val="tx2"/>
                </a:solidFill>
                <a:latin typeface="楷体_GB2312" pitchFamily="49" charset="-122"/>
                <a:ea typeface="楷体_GB2312" pitchFamily="49" charset="-122"/>
              </a:rPr>
              <a:t>脚</a:t>
            </a:r>
            <a:r>
              <a:rPr lang="en-US" altLang="zh-CN" sz="1800" b="1" dirty="0">
                <a:solidFill>
                  <a:schemeClr val="tx2"/>
                </a:solidFill>
                <a:latin typeface="楷体_GB2312" pitchFamily="49" charset="-122"/>
                <a:ea typeface="楷体_GB2312" pitchFamily="49" charset="-122"/>
              </a:rPr>
              <a:t>)</a:t>
            </a:r>
            <a:r>
              <a:rPr lang="zh-CN" altLang="en-US" sz="1800" b="1" dirty="0">
                <a:solidFill>
                  <a:schemeClr val="tx2"/>
                </a:solidFill>
                <a:latin typeface="楷体_GB2312" pitchFamily="49" charset="-122"/>
                <a:ea typeface="楷体_GB2312" pitchFamily="49" charset="-122"/>
              </a:rPr>
              <a:t>：接地</a:t>
            </a:r>
          </a:p>
        </p:txBody>
      </p:sp>
      <p:pic>
        <p:nvPicPr>
          <p:cNvPr id="124936" name="图片 124935" descr="1A6"/>
          <p:cNvPicPr>
            <a:picLocks noChangeAspect="1"/>
          </p:cNvPicPr>
          <p:nvPr/>
        </p:nvPicPr>
        <p:blipFill>
          <a:blip r:embed="rId2"/>
          <a:stretch>
            <a:fillRect/>
          </a:stretch>
        </p:blipFill>
        <p:spPr>
          <a:xfrm>
            <a:off x="5786755" y="2518825"/>
            <a:ext cx="3129915" cy="3851910"/>
          </a:xfrm>
          <a:prstGeom prst="rect">
            <a:avLst/>
          </a:prstGeom>
          <a:noFill/>
          <a:ln w="9525">
            <a:noFill/>
          </a:ln>
        </p:spPr>
      </p:pic>
      <p:sp>
        <p:nvSpPr>
          <p:cNvPr id="124963" name="矩形 124962"/>
          <p:cNvSpPr/>
          <p:nvPr/>
        </p:nvSpPr>
        <p:spPr>
          <a:xfrm>
            <a:off x="400050" y="4254510"/>
            <a:ext cx="5184775" cy="2042160"/>
          </a:xfrm>
          <a:prstGeom prst="rect">
            <a:avLst/>
          </a:prstGeom>
          <a:noFill/>
          <a:ln w="38100">
            <a:noFill/>
          </a:ln>
        </p:spPr>
        <p:txBody>
          <a:bodyPr>
            <a:spAutoFit/>
          </a:bodyPr>
          <a:lstStyle/>
          <a:p>
            <a:pPr lvl="0"/>
            <a:r>
              <a:rPr lang="en-US" altLang="zh-CN" sz="2000" b="1" dirty="0">
                <a:latin typeface="楷体_GB2312" pitchFamily="49" charset="-122"/>
                <a:ea typeface="楷体_GB2312" pitchFamily="49" charset="-122"/>
              </a:rPr>
              <a:t> </a:t>
            </a:r>
            <a:r>
              <a:rPr lang="en-US" altLang="zh-CN" sz="1800" b="1" dirty="0">
                <a:latin typeface="楷体_GB2312" pitchFamily="49" charset="-122"/>
                <a:ea typeface="楷体_GB2312" pitchFamily="49" charset="-122"/>
              </a:rPr>
              <a:t>   51</a:t>
            </a:r>
            <a:r>
              <a:rPr lang="zh-CN" altLang="en-US" sz="1800" b="1" dirty="0">
                <a:latin typeface="楷体_GB2312" pitchFamily="49" charset="-122"/>
                <a:ea typeface="楷体_GB2312" pitchFamily="49" charset="-122"/>
              </a:rPr>
              <a:t>单片机有</a:t>
            </a:r>
            <a:r>
              <a:rPr lang="en-US" altLang="zh-CN" sz="1800" b="1" dirty="0">
                <a:latin typeface="楷体_GB2312" pitchFamily="49" charset="-122"/>
                <a:ea typeface="楷体_GB2312" pitchFamily="49" charset="-122"/>
              </a:rPr>
              <a:t>P0</a:t>
            </a:r>
            <a:r>
              <a:rPr lang="zh-CN" altLang="en-US" sz="1800" b="1" dirty="0">
                <a:latin typeface="楷体_GB2312" pitchFamily="49" charset="-122"/>
                <a:ea typeface="楷体_GB2312" pitchFamily="49" charset="-122"/>
              </a:rPr>
              <a:t>～</a:t>
            </a:r>
            <a:r>
              <a:rPr lang="en-US" altLang="zh-CN" sz="1800" b="1" dirty="0">
                <a:latin typeface="楷体_GB2312" pitchFamily="49" charset="-122"/>
                <a:ea typeface="楷体_GB2312" pitchFamily="49" charset="-122"/>
              </a:rPr>
              <a:t>P3</a:t>
            </a:r>
            <a:r>
              <a:rPr lang="zh-CN" altLang="en-US" sz="1800" b="1" dirty="0">
                <a:latin typeface="楷体_GB2312" pitchFamily="49" charset="-122"/>
                <a:ea typeface="楷体_GB2312" pitchFamily="49" charset="-122"/>
              </a:rPr>
              <a:t>四个并行</a:t>
            </a:r>
            <a:r>
              <a:rPr lang="en-US" altLang="zh-CN" sz="1800" b="1" dirty="0">
                <a:latin typeface="楷体_GB2312" pitchFamily="49" charset="-122"/>
                <a:ea typeface="楷体_GB2312" pitchFamily="49" charset="-122"/>
              </a:rPr>
              <a:t>I/O</a:t>
            </a:r>
            <a:r>
              <a:rPr lang="zh-CN" altLang="en-US" sz="1800" b="1" dirty="0">
                <a:latin typeface="楷体_GB2312" pitchFamily="49" charset="-122"/>
                <a:ea typeface="楷体_GB2312" pitchFamily="49" charset="-122"/>
              </a:rPr>
              <a:t>口，这四个口中</a:t>
            </a:r>
            <a:r>
              <a:rPr lang="zh-CN" altLang="en-US" sz="1800" b="1" dirty="0">
                <a:solidFill>
                  <a:srgbClr val="FF0066"/>
                </a:solidFill>
                <a:latin typeface="楷体_GB2312" pitchFamily="49" charset="-122"/>
                <a:ea typeface="楷体_GB2312" pitchFamily="49" charset="-122"/>
              </a:rPr>
              <a:t>只有</a:t>
            </a:r>
            <a:r>
              <a:rPr lang="en-US" altLang="zh-CN" sz="1800" b="1" dirty="0">
                <a:solidFill>
                  <a:srgbClr val="FF0066"/>
                </a:solidFill>
                <a:latin typeface="楷体_GB2312" pitchFamily="49" charset="-122"/>
                <a:ea typeface="楷体_GB2312" pitchFamily="49" charset="-122"/>
              </a:rPr>
              <a:t>P0</a:t>
            </a:r>
            <a:r>
              <a:rPr lang="zh-CN" altLang="en-US" sz="1800" b="1" dirty="0">
                <a:solidFill>
                  <a:srgbClr val="FF0066"/>
                </a:solidFill>
                <a:latin typeface="楷体_GB2312" pitchFamily="49" charset="-122"/>
                <a:ea typeface="楷体_GB2312" pitchFamily="49" charset="-122"/>
              </a:rPr>
              <a:t>口是真正的双向口</a:t>
            </a:r>
            <a:r>
              <a:rPr lang="zh-CN" altLang="en-US" sz="1800" b="1" dirty="0">
                <a:latin typeface="楷体_GB2312" pitchFamily="49" charset="-122"/>
                <a:ea typeface="楷体_GB2312" pitchFamily="49" charset="-122"/>
              </a:rPr>
              <a:t>，即同时可以较强的输出高电平（上拉电流）和低电平（灌电流）驱动能力。</a:t>
            </a:r>
            <a:r>
              <a:rPr lang="en-US" altLang="zh-CN" sz="1800" b="1" dirty="0">
                <a:solidFill>
                  <a:srgbClr val="FF0066"/>
                </a:solidFill>
                <a:latin typeface="楷体_GB2312" pitchFamily="49" charset="-122"/>
                <a:ea typeface="楷体_GB2312" pitchFamily="49" charset="-122"/>
              </a:rPr>
              <a:t>P1</a:t>
            </a:r>
            <a:r>
              <a:rPr lang="zh-CN" altLang="en-US" sz="1800" b="1" dirty="0">
                <a:solidFill>
                  <a:srgbClr val="FF0066"/>
                </a:solidFill>
                <a:latin typeface="楷体_GB2312" pitchFamily="49" charset="-122"/>
                <a:ea typeface="楷体_GB2312" pitchFamily="49" charset="-122"/>
              </a:rPr>
              <a:t>～</a:t>
            </a:r>
            <a:r>
              <a:rPr lang="en-US" altLang="zh-CN" sz="1800" b="1" dirty="0">
                <a:solidFill>
                  <a:srgbClr val="FF0066"/>
                </a:solidFill>
                <a:latin typeface="楷体_GB2312" pitchFamily="49" charset="-122"/>
                <a:ea typeface="楷体_GB2312" pitchFamily="49" charset="-122"/>
              </a:rPr>
              <a:t>P3</a:t>
            </a:r>
            <a:r>
              <a:rPr lang="zh-CN" altLang="en-US" sz="1800" b="1" dirty="0">
                <a:solidFill>
                  <a:srgbClr val="FF0066"/>
                </a:solidFill>
                <a:latin typeface="楷体_GB2312" pitchFamily="49" charset="-122"/>
                <a:ea typeface="楷体_GB2312" pitchFamily="49" charset="-122"/>
              </a:rPr>
              <a:t>口是准双向口，</a:t>
            </a:r>
            <a:r>
              <a:rPr lang="zh-CN" altLang="en-US" sz="1800" b="1" dirty="0">
                <a:latin typeface="楷体_GB2312" pitchFamily="49" charset="-122"/>
                <a:ea typeface="楷体_GB2312" pitchFamily="49" charset="-122"/>
              </a:rPr>
              <a:t>即这些</a:t>
            </a:r>
            <a:r>
              <a:rPr lang="en-US" altLang="zh-CN" sz="1800" b="1" dirty="0">
                <a:latin typeface="楷体_GB2312" pitchFamily="49" charset="-122"/>
                <a:ea typeface="楷体_GB2312" pitchFamily="49" charset="-122"/>
              </a:rPr>
              <a:t>I/O</a:t>
            </a:r>
            <a:r>
              <a:rPr lang="zh-CN" altLang="en-US" sz="1800" b="1" dirty="0">
                <a:latin typeface="楷体_GB2312" pitchFamily="49" charset="-122"/>
                <a:ea typeface="楷体_GB2312" pitchFamily="49" charset="-122"/>
              </a:rPr>
              <a:t>口的输出高电平驱动能力较弱，只能提供较强的输出低电平驱动能力。</a:t>
            </a:r>
            <a:r>
              <a:rPr lang="en-US" altLang="zh-CN" sz="1800" b="1" dirty="0">
                <a:latin typeface="楷体_GB2312" pitchFamily="49" charset="-122"/>
                <a:ea typeface="楷体_GB2312" pitchFamily="49" charset="-122"/>
              </a:rPr>
              <a:t>P3</a:t>
            </a:r>
            <a:r>
              <a:rPr lang="zh-CN" altLang="en-US" sz="1800" b="1" dirty="0">
                <a:latin typeface="楷体_GB2312" pitchFamily="49" charset="-122"/>
                <a:ea typeface="楷体_GB2312" pitchFamily="49" charset="-122"/>
              </a:rPr>
              <a:t>口还具有第</a:t>
            </a:r>
            <a:r>
              <a:rPr lang="en-US" altLang="zh-CN" sz="1800" b="1" dirty="0">
                <a:latin typeface="楷体_GB2312" pitchFamily="49" charset="-122"/>
                <a:ea typeface="楷体_GB2312" pitchFamily="49" charset="-122"/>
              </a:rPr>
              <a:t>2</a:t>
            </a:r>
            <a:r>
              <a:rPr lang="zh-CN" altLang="en-US" sz="1800" b="1" dirty="0">
                <a:latin typeface="楷体_GB2312" pitchFamily="49" charset="-122"/>
                <a:ea typeface="楷体_GB2312" pitchFamily="49" charset="-122"/>
              </a:rPr>
              <a:t>功能，为系统提供一些控制信号。</a:t>
            </a:r>
          </a:p>
        </p:txBody>
      </p:sp>
      <p:sp>
        <p:nvSpPr>
          <p:cNvPr id="124964" name="矩形 124963"/>
          <p:cNvSpPr/>
          <p:nvPr/>
        </p:nvSpPr>
        <p:spPr>
          <a:xfrm>
            <a:off x="454025" y="3860810"/>
            <a:ext cx="3200400" cy="441960"/>
          </a:xfrm>
          <a:prstGeom prst="rect">
            <a:avLst/>
          </a:prstGeom>
          <a:noFill/>
          <a:ln w="38100">
            <a:noFill/>
          </a:ln>
        </p:spPr>
        <p:txBody>
          <a:bodyPr wrap="square" anchor="t">
            <a:spAutoFit/>
          </a:bodyPr>
          <a:lstStyle/>
          <a:p>
            <a:pPr lvl="0">
              <a:lnSpc>
                <a:spcPct val="115000"/>
              </a:lnSpc>
              <a:buClr>
                <a:schemeClr val="folHlink"/>
              </a:buClr>
              <a:buSzPct val="60000"/>
              <a:buFont typeface="Wingdings" pitchFamily="2" charset="2"/>
              <a:buNone/>
            </a:pPr>
            <a:r>
              <a:rPr lang="en-US" altLang="zh-CN" sz="2000" b="1" dirty="0">
                <a:solidFill>
                  <a:srgbClr val="FF0066"/>
                </a:solidFill>
                <a:latin typeface="楷体_GB2312" pitchFamily="49" charset="-122"/>
                <a:ea typeface="楷体_GB2312" pitchFamily="49" charset="-122"/>
              </a:rPr>
              <a:t>2) 4</a:t>
            </a:r>
            <a:r>
              <a:rPr lang="zh-CN" altLang="en-US" sz="2000" b="1" dirty="0">
                <a:solidFill>
                  <a:srgbClr val="FF0066"/>
                </a:solidFill>
                <a:latin typeface="楷体_GB2312" pitchFamily="49" charset="-122"/>
                <a:ea typeface="楷体_GB2312" pitchFamily="49" charset="-122"/>
              </a:rPr>
              <a:t>个</a:t>
            </a:r>
            <a:r>
              <a:rPr lang="en-US" altLang="zh-CN" sz="2000" b="1" dirty="0">
                <a:solidFill>
                  <a:srgbClr val="FF0066"/>
                </a:solidFill>
                <a:latin typeface="楷体_GB2312" pitchFamily="49" charset="-122"/>
                <a:ea typeface="楷体_GB2312" pitchFamily="49" charset="-122"/>
              </a:rPr>
              <a:t>8</a:t>
            </a:r>
            <a:r>
              <a:rPr lang="zh-CN" altLang="en-US" sz="2000" b="1" dirty="0">
                <a:solidFill>
                  <a:srgbClr val="FF0066"/>
                </a:solidFill>
                <a:latin typeface="楷体_GB2312" pitchFamily="49" charset="-122"/>
                <a:ea typeface="楷体_GB2312" pitchFamily="49" charset="-122"/>
              </a:rPr>
              <a:t>位输入</a:t>
            </a:r>
            <a:r>
              <a:rPr lang="en-US" altLang="zh-CN" sz="2000" b="1" dirty="0">
                <a:solidFill>
                  <a:srgbClr val="FF0066"/>
                </a:solidFill>
                <a:latin typeface="楷体_GB2312" pitchFamily="49" charset="-122"/>
                <a:ea typeface="楷体_GB2312" pitchFamily="49" charset="-122"/>
              </a:rPr>
              <a:t>/</a:t>
            </a:r>
            <a:r>
              <a:rPr lang="zh-CN" altLang="en-US" sz="2000" b="1" dirty="0">
                <a:solidFill>
                  <a:srgbClr val="FF0066"/>
                </a:solidFill>
                <a:latin typeface="楷体_GB2312" pitchFamily="49" charset="-122"/>
                <a:ea typeface="楷体_GB2312" pitchFamily="49" charset="-122"/>
              </a:rPr>
              <a:t>输出端口</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7" name="文本框 233476"/>
          <p:cNvSpPr txBox="1"/>
          <p:nvPr/>
        </p:nvSpPr>
        <p:spPr>
          <a:xfrm>
            <a:off x="1286635" y="1223755"/>
            <a:ext cx="4548505" cy="396240"/>
          </a:xfrm>
          <a:prstGeom prst="rect">
            <a:avLst/>
          </a:prstGeom>
          <a:noFill/>
          <a:ln w="25400">
            <a:noFill/>
          </a:ln>
        </p:spPr>
        <p:txBody>
          <a:bodyPr wrap="square">
            <a:spAutoFit/>
          </a:bodyPr>
          <a:lstStyle/>
          <a:p>
            <a:pPr lvl="0">
              <a:spcBef>
                <a:spcPct val="50000"/>
              </a:spcBef>
            </a:pPr>
            <a:r>
              <a:rPr lang="zh-CN" altLang="en-US" sz="2000" b="1" dirty="0">
                <a:solidFill>
                  <a:srgbClr val="FF0066"/>
                </a:solidFill>
                <a:latin typeface="楷体_GB2312" pitchFamily="49" charset="-122"/>
                <a:ea typeface="楷体_GB2312" pitchFamily="49" charset="-122"/>
              </a:rPr>
              <a:t>3) 控制引脚(6个)</a:t>
            </a:r>
          </a:p>
        </p:txBody>
      </p:sp>
      <p:sp>
        <p:nvSpPr>
          <p:cNvPr id="233478" name="矩形 233477"/>
          <p:cNvSpPr/>
          <p:nvPr/>
        </p:nvSpPr>
        <p:spPr>
          <a:xfrm>
            <a:off x="738188" y="2340260"/>
            <a:ext cx="7434212" cy="640080"/>
          </a:xfrm>
          <a:prstGeom prst="rect">
            <a:avLst/>
          </a:prstGeom>
          <a:noFill/>
          <a:ln w="38100">
            <a:noFill/>
          </a:ln>
        </p:spPr>
        <p:txBody>
          <a:bodyPr wrap="square">
            <a:spAutoFit/>
          </a:bodyPr>
          <a:lstStyle/>
          <a:p>
            <a:pPr lvl="0"/>
            <a:r>
              <a:rPr lang="en-US" altLang="zh-CN" sz="1800" b="1" dirty="0">
                <a:solidFill>
                  <a:srgbClr val="005A42"/>
                </a:solidFill>
                <a:latin typeface="楷体_GB2312" pitchFamily="49" charset="-122"/>
                <a:ea typeface="楷体_GB2312" pitchFamily="49" charset="-122"/>
              </a:rPr>
              <a:t>RST/VPD</a:t>
            </a:r>
            <a:r>
              <a:rPr lang="zh-CN" altLang="en-US" sz="1800" b="1" dirty="0">
                <a:solidFill>
                  <a:srgbClr val="005A42"/>
                </a:solidFill>
                <a:latin typeface="楷体_GB2312" pitchFamily="49" charset="-122"/>
                <a:ea typeface="楷体_GB2312" pitchFamily="49" charset="-122"/>
              </a:rPr>
              <a:t>（</a:t>
            </a:r>
            <a:r>
              <a:rPr lang="en-US" altLang="zh-CN" sz="1800" b="1" dirty="0">
                <a:solidFill>
                  <a:srgbClr val="005A42"/>
                </a:solidFill>
                <a:latin typeface="楷体_GB2312" pitchFamily="49" charset="-122"/>
                <a:ea typeface="楷体_GB2312" pitchFamily="49" charset="-122"/>
              </a:rPr>
              <a:t>9</a:t>
            </a:r>
            <a:r>
              <a:rPr lang="zh-CN" altLang="en-US" sz="1800" b="1" dirty="0">
                <a:solidFill>
                  <a:srgbClr val="005A42"/>
                </a:solidFill>
                <a:latin typeface="楷体_GB2312" pitchFamily="49" charset="-122"/>
                <a:ea typeface="楷体_GB2312" pitchFamily="49" charset="-122"/>
              </a:rPr>
              <a:t>脚）</a:t>
            </a:r>
            <a:r>
              <a:rPr lang="en-US" altLang="zh-CN" sz="1800" b="1" dirty="0">
                <a:solidFill>
                  <a:srgbClr val="005A42"/>
                </a:solidFill>
                <a:latin typeface="楷体_GB2312" pitchFamily="49" charset="-122"/>
                <a:ea typeface="楷体_GB2312" pitchFamily="49" charset="-122"/>
              </a:rPr>
              <a:t>:</a:t>
            </a:r>
            <a:r>
              <a:rPr lang="zh-CN" altLang="en-US" sz="1800" b="1" dirty="0">
                <a:latin typeface="楷体_GB2312" pitchFamily="49" charset="-122"/>
                <a:ea typeface="楷体_GB2312" pitchFamily="49" charset="-122"/>
              </a:rPr>
              <a:t>正常工作时，在该引脚应加低电平，若加两个</a:t>
            </a:r>
          </a:p>
          <a:p>
            <a:pPr lvl="0"/>
            <a:r>
              <a:rPr lang="zh-CN" altLang="en-US" sz="1800" b="1" dirty="0">
                <a:latin typeface="楷体_GB2312" pitchFamily="49" charset="-122"/>
                <a:ea typeface="楷体_GB2312" pitchFamily="49" charset="-122"/>
              </a:rPr>
              <a:t>                机器周期宽度以上的高电平，则单片机复位。</a:t>
            </a:r>
          </a:p>
        </p:txBody>
      </p:sp>
      <p:sp>
        <p:nvSpPr>
          <p:cNvPr id="233479" name="矩形 233478"/>
          <p:cNvSpPr/>
          <p:nvPr/>
        </p:nvSpPr>
        <p:spPr>
          <a:xfrm>
            <a:off x="738188" y="3098450"/>
            <a:ext cx="8265795" cy="1005840"/>
          </a:xfrm>
          <a:prstGeom prst="rect">
            <a:avLst/>
          </a:prstGeom>
          <a:noFill/>
          <a:ln w="38100">
            <a:noFill/>
          </a:ln>
        </p:spPr>
        <p:txBody>
          <a:bodyPr wrap="square">
            <a:spAutoFit/>
          </a:bodyPr>
          <a:lstStyle/>
          <a:p>
            <a:pPr lvl="0"/>
            <a:r>
              <a:rPr lang="en-US" altLang="zh-CN" sz="1800" b="1" dirty="0">
                <a:solidFill>
                  <a:srgbClr val="005A42"/>
                </a:solidFill>
                <a:latin typeface="楷体_GB2312" pitchFamily="49" charset="-122"/>
                <a:ea typeface="楷体_GB2312" pitchFamily="49" charset="-122"/>
              </a:rPr>
              <a:t>EA/VPP（31脚)：</a:t>
            </a:r>
            <a:r>
              <a:rPr lang="zh-CN" altLang="en-US" sz="2000" b="1" dirty="0">
                <a:latin typeface="楷体_GB2312" pitchFamily="49" charset="-122"/>
                <a:ea typeface="楷体_GB2312" pitchFamily="49" charset="-122"/>
              </a:rPr>
              <a:t>当</a:t>
            </a:r>
            <a:r>
              <a:rPr lang="en-US" altLang="zh-CN" sz="2000" b="1" dirty="0">
                <a:latin typeface="楷体_GB2312" pitchFamily="49" charset="-122"/>
                <a:ea typeface="楷体_GB2312" pitchFamily="49" charset="-122"/>
              </a:rPr>
              <a:t>EA</a:t>
            </a:r>
            <a:r>
              <a:rPr lang="zh-CN" altLang="en-US" sz="2000" b="1" dirty="0">
                <a:latin typeface="楷体_GB2312" pitchFamily="49" charset="-122"/>
                <a:ea typeface="楷体_GB2312" pitchFamily="49" charset="-122"/>
              </a:rPr>
              <a:t>接</a:t>
            </a:r>
            <a:r>
              <a:rPr lang="zh-CN" altLang="en-US" sz="2000" b="1" dirty="0">
                <a:solidFill>
                  <a:srgbClr val="FF0066"/>
                </a:solidFill>
                <a:latin typeface="楷体_GB2312" pitchFamily="49" charset="-122"/>
                <a:ea typeface="楷体_GB2312" pitchFamily="49" charset="-122"/>
              </a:rPr>
              <a:t>高电平</a:t>
            </a:r>
            <a:r>
              <a:rPr lang="zh-CN" altLang="en-US" sz="2000" b="1" dirty="0">
                <a:latin typeface="楷体_GB2312" pitchFamily="49" charset="-122"/>
                <a:ea typeface="楷体_GB2312" pitchFamily="49" charset="-122"/>
              </a:rPr>
              <a:t>，</a:t>
            </a:r>
            <a:r>
              <a:rPr lang="en-US" altLang="zh-CN" sz="2000" b="1" dirty="0">
                <a:solidFill>
                  <a:schemeClr val="tx2"/>
                </a:solidFill>
                <a:latin typeface="楷体_GB2312" pitchFamily="49" charset="-122"/>
                <a:ea typeface="楷体_GB2312" pitchFamily="49" charset="-122"/>
              </a:rPr>
              <a:t>CPU</a:t>
            </a:r>
            <a:r>
              <a:rPr lang="zh-CN" altLang="en-US" sz="2000" b="1" dirty="0">
                <a:solidFill>
                  <a:schemeClr val="tx2"/>
                </a:solidFill>
                <a:latin typeface="楷体_GB2312" pitchFamily="49" charset="-122"/>
                <a:ea typeface="楷体_GB2312" pitchFamily="49" charset="-122"/>
              </a:rPr>
              <a:t>执行内部</a:t>
            </a:r>
            <a:r>
              <a:rPr lang="en-US" altLang="zh-CN" sz="2000" b="1" dirty="0">
                <a:solidFill>
                  <a:schemeClr val="tx2"/>
                </a:solidFill>
                <a:latin typeface="楷体_GB2312" pitchFamily="49" charset="-122"/>
                <a:ea typeface="楷体_GB2312" pitchFamily="49" charset="-122"/>
              </a:rPr>
              <a:t>4kROM</a:t>
            </a:r>
            <a:r>
              <a:rPr lang="zh-CN" altLang="en-US" sz="2000" b="1" dirty="0">
                <a:solidFill>
                  <a:schemeClr val="tx2"/>
                </a:solidFill>
                <a:latin typeface="楷体_GB2312" pitchFamily="49" charset="-122"/>
                <a:ea typeface="楷体_GB2312" pitchFamily="49" charset="-122"/>
              </a:rPr>
              <a:t>中的程序；</a:t>
            </a:r>
          </a:p>
          <a:p>
            <a:pPr lvl="0"/>
            <a:r>
              <a:rPr lang="zh-CN" altLang="en-US" sz="2000" b="1" dirty="0">
                <a:latin typeface="楷体_GB2312" pitchFamily="49" charset="-122"/>
                <a:ea typeface="楷体_GB2312" pitchFamily="49" charset="-122"/>
              </a:rPr>
              <a:t>              当</a:t>
            </a:r>
            <a:r>
              <a:rPr lang="en-US" altLang="zh-CN" sz="2000" b="1" dirty="0">
                <a:latin typeface="楷体_GB2312" pitchFamily="49" charset="-122"/>
                <a:ea typeface="楷体_GB2312" pitchFamily="49" charset="-122"/>
              </a:rPr>
              <a:t>EA</a:t>
            </a:r>
            <a:r>
              <a:rPr lang="zh-CN" altLang="en-US" sz="2000" b="1" dirty="0">
                <a:latin typeface="楷体_GB2312" pitchFamily="49" charset="-122"/>
                <a:ea typeface="楷体_GB2312" pitchFamily="49" charset="-122"/>
              </a:rPr>
              <a:t>接</a:t>
            </a:r>
            <a:r>
              <a:rPr lang="zh-CN" altLang="en-US" sz="2000" b="1" dirty="0">
                <a:solidFill>
                  <a:srgbClr val="FF0066"/>
                </a:solidFill>
                <a:latin typeface="楷体_GB2312" pitchFamily="49" charset="-122"/>
                <a:ea typeface="楷体_GB2312" pitchFamily="49" charset="-122"/>
              </a:rPr>
              <a:t>低电平</a:t>
            </a:r>
            <a:r>
              <a:rPr lang="zh-CN" altLang="en-US" sz="2000" b="1" dirty="0">
                <a:latin typeface="楷体_GB2312" pitchFamily="49" charset="-122"/>
                <a:ea typeface="楷体_GB2312" pitchFamily="49" charset="-122"/>
              </a:rPr>
              <a:t>，</a:t>
            </a:r>
            <a:r>
              <a:rPr lang="en-US" altLang="zh-CN" sz="2000" b="1" dirty="0">
                <a:solidFill>
                  <a:schemeClr val="tx2"/>
                </a:solidFill>
                <a:latin typeface="楷体_GB2312" pitchFamily="49" charset="-122"/>
                <a:ea typeface="楷体_GB2312" pitchFamily="49" charset="-122"/>
              </a:rPr>
              <a:t>CPU</a:t>
            </a:r>
            <a:r>
              <a:rPr lang="zh-CN" altLang="en-US" sz="2000" b="1" dirty="0">
                <a:solidFill>
                  <a:schemeClr val="tx2"/>
                </a:solidFill>
                <a:latin typeface="楷体_GB2312" pitchFamily="49" charset="-122"/>
                <a:ea typeface="楷体_GB2312" pitchFamily="49" charset="-122"/>
              </a:rPr>
              <a:t>执行外部</a:t>
            </a:r>
            <a:r>
              <a:rPr lang="en-US" altLang="zh-CN" sz="2000" b="1" dirty="0">
                <a:solidFill>
                  <a:schemeClr val="tx2"/>
                </a:solidFill>
                <a:latin typeface="楷体_GB2312" pitchFamily="49" charset="-122"/>
                <a:ea typeface="楷体_GB2312" pitchFamily="49" charset="-122"/>
              </a:rPr>
              <a:t>ROM</a:t>
            </a:r>
            <a:r>
              <a:rPr lang="zh-CN" altLang="en-US" sz="2000" b="1" dirty="0">
                <a:solidFill>
                  <a:schemeClr val="tx2"/>
                </a:solidFill>
                <a:latin typeface="楷体_GB2312" pitchFamily="49" charset="-122"/>
                <a:ea typeface="楷体_GB2312" pitchFamily="49" charset="-122"/>
              </a:rPr>
              <a:t>中的程序；</a:t>
            </a:r>
          </a:p>
          <a:p>
            <a:pPr lvl="0"/>
            <a:r>
              <a:rPr lang="zh-CN" altLang="en-US" sz="2000" b="1" dirty="0">
                <a:solidFill>
                  <a:schemeClr val="tx2"/>
                </a:solidFill>
                <a:latin typeface="楷体_GB2312" pitchFamily="49" charset="-122"/>
                <a:ea typeface="楷体_GB2312" pitchFamily="49" charset="-122"/>
              </a:rPr>
              <a:t>              烧写程序时，此引脚接收合适的烧写电压。</a:t>
            </a:r>
          </a:p>
        </p:txBody>
      </p:sp>
      <p:sp>
        <p:nvSpPr>
          <p:cNvPr id="233491" name="文本框 233490"/>
          <p:cNvSpPr txBox="1"/>
          <p:nvPr/>
        </p:nvSpPr>
        <p:spPr>
          <a:xfrm>
            <a:off x="738188" y="4161440"/>
            <a:ext cx="7848600" cy="701040"/>
          </a:xfrm>
          <a:prstGeom prst="rect">
            <a:avLst/>
          </a:prstGeom>
          <a:noFill/>
          <a:ln w="38100">
            <a:noFill/>
          </a:ln>
        </p:spPr>
        <p:txBody>
          <a:bodyPr>
            <a:spAutoFit/>
          </a:bodyPr>
          <a:lstStyle/>
          <a:p>
            <a:pPr lvl="0"/>
            <a:r>
              <a:rPr lang="en-US" altLang="zh-CN" sz="2000" b="1" dirty="0">
                <a:solidFill>
                  <a:srgbClr val="0000FF"/>
                </a:solidFill>
                <a:latin typeface="楷体_GB2312" pitchFamily="49" charset="-122"/>
                <a:ea typeface="楷体_GB2312" pitchFamily="49" charset="-122"/>
              </a:rPr>
              <a:t>ALE/PROG(30</a:t>
            </a:r>
            <a:r>
              <a:rPr lang="zh-CN" altLang="en-US" sz="2000" b="1" dirty="0">
                <a:solidFill>
                  <a:srgbClr val="0000FF"/>
                </a:solidFill>
                <a:latin typeface="楷体_GB2312" pitchFamily="49" charset="-122"/>
                <a:ea typeface="楷体_GB2312" pitchFamily="49" charset="-122"/>
              </a:rPr>
              <a:t>脚</a:t>
            </a:r>
            <a:r>
              <a:rPr lang="en-US" altLang="zh-CN" sz="2000" b="1">
                <a:solidFill>
                  <a:srgbClr val="0000FF"/>
                </a:solidFill>
                <a:latin typeface="楷体_GB2312" pitchFamily="49" charset="-122"/>
                <a:ea typeface="楷体_GB2312" pitchFamily="49" charset="-122"/>
              </a:rPr>
              <a:t>):</a:t>
            </a:r>
            <a:r>
              <a:rPr lang="zh-CN" altLang="en-US" sz="2000" b="1" dirty="0">
                <a:latin typeface="楷体_GB2312" pitchFamily="49" charset="-122"/>
                <a:ea typeface="楷体_GB2312" pitchFamily="49" charset="-122"/>
              </a:rPr>
              <a:t>使用外部</a:t>
            </a:r>
            <a:r>
              <a:rPr lang="en-US" altLang="zh-CN" sz="2000" b="1" dirty="0">
                <a:latin typeface="楷体_GB2312" pitchFamily="49" charset="-122"/>
                <a:ea typeface="楷体_GB2312" pitchFamily="49" charset="-122"/>
              </a:rPr>
              <a:t>RAM</a:t>
            </a:r>
            <a:r>
              <a:rPr lang="zh-CN" altLang="en-US" sz="2000" b="1" dirty="0">
                <a:latin typeface="楷体_GB2312" pitchFamily="49" charset="-122"/>
                <a:ea typeface="楷体_GB2312" pitchFamily="49" charset="-122"/>
              </a:rPr>
              <a:t>时</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做地址锁存信号</a:t>
            </a:r>
            <a:r>
              <a:rPr lang="en-US" altLang="zh-CN" sz="2000" b="1">
                <a:latin typeface="楷体_GB2312" pitchFamily="49" charset="-122"/>
                <a:ea typeface="楷体_GB2312" pitchFamily="49" charset="-122"/>
              </a:rPr>
              <a:t>;</a:t>
            </a:r>
          </a:p>
          <a:p>
            <a:pPr lvl="0"/>
            <a:r>
              <a:rPr lang="en-US" altLang="zh-CN" sz="2000" b="1" dirty="0">
                <a:solidFill>
                  <a:schemeClr val="tx2"/>
                </a:solidFill>
                <a:latin typeface="楷体_GB2312" pitchFamily="49" charset="-122"/>
                <a:ea typeface="楷体_GB2312" pitchFamily="49" charset="-122"/>
              </a:rPr>
              <a:t>               </a:t>
            </a:r>
            <a:r>
              <a:rPr lang="zh-CN" altLang="en-US" sz="2000" b="1" dirty="0">
                <a:solidFill>
                  <a:schemeClr val="tx2"/>
                </a:solidFill>
                <a:latin typeface="楷体_GB2312" pitchFamily="49" charset="-122"/>
                <a:ea typeface="楷体_GB2312" pitchFamily="49" charset="-122"/>
              </a:rPr>
              <a:t>烧写</a:t>
            </a:r>
            <a:r>
              <a:rPr lang="en-US" altLang="zh-CN" sz="2000" b="1" dirty="0">
                <a:solidFill>
                  <a:schemeClr val="tx2"/>
                </a:solidFill>
                <a:latin typeface="楷体_GB2312" pitchFamily="49" charset="-122"/>
                <a:ea typeface="楷体_GB2312" pitchFamily="49" charset="-122"/>
              </a:rPr>
              <a:t>EPROM</a:t>
            </a:r>
            <a:r>
              <a:rPr lang="zh-CN" altLang="en-US" sz="2000" b="1" dirty="0">
                <a:solidFill>
                  <a:schemeClr val="tx2"/>
                </a:solidFill>
                <a:latin typeface="楷体_GB2312" pitchFamily="49" charset="-122"/>
                <a:ea typeface="楷体_GB2312" pitchFamily="49" charset="-122"/>
              </a:rPr>
              <a:t>时</a:t>
            </a:r>
            <a:r>
              <a:rPr lang="en-US" altLang="zh-CN" sz="2000" b="1" dirty="0">
                <a:solidFill>
                  <a:schemeClr val="tx2"/>
                </a:solidFill>
                <a:latin typeface="楷体_GB2312" pitchFamily="49" charset="-122"/>
                <a:ea typeface="楷体_GB2312" pitchFamily="49" charset="-122"/>
              </a:rPr>
              <a:t>,</a:t>
            </a:r>
            <a:r>
              <a:rPr lang="zh-CN" altLang="en-US" sz="2000" b="1" dirty="0">
                <a:solidFill>
                  <a:schemeClr val="tx2"/>
                </a:solidFill>
                <a:latin typeface="楷体_GB2312" pitchFamily="49" charset="-122"/>
                <a:ea typeface="楷体_GB2312" pitchFamily="49" charset="-122"/>
              </a:rPr>
              <a:t>接收烧录启动信号。</a:t>
            </a:r>
          </a:p>
        </p:txBody>
      </p:sp>
      <p:sp>
        <p:nvSpPr>
          <p:cNvPr id="233492" name="文本框 233491"/>
          <p:cNvSpPr txBox="1"/>
          <p:nvPr/>
        </p:nvSpPr>
        <p:spPr>
          <a:xfrm>
            <a:off x="738188" y="4919630"/>
            <a:ext cx="8280400" cy="396240"/>
          </a:xfrm>
          <a:prstGeom prst="rect">
            <a:avLst/>
          </a:prstGeom>
          <a:noFill/>
          <a:ln w="38100">
            <a:noFill/>
          </a:ln>
        </p:spPr>
        <p:txBody>
          <a:bodyPr>
            <a:spAutoFit/>
          </a:bodyPr>
          <a:lstStyle/>
          <a:p>
            <a:pPr lvl="0">
              <a:spcBef>
                <a:spcPct val="50000"/>
              </a:spcBef>
            </a:pPr>
            <a:r>
              <a:rPr lang="en-US" altLang="zh-CN" sz="2000" b="1" dirty="0">
                <a:solidFill>
                  <a:srgbClr val="0000FF"/>
                </a:solidFill>
                <a:latin typeface="楷体_GB2312" pitchFamily="49" charset="-122"/>
                <a:ea typeface="楷体_GB2312" pitchFamily="49" charset="-122"/>
              </a:rPr>
              <a:t>PSEN(29</a:t>
            </a:r>
            <a:r>
              <a:rPr lang="zh-CN" altLang="en-US" sz="2000" b="1" dirty="0">
                <a:solidFill>
                  <a:srgbClr val="0000FF"/>
                </a:solidFill>
                <a:latin typeface="楷体_GB2312" pitchFamily="49" charset="-122"/>
                <a:ea typeface="楷体_GB2312" pitchFamily="49" charset="-122"/>
              </a:rPr>
              <a:t>脚</a:t>
            </a:r>
            <a:r>
              <a:rPr lang="en-US" altLang="zh-CN" sz="2000" b="1">
                <a:solidFill>
                  <a:srgbClr val="0000FF"/>
                </a:solidFill>
                <a:latin typeface="楷体_GB2312" pitchFamily="49" charset="-122"/>
                <a:ea typeface="楷体_GB2312" pitchFamily="49" charset="-122"/>
              </a:rPr>
              <a:t>):</a:t>
            </a:r>
            <a:r>
              <a:rPr lang="zh-CN" altLang="en-US" sz="2000" b="1" dirty="0">
                <a:latin typeface="楷体_GB2312" pitchFamily="49" charset="-122"/>
                <a:ea typeface="楷体_GB2312" pitchFamily="49" charset="-122"/>
              </a:rPr>
              <a:t>外部</a:t>
            </a:r>
            <a:r>
              <a:rPr lang="en-US" altLang="zh-CN" sz="2000" b="1" dirty="0">
                <a:latin typeface="楷体_GB2312" pitchFamily="49" charset="-122"/>
                <a:ea typeface="楷体_GB2312" pitchFamily="49" charset="-122"/>
              </a:rPr>
              <a:t>ROM</a:t>
            </a:r>
            <a:r>
              <a:rPr lang="zh-CN" altLang="en-US" sz="2000" b="1" dirty="0">
                <a:latin typeface="楷体_GB2312" pitchFamily="49" charset="-122"/>
                <a:ea typeface="楷体_GB2312" pitchFamily="49" charset="-122"/>
              </a:rPr>
              <a:t>选通信号。</a:t>
            </a:r>
          </a:p>
        </p:txBody>
      </p:sp>
      <p:sp>
        <p:nvSpPr>
          <p:cNvPr id="233493" name="文本框 233492"/>
          <p:cNvSpPr txBox="1"/>
          <p:nvPr/>
        </p:nvSpPr>
        <p:spPr>
          <a:xfrm>
            <a:off x="738188" y="5373020"/>
            <a:ext cx="8388350" cy="396240"/>
          </a:xfrm>
          <a:prstGeom prst="rect">
            <a:avLst/>
          </a:prstGeom>
          <a:noFill/>
          <a:ln w="38100">
            <a:noFill/>
          </a:ln>
        </p:spPr>
        <p:txBody>
          <a:bodyPr>
            <a:spAutoFit/>
          </a:bodyPr>
          <a:lstStyle/>
          <a:p>
            <a:pPr lvl="0">
              <a:spcBef>
                <a:spcPct val="50000"/>
              </a:spcBef>
            </a:pPr>
            <a:r>
              <a:rPr lang="en-US" altLang="zh-CN" sz="2000" b="1">
                <a:solidFill>
                  <a:srgbClr val="0000FF"/>
                </a:solidFill>
                <a:latin typeface="楷体_GB2312" pitchFamily="49" charset="-122"/>
                <a:ea typeface="楷体_GB2312" pitchFamily="49" charset="-122"/>
              </a:rPr>
              <a:t>XTAL1—</a:t>
            </a:r>
            <a:r>
              <a:rPr lang="en-US" altLang="zh-CN" sz="2000" b="1" dirty="0">
                <a:solidFill>
                  <a:srgbClr val="0000FF"/>
                </a:solidFill>
                <a:latin typeface="楷体_GB2312" pitchFamily="49" charset="-122"/>
                <a:ea typeface="楷体_GB2312" pitchFamily="49" charset="-122"/>
              </a:rPr>
              <a:t>XTAL2</a:t>
            </a:r>
            <a:r>
              <a:rPr lang="zh-CN" altLang="en-US" sz="2000" b="1" dirty="0">
                <a:solidFill>
                  <a:srgbClr val="0000FF"/>
                </a:solidFill>
                <a:latin typeface="楷体_GB2312" pitchFamily="49" charset="-122"/>
                <a:ea typeface="楷体_GB2312" pitchFamily="49" charset="-122"/>
              </a:rPr>
              <a:t>（</a:t>
            </a:r>
            <a:r>
              <a:rPr lang="en-US" altLang="zh-CN" sz="2000" b="1" dirty="0">
                <a:solidFill>
                  <a:srgbClr val="0000FF"/>
                </a:solidFill>
                <a:latin typeface="楷体_GB2312" pitchFamily="49" charset="-122"/>
                <a:ea typeface="楷体_GB2312" pitchFamily="49" charset="-122"/>
              </a:rPr>
              <a:t>18-19</a:t>
            </a:r>
            <a:r>
              <a:rPr lang="zh-CN" altLang="en-US" sz="2000" b="1" dirty="0">
                <a:solidFill>
                  <a:srgbClr val="0000FF"/>
                </a:solidFill>
                <a:latin typeface="楷体_GB2312" pitchFamily="49" charset="-122"/>
                <a:ea typeface="楷体_GB2312" pitchFamily="49" charset="-122"/>
              </a:rPr>
              <a:t>脚）：</a:t>
            </a:r>
            <a:r>
              <a:rPr lang="zh-CN" altLang="en-US" sz="2000" b="1" dirty="0">
                <a:latin typeface="楷体_GB2312" pitchFamily="49" charset="-122"/>
                <a:ea typeface="楷体_GB2312" pitchFamily="49" charset="-122"/>
              </a:rPr>
              <a:t>外部振荡时钟输入引脚。</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931" name="对象 166930"/>
          <p:cNvGraphicFramePr/>
          <p:nvPr>
            <p:extLst>
              <p:ext uri="{D42A27DB-BD31-4B8C-83A1-F6EECF244321}">
                <p14:modId xmlns:p14="http://schemas.microsoft.com/office/powerpoint/2010/main" val="1341458785"/>
              </p:ext>
            </p:extLst>
          </p:nvPr>
        </p:nvGraphicFramePr>
        <p:xfrm>
          <a:off x="408520" y="3781920"/>
          <a:ext cx="3097213" cy="1858963"/>
        </p:xfrm>
        <a:graphic>
          <a:graphicData uri="http://schemas.openxmlformats.org/presentationml/2006/ole">
            <mc:AlternateContent xmlns:mc="http://schemas.openxmlformats.org/markup-compatibility/2006">
              <mc:Choice xmlns:v="urn:schemas-microsoft-com:vml" Requires="v">
                <p:oleObj spid="_x0000_s19513" r:id="rId3" imgW="3391535" imgH="2164715" progId="Visio.Drawing.11">
                  <p:embed/>
                </p:oleObj>
              </mc:Choice>
              <mc:Fallback>
                <p:oleObj r:id="rId3" imgW="3391535" imgH="2164715" progId="Visio.Drawing.11">
                  <p:embed/>
                  <p:pic>
                    <p:nvPicPr>
                      <p:cNvPr id="0" name="图片 3113"/>
                      <p:cNvPicPr/>
                      <p:nvPr/>
                    </p:nvPicPr>
                    <p:blipFill>
                      <a:blip r:embed="rId4"/>
                      <a:stretch>
                        <a:fillRect/>
                      </a:stretch>
                    </p:blipFill>
                    <p:spPr>
                      <a:xfrm>
                        <a:off x="408520" y="3781920"/>
                        <a:ext cx="3097213" cy="1858963"/>
                      </a:xfrm>
                      <a:prstGeom prst="rect">
                        <a:avLst/>
                      </a:prstGeom>
                      <a:noFill/>
                      <a:ln w="38100">
                        <a:noFill/>
                        <a:miter/>
                      </a:ln>
                    </p:spPr>
                  </p:pic>
                </p:oleObj>
              </mc:Fallback>
            </mc:AlternateContent>
          </a:graphicData>
        </a:graphic>
      </p:graphicFrame>
      <p:sp>
        <p:nvSpPr>
          <p:cNvPr id="13" name="矩形 12"/>
          <p:cNvSpPr/>
          <p:nvPr/>
        </p:nvSpPr>
        <p:spPr>
          <a:xfrm>
            <a:off x="1061610" y="1043735"/>
            <a:ext cx="5344905" cy="646331"/>
          </a:xfrm>
          <a:prstGeom prst="rect">
            <a:avLst/>
          </a:prstGeom>
        </p:spPr>
        <p:txBody>
          <a:bodyPr wrap="square">
            <a:spAutoFit/>
          </a:bodyPr>
          <a:lstStyle/>
          <a:p>
            <a:pPr>
              <a:lnSpc>
                <a:spcPct val="150000"/>
              </a:lnSpc>
              <a:spcBef>
                <a:spcPts val="600"/>
              </a:spcBef>
              <a:buClr>
                <a:srgbClr val="C00000"/>
              </a:buClr>
            </a:pPr>
            <a:r>
              <a:rPr lang="zh-CN" altLang="en-US" b="1" dirty="0" smtClean="0">
                <a:latin typeface="Times New Roman" pitchFamily="18" charset="0"/>
                <a:cs typeface="Times New Roman" pitchFamily="18" charset="0"/>
                <a:sym typeface="+mn-ea"/>
              </a:rPr>
              <a:t>（</a:t>
            </a:r>
            <a:r>
              <a:rPr lang="en-US" altLang="zh-CN" b="1" dirty="0">
                <a:latin typeface="Times New Roman" pitchFamily="18" charset="0"/>
                <a:cs typeface="Times New Roman" pitchFamily="18" charset="0"/>
                <a:sym typeface="+mn-ea"/>
              </a:rPr>
              <a:t>3</a:t>
            </a:r>
            <a:r>
              <a:rPr lang="zh-CN" altLang="en-US" b="1" dirty="0" smtClean="0">
                <a:latin typeface="Times New Roman" pitchFamily="18" charset="0"/>
                <a:cs typeface="Times New Roman" pitchFamily="18" charset="0"/>
                <a:sym typeface="+mn-ea"/>
              </a:rPr>
              <a:t>）51单片机工作条件</a:t>
            </a:r>
            <a:endParaRPr lang="zh-CN" altLang="en-US" sz="2400" b="1" dirty="0" smtClean="0">
              <a:latin typeface="Times New Roman" pitchFamily="18" charset="0"/>
              <a:cs typeface="Times New Roman" pitchFamily="18" charset="0"/>
              <a:sym typeface="+mn-ea"/>
            </a:endParaRPr>
          </a:p>
        </p:txBody>
      </p:sp>
      <p:sp>
        <p:nvSpPr>
          <p:cNvPr id="166933" name="文本框 166932"/>
          <p:cNvSpPr txBox="1"/>
          <p:nvPr/>
        </p:nvSpPr>
        <p:spPr>
          <a:xfrm>
            <a:off x="659345" y="5582145"/>
            <a:ext cx="4535488" cy="396240"/>
          </a:xfrm>
          <a:prstGeom prst="rect">
            <a:avLst/>
          </a:prstGeom>
          <a:noFill/>
          <a:ln w="38100">
            <a:noFill/>
          </a:ln>
        </p:spPr>
        <p:txBody>
          <a:bodyPr>
            <a:spAutoFit/>
          </a:bodyPr>
          <a:lstStyle/>
          <a:p>
            <a:pPr lvl="0">
              <a:spcBef>
                <a:spcPct val="50000"/>
              </a:spcBef>
            </a:pPr>
            <a:r>
              <a:rPr lang="zh-CN" altLang="en-US" sz="2000" b="1" dirty="0">
                <a:latin typeface="楷体_GB2312" pitchFamily="49" charset="-122"/>
                <a:ea typeface="楷体_GB2312" pitchFamily="49" charset="-122"/>
              </a:rPr>
              <a:t>振荡周期</a:t>
            </a:r>
            <a:r>
              <a:rPr lang="en-US" altLang="zh-CN" sz="2000" b="1">
                <a:latin typeface="楷体_GB2312" pitchFamily="49" charset="-122"/>
                <a:ea typeface="楷体_GB2312" pitchFamily="49" charset="-122"/>
              </a:rPr>
              <a:t>=1/f ≈ 160ns</a:t>
            </a:r>
          </a:p>
        </p:txBody>
      </p:sp>
      <p:graphicFrame>
        <p:nvGraphicFramePr>
          <p:cNvPr id="166930" name="对象 166929"/>
          <p:cNvGraphicFramePr/>
          <p:nvPr>
            <p:extLst>
              <p:ext uri="{D42A27DB-BD31-4B8C-83A1-F6EECF244321}">
                <p14:modId xmlns:p14="http://schemas.microsoft.com/office/powerpoint/2010/main" val="1580129316"/>
              </p:ext>
            </p:extLst>
          </p:nvPr>
        </p:nvGraphicFramePr>
        <p:xfrm>
          <a:off x="5040175" y="2036800"/>
          <a:ext cx="4110990" cy="3807460"/>
        </p:xfrm>
        <a:graphic>
          <a:graphicData uri="http://schemas.openxmlformats.org/presentationml/2006/ole">
            <mc:AlternateContent xmlns:mc="http://schemas.openxmlformats.org/markup-compatibility/2006">
              <mc:Choice xmlns:v="urn:schemas-microsoft-com:vml" Requires="v">
                <p:oleObj spid="_x0000_s19514" r:id="rId5" imgW="7975600" imgH="6527800" progId="Visio.Drawing.11">
                  <p:embed/>
                </p:oleObj>
              </mc:Choice>
              <mc:Fallback>
                <p:oleObj r:id="rId5" imgW="7975600" imgH="6527800" progId="Visio.Drawing.11">
                  <p:embed/>
                  <p:pic>
                    <p:nvPicPr>
                      <p:cNvPr id="0" name="图片 3112"/>
                      <p:cNvPicPr/>
                      <p:nvPr/>
                    </p:nvPicPr>
                    <p:blipFill>
                      <a:blip r:embed="rId6"/>
                      <a:stretch>
                        <a:fillRect/>
                      </a:stretch>
                    </p:blipFill>
                    <p:spPr>
                      <a:xfrm>
                        <a:off x="5040175" y="2036800"/>
                        <a:ext cx="4110990" cy="3807460"/>
                      </a:xfrm>
                      <a:prstGeom prst="rect">
                        <a:avLst/>
                      </a:prstGeom>
                      <a:noFill/>
                      <a:ln w="38100">
                        <a:noFill/>
                        <a:miter/>
                      </a:ln>
                    </p:spPr>
                  </p:pic>
                </p:oleObj>
              </mc:Fallback>
            </mc:AlternateContent>
          </a:graphicData>
        </a:graphic>
      </p:graphicFrame>
      <p:sp>
        <p:nvSpPr>
          <p:cNvPr id="2" name="文本框 1"/>
          <p:cNvSpPr txBox="1"/>
          <p:nvPr/>
        </p:nvSpPr>
        <p:spPr>
          <a:xfrm>
            <a:off x="268820" y="2078850"/>
            <a:ext cx="5968365" cy="1767840"/>
          </a:xfrm>
          <a:prstGeom prst="rect">
            <a:avLst/>
          </a:prstGeom>
          <a:noFill/>
          <a:ln w="38100">
            <a:noFill/>
          </a:ln>
        </p:spPr>
        <p:txBody>
          <a:bodyPr wrap="square">
            <a:spAutoFit/>
          </a:bodyPr>
          <a:lstStyle/>
          <a:p>
            <a:pPr marL="342900" lvl="0" indent="-342900" eaLnBrk="1" latinLnBrk="0" hangingPunct="1">
              <a:spcBef>
                <a:spcPct val="50000"/>
              </a:spcBef>
              <a:buClrTx/>
              <a:buFont typeface="Arial" charset="0"/>
              <a:buChar char="•"/>
            </a:pPr>
            <a:r>
              <a:rPr lang="zh-CN" altLang="en-US" sz="2000" b="1" dirty="0">
                <a:solidFill>
                  <a:srgbClr val="FF0066"/>
                </a:solidFill>
                <a:latin typeface="楷体_GB2312" pitchFamily="49" charset="-122"/>
                <a:ea typeface="楷体_GB2312" pitchFamily="49" charset="-122"/>
              </a:rPr>
              <a:t>电源</a:t>
            </a:r>
            <a:r>
              <a:rPr lang="zh-CN" altLang="en-US" sz="2000" b="1" dirty="0">
                <a:latin typeface="楷体_GB2312" pitchFamily="49" charset="-122"/>
                <a:ea typeface="楷体_GB2312" pitchFamily="49" charset="-122"/>
              </a:rPr>
              <a:t>：</a:t>
            </a:r>
            <a:r>
              <a:rPr lang="en-US" altLang="zh-CN" sz="2000" b="1" dirty="0">
                <a:latin typeface="楷体_GB2312" pitchFamily="49" charset="-122"/>
                <a:ea typeface="楷体_GB2312" pitchFamily="49" charset="-122"/>
              </a:rPr>
              <a:t>+5V(20</a:t>
            </a:r>
            <a:r>
              <a:rPr lang="zh-CN" altLang="en-US" sz="2000" b="1" dirty="0">
                <a:latin typeface="楷体_GB2312" pitchFamily="49" charset="-122"/>
                <a:ea typeface="楷体_GB2312" pitchFamily="49" charset="-122"/>
              </a:rPr>
              <a:t>脚与</a:t>
            </a:r>
            <a:r>
              <a:rPr lang="en-US" altLang="zh-CN" sz="2000" b="1" dirty="0">
                <a:latin typeface="楷体_GB2312" pitchFamily="49" charset="-122"/>
                <a:ea typeface="楷体_GB2312" pitchFamily="49" charset="-122"/>
              </a:rPr>
              <a:t>40</a:t>
            </a:r>
            <a:r>
              <a:rPr lang="zh-CN" altLang="en-US" sz="2000" b="1" dirty="0">
                <a:latin typeface="楷体_GB2312" pitchFamily="49" charset="-122"/>
                <a:ea typeface="楷体_GB2312" pitchFamily="49" charset="-122"/>
              </a:rPr>
              <a:t>脚</a:t>
            </a:r>
            <a:r>
              <a:rPr lang="en-US" altLang="zh-CN" sz="2000" b="1" dirty="0">
                <a:latin typeface="楷体_GB2312" pitchFamily="49" charset="-122"/>
                <a:ea typeface="楷体_GB2312" pitchFamily="49" charset="-122"/>
              </a:rPr>
              <a:t>)</a:t>
            </a:r>
          </a:p>
          <a:p>
            <a:pPr marL="342900" lvl="0" indent="-342900" eaLnBrk="1" latinLnBrk="0" hangingPunct="1">
              <a:spcBef>
                <a:spcPct val="50000"/>
              </a:spcBef>
              <a:buClrTx/>
              <a:buFont typeface="Arial" charset="0"/>
              <a:buChar char="•"/>
            </a:pPr>
            <a:r>
              <a:rPr lang="zh-CN" altLang="en-US" sz="2000" b="1" dirty="0">
                <a:solidFill>
                  <a:srgbClr val="FF0066"/>
                </a:solidFill>
                <a:latin typeface="楷体_GB2312" pitchFamily="49" charset="-122"/>
                <a:ea typeface="楷体_GB2312" pitchFamily="49" charset="-122"/>
                <a:sym typeface="+mn-ea"/>
              </a:rPr>
              <a:t>复位电路</a:t>
            </a:r>
            <a:r>
              <a:rPr lang="en-US" altLang="zh-CN" sz="2000" b="1" dirty="0">
                <a:latin typeface="楷体_GB2312" pitchFamily="49" charset="-122"/>
                <a:ea typeface="楷体_GB2312" pitchFamily="49" charset="-122"/>
                <a:sym typeface="+mn-ea"/>
              </a:rPr>
              <a:t>:C</a:t>
            </a:r>
            <a:r>
              <a:rPr lang="en-US" altLang="zh-CN" sz="2000" b="1" baseline="-25000" dirty="0">
                <a:latin typeface="楷体_GB2312" pitchFamily="49" charset="-122"/>
                <a:ea typeface="楷体_GB2312" pitchFamily="49" charset="-122"/>
                <a:sym typeface="+mn-ea"/>
              </a:rPr>
              <a:t>1</a:t>
            </a:r>
            <a:r>
              <a:rPr lang="zh-CN" altLang="en-US" sz="2000" b="1" dirty="0">
                <a:latin typeface="楷体_GB2312" pitchFamily="49" charset="-122"/>
                <a:ea typeface="楷体_GB2312" pitchFamily="49" charset="-122"/>
                <a:sym typeface="+mn-ea"/>
              </a:rPr>
              <a:t>、</a:t>
            </a:r>
            <a:r>
              <a:rPr lang="en-US" altLang="zh-CN" sz="2000" b="1" dirty="0">
                <a:latin typeface="楷体_GB2312" pitchFamily="49" charset="-122"/>
                <a:ea typeface="楷体_GB2312" pitchFamily="49" charset="-122"/>
                <a:sym typeface="+mn-ea"/>
              </a:rPr>
              <a:t>R</a:t>
            </a:r>
            <a:r>
              <a:rPr lang="en-US" altLang="zh-CN" sz="2000" b="1" baseline="-25000" dirty="0">
                <a:latin typeface="楷体_GB2312" pitchFamily="49" charset="-122"/>
                <a:ea typeface="楷体_GB2312" pitchFamily="49" charset="-122"/>
                <a:sym typeface="+mn-ea"/>
              </a:rPr>
              <a:t>1</a:t>
            </a:r>
            <a:endParaRPr lang="zh-CN" altLang="en-US" sz="2000" b="1" dirty="0">
              <a:solidFill>
                <a:srgbClr val="FF0066"/>
              </a:solidFill>
              <a:latin typeface="楷体_GB2312" pitchFamily="49" charset="-122"/>
              <a:ea typeface="楷体_GB2312" pitchFamily="49" charset="-122"/>
              <a:sym typeface="+mn-ea"/>
            </a:endParaRPr>
          </a:p>
          <a:p>
            <a:pPr marL="342900" lvl="0" indent="-342900" eaLnBrk="1" latinLnBrk="0" hangingPunct="1">
              <a:spcBef>
                <a:spcPct val="50000"/>
              </a:spcBef>
              <a:buClrTx/>
              <a:buFont typeface="Arial" charset="0"/>
              <a:buChar char="•"/>
            </a:pPr>
            <a:r>
              <a:rPr lang="zh-CN" altLang="en-US" sz="2000" b="1" dirty="0">
                <a:solidFill>
                  <a:srgbClr val="FF0066"/>
                </a:solidFill>
                <a:latin typeface="楷体_GB2312" pitchFamily="49" charset="-122"/>
                <a:ea typeface="楷体_GB2312" pitchFamily="49" charset="-122"/>
                <a:sym typeface="+mn-ea"/>
              </a:rPr>
              <a:t>时钟电路</a:t>
            </a:r>
            <a:r>
              <a:rPr lang="zh-CN" altLang="en-US" sz="2000" b="1" dirty="0">
                <a:latin typeface="楷体_GB2312" pitchFamily="49" charset="-122"/>
                <a:ea typeface="楷体_GB2312" pitchFamily="49" charset="-122"/>
                <a:sym typeface="+mn-ea"/>
              </a:rPr>
              <a:t>：</a:t>
            </a:r>
            <a:r>
              <a:rPr lang="en-US" altLang="zh-CN" sz="2000" b="1" dirty="0">
                <a:latin typeface="楷体_GB2312" pitchFamily="49" charset="-122"/>
                <a:ea typeface="楷体_GB2312" pitchFamily="49" charset="-122"/>
                <a:sym typeface="+mn-ea"/>
              </a:rPr>
              <a:t>18</a:t>
            </a:r>
            <a:r>
              <a:rPr lang="zh-CN" altLang="en-US" sz="2000" b="1" dirty="0">
                <a:latin typeface="楷体_GB2312" pitchFamily="49" charset="-122"/>
                <a:ea typeface="楷体_GB2312" pitchFamily="49" charset="-122"/>
                <a:sym typeface="+mn-ea"/>
              </a:rPr>
              <a:t>、</a:t>
            </a:r>
            <a:r>
              <a:rPr lang="en-US" altLang="zh-CN" sz="2000" b="1" dirty="0">
                <a:latin typeface="楷体_GB2312" pitchFamily="49" charset="-122"/>
                <a:ea typeface="楷体_GB2312" pitchFamily="49" charset="-122"/>
                <a:sym typeface="+mn-ea"/>
              </a:rPr>
              <a:t>19</a:t>
            </a:r>
            <a:r>
              <a:rPr lang="zh-CN" altLang="en-US" sz="2000" b="1" dirty="0">
                <a:latin typeface="楷体_GB2312" pitchFamily="49" charset="-122"/>
                <a:ea typeface="楷体_GB2312" pitchFamily="49" charset="-122"/>
                <a:sym typeface="+mn-ea"/>
              </a:rPr>
              <a:t>脚接</a:t>
            </a:r>
            <a:r>
              <a:rPr lang="en-US" altLang="zh-CN" sz="2000" b="1" dirty="0">
                <a:latin typeface="楷体_GB2312" pitchFamily="49" charset="-122"/>
                <a:ea typeface="楷体_GB2312" pitchFamily="49" charset="-122"/>
                <a:sym typeface="+mn-ea"/>
              </a:rPr>
              <a:t>6MHz</a:t>
            </a:r>
            <a:r>
              <a:rPr lang="zh-CN" altLang="en-US" sz="2000" b="1" dirty="0">
                <a:latin typeface="楷体_GB2312" pitchFamily="49" charset="-122"/>
                <a:ea typeface="楷体_GB2312" pitchFamily="49" charset="-122"/>
                <a:sym typeface="+mn-ea"/>
              </a:rPr>
              <a:t>或</a:t>
            </a:r>
            <a:r>
              <a:rPr lang="en-US" altLang="zh-CN" sz="2000" b="1" dirty="0">
                <a:latin typeface="楷体_GB2312" pitchFamily="49" charset="-122"/>
                <a:ea typeface="楷体_GB2312" pitchFamily="49" charset="-122"/>
                <a:sym typeface="+mn-ea"/>
              </a:rPr>
              <a:t>12MHz</a:t>
            </a:r>
            <a:r>
              <a:rPr lang="zh-CN" altLang="en-US" sz="2000" b="1" dirty="0">
                <a:latin typeface="楷体_GB2312" pitchFamily="49" charset="-122"/>
                <a:ea typeface="楷体_GB2312" pitchFamily="49" charset="-122"/>
                <a:sym typeface="+mn-ea"/>
              </a:rPr>
              <a:t>晶振</a:t>
            </a:r>
          </a:p>
          <a:p>
            <a:pPr marL="342900" lvl="0" indent="-342900" eaLnBrk="1" latinLnBrk="0" hangingPunct="1">
              <a:spcBef>
                <a:spcPct val="50000"/>
              </a:spcBef>
              <a:buClrTx/>
              <a:buFont typeface="Arial" charset="0"/>
              <a:buChar char="•"/>
            </a:pPr>
            <a:r>
              <a:rPr lang="zh-CN" altLang="en-US" sz="2000" b="1" dirty="0">
                <a:solidFill>
                  <a:srgbClr val="FF0066"/>
                </a:solidFill>
                <a:latin typeface="楷体_GB2312" pitchFamily="49" charset="-122"/>
                <a:ea typeface="楷体_GB2312" pitchFamily="49" charset="-122"/>
                <a:sym typeface="+mn-ea"/>
              </a:rPr>
              <a:t>单片机芯片内装入程序</a:t>
            </a:r>
            <a:endParaRPr lang="en-US" altLang="zh-CN" sz="2000" b="1" dirty="0">
              <a:solidFill>
                <a:srgbClr val="FF0066"/>
              </a:solidFill>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196625" y="998730"/>
            <a:ext cx="5130570" cy="646331"/>
          </a:xfrm>
          <a:prstGeom prst="rect">
            <a:avLst/>
          </a:prstGeom>
        </p:spPr>
        <p:txBody>
          <a:bodyPr wrap="square">
            <a:spAutoFit/>
          </a:bodyPr>
          <a:lstStyle/>
          <a:p>
            <a:pPr>
              <a:lnSpc>
                <a:spcPct val="150000"/>
              </a:lnSpc>
              <a:spcBef>
                <a:spcPts val="600"/>
              </a:spcBef>
              <a:buClr>
                <a:srgbClr val="C00000"/>
              </a:buClr>
            </a:pPr>
            <a:r>
              <a:rPr lang="zh-CN" altLang="en-US" b="1" dirty="0">
                <a:latin typeface="Times New Roman" pitchFamily="18" charset="0"/>
                <a:cs typeface="Times New Roman" pitchFamily="18" charset="0"/>
                <a:sym typeface="+mn-ea"/>
              </a:rPr>
              <a:t>（</a:t>
            </a:r>
            <a:r>
              <a:rPr lang="en-US" altLang="zh-CN" b="1" dirty="0">
                <a:latin typeface="Times New Roman" pitchFamily="18" charset="0"/>
                <a:cs typeface="Times New Roman" pitchFamily="18" charset="0"/>
                <a:sym typeface="+mn-ea"/>
              </a:rPr>
              <a:t>4</a:t>
            </a:r>
            <a:r>
              <a:rPr lang="zh-CN" altLang="en-US" b="1" dirty="0">
                <a:latin typeface="Times New Roman" pitchFamily="18" charset="0"/>
                <a:cs typeface="Times New Roman" pitchFamily="18" charset="0"/>
                <a:sym typeface="+mn-ea"/>
              </a:rPr>
              <a:t>）单片机最小系统原</a:t>
            </a:r>
            <a:r>
              <a:rPr lang="zh-CN" altLang="en-US" b="1" dirty="0" smtClean="0">
                <a:latin typeface="Times New Roman" pitchFamily="18" charset="0"/>
                <a:cs typeface="Times New Roman" pitchFamily="18" charset="0"/>
                <a:sym typeface="+mn-ea"/>
              </a:rPr>
              <a:t>理</a:t>
            </a:r>
            <a:endParaRPr lang="zh-CN" altLang="en-US" sz="2400" b="1" dirty="0" smtClean="0">
              <a:latin typeface="Times New Roman" pitchFamily="18" charset="0"/>
              <a:cs typeface="Times New Roman" pitchFamily="18" charset="0"/>
              <a:sym typeface="+mn-ea"/>
            </a:endParaRPr>
          </a:p>
        </p:txBody>
      </p:sp>
      <p:pic>
        <p:nvPicPr>
          <p:cNvPr id="2049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690" y="2438890"/>
            <a:ext cx="5737059" cy="315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3572065" y="2887016"/>
            <a:ext cx="2208996" cy="1317025"/>
          </a:xfrm>
          <a:prstGeom prst="rect">
            <a:avLst/>
          </a:prstGeom>
          <a:noFill/>
          <a:ln w="9525">
            <a:noFill/>
          </a:ln>
        </p:spPr>
      </p:pic>
      <p:sp>
        <p:nvSpPr>
          <p:cNvPr id="3" name="文本框 2"/>
          <p:cNvSpPr txBox="1"/>
          <p:nvPr/>
        </p:nvSpPr>
        <p:spPr>
          <a:xfrm>
            <a:off x="4151318" y="4047455"/>
            <a:ext cx="306835" cy="461665"/>
          </a:xfrm>
          <a:prstGeom prst="rect">
            <a:avLst/>
          </a:prstGeom>
          <a:noFill/>
          <a:ln w="38100">
            <a:noFill/>
          </a:ln>
        </p:spPr>
        <p:txBody>
          <a:bodyPr>
            <a:spAutoFit/>
          </a:bodyPr>
          <a:lstStyle/>
          <a:p>
            <a:pPr lvl="0">
              <a:spcBef>
                <a:spcPct val="50000"/>
              </a:spcBef>
            </a:pPr>
            <a:r>
              <a:rPr lang="en-US" altLang="zh-CN" b="1">
                <a:latin typeface="Times New Roman" pitchFamily="18" charset="0"/>
                <a:ea typeface="黑体" pitchFamily="2" charset="-122"/>
              </a:rPr>
              <a:t>1</a:t>
            </a:r>
          </a:p>
        </p:txBody>
      </p:sp>
      <p:sp>
        <p:nvSpPr>
          <p:cNvPr id="4" name="文本框 3"/>
          <p:cNvSpPr txBox="1"/>
          <p:nvPr/>
        </p:nvSpPr>
        <p:spPr>
          <a:xfrm>
            <a:off x="4581537" y="4047455"/>
            <a:ext cx="367986" cy="461665"/>
          </a:xfrm>
          <a:prstGeom prst="rect">
            <a:avLst/>
          </a:prstGeom>
          <a:noFill/>
          <a:ln w="38100">
            <a:noFill/>
          </a:ln>
        </p:spPr>
        <p:txBody>
          <a:bodyPr>
            <a:spAutoFit/>
          </a:bodyPr>
          <a:lstStyle/>
          <a:p>
            <a:pPr lvl="0">
              <a:spcBef>
                <a:spcPct val="50000"/>
              </a:spcBef>
            </a:pPr>
            <a:r>
              <a:rPr lang="en-US" altLang="zh-CN" b="1">
                <a:latin typeface="Times New Roman" pitchFamily="18" charset="0"/>
                <a:ea typeface="黑体" pitchFamily="2" charset="-122"/>
              </a:rPr>
              <a:t>2</a:t>
            </a:r>
          </a:p>
        </p:txBody>
      </p:sp>
      <p:sp>
        <p:nvSpPr>
          <p:cNvPr id="5" name="文本框 4"/>
          <p:cNvSpPr txBox="1"/>
          <p:nvPr/>
        </p:nvSpPr>
        <p:spPr>
          <a:xfrm>
            <a:off x="4977045" y="4047455"/>
            <a:ext cx="428595" cy="461665"/>
          </a:xfrm>
          <a:prstGeom prst="rect">
            <a:avLst/>
          </a:prstGeom>
          <a:noFill/>
          <a:ln w="38100">
            <a:noFill/>
          </a:ln>
        </p:spPr>
        <p:txBody>
          <a:bodyPr>
            <a:spAutoFit/>
          </a:bodyPr>
          <a:lstStyle/>
          <a:p>
            <a:pPr lvl="0">
              <a:spcBef>
                <a:spcPct val="50000"/>
              </a:spcBef>
            </a:pPr>
            <a:r>
              <a:rPr lang="en-US" altLang="zh-CN" b="1" dirty="0">
                <a:latin typeface="Times New Roman" pitchFamily="18" charset="0"/>
                <a:ea typeface="黑体" pitchFamily="2" charset="-122"/>
              </a:rPr>
              <a:t>3</a:t>
            </a:r>
          </a:p>
        </p:txBody>
      </p:sp>
      <p:sp>
        <p:nvSpPr>
          <p:cNvPr id="6" name="文本框 5"/>
          <p:cNvSpPr txBox="1"/>
          <p:nvPr/>
        </p:nvSpPr>
        <p:spPr>
          <a:xfrm>
            <a:off x="394669" y="2020035"/>
            <a:ext cx="2514749" cy="396358"/>
          </a:xfrm>
          <a:prstGeom prst="rect">
            <a:avLst/>
          </a:prstGeom>
          <a:noFill/>
          <a:ln w="38100">
            <a:noFill/>
          </a:ln>
        </p:spPr>
        <p:txBody>
          <a:bodyPr>
            <a:spAutoFit/>
          </a:bodyPr>
          <a:lstStyle/>
          <a:p>
            <a:pPr lvl="0">
              <a:spcBef>
                <a:spcPct val="50000"/>
              </a:spcBef>
            </a:pPr>
            <a:r>
              <a:rPr lang="en-US" altLang="zh-CN" sz="2000" b="1" dirty="0">
                <a:solidFill>
                  <a:srgbClr val="FF0066"/>
                </a:solidFill>
                <a:latin typeface="楷体_GB2312" pitchFamily="49" charset="-122"/>
                <a:ea typeface="楷体_GB2312" pitchFamily="49" charset="-122"/>
              </a:rPr>
              <a:t>S</a:t>
            </a:r>
            <a:r>
              <a:rPr lang="en-US" altLang="zh-CN" sz="2000" b="1" baseline="-25000" dirty="0">
                <a:solidFill>
                  <a:srgbClr val="FF0066"/>
                </a:solidFill>
                <a:latin typeface="楷体_GB2312" pitchFamily="49" charset="-122"/>
                <a:ea typeface="楷体_GB2312" pitchFamily="49" charset="-122"/>
              </a:rPr>
              <a:t>2</a:t>
            </a:r>
            <a:r>
              <a:rPr lang="zh-CN" altLang="en-US" sz="2000" b="1" dirty="0">
                <a:solidFill>
                  <a:srgbClr val="FF0066"/>
                </a:solidFill>
                <a:latin typeface="楷体_GB2312" pitchFamily="49" charset="-122"/>
                <a:ea typeface="楷体_GB2312" pitchFamily="49" charset="-122"/>
              </a:rPr>
              <a:t>：拨动开关</a:t>
            </a:r>
          </a:p>
        </p:txBody>
      </p:sp>
      <p:sp>
        <p:nvSpPr>
          <p:cNvPr id="7" name="直接连接符 6"/>
          <p:cNvSpPr/>
          <p:nvPr/>
        </p:nvSpPr>
        <p:spPr>
          <a:xfrm flipV="1">
            <a:off x="4861096" y="2431227"/>
            <a:ext cx="919964" cy="759648"/>
          </a:xfrm>
          <a:prstGeom prst="line">
            <a:avLst/>
          </a:prstGeom>
          <a:ln w="38100" cap="flat" cmpd="sng">
            <a:solidFill>
              <a:srgbClr val="FF0066"/>
            </a:solidFill>
            <a:prstDash val="solid"/>
            <a:headEnd type="none" w="med" len="med"/>
            <a:tailEnd type="triangle" w="med" len="med"/>
          </a:ln>
        </p:spPr>
        <p:txBody>
          <a:bodyPr/>
          <a:lstStyle/>
          <a:p>
            <a:endParaRPr lang="zh-CN" altLang="en-US"/>
          </a:p>
        </p:txBody>
      </p:sp>
      <p:sp>
        <p:nvSpPr>
          <p:cNvPr id="8" name="文本框 7"/>
          <p:cNvSpPr txBox="1"/>
          <p:nvPr/>
        </p:nvSpPr>
        <p:spPr>
          <a:xfrm>
            <a:off x="979117" y="3017943"/>
            <a:ext cx="2606746" cy="853487"/>
          </a:xfrm>
          <a:prstGeom prst="rect">
            <a:avLst/>
          </a:prstGeom>
          <a:noFill/>
          <a:ln w="38100">
            <a:noFill/>
          </a:ln>
        </p:spPr>
        <p:txBody>
          <a:bodyPr>
            <a:spAutoFit/>
          </a:bodyPr>
          <a:lstStyle/>
          <a:p>
            <a:pPr lvl="0">
              <a:spcBef>
                <a:spcPct val="50000"/>
              </a:spcBef>
            </a:pPr>
            <a:r>
              <a:rPr lang="zh-CN" altLang="en-US" sz="2000" b="1" dirty="0">
                <a:latin typeface="楷体_GB2312" pitchFamily="49" charset="-122"/>
                <a:ea typeface="楷体_GB2312" pitchFamily="49" charset="-122"/>
              </a:rPr>
              <a:t>拨向左边</a:t>
            </a:r>
            <a:r>
              <a:rPr lang="en-US" altLang="zh-CN" sz="2000" b="1" dirty="0">
                <a:latin typeface="楷体_GB2312" pitchFamily="49" charset="-122"/>
                <a:ea typeface="楷体_GB2312" pitchFamily="49" charset="-122"/>
              </a:rPr>
              <a:t>,</a:t>
            </a:r>
          </a:p>
          <a:p>
            <a:pPr lvl="0">
              <a:spcBef>
                <a:spcPct val="50000"/>
              </a:spcBef>
            </a:pPr>
            <a:r>
              <a:rPr lang="en-US" altLang="zh-CN" sz="2000" b="1" dirty="0">
                <a:latin typeface="楷体_GB2312" pitchFamily="49" charset="-122"/>
                <a:ea typeface="楷体_GB2312" pitchFamily="49" charset="-122"/>
              </a:rPr>
              <a:t>1</a:t>
            </a:r>
            <a:r>
              <a:rPr lang="zh-CN" altLang="en-US" sz="2000" b="1" dirty="0">
                <a:latin typeface="楷体_GB2312" pitchFamily="49" charset="-122"/>
                <a:ea typeface="楷体_GB2312" pitchFamily="49" charset="-122"/>
              </a:rPr>
              <a:t>、</a:t>
            </a:r>
            <a:r>
              <a:rPr lang="en-US" altLang="zh-CN" sz="2000" b="1" dirty="0">
                <a:latin typeface="楷体_GB2312" pitchFamily="49" charset="-122"/>
                <a:ea typeface="楷体_GB2312" pitchFamily="49" charset="-122"/>
              </a:rPr>
              <a:t>2</a:t>
            </a:r>
            <a:r>
              <a:rPr lang="zh-CN" altLang="en-US" sz="2000" b="1" dirty="0">
                <a:latin typeface="楷体_GB2312" pitchFamily="49" charset="-122"/>
                <a:ea typeface="楷体_GB2312" pitchFamily="49" charset="-122"/>
              </a:rPr>
              <a:t>两端导通</a:t>
            </a:r>
          </a:p>
        </p:txBody>
      </p:sp>
      <p:sp>
        <p:nvSpPr>
          <p:cNvPr id="9" name="文本框 8"/>
          <p:cNvSpPr txBox="1"/>
          <p:nvPr/>
        </p:nvSpPr>
        <p:spPr>
          <a:xfrm>
            <a:off x="5748591" y="2044700"/>
            <a:ext cx="2578606" cy="853487"/>
          </a:xfrm>
          <a:prstGeom prst="rect">
            <a:avLst/>
          </a:prstGeom>
          <a:noFill/>
          <a:ln w="38100">
            <a:noFill/>
          </a:ln>
        </p:spPr>
        <p:txBody>
          <a:bodyPr>
            <a:spAutoFit/>
          </a:bodyPr>
          <a:lstStyle/>
          <a:p>
            <a:pPr lvl="0">
              <a:spcBef>
                <a:spcPct val="50000"/>
              </a:spcBef>
            </a:pPr>
            <a:r>
              <a:rPr lang="zh-CN" altLang="en-US" sz="2000" b="1" dirty="0">
                <a:latin typeface="楷体_GB2312" pitchFamily="49" charset="-122"/>
                <a:ea typeface="楷体_GB2312" pitchFamily="49" charset="-122"/>
              </a:rPr>
              <a:t>拨向右边</a:t>
            </a:r>
            <a:r>
              <a:rPr lang="en-US" altLang="zh-CN" sz="2000" b="1">
                <a:latin typeface="楷体_GB2312" pitchFamily="49" charset="-122"/>
                <a:ea typeface="楷体_GB2312" pitchFamily="49" charset="-122"/>
              </a:rPr>
              <a:t>,</a:t>
            </a:r>
          </a:p>
          <a:p>
            <a:pPr lvl="0">
              <a:spcBef>
                <a:spcPct val="50000"/>
              </a:spcBef>
            </a:pPr>
            <a:r>
              <a:rPr lang="en-US" altLang="zh-CN" sz="2000" b="1" dirty="0">
                <a:latin typeface="楷体_GB2312" pitchFamily="49" charset="-122"/>
                <a:ea typeface="楷体_GB2312" pitchFamily="49" charset="-122"/>
              </a:rPr>
              <a:t>2</a:t>
            </a:r>
            <a:r>
              <a:rPr lang="zh-CN" altLang="en-US" sz="2000" b="1" dirty="0">
                <a:latin typeface="楷体_GB2312" pitchFamily="49" charset="-122"/>
                <a:ea typeface="楷体_GB2312" pitchFamily="49" charset="-122"/>
              </a:rPr>
              <a:t>、</a:t>
            </a:r>
            <a:r>
              <a:rPr lang="en-US" altLang="zh-CN" sz="2000" b="1" dirty="0">
                <a:latin typeface="楷体_GB2312" pitchFamily="49" charset="-122"/>
                <a:ea typeface="楷体_GB2312" pitchFamily="49" charset="-122"/>
              </a:rPr>
              <a:t>3</a:t>
            </a:r>
            <a:r>
              <a:rPr lang="zh-CN" altLang="en-US" sz="2000" b="1" dirty="0">
                <a:latin typeface="楷体_GB2312" pitchFamily="49" charset="-122"/>
                <a:ea typeface="楷体_GB2312" pitchFamily="49" charset="-122"/>
              </a:rPr>
              <a:t>两端导通</a:t>
            </a:r>
          </a:p>
        </p:txBody>
      </p:sp>
      <p:sp>
        <p:nvSpPr>
          <p:cNvPr id="10" name="直接连接符 9"/>
          <p:cNvSpPr/>
          <p:nvPr/>
        </p:nvSpPr>
        <p:spPr>
          <a:xfrm flipV="1">
            <a:off x="2405874" y="3141721"/>
            <a:ext cx="2088860" cy="302966"/>
          </a:xfrm>
          <a:prstGeom prst="line">
            <a:avLst/>
          </a:prstGeom>
          <a:ln w="38100" cap="flat" cmpd="sng">
            <a:solidFill>
              <a:srgbClr val="FF0066"/>
            </a:solidFill>
            <a:prstDash val="solid"/>
            <a:headEnd type="triangle" w="med" len="med"/>
            <a:tailEnd type="none" w="med" len="med"/>
          </a:ln>
        </p:spPr>
        <p:txBody>
          <a:bodyPr/>
          <a:lstStyle/>
          <a:p>
            <a:endParaRPr lang="zh-CN" altLang="en-US"/>
          </a:p>
        </p:txBody>
      </p:sp>
      <p:pic>
        <p:nvPicPr>
          <p:cNvPr id="11" name="图片 10"/>
          <p:cNvPicPr>
            <a:picLocks noChangeAspect="1"/>
          </p:cNvPicPr>
          <p:nvPr/>
        </p:nvPicPr>
        <p:blipFill>
          <a:blip r:embed="rId4"/>
          <a:stretch>
            <a:fillRect/>
          </a:stretch>
        </p:blipFill>
        <p:spPr>
          <a:xfrm>
            <a:off x="1055691" y="4761559"/>
            <a:ext cx="2086154" cy="1507231"/>
          </a:xfrm>
          <a:prstGeom prst="rect">
            <a:avLst/>
          </a:prstGeom>
          <a:noFill/>
          <a:ln w="9525">
            <a:noFill/>
          </a:ln>
        </p:spPr>
      </p:pic>
      <p:sp>
        <p:nvSpPr>
          <p:cNvPr id="12" name="文本框 11"/>
          <p:cNvSpPr txBox="1"/>
          <p:nvPr/>
        </p:nvSpPr>
        <p:spPr>
          <a:xfrm>
            <a:off x="430385" y="4284095"/>
            <a:ext cx="2479033" cy="396358"/>
          </a:xfrm>
          <a:prstGeom prst="rect">
            <a:avLst/>
          </a:prstGeom>
          <a:noFill/>
          <a:ln w="38100">
            <a:noFill/>
          </a:ln>
        </p:spPr>
        <p:txBody>
          <a:bodyPr wrap="square">
            <a:spAutoFit/>
          </a:bodyPr>
          <a:lstStyle/>
          <a:p>
            <a:pPr lvl="0">
              <a:spcBef>
                <a:spcPct val="50000"/>
              </a:spcBef>
            </a:pPr>
            <a:r>
              <a:rPr lang="en-US" altLang="zh-CN" sz="2000" b="1" dirty="0">
                <a:solidFill>
                  <a:srgbClr val="FF0066"/>
                </a:solidFill>
                <a:latin typeface="楷体_GB2312" pitchFamily="49" charset="-122"/>
                <a:ea typeface="楷体_GB2312" pitchFamily="49" charset="-122"/>
              </a:rPr>
              <a:t>S</a:t>
            </a:r>
            <a:r>
              <a:rPr lang="en-US" altLang="zh-CN" sz="2000" b="1" baseline="-25000" dirty="0">
                <a:solidFill>
                  <a:srgbClr val="FF0066"/>
                </a:solidFill>
                <a:latin typeface="楷体_GB2312" pitchFamily="49" charset="-122"/>
                <a:ea typeface="楷体_GB2312" pitchFamily="49" charset="-122"/>
              </a:rPr>
              <a:t>1</a:t>
            </a:r>
            <a:r>
              <a:rPr lang="zh-CN" altLang="en-US" sz="2000" b="1" dirty="0">
                <a:solidFill>
                  <a:srgbClr val="FF0066"/>
                </a:solidFill>
                <a:latin typeface="楷体_GB2312" pitchFamily="49" charset="-122"/>
                <a:ea typeface="楷体_GB2312" pitchFamily="49" charset="-122"/>
              </a:rPr>
              <a:t>、</a:t>
            </a:r>
            <a:r>
              <a:rPr lang="en-US" altLang="zh-CN" sz="2000" b="1" dirty="0">
                <a:solidFill>
                  <a:srgbClr val="FF0066"/>
                </a:solidFill>
                <a:latin typeface="楷体_GB2312" pitchFamily="49" charset="-122"/>
                <a:ea typeface="楷体_GB2312" pitchFamily="49" charset="-122"/>
              </a:rPr>
              <a:t>S</a:t>
            </a:r>
            <a:r>
              <a:rPr lang="en-US" altLang="zh-CN" sz="2000" b="1" baseline="-25000" dirty="0">
                <a:solidFill>
                  <a:srgbClr val="FF0066"/>
                </a:solidFill>
                <a:latin typeface="楷体_GB2312" pitchFamily="49" charset="-122"/>
                <a:ea typeface="楷体_GB2312" pitchFamily="49" charset="-122"/>
              </a:rPr>
              <a:t>3</a:t>
            </a:r>
            <a:r>
              <a:rPr lang="zh-CN" altLang="en-US" sz="2000" b="1" dirty="0">
                <a:solidFill>
                  <a:srgbClr val="FF0066"/>
                </a:solidFill>
                <a:latin typeface="楷体_GB2312" pitchFamily="49" charset="-122"/>
                <a:ea typeface="楷体_GB2312" pitchFamily="49" charset="-122"/>
              </a:rPr>
              <a:t>：轻触开关</a:t>
            </a:r>
          </a:p>
        </p:txBody>
      </p:sp>
      <p:sp>
        <p:nvSpPr>
          <p:cNvPr id="14" name="文本框 13"/>
          <p:cNvSpPr txBox="1"/>
          <p:nvPr/>
        </p:nvSpPr>
        <p:spPr>
          <a:xfrm>
            <a:off x="1362526" y="5769260"/>
            <a:ext cx="307376" cy="461665"/>
          </a:xfrm>
          <a:prstGeom prst="rect">
            <a:avLst/>
          </a:prstGeom>
          <a:noFill/>
          <a:ln w="38100">
            <a:noFill/>
          </a:ln>
        </p:spPr>
        <p:txBody>
          <a:bodyPr>
            <a:spAutoFit/>
          </a:bodyPr>
          <a:lstStyle/>
          <a:p>
            <a:pPr lvl="0">
              <a:spcBef>
                <a:spcPct val="50000"/>
              </a:spcBef>
            </a:pPr>
            <a:r>
              <a:rPr lang="en-US" altLang="zh-CN" b="1">
                <a:latin typeface="Times New Roman" pitchFamily="18" charset="0"/>
                <a:ea typeface="黑体" pitchFamily="2" charset="-122"/>
              </a:rPr>
              <a:t>1</a:t>
            </a:r>
          </a:p>
        </p:txBody>
      </p:sp>
      <p:sp>
        <p:nvSpPr>
          <p:cNvPr id="15" name="文本框 14"/>
          <p:cNvSpPr txBox="1"/>
          <p:nvPr/>
        </p:nvSpPr>
        <p:spPr>
          <a:xfrm>
            <a:off x="1853895" y="5870695"/>
            <a:ext cx="367986" cy="461665"/>
          </a:xfrm>
          <a:prstGeom prst="rect">
            <a:avLst/>
          </a:prstGeom>
          <a:noFill/>
          <a:ln w="38100">
            <a:noFill/>
          </a:ln>
        </p:spPr>
        <p:txBody>
          <a:bodyPr>
            <a:spAutoFit/>
          </a:bodyPr>
          <a:lstStyle/>
          <a:p>
            <a:pPr lvl="0">
              <a:spcBef>
                <a:spcPct val="50000"/>
              </a:spcBef>
            </a:pPr>
            <a:r>
              <a:rPr lang="en-US" altLang="zh-CN" b="1">
                <a:latin typeface="Times New Roman" pitchFamily="18" charset="0"/>
                <a:ea typeface="黑体" pitchFamily="2" charset="-122"/>
              </a:rPr>
              <a:t>2</a:t>
            </a:r>
          </a:p>
        </p:txBody>
      </p:sp>
      <p:sp>
        <p:nvSpPr>
          <p:cNvPr id="16" name="直接连接符 15"/>
          <p:cNvSpPr/>
          <p:nvPr/>
        </p:nvSpPr>
        <p:spPr>
          <a:xfrm flipV="1">
            <a:off x="2282490" y="4964877"/>
            <a:ext cx="1719792" cy="202424"/>
          </a:xfrm>
          <a:prstGeom prst="line">
            <a:avLst/>
          </a:prstGeom>
          <a:ln w="38100" cap="flat" cmpd="sng">
            <a:solidFill>
              <a:srgbClr val="FF0066"/>
            </a:solidFill>
            <a:prstDash val="solid"/>
            <a:headEnd type="none" w="med" len="med"/>
            <a:tailEnd type="triangle" w="med" len="med"/>
          </a:ln>
        </p:spPr>
        <p:txBody>
          <a:bodyPr/>
          <a:lstStyle/>
          <a:p>
            <a:endParaRPr lang="zh-CN" altLang="en-US"/>
          </a:p>
        </p:txBody>
      </p:sp>
      <p:sp>
        <p:nvSpPr>
          <p:cNvPr id="17" name="文本框 16"/>
          <p:cNvSpPr txBox="1"/>
          <p:nvPr/>
        </p:nvSpPr>
        <p:spPr>
          <a:xfrm>
            <a:off x="4002282" y="4761559"/>
            <a:ext cx="3955846" cy="396358"/>
          </a:xfrm>
          <a:prstGeom prst="rect">
            <a:avLst/>
          </a:prstGeom>
          <a:noFill/>
          <a:ln w="38100">
            <a:noFill/>
          </a:ln>
        </p:spPr>
        <p:txBody>
          <a:bodyPr>
            <a:spAutoFit/>
          </a:bodyPr>
          <a:lstStyle/>
          <a:p>
            <a:pPr lvl="0">
              <a:spcBef>
                <a:spcPct val="50000"/>
              </a:spcBef>
            </a:pPr>
            <a:r>
              <a:rPr lang="zh-CN" altLang="en-US" sz="2000" b="1" dirty="0">
                <a:latin typeface="楷体_GB2312" pitchFamily="49" charset="-122"/>
                <a:ea typeface="楷体_GB2312" pitchFamily="49" charset="-122"/>
              </a:rPr>
              <a:t>按下按钮</a:t>
            </a:r>
            <a:r>
              <a:rPr lang="en-US" altLang="zh-CN" sz="2000" b="1" dirty="0">
                <a:latin typeface="楷体_GB2312" pitchFamily="49" charset="-122"/>
                <a:ea typeface="楷体_GB2312" pitchFamily="49" charset="-122"/>
              </a:rPr>
              <a:t>,1</a:t>
            </a:r>
            <a:r>
              <a:rPr lang="zh-CN" altLang="en-US" sz="2000" b="1" dirty="0">
                <a:latin typeface="楷体_GB2312" pitchFamily="49" charset="-122"/>
                <a:ea typeface="楷体_GB2312" pitchFamily="49" charset="-122"/>
              </a:rPr>
              <a:t>、</a:t>
            </a:r>
            <a:r>
              <a:rPr lang="en-US" altLang="zh-CN" sz="2000" b="1" dirty="0">
                <a:latin typeface="楷体_GB2312" pitchFamily="49" charset="-122"/>
                <a:ea typeface="楷体_GB2312" pitchFamily="49" charset="-122"/>
              </a:rPr>
              <a:t>2</a:t>
            </a:r>
            <a:r>
              <a:rPr lang="zh-CN" altLang="en-US" sz="2000" b="1" dirty="0">
                <a:latin typeface="楷体_GB2312" pitchFamily="49" charset="-122"/>
                <a:ea typeface="楷体_GB2312" pitchFamily="49" charset="-122"/>
              </a:rPr>
              <a:t>两端导通</a:t>
            </a:r>
          </a:p>
        </p:txBody>
      </p:sp>
      <p:sp>
        <p:nvSpPr>
          <p:cNvPr id="18" name="文本框 17"/>
          <p:cNvSpPr txBox="1"/>
          <p:nvPr/>
        </p:nvSpPr>
        <p:spPr>
          <a:xfrm>
            <a:off x="4002282" y="5268736"/>
            <a:ext cx="3955846" cy="396358"/>
          </a:xfrm>
          <a:prstGeom prst="rect">
            <a:avLst/>
          </a:prstGeom>
          <a:noFill/>
          <a:ln w="38100">
            <a:noFill/>
          </a:ln>
        </p:spPr>
        <p:txBody>
          <a:bodyPr>
            <a:spAutoFit/>
          </a:bodyPr>
          <a:lstStyle/>
          <a:p>
            <a:pPr lvl="0">
              <a:spcBef>
                <a:spcPct val="50000"/>
              </a:spcBef>
            </a:pPr>
            <a:r>
              <a:rPr lang="zh-CN" altLang="en-US" sz="2000" b="1" dirty="0">
                <a:latin typeface="楷体_GB2312" pitchFamily="49" charset="-122"/>
                <a:ea typeface="楷体_GB2312" pitchFamily="49" charset="-122"/>
              </a:rPr>
              <a:t>不按按钮</a:t>
            </a:r>
            <a:r>
              <a:rPr lang="en-US" altLang="zh-CN" sz="2000" b="1" dirty="0">
                <a:latin typeface="楷体_GB2312" pitchFamily="49" charset="-122"/>
                <a:ea typeface="楷体_GB2312" pitchFamily="49" charset="-122"/>
              </a:rPr>
              <a:t>,1</a:t>
            </a:r>
            <a:r>
              <a:rPr lang="zh-CN" altLang="en-US" sz="2000" b="1" dirty="0">
                <a:latin typeface="楷体_GB2312" pitchFamily="49" charset="-122"/>
                <a:ea typeface="楷体_GB2312" pitchFamily="49" charset="-122"/>
              </a:rPr>
              <a:t>、</a:t>
            </a:r>
            <a:r>
              <a:rPr lang="en-US" altLang="zh-CN" sz="2000" b="1" dirty="0">
                <a:latin typeface="楷体_GB2312" pitchFamily="49" charset="-122"/>
                <a:ea typeface="楷体_GB2312" pitchFamily="49" charset="-122"/>
              </a:rPr>
              <a:t>2</a:t>
            </a:r>
            <a:r>
              <a:rPr lang="zh-CN" altLang="en-US" sz="2000" b="1" dirty="0">
                <a:latin typeface="楷体_GB2312" pitchFamily="49" charset="-122"/>
                <a:ea typeface="楷体_GB2312" pitchFamily="49" charset="-122"/>
              </a:rPr>
              <a:t>两端断开</a:t>
            </a:r>
          </a:p>
        </p:txBody>
      </p:sp>
      <p:sp>
        <p:nvSpPr>
          <p:cNvPr id="19" name="直接连接符 18"/>
          <p:cNvSpPr/>
          <p:nvPr/>
        </p:nvSpPr>
        <p:spPr>
          <a:xfrm>
            <a:off x="2346346" y="5217348"/>
            <a:ext cx="1777696" cy="305200"/>
          </a:xfrm>
          <a:prstGeom prst="line">
            <a:avLst/>
          </a:prstGeom>
          <a:ln w="38100" cap="flat" cmpd="sng">
            <a:solidFill>
              <a:srgbClr val="FF0066"/>
            </a:solidFill>
            <a:prstDash val="solid"/>
            <a:headEnd type="none" w="med" len="med"/>
            <a:tailEnd type="triangle" w="med" len="med"/>
          </a:ln>
        </p:spPr>
        <p:txBody>
          <a:bodyPr/>
          <a:lstStyle/>
          <a:p>
            <a:endParaRPr lang="zh-CN" altLang="en-US"/>
          </a:p>
        </p:txBody>
      </p:sp>
      <p:graphicFrame>
        <p:nvGraphicFramePr>
          <p:cNvPr id="20" name="对象 19"/>
          <p:cNvGraphicFramePr/>
          <p:nvPr>
            <p:extLst>
              <p:ext uri="{D42A27DB-BD31-4B8C-83A1-F6EECF244321}">
                <p14:modId xmlns:p14="http://schemas.microsoft.com/office/powerpoint/2010/main" val="2842322206"/>
              </p:ext>
            </p:extLst>
          </p:nvPr>
        </p:nvGraphicFramePr>
        <p:xfrm>
          <a:off x="6701025" y="2976327"/>
          <a:ext cx="1852645" cy="1120776"/>
        </p:xfrm>
        <a:graphic>
          <a:graphicData uri="http://schemas.openxmlformats.org/presentationml/2006/ole">
            <mc:AlternateContent xmlns:mc="http://schemas.openxmlformats.org/markup-compatibility/2006">
              <mc:Choice xmlns:v="urn:schemas-microsoft-com:vml" Requires="v">
                <p:oleObj spid="_x0000_s21561" r:id="rId5" imgW="2511425" imgH="1863725" progId="Visio.Drawing.11">
                  <p:embed/>
                </p:oleObj>
              </mc:Choice>
              <mc:Fallback>
                <p:oleObj r:id="rId5" imgW="2511425" imgH="1863725" progId="Visio.Drawing.11">
                  <p:embed/>
                  <p:pic>
                    <p:nvPicPr>
                      <p:cNvPr id="0" name="图片 3116"/>
                      <p:cNvPicPr/>
                      <p:nvPr/>
                    </p:nvPicPr>
                    <p:blipFill>
                      <a:blip r:embed="rId6"/>
                      <a:stretch>
                        <a:fillRect/>
                      </a:stretch>
                    </p:blipFill>
                    <p:spPr>
                      <a:xfrm>
                        <a:off x="6701025" y="2976327"/>
                        <a:ext cx="1852645" cy="1120776"/>
                      </a:xfrm>
                      <a:prstGeom prst="rect">
                        <a:avLst/>
                      </a:prstGeom>
                      <a:noFill/>
                      <a:ln w="38100">
                        <a:noFill/>
                        <a:miter/>
                      </a:ln>
                    </p:spPr>
                  </p:pic>
                </p:oleObj>
              </mc:Fallback>
            </mc:AlternateContent>
          </a:graphicData>
        </a:graphic>
      </p:graphicFrame>
      <p:graphicFrame>
        <p:nvGraphicFramePr>
          <p:cNvPr id="22" name="对象 21"/>
          <p:cNvGraphicFramePr/>
          <p:nvPr>
            <p:extLst>
              <p:ext uri="{D42A27DB-BD31-4B8C-83A1-F6EECF244321}">
                <p14:modId xmlns:p14="http://schemas.microsoft.com/office/powerpoint/2010/main" val="2681596319"/>
              </p:ext>
            </p:extLst>
          </p:nvPr>
        </p:nvGraphicFramePr>
        <p:xfrm>
          <a:off x="7037894" y="4901870"/>
          <a:ext cx="1596409" cy="733731"/>
        </p:xfrm>
        <a:graphic>
          <a:graphicData uri="http://schemas.openxmlformats.org/presentationml/2006/ole">
            <mc:AlternateContent xmlns:mc="http://schemas.openxmlformats.org/markup-compatibility/2006">
              <mc:Choice xmlns:v="urn:schemas-microsoft-com:vml" Requires="v">
                <p:oleObj spid="_x0000_s21562" r:id="rId7" imgW="1643380" imgH="914400" progId="Visio.Drawing.11">
                  <p:embed/>
                </p:oleObj>
              </mc:Choice>
              <mc:Fallback>
                <p:oleObj r:id="rId7" imgW="1643380" imgH="914400" progId="Visio.Drawing.11">
                  <p:embed/>
                  <p:pic>
                    <p:nvPicPr>
                      <p:cNvPr id="0" name="图片 3117"/>
                      <p:cNvPicPr/>
                      <p:nvPr/>
                    </p:nvPicPr>
                    <p:blipFill>
                      <a:blip r:embed="rId8"/>
                      <a:stretch>
                        <a:fillRect/>
                      </a:stretch>
                    </p:blipFill>
                    <p:spPr>
                      <a:xfrm>
                        <a:off x="7037894" y="4901870"/>
                        <a:ext cx="1596409" cy="733731"/>
                      </a:xfrm>
                      <a:prstGeom prst="rect">
                        <a:avLst/>
                      </a:prstGeom>
                      <a:noFill/>
                      <a:ln w="38100">
                        <a:noFill/>
                        <a:miter/>
                      </a:ln>
                    </p:spPr>
                  </p:pic>
                </p:oleObj>
              </mc:Fallback>
            </mc:AlternateContent>
          </a:graphicData>
        </a:graphic>
      </p:graphicFrame>
      <p:pic>
        <p:nvPicPr>
          <p:cNvPr id="24" name="图片 23" descr="u=499429436,1656770969&amp;fm=3&amp;gp=41"/>
          <p:cNvPicPr>
            <a:picLocks noChangeAspect="1"/>
          </p:cNvPicPr>
          <p:nvPr/>
        </p:nvPicPr>
        <p:blipFill>
          <a:blip r:embed="rId9"/>
          <a:stretch>
            <a:fillRect/>
          </a:stretch>
        </p:blipFill>
        <p:spPr>
          <a:xfrm>
            <a:off x="3248911" y="5679250"/>
            <a:ext cx="1473025" cy="1216331"/>
          </a:xfrm>
          <a:prstGeom prst="rect">
            <a:avLst/>
          </a:prstGeom>
          <a:noFill/>
          <a:ln w="9525">
            <a:noFill/>
          </a:ln>
        </p:spPr>
      </p:pic>
      <p:sp>
        <p:nvSpPr>
          <p:cNvPr id="25" name="文本框 24"/>
          <p:cNvSpPr txBox="1"/>
          <p:nvPr/>
        </p:nvSpPr>
        <p:spPr>
          <a:xfrm>
            <a:off x="4967080" y="5901336"/>
            <a:ext cx="1810165" cy="701111"/>
          </a:xfrm>
          <a:prstGeom prst="rect">
            <a:avLst/>
          </a:prstGeom>
          <a:noFill/>
          <a:ln w="38100">
            <a:noFill/>
          </a:ln>
        </p:spPr>
        <p:txBody>
          <a:bodyPr>
            <a:spAutoFit/>
          </a:bodyPr>
          <a:lstStyle/>
          <a:p>
            <a:pPr lvl="0">
              <a:spcBef>
                <a:spcPct val="50000"/>
              </a:spcBef>
            </a:pPr>
            <a:r>
              <a:rPr lang="zh-CN" altLang="en-US" sz="2000" b="1" dirty="0">
                <a:latin typeface="Times New Roman" pitchFamily="18" charset="0"/>
                <a:ea typeface="楷体_GB2312" pitchFamily="49" charset="-122"/>
              </a:rPr>
              <a:t>焊</a:t>
            </a:r>
            <a:r>
              <a:rPr lang="zh-CN" altLang="en-US" sz="2000" b="1" dirty="0">
                <a:solidFill>
                  <a:srgbClr val="FF0066"/>
                </a:solidFill>
                <a:latin typeface="Times New Roman" pitchFamily="18" charset="0"/>
                <a:ea typeface="楷体_GB2312" pitchFamily="49" charset="-122"/>
              </a:rPr>
              <a:t>对角</a:t>
            </a:r>
            <a:r>
              <a:rPr lang="zh-CN" altLang="en-US" sz="2000" b="1" dirty="0">
                <a:latin typeface="Times New Roman" pitchFamily="18" charset="0"/>
                <a:ea typeface="楷体_GB2312" pitchFamily="49" charset="-122"/>
              </a:rPr>
              <a:t>两个角即可</a:t>
            </a:r>
          </a:p>
        </p:txBody>
      </p:sp>
      <p:sp>
        <p:nvSpPr>
          <p:cNvPr id="26" name="直接连接符 25"/>
          <p:cNvSpPr/>
          <p:nvPr/>
        </p:nvSpPr>
        <p:spPr>
          <a:xfrm flipV="1">
            <a:off x="4536861" y="6205195"/>
            <a:ext cx="369068" cy="151930"/>
          </a:xfrm>
          <a:prstGeom prst="line">
            <a:avLst/>
          </a:prstGeom>
          <a:ln w="38100" cap="flat" cmpd="sng">
            <a:solidFill>
              <a:srgbClr val="FF0066"/>
            </a:solidFill>
            <a:prstDash val="solid"/>
            <a:headEnd type="none" w="med" len="med"/>
            <a:tailEnd type="triangle" w="med" len="med"/>
          </a:ln>
        </p:spPr>
        <p:txBody>
          <a:bodyPr/>
          <a:lstStyle/>
          <a:p>
            <a:endParaRPr lang="zh-CN" altLang="en-US"/>
          </a:p>
        </p:txBody>
      </p:sp>
      <p:sp>
        <p:nvSpPr>
          <p:cNvPr id="27" name="直接连接符 26"/>
          <p:cNvSpPr/>
          <p:nvPr/>
        </p:nvSpPr>
        <p:spPr>
          <a:xfrm>
            <a:off x="3493514" y="6408512"/>
            <a:ext cx="1534176" cy="100542"/>
          </a:xfrm>
          <a:prstGeom prst="line">
            <a:avLst/>
          </a:prstGeom>
          <a:ln w="38100" cap="flat" cmpd="sng">
            <a:solidFill>
              <a:srgbClr val="FF0066"/>
            </a:solidFill>
            <a:prstDash val="solid"/>
            <a:headEnd type="none" w="med" len="med"/>
            <a:tailEnd type="triangle" w="med" len="med"/>
          </a:ln>
        </p:spPr>
        <p:txBody>
          <a:bodyPr/>
          <a:lstStyle/>
          <a:p>
            <a:endParaRPr lang="zh-CN" altLang="en-US"/>
          </a:p>
        </p:txBody>
      </p:sp>
      <p:sp>
        <p:nvSpPr>
          <p:cNvPr id="21" name="矩形 20"/>
          <p:cNvSpPr/>
          <p:nvPr/>
        </p:nvSpPr>
        <p:spPr>
          <a:xfrm>
            <a:off x="1235540" y="1178750"/>
            <a:ext cx="1768433" cy="461665"/>
          </a:xfrm>
          <a:prstGeom prst="rect">
            <a:avLst/>
          </a:prstGeom>
        </p:spPr>
        <p:txBody>
          <a:bodyPr wrap="none">
            <a:spAutoFit/>
          </a:bodyPr>
          <a:lstStyle/>
          <a:p>
            <a:pPr marL="342900" indent="-342900">
              <a:buFont typeface="Wingdings" pitchFamily="2" charset="2"/>
              <a:buChar char="ü"/>
            </a:pPr>
            <a:r>
              <a:rPr lang="zh-CN" altLang="en-US" b="1" dirty="0" smtClean="0"/>
              <a:t>开关器件</a:t>
            </a: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51620" y="1043735"/>
            <a:ext cx="5130571" cy="607820"/>
          </a:xfrm>
        </p:spPr>
        <p:txBody>
          <a:bodyPr/>
          <a:lstStyle/>
          <a:p>
            <a:pPr eaLnBrk="1" hangingPunct="1"/>
            <a:r>
              <a:rPr lang="zh-CN" altLang="en-US" sz="2400" b="1" kern="1200" dirty="0" smtClean="0">
                <a:solidFill>
                  <a:schemeClr val="tx1"/>
                </a:solidFill>
                <a:latin typeface="Times New Roman" pitchFamily="18" charset="0"/>
                <a:ea typeface="宋体" pitchFamily="2" charset="-122"/>
                <a:cs typeface="Times New Roman" pitchFamily="18" charset="0"/>
                <a:sym typeface="+mn-ea"/>
              </a:rPr>
              <a:t>（</a:t>
            </a:r>
            <a:r>
              <a:rPr lang="en-US" altLang="zh-CN" sz="2400" b="1" kern="1200" dirty="0">
                <a:solidFill>
                  <a:schemeClr val="tx1"/>
                </a:solidFill>
                <a:latin typeface="Times New Roman" pitchFamily="18" charset="0"/>
                <a:ea typeface="宋体" pitchFamily="2" charset="-122"/>
                <a:cs typeface="Times New Roman" pitchFamily="18" charset="0"/>
                <a:sym typeface="+mn-ea"/>
              </a:rPr>
              <a:t>5</a:t>
            </a:r>
            <a:r>
              <a:rPr lang="zh-CN" altLang="en-US" sz="2400" b="1" kern="1200" dirty="0" smtClean="0">
                <a:solidFill>
                  <a:schemeClr val="tx1"/>
                </a:solidFill>
                <a:latin typeface="Times New Roman" pitchFamily="18" charset="0"/>
                <a:ea typeface="宋体" pitchFamily="2" charset="-122"/>
                <a:cs typeface="Times New Roman" pitchFamily="18" charset="0"/>
                <a:sym typeface="+mn-ea"/>
              </a:rPr>
              <a:t>）驱</a:t>
            </a:r>
            <a:r>
              <a:rPr lang="zh-CN" altLang="en-US" sz="2400" b="1" kern="1200" dirty="0">
                <a:solidFill>
                  <a:schemeClr val="tx1"/>
                </a:solidFill>
                <a:latin typeface="Times New Roman" pitchFamily="18" charset="0"/>
                <a:ea typeface="宋体" pitchFamily="2" charset="-122"/>
                <a:cs typeface="Times New Roman" pitchFamily="18" charset="0"/>
                <a:sym typeface="+mn-ea"/>
              </a:rPr>
              <a:t>动显示电路</a:t>
            </a:r>
            <a:endParaRPr lang="zh-CN" altLang="en-US" sz="2400" b="1" kern="1200" dirty="0">
              <a:solidFill>
                <a:schemeClr val="tx1"/>
              </a:solidFill>
              <a:latin typeface="Times New Roman" pitchFamily="18" charset="0"/>
              <a:ea typeface="宋体" pitchFamily="2" charset="-122"/>
              <a:cs typeface="Times New Roman" pitchFamily="18" charset="0"/>
            </a:endParaRPr>
          </a:p>
        </p:txBody>
      </p:sp>
      <p:graphicFrame>
        <p:nvGraphicFramePr>
          <p:cNvPr id="145432" name="对象 145431"/>
          <p:cNvGraphicFramePr/>
          <p:nvPr/>
        </p:nvGraphicFramePr>
        <p:xfrm>
          <a:off x="885190" y="1886268"/>
          <a:ext cx="7372985" cy="4888865"/>
        </p:xfrm>
        <a:graphic>
          <a:graphicData uri="http://schemas.openxmlformats.org/presentationml/2006/ole">
            <mc:AlternateContent xmlns:mc="http://schemas.openxmlformats.org/markup-compatibility/2006">
              <mc:Choice xmlns:v="urn:schemas-microsoft-com:vml" Requires="v">
                <p:oleObj spid="_x0000_s22557" r:id="rId3" imgW="9715500" imgH="6819900" progId="Visio.Drawing.11">
                  <p:embed/>
                </p:oleObj>
              </mc:Choice>
              <mc:Fallback>
                <p:oleObj r:id="rId3" imgW="9715500" imgH="6819900" progId="Visio.Drawing.11">
                  <p:embed/>
                  <p:pic>
                    <p:nvPicPr>
                      <p:cNvPr id="0" name="图片 3118"/>
                      <p:cNvPicPr/>
                      <p:nvPr/>
                    </p:nvPicPr>
                    <p:blipFill>
                      <a:blip r:embed="rId4"/>
                      <a:stretch>
                        <a:fillRect/>
                      </a:stretch>
                    </p:blipFill>
                    <p:spPr>
                      <a:xfrm>
                        <a:off x="885190" y="1886268"/>
                        <a:ext cx="7372985" cy="488886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38150" y="2093235"/>
            <a:ext cx="8705850" cy="4441190"/>
            <a:chOff x="690" y="3891"/>
            <a:chExt cx="13710" cy="6994"/>
          </a:xfrm>
        </p:grpSpPr>
        <p:pic>
          <p:nvPicPr>
            <p:cNvPr id="235544" name="图片 235543" descr="u=3324170382,2118286281&amp;fm=0&amp;gp=0"/>
            <p:cNvPicPr>
              <a:picLocks noChangeAspect="1"/>
            </p:cNvPicPr>
            <p:nvPr/>
          </p:nvPicPr>
          <p:blipFill>
            <a:blip r:embed="rId3"/>
            <a:stretch>
              <a:fillRect/>
            </a:stretch>
          </p:blipFill>
          <p:spPr>
            <a:xfrm>
              <a:off x="10956" y="5215"/>
              <a:ext cx="2630" cy="2630"/>
            </a:xfrm>
            <a:prstGeom prst="rect">
              <a:avLst/>
            </a:prstGeom>
            <a:noFill/>
            <a:ln w="9525">
              <a:noFill/>
            </a:ln>
          </p:spPr>
        </p:pic>
        <p:sp>
          <p:nvSpPr>
            <p:cNvPr id="235534" name="文本框 235533"/>
            <p:cNvSpPr txBox="1"/>
            <p:nvPr/>
          </p:nvSpPr>
          <p:spPr>
            <a:xfrm>
              <a:off x="690" y="4013"/>
              <a:ext cx="9183" cy="1104"/>
            </a:xfrm>
            <a:prstGeom prst="rect">
              <a:avLst/>
            </a:prstGeom>
            <a:noFill/>
            <a:ln w="38100">
              <a:noFill/>
            </a:ln>
          </p:spPr>
          <p:txBody>
            <a:bodyPr wrap="square">
              <a:spAutoFit/>
            </a:bodyPr>
            <a:lstStyle/>
            <a:p>
              <a:pPr lvl="0">
                <a:spcBef>
                  <a:spcPct val="50000"/>
                </a:spcBef>
              </a:pPr>
              <a:r>
                <a:rPr lang="en-US" altLang="zh-CN" sz="2000" b="1" dirty="0">
                  <a:latin typeface="楷体_GB2312" pitchFamily="49" charset="-122"/>
                  <a:ea typeface="楷体_GB2312" pitchFamily="49" charset="-122"/>
                </a:rPr>
                <a:t>   51</a:t>
              </a:r>
              <a:r>
                <a:rPr lang="zh-CN" altLang="en-US" sz="2000" b="1" dirty="0">
                  <a:latin typeface="楷体_GB2312" pitchFamily="49" charset="-122"/>
                  <a:ea typeface="楷体_GB2312" pitchFamily="49" charset="-122"/>
                </a:rPr>
                <a:t>单片机应用系统中最常见的显示器是</a:t>
              </a:r>
              <a:r>
                <a:rPr lang="en-US" altLang="zh-CN" sz="2000" b="1" dirty="0">
                  <a:latin typeface="楷体_GB2312" pitchFamily="49" charset="-122"/>
                  <a:ea typeface="楷体_GB2312" pitchFamily="49" charset="-122"/>
                </a:rPr>
                <a:t>LED</a:t>
              </a:r>
              <a:r>
                <a:rPr lang="zh-CN" altLang="en-US" sz="2000" b="1" dirty="0">
                  <a:latin typeface="楷体_GB2312" pitchFamily="49" charset="-122"/>
                  <a:ea typeface="楷体_GB2312" pitchFamily="49" charset="-122"/>
                </a:rPr>
                <a:t>数码管、</a:t>
              </a:r>
              <a:r>
                <a:rPr lang="en-US" altLang="zh-CN" sz="2000" b="1" dirty="0">
                  <a:latin typeface="楷体_GB2312" pitchFamily="49" charset="-122"/>
                  <a:ea typeface="楷体_GB2312" pitchFamily="49" charset="-122"/>
                </a:rPr>
                <a:t>LCD</a:t>
              </a:r>
              <a:r>
                <a:rPr lang="zh-CN" altLang="en-US" sz="2000" b="1" dirty="0">
                  <a:latin typeface="楷体_GB2312" pitchFamily="49" charset="-122"/>
                  <a:ea typeface="楷体_GB2312" pitchFamily="49" charset="-122"/>
                </a:rPr>
                <a:t>液晶字符和液晶图形显示器。</a:t>
              </a:r>
            </a:p>
          </p:txBody>
        </p:sp>
        <p:sp>
          <p:nvSpPr>
            <p:cNvPr id="235535" name="文本框 235534"/>
            <p:cNvSpPr txBox="1"/>
            <p:nvPr/>
          </p:nvSpPr>
          <p:spPr>
            <a:xfrm>
              <a:off x="690" y="4995"/>
              <a:ext cx="9317" cy="3024"/>
            </a:xfrm>
            <a:prstGeom prst="rect">
              <a:avLst/>
            </a:prstGeom>
            <a:noFill/>
            <a:ln w="38100">
              <a:noFill/>
            </a:ln>
          </p:spPr>
          <p:txBody>
            <a:bodyPr wrap="square">
              <a:spAutoFit/>
            </a:bodyPr>
            <a:lstStyle/>
            <a:p>
              <a:pPr lvl="0">
                <a:spcBef>
                  <a:spcPct val="50000"/>
                </a:spcBef>
              </a:pPr>
              <a:r>
                <a:rPr lang="en-US" altLang="zh-CN" sz="2000" b="1" dirty="0">
                  <a:latin typeface="楷体_GB2312" pitchFamily="49" charset="-122"/>
                  <a:ea typeface="楷体_GB2312" pitchFamily="49" charset="-122"/>
                </a:rPr>
                <a:t>   LED</a:t>
              </a:r>
              <a:r>
                <a:rPr lang="zh-CN" altLang="en-US" sz="2000" b="1" dirty="0">
                  <a:latin typeface="楷体_GB2312" pitchFamily="49" charset="-122"/>
                  <a:ea typeface="楷体_GB2312" pitchFamily="49" charset="-122"/>
                </a:rPr>
                <a:t>数码管是由若干个发光二极管按一定的位置排列组成的字符显示器件。每个发光二极管代表字符中的一段笔画，具有清晰、高亮等优点，适合在光线暗的环境中使用。这种数码管有共阴极和共阳极两种。下面主要介绍</a:t>
              </a:r>
              <a:r>
                <a:rPr lang="en-US" altLang="zh-CN" sz="2000" b="1" dirty="0">
                  <a:latin typeface="楷体_GB2312" pitchFamily="49" charset="-122"/>
                  <a:ea typeface="楷体_GB2312" pitchFamily="49" charset="-122"/>
                </a:rPr>
                <a:t>3</a:t>
              </a:r>
              <a:r>
                <a:rPr lang="zh-CN" altLang="en-US" sz="2000" b="1" dirty="0">
                  <a:latin typeface="楷体_GB2312" pitchFamily="49" charset="-122"/>
                  <a:ea typeface="楷体_GB2312" pitchFamily="49" charset="-122"/>
                </a:rPr>
                <a:t>位共阳</a:t>
              </a:r>
              <a:r>
                <a:rPr lang="en-US" altLang="zh-CN" sz="2000" b="1" dirty="0">
                  <a:latin typeface="楷体_GB2312" pitchFamily="49" charset="-122"/>
                  <a:ea typeface="楷体_GB2312" pitchFamily="49" charset="-122"/>
                </a:rPr>
                <a:t>LED</a:t>
              </a:r>
              <a:r>
                <a:rPr lang="zh-CN" altLang="en-US" sz="2000" b="1" dirty="0">
                  <a:latin typeface="楷体_GB2312" pitchFamily="49" charset="-122"/>
                  <a:ea typeface="楷体_GB2312" pitchFamily="49" charset="-122"/>
                </a:rPr>
                <a:t>数码管，它的电路结构图及外形如下图所示。</a:t>
              </a:r>
            </a:p>
          </p:txBody>
        </p:sp>
        <p:graphicFrame>
          <p:nvGraphicFramePr>
            <p:cNvPr id="235536" name="对象 235535"/>
            <p:cNvGraphicFramePr/>
            <p:nvPr>
              <p:extLst>
                <p:ext uri="{D42A27DB-BD31-4B8C-83A1-F6EECF244321}">
                  <p14:modId xmlns:p14="http://schemas.microsoft.com/office/powerpoint/2010/main" val="4214546103"/>
                </p:ext>
              </p:extLst>
            </p:nvPr>
          </p:nvGraphicFramePr>
          <p:xfrm>
            <a:off x="6532" y="8260"/>
            <a:ext cx="3298" cy="2031"/>
          </p:xfrm>
          <a:graphic>
            <a:graphicData uri="http://schemas.openxmlformats.org/presentationml/2006/ole">
              <mc:AlternateContent xmlns:mc="http://schemas.openxmlformats.org/markup-compatibility/2006">
                <mc:Choice xmlns:v="urn:schemas-microsoft-com:vml" Requires="v">
                  <p:oleObj spid="_x0000_s23609" r:id="rId4" imgW="1543050" imgH="923925" progId="Paint.Picture">
                    <p:embed/>
                  </p:oleObj>
                </mc:Choice>
                <mc:Fallback>
                  <p:oleObj r:id="rId4" imgW="1543050" imgH="923925" progId="Paint.Picture">
                    <p:embed/>
                    <p:pic>
                      <p:nvPicPr>
                        <p:cNvPr id="0" name="图片 3119"/>
                        <p:cNvPicPr/>
                        <p:nvPr/>
                      </p:nvPicPr>
                      <p:blipFill>
                        <a:blip r:embed="rId5"/>
                        <a:stretch>
                          <a:fillRect/>
                        </a:stretch>
                      </p:blipFill>
                      <p:spPr>
                        <a:xfrm>
                          <a:off x="6532" y="8260"/>
                          <a:ext cx="3298" cy="2031"/>
                        </a:xfrm>
                        <a:prstGeom prst="rect">
                          <a:avLst/>
                        </a:prstGeom>
                        <a:noFill/>
                        <a:ln w="38100">
                          <a:noFill/>
                          <a:miter/>
                        </a:ln>
                      </p:spPr>
                    </p:pic>
                  </p:oleObj>
                </mc:Fallback>
              </mc:AlternateContent>
            </a:graphicData>
          </a:graphic>
        </p:graphicFrame>
        <p:sp>
          <p:nvSpPr>
            <p:cNvPr id="235539" name="文本框 235538"/>
            <p:cNvSpPr txBox="1"/>
            <p:nvPr/>
          </p:nvSpPr>
          <p:spPr>
            <a:xfrm>
              <a:off x="7236" y="10261"/>
              <a:ext cx="1588" cy="624"/>
            </a:xfrm>
            <a:prstGeom prst="rect">
              <a:avLst/>
            </a:prstGeom>
            <a:noFill/>
            <a:ln w="38100">
              <a:noFill/>
            </a:ln>
          </p:spPr>
          <p:txBody>
            <a:bodyPr wrap="square">
              <a:spAutoFit/>
            </a:bodyPr>
            <a:lstStyle/>
            <a:p>
              <a:pPr lvl="0">
                <a:spcBef>
                  <a:spcPct val="50000"/>
                </a:spcBef>
              </a:pPr>
              <a:r>
                <a:rPr lang="zh-CN" altLang="en-US" sz="2000" b="1" dirty="0">
                  <a:latin typeface="Times New Roman" pitchFamily="18" charset="0"/>
                  <a:ea typeface="楷体_GB2312" pitchFamily="49" charset="-122"/>
                </a:rPr>
                <a:t>外形图</a:t>
              </a:r>
            </a:p>
          </p:txBody>
        </p:sp>
        <p:graphicFrame>
          <p:nvGraphicFramePr>
            <p:cNvPr id="235541" name="对象 235540"/>
            <p:cNvGraphicFramePr/>
            <p:nvPr>
              <p:extLst>
                <p:ext uri="{D42A27DB-BD31-4B8C-83A1-F6EECF244321}">
                  <p14:modId xmlns:p14="http://schemas.microsoft.com/office/powerpoint/2010/main" val="2428310961"/>
                </p:ext>
              </p:extLst>
            </p:nvPr>
          </p:nvGraphicFramePr>
          <p:xfrm>
            <a:off x="1317" y="8230"/>
            <a:ext cx="4440" cy="2031"/>
          </p:xfrm>
          <a:graphic>
            <a:graphicData uri="http://schemas.openxmlformats.org/presentationml/2006/ole">
              <mc:AlternateContent xmlns:mc="http://schemas.openxmlformats.org/markup-compatibility/2006">
                <mc:Choice xmlns:v="urn:schemas-microsoft-com:vml" Requires="v">
                  <p:oleObj spid="_x0000_s23610" r:id="rId6" imgW="2604135" imgH="1470025" progId="Visio.Drawing.6">
                    <p:embed/>
                  </p:oleObj>
                </mc:Choice>
                <mc:Fallback>
                  <p:oleObj r:id="rId6" imgW="2604135" imgH="1470025" progId="Visio.Drawing.6">
                    <p:embed/>
                    <p:pic>
                      <p:nvPicPr>
                        <p:cNvPr id="0" name="图片 3120"/>
                        <p:cNvPicPr/>
                        <p:nvPr/>
                      </p:nvPicPr>
                      <p:blipFill>
                        <a:blip r:embed="rId7"/>
                        <a:stretch>
                          <a:fillRect/>
                        </a:stretch>
                      </p:blipFill>
                      <p:spPr>
                        <a:xfrm>
                          <a:off x="1317" y="8230"/>
                          <a:ext cx="4440" cy="2031"/>
                        </a:xfrm>
                        <a:prstGeom prst="rect">
                          <a:avLst/>
                        </a:prstGeom>
                        <a:noFill/>
                        <a:ln w="38100">
                          <a:noFill/>
                          <a:miter/>
                        </a:ln>
                      </p:spPr>
                    </p:pic>
                  </p:oleObj>
                </mc:Fallback>
              </mc:AlternateContent>
            </a:graphicData>
          </a:graphic>
        </p:graphicFrame>
        <p:sp>
          <p:nvSpPr>
            <p:cNvPr id="235542" name="文本框 235541"/>
            <p:cNvSpPr txBox="1"/>
            <p:nvPr/>
          </p:nvSpPr>
          <p:spPr>
            <a:xfrm>
              <a:off x="2700" y="10261"/>
              <a:ext cx="1927" cy="624"/>
            </a:xfrm>
            <a:prstGeom prst="rect">
              <a:avLst/>
            </a:prstGeom>
            <a:noFill/>
            <a:ln w="38100">
              <a:noFill/>
            </a:ln>
          </p:spPr>
          <p:txBody>
            <a:bodyPr>
              <a:spAutoFit/>
            </a:bodyPr>
            <a:lstStyle/>
            <a:p>
              <a:pPr lvl="0">
                <a:spcBef>
                  <a:spcPct val="50000"/>
                </a:spcBef>
              </a:pPr>
              <a:r>
                <a:rPr lang="zh-CN" altLang="en-US" sz="2000" b="1" dirty="0">
                  <a:latin typeface="Times New Roman" pitchFamily="18" charset="0"/>
                  <a:ea typeface="楷体_GB2312" pitchFamily="49" charset="-122"/>
                </a:rPr>
                <a:t>结构图</a:t>
              </a:r>
            </a:p>
          </p:txBody>
        </p:sp>
        <p:pic>
          <p:nvPicPr>
            <p:cNvPr id="235546" name="图片 235545" descr="u=2061609419,1743673900&amp;fm=0&amp;gp=0"/>
            <p:cNvPicPr>
              <a:picLocks noChangeAspect="1"/>
            </p:cNvPicPr>
            <p:nvPr/>
          </p:nvPicPr>
          <p:blipFill>
            <a:blip r:embed="rId8"/>
            <a:stretch>
              <a:fillRect/>
            </a:stretch>
          </p:blipFill>
          <p:spPr>
            <a:xfrm>
              <a:off x="10241" y="3891"/>
              <a:ext cx="4159" cy="1903"/>
            </a:xfrm>
            <a:prstGeom prst="rect">
              <a:avLst/>
            </a:prstGeom>
            <a:noFill/>
            <a:ln w="9525">
              <a:noFill/>
            </a:ln>
          </p:spPr>
        </p:pic>
      </p:grpSp>
      <p:sp>
        <p:nvSpPr>
          <p:cNvPr id="13" name="矩形 12"/>
          <p:cNvSpPr/>
          <p:nvPr/>
        </p:nvSpPr>
        <p:spPr>
          <a:xfrm>
            <a:off x="1066799" y="953725"/>
            <a:ext cx="3642995" cy="640080"/>
          </a:xfrm>
          <a:prstGeom prst="rect">
            <a:avLst/>
          </a:prstGeom>
        </p:spPr>
        <p:txBody>
          <a:bodyPr wrap="square">
            <a:spAutoFit/>
          </a:bodyPr>
          <a:lstStyle/>
          <a:p>
            <a:pPr marL="342900" indent="-342900">
              <a:lnSpc>
                <a:spcPct val="150000"/>
              </a:lnSpc>
              <a:spcBef>
                <a:spcPts val="600"/>
              </a:spcBef>
              <a:buClr>
                <a:srgbClr val="C00000"/>
              </a:buClr>
              <a:buFont typeface="Wingdings" charset="0"/>
              <a:buChar char="ü"/>
            </a:pPr>
            <a:r>
              <a:rPr lang="en-US" altLang="zh-CN" b="1" dirty="0">
                <a:latin typeface="楷体_GB2312" pitchFamily="49" charset="-122"/>
                <a:ea typeface="楷体_GB2312" pitchFamily="49" charset="-122"/>
                <a:sym typeface="+mn-ea"/>
              </a:rPr>
              <a:t>LED</a:t>
            </a:r>
            <a:r>
              <a:rPr lang="zh-CN" altLang="en-US" b="1" dirty="0">
                <a:latin typeface="楷体_GB2312" pitchFamily="49" charset="-122"/>
                <a:ea typeface="楷体_GB2312" pitchFamily="49" charset="-122"/>
                <a:sym typeface="+mn-ea"/>
              </a:rPr>
              <a:t>数码管</a:t>
            </a:r>
            <a:endParaRPr lang="zh-CN" altLang="en-US" sz="2400" b="1" dirty="0" smtClean="0">
              <a:latin typeface="Times New Roman" pitchFamily="18" charset="0"/>
              <a:cs typeface="Times New Roman" pitchFamily="18" charset="0"/>
              <a:sym typeface="+mn-ea"/>
            </a:endParaRPr>
          </a:p>
        </p:txBody>
      </p:sp>
      <p:sp>
        <p:nvSpPr>
          <p:cNvPr id="4" name="矩形 3"/>
          <p:cNvSpPr/>
          <p:nvPr/>
        </p:nvSpPr>
        <p:spPr>
          <a:xfrm>
            <a:off x="6957060" y="4379410"/>
            <a:ext cx="1502334" cy="400110"/>
          </a:xfrm>
          <a:prstGeom prst="rect">
            <a:avLst/>
          </a:prstGeom>
        </p:spPr>
        <p:txBody>
          <a:bodyPr wrap="none">
            <a:spAutoFit/>
          </a:bodyPr>
          <a:lstStyle/>
          <a:p>
            <a:pPr lvl="0">
              <a:spcBef>
                <a:spcPct val="50000"/>
              </a:spcBef>
            </a:pPr>
            <a:r>
              <a:rPr lang="en-US" altLang="zh-CN" sz="2000" b="1" dirty="0">
                <a:latin typeface="Times New Roman" pitchFamily="18" charset="0"/>
                <a:ea typeface="楷体_GB2312" pitchFamily="49" charset="-122"/>
              </a:rPr>
              <a:t>LCD</a:t>
            </a:r>
            <a:r>
              <a:rPr lang="zh-CN" altLang="en-US" sz="2000" b="1" dirty="0">
                <a:latin typeface="Times New Roman" pitchFamily="18" charset="0"/>
                <a:ea typeface="楷体_GB2312" pitchFamily="49" charset="-122"/>
              </a:rPr>
              <a:t>外形图</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151620" y="998730"/>
            <a:ext cx="3642995" cy="640080"/>
          </a:xfrm>
          <a:prstGeom prst="rect">
            <a:avLst/>
          </a:prstGeom>
        </p:spPr>
        <p:txBody>
          <a:bodyPr wrap="square">
            <a:spAutoFit/>
          </a:bodyPr>
          <a:lstStyle/>
          <a:p>
            <a:pPr marL="342900" indent="-342900">
              <a:lnSpc>
                <a:spcPct val="150000"/>
              </a:lnSpc>
              <a:spcBef>
                <a:spcPts val="600"/>
              </a:spcBef>
              <a:buClr>
                <a:srgbClr val="C00000"/>
              </a:buClr>
              <a:buFont typeface="Wingdings" charset="0"/>
              <a:buChar char="ü"/>
            </a:pPr>
            <a:r>
              <a:rPr lang="en-US" altLang="zh-CN" b="1" dirty="0">
                <a:latin typeface="楷体_GB2312" pitchFamily="49" charset="-122"/>
                <a:ea typeface="楷体_GB2312" pitchFamily="49" charset="-122"/>
                <a:sym typeface="+mn-ea"/>
              </a:rPr>
              <a:t>LED</a:t>
            </a:r>
            <a:r>
              <a:rPr lang="zh-CN" altLang="en-US" b="1" dirty="0">
                <a:latin typeface="楷体_GB2312" pitchFamily="49" charset="-122"/>
                <a:ea typeface="楷体_GB2312" pitchFamily="49" charset="-122"/>
                <a:sym typeface="+mn-ea"/>
              </a:rPr>
              <a:t>数码管检测</a:t>
            </a:r>
            <a:endParaRPr lang="zh-CN" altLang="en-US" sz="2400" b="1" dirty="0" smtClean="0">
              <a:latin typeface="Times New Roman" pitchFamily="18" charset="0"/>
              <a:cs typeface="Times New Roman" pitchFamily="18" charset="0"/>
              <a:sym typeface="+mn-ea"/>
            </a:endParaRPr>
          </a:p>
        </p:txBody>
      </p:sp>
      <p:graphicFrame>
        <p:nvGraphicFramePr>
          <p:cNvPr id="133131" name="对象 133130"/>
          <p:cNvGraphicFramePr/>
          <p:nvPr>
            <p:extLst>
              <p:ext uri="{D42A27DB-BD31-4B8C-83A1-F6EECF244321}">
                <p14:modId xmlns:p14="http://schemas.microsoft.com/office/powerpoint/2010/main" val="2919749743"/>
              </p:ext>
            </p:extLst>
          </p:nvPr>
        </p:nvGraphicFramePr>
        <p:xfrm>
          <a:off x="5670410" y="2033845"/>
          <a:ext cx="3267075" cy="2061845"/>
        </p:xfrm>
        <a:graphic>
          <a:graphicData uri="http://schemas.openxmlformats.org/presentationml/2006/ole">
            <mc:AlternateContent xmlns:mc="http://schemas.openxmlformats.org/markup-compatibility/2006">
              <mc:Choice xmlns:v="urn:schemas-microsoft-com:vml" Requires="v">
                <p:oleObj spid="_x0000_s24631" r:id="rId3" imgW="2604135" imgH="1470025" progId="Visio.Drawing.6">
                  <p:embed/>
                </p:oleObj>
              </mc:Choice>
              <mc:Fallback>
                <p:oleObj r:id="rId3" imgW="2604135" imgH="1470025" progId="Visio.Drawing.6">
                  <p:embed/>
                  <p:pic>
                    <p:nvPicPr>
                      <p:cNvPr id="0" name="图片 3121"/>
                      <p:cNvPicPr/>
                      <p:nvPr/>
                    </p:nvPicPr>
                    <p:blipFill>
                      <a:blip r:embed="rId4"/>
                      <a:stretch>
                        <a:fillRect/>
                      </a:stretch>
                    </p:blipFill>
                    <p:spPr>
                      <a:xfrm>
                        <a:off x="5670410" y="2033845"/>
                        <a:ext cx="3267075" cy="2061845"/>
                      </a:xfrm>
                      <a:prstGeom prst="rect">
                        <a:avLst/>
                      </a:prstGeom>
                      <a:noFill/>
                      <a:ln w="38100">
                        <a:noFill/>
                        <a:miter/>
                      </a:ln>
                    </p:spPr>
                  </p:pic>
                </p:oleObj>
              </mc:Fallback>
            </mc:AlternateContent>
          </a:graphicData>
        </a:graphic>
      </p:graphicFrame>
      <p:sp>
        <p:nvSpPr>
          <p:cNvPr id="133132" name="文本框 133131"/>
          <p:cNvSpPr txBox="1"/>
          <p:nvPr/>
        </p:nvSpPr>
        <p:spPr>
          <a:xfrm>
            <a:off x="521550" y="2393885"/>
            <a:ext cx="5003800" cy="1310640"/>
          </a:xfrm>
          <a:prstGeom prst="rect">
            <a:avLst/>
          </a:prstGeom>
          <a:noFill/>
          <a:ln w="38100">
            <a:noFill/>
          </a:ln>
        </p:spPr>
        <p:txBody>
          <a:bodyPr>
            <a:spAutoFit/>
          </a:bodyPr>
          <a:lstStyle/>
          <a:p>
            <a:pPr lvl="0">
              <a:spcBef>
                <a:spcPct val="50000"/>
              </a:spcBef>
            </a:pPr>
            <a:r>
              <a:rPr lang="zh-CN" altLang="en-US" sz="2000" b="1" dirty="0">
                <a:latin typeface="Times New Roman" pitchFamily="18" charset="0"/>
                <a:ea typeface="楷体_GB2312" pitchFamily="49" charset="-122"/>
              </a:rPr>
              <a:t>数字万用表</a:t>
            </a:r>
            <a:r>
              <a:rPr lang="zh-CN" altLang="en-US" sz="2000" b="1" dirty="0">
                <a:solidFill>
                  <a:srgbClr val="FF0000"/>
                </a:solidFill>
                <a:latin typeface="Times New Roman" pitchFamily="18" charset="0"/>
                <a:ea typeface="楷体_GB2312" pitchFamily="49" charset="-122"/>
              </a:rPr>
              <a:t>二极管挡</a:t>
            </a:r>
            <a:r>
              <a:rPr lang="zh-CN" altLang="en-US" sz="2000" b="1" dirty="0">
                <a:latin typeface="Times New Roman" pitchFamily="18" charset="0"/>
                <a:ea typeface="楷体_GB2312" pitchFamily="49" charset="-122"/>
              </a:rPr>
              <a:t>，红黑表棒分别接触二个电极，如某位某笔段发光，由</a:t>
            </a:r>
            <a:r>
              <a:rPr lang="zh-CN" altLang="en-US" sz="2000" b="1" dirty="0">
                <a:solidFill>
                  <a:srgbClr val="FF0000"/>
                </a:solidFill>
                <a:latin typeface="Times New Roman" pitchFamily="18" charset="0"/>
                <a:ea typeface="楷体_GB2312" pitchFamily="49" charset="-122"/>
              </a:rPr>
              <a:t>红笔</a:t>
            </a:r>
            <a:r>
              <a:rPr lang="zh-CN" altLang="en-US" sz="2000" b="1" dirty="0">
                <a:latin typeface="Times New Roman" pitchFamily="18" charset="0"/>
                <a:ea typeface="楷体_GB2312" pitchFamily="49" charset="-122"/>
              </a:rPr>
              <a:t>接的是</a:t>
            </a:r>
            <a:r>
              <a:rPr lang="zh-CN" altLang="en-US" sz="2000" b="1" dirty="0">
                <a:solidFill>
                  <a:srgbClr val="FF0000"/>
                </a:solidFill>
                <a:latin typeface="Times New Roman" pitchFamily="18" charset="0"/>
                <a:ea typeface="楷体_GB2312" pitchFamily="49" charset="-122"/>
              </a:rPr>
              <a:t>位选位</a:t>
            </a:r>
            <a:r>
              <a:rPr lang="zh-CN" altLang="en-US" sz="2000" b="1" dirty="0">
                <a:latin typeface="Times New Roman" pitchFamily="18" charset="0"/>
                <a:ea typeface="楷体_GB2312" pitchFamily="49" charset="-122"/>
              </a:rPr>
              <a:t>，</a:t>
            </a:r>
            <a:r>
              <a:rPr lang="zh-CN" altLang="en-US" sz="2000" b="1" dirty="0">
                <a:solidFill>
                  <a:srgbClr val="FF0000"/>
                </a:solidFill>
                <a:latin typeface="Times New Roman" pitchFamily="18" charset="0"/>
                <a:ea typeface="楷体_GB2312" pitchFamily="49" charset="-122"/>
              </a:rPr>
              <a:t>黑表棒</a:t>
            </a:r>
            <a:r>
              <a:rPr lang="zh-CN" altLang="en-US" sz="2000" b="1" dirty="0">
                <a:latin typeface="Times New Roman" pitchFamily="18" charset="0"/>
                <a:ea typeface="楷体_GB2312" pitchFamily="49" charset="-122"/>
              </a:rPr>
              <a:t>接的是</a:t>
            </a:r>
            <a:r>
              <a:rPr lang="zh-CN" altLang="en-US" sz="2000" b="1" dirty="0">
                <a:solidFill>
                  <a:srgbClr val="FF0000"/>
                </a:solidFill>
                <a:latin typeface="Times New Roman" pitchFamily="18" charset="0"/>
                <a:ea typeface="楷体_GB2312" pitchFamily="49" charset="-122"/>
              </a:rPr>
              <a:t>笔段位</a:t>
            </a:r>
            <a:r>
              <a:rPr lang="zh-CN" altLang="en-US" sz="2000" b="1" dirty="0">
                <a:latin typeface="Times New Roman" pitchFamily="18" charset="0"/>
                <a:ea typeface="楷体_GB2312" pitchFamily="49" charset="-122"/>
              </a:rPr>
              <a:t>，依次可以判断位选位与笔段位</a:t>
            </a:r>
          </a:p>
        </p:txBody>
      </p:sp>
      <p:sp>
        <p:nvSpPr>
          <p:cNvPr id="133135" name="文本框 133134"/>
          <p:cNvSpPr txBox="1"/>
          <p:nvPr/>
        </p:nvSpPr>
        <p:spPr>
          <a:xfrm>
            <a:off x="725488" y="4378960"/>
            <a:ext cx="2519362" cy="396240"/>
          </a:xfrm>
          <a:prstGeom prst="rect">
            <a:avLst/>
          </a:prstGeom>
          <a:noFill/>
          <a:ln w="38100">
            <a:noFill/>
          </a:ln>
        </p:spPr>
        <p:txBody>
          <a:bodyPr>
            <a:spAutoFit/>
          </a:bodyPr>
          <a:lstStyle/>
          <a:p>
            <a:pPr lvl="0">
              <a:spcBef>
                <a:spcPct val="50000"/>
              </a:spcBef>
            </a:pPr>
            <a:r>
              <a:rPr lang="zh-CN" altLang="en-US" sz="2000" b="1" dirty="0">
                <a:solidFill>
                  <a:srgbClr val="FF0000"/>
                </a:solidFill>
                <a:latin typeface="Times New Roman" pitchFamily="18" charset="0"/>
                <a:ea typeface="楷体_GB2312" pitchFamily="49" charset="-122"/>
              </a:rPr>
              <a:t>共阴极数码管</a:t>
            </a:r>
          </a:p>
        </p:txBody>
      </p:sp>
      <p:graphicFrame>
        <p:nvGraphicFramePr>
          <p:cNvPr id="2" name="对象 1"/>
          <p:cNvGraphicFramePr/>
          <p:nvPr/>
        </p:nvGraphicFramePr>
        <p:xfrm>
          <a:off x="725805" y="3942080"/>
          <a:ext cx="7075805" cy="2923540"/>
        </p:xfrm>
        <a:graphic>
          <a:graphicData uri="http://schemas.openxmlformats.org/presentationml/2006/ole">
            <mc:AlternateContent xmlns:mc="http://schemas.openxmlformats.org/markup-compatibility/2006">
              <mc:Choice xmlns:v="urn:schemas-microsoft-com:vml" Requires="v">
                <p:oleObj spid="_x0000_s24632" r:id="rId5" imgW="10401300" imgH="4521200" progId="Visio.Drawing.11">
                  <p:embed/>
                </p:oleObj>
              </mc:Choice>
              <mc:Fallback>
                <p:oleObj r:id="rId5" imgW="10401300" imgH="4521200" progId="Visio.Drawing.11">
                  <p:embed/>
                  <p:pic>
                    <p:nvPicPr>
                      <p:cNvPr id="0" name="图片 2"/>
                      <p:cNvPicPr/>
                      <p:nvPr/>
                    </p:nvPicPr>
                    <p:blipFill>
                      <a:blip r:embed="rId6"/>
                      <a:stretch>
                        <a:fillRect/>
                      </a:stretch>
                    </p:blipFill>
                    <p:spPr>
                      <a:xfrm>
                        <a:off x="725805" y="3942080"/>
                        <a:ext cx="7075805" cy="292354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096725" y="953725"/>
            <a:ext cx="5130571" cy="607820"/>
          </a:xfrm>
        </p:spPr>
        <p:txBody>
          <a:bodyPr/>
          <a:lstStyle/>
          <a:p>
            <a:pPr algn="ctr" eaLnBrk="1" hangingPunct="1"/>
            <a:r>
              <a:rPr lang="zh-CN" altLang="en-US" sz="2800" b="1" dirty="0" smtClean="0">
                <a:latin typeface="Times New Roman" pitchFamily="18" charset="0"/>
                <a:ea typeface="黑体" pitchFamily="49" charset="-122"/>
                <a:cs typeface="Times New Roman" pitchFamily="18" charset="0"/>
                <a:sym typeface="+mn-ea"/>
              </a:rPr>
              <a:t>系统总体方案（推荐）</a:t>
            </a:r>
            <a:endParaRPr lang="zh-CN" altLang="en-US" sz="2800" b="1" dirty="0" smtClean="0">
              <a:latin typeface="Times New Roman" pitchFamily="18" charset="0"/>
              <a:ea typeface="黑体" pitchFamily="49" charset="-122"/>
              <a:cs typeface="Times New Roman" pitchFamily="18" charset="0"/>
            </a:endParaRPr>
          </a:p>
        </p:txBody>
      </p:sp>
      <p:pic>
        <p:nvPicPr>
          <p:cNvPr id="3106" name="Picture 34" descr="C:\Users\CuiJunning\Desktop\威海课件\图片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760" y="1988840"/>
            <a:ext cx="5719130" cy="38704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102168" y="3113965"/>
            <a:ext cx="990112" cy="646331"/>
          </a:xfrm>
          <a:prstGeom prst="rect">
            <a:avLst/>
          </a:prstGeom>
          <a:solidFill>
            <a:schemeClr val="bg1"/>
          </a:solidFill>
        </p:spPr>
        <p:txBody>
          <a:bodyPr wrap="square" rtlCol="0">
            <a:spAutoFit/>
          </a:bodyPr>
          <a:lstStyle/>
          <a:p>
            <a:pPr algn="ctr"/>
            <a:r>
              <a:rPr lang="zh-CN" altLang="en-US" sz="1800" dirty="0" smtClean="0">
                <a:solidFill>
                  <a:srgbClr val="005A42"/>
                </a:solidFill>
              </a:rPr>
              <a:t>显示报警电路</a:t>
            </a:r>
            <a:endParaRPr lang="zh-CN" altLang="en-US" sz="1800" dirty="0">
              <a:solidFill>
                <a:srgbClr val="005A4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061508" y="998730"/>
            <a:ext cx="3642995" cy="640080"/>
          </a:xfrm>
          <a:prstGeom prst="rect">
            <a:avLst/>
          </a:prstGeom>
        </p:spPr>
        <p:txBody>
          <a:bodyPr wrap="square">
            <a:spAutoFit/>
          </a:bodyPr>
          <a:lstStyle/>
          <a:p>
            <a:pPr marL="342900" indent="-342900">
              <a:lnSpc>
                <a:spcPct val="150000"/>
              </a:lnSpc>
              <a:spcBef>
                <a:spcPts val="600"/>
              </a:spcBef>
              <a:buClr>
                <a:srgbClr val="C00000"/>
              </a:buClr>
              <a:buFont typeface="Wingdings" charset="0"/>
              <a:buChar char="ü"/>
            </a:pPr>
            <a:r>
              <a:rPr lang="en-US" altLang="zh-CN" b="1" dirty="0">
                <a:latin typeface="楷体_GB2312" pitchFamily="49" charset="-122"/>
                <a:ea typeface="楷体_GB2312" pitchFamily="49" charset="-122"/>
                <a:sym typeface="+mn-ea"/>
              </a:rPr>
              <a:t>LED</a:t>
            </a:r>
            <a:r>
              <a:rPr lang="zh-CN" altLang="en-US" b="1" dirty="0">
                <a:latin typeface="楷体_GB2312" pitchFamily="49" charset="-122"/>
                <a:ea typeface="楷体_GB2312" pitchFamily="49" charset="-122"/>
                <a:sym typeface="+mn-ea"/>
              </a:rPr>
              <a:t>显示控制方式</a:t>
            </a:r>
            <a:endParaRPr lang="zh-CN" altLang="en-US" sz="2400" b="1" dirty="0" smtClean="0">
              <a:latin typeface="Times New Roman" pitchFamily="18" charset="0"/>
              <a:cs typeface="Times New Roman" pitchFamily="18" charset="0"/>
              <a:sym typeface="+mn-ea"/>
            </a:endParaRPr>
          </a:p>
        </p:txBody>
      </p:sp>
      <p:sp>
        <p:nvSpPr>
          <p:cNvPr id="237584" name="文本框 237583"/>
          <p:cNvSpPr txBox="1"/>
          <p:nvPr/>
        </p:nvSpPr>
        <p:spPr>
          <a:xfrm>
            <a:off x="542925" y="2168860"/>
            <a:ext cx="8281987" cy="396240"/>
          </a:xfrm>
          <a:prstGeom prst="rect">
            <a:avLst/>
          </a:prstGeom>
          <a:noFill/>
          <a:ln w="38100">
            <a:noFill/>
          </a:ln>
        </p:spPr>
        <p:txBody>
          <a:bodyPr>
            <a:spAutoFit/>
          </a:bodyPr>
          <a:lstStyle/>
          <a:p>
            <a:pPr lvl="0">
              <a:spcBef>
                <a:spcPct val="50000"/>
              </a:spcBef>
            </a:pPr>
            <a:r>
              <a:rPr lang="en-US" altLang="zh-CN" sz="2000" b="1" dirty="0">
                <a:latin typeface="楷体_GB2312" pitchFamily="49" charset="-122"/>
                <a:ea typeface="楷体_GB2312" pitchFamily="49" charset="-122"/>
              </a:rPr>
              <a:t>LED</a:t>
            </a:r>
            <a:r>
              <a:rPr lang="zh-CN" altLang="en-US" sz="2000" b="1" dirty="0">
                <a:latin typeface="楷体_GB2312" pitchFamily="49" charset="-122"/>
                <a:ea typeface="楷体_GB2312" pitchFamily="49" charset="-122"/>
              </a:rPr>
              <a:t>显示器控制方式有</a:t>
            </a:r>
            <a:r>
              <a:rPr lang="zh-CN" altLang="en-US" sz="2000" b="1" dirty="0">
                <a:solidFill>
                  <a:srgbClr val="FF0066"/>
                </a:solidFill>
                <a:latin typeface="楷体_GB2312" pitchFamily="49" charset="-122"/>
                <a:ea typeface="楷体_GB2312" pitchFamily="49" charset="-122"/>
              </a:rPr>
              <a:t>静态和动态</a:t>
            </a:r>
            <a:r>
              <a:rPr lang="zh-CN" altLang="en-US" sz="2000" b="1" dirty="0">
                <a:latin typeface="楷体_GB2312" pitchFamily="49" charset="-122"/>
                <a:ea typeface="楷体_GB2312" pitchFamily="49" charset="-122"/>
              </a:rPr>
              <a:t>两种。</a:t>
            </a:r>
          </a:p>
        </p:txBody>
      </p:sp>
      <p:sp>
        <p:nvSpPr>
          <p:cNvPr id="237585" name="文本框 237584"/>
          <p:cNvSpPr txBox="1"/>
          <p:nvPr/>
        </p:nvSpPr>
        <p:spPr>
          <a:xfrm>
            <a:off x="542925" y="2789573"/>
            <a:ext cx="3600450" cy="426720"/>
          </a:xfrm>
          <a:prstGeom prst="rect">
            <a:avLst/>
          </a:prstGeom>
          <a:noFill/>
          <a:ln w="38100">
            <a:noFill/>
          </a:ln>
        </p:spPr>
        <p:txBody>
          <a:bodyPr>
            <a:spAutoFit/>
          </a:bodyPr>
          <a:lstStyle/>
          <a:p>
            <a:pPr lvl="0">
              <a:spcBef>
                <a:spcPct val="50000"/>
              </a:spcBef>
            </a:pPr>
            <a:r>
              <a:rPr lang="en-US" altLang="zh-CN" sz="2200" b="1" dirty="0">
                <a:latin typeface="楷体_GB2312" pitchFamily="49" charset="-122"/>
                <a:ea typeface="楷体_GB2312" pitchFamily="49" charset="-122"/>
              </a:rPr>
              <a:t>1</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LED</a:t>
            </a:r>
            <a:r>
              <a:rPr lang="zh-CN" altLang="en-US" sz="2200" b="1" dirty="0">
                <a:latin typeface="楷体_GB2312" pitchFamily="49" charset="-122"/>
                <a:ea typeface="楷体_GB2312" pitchFamily="49" charset="-122"/>
              </a:rPr>
              <a:t>静态显示方式</a:t>
            </a:r>
          </a:p>
        </p:txBody>
      </p:sp>
      <p:sp>
        <p:nvSpPr>
          <p:cNvPr id="237586" name="文本框 237585"/>
          <p:cNvSpPr txBox="1"/>
          <p:nvPr/>
        </p:nvSpPr>
        <p:spPr>
          <a:xfrm>
            <a:off x="542925" y="3226135"/>
            <a:ext cx="8281035" cy="1005840"/>
          </a:xfrm>
          <a:prstGeom prst="rect">
            <a:avLst/>
          </a:prstGeom>
          <a:noFill/>
          <a:ln w="38100">
            <a:noFill/>
          </a:ln>
        </p:spPr>
        <p:txBody>
          <a:bodyPr wrap="square">
            <a:spAutoFit/>
          </a:bodyPr>
          <a:lstStyle/>
          <a:p>
            <a:pPr lvl="0"/>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静态显示是指每位数码管都始终处于通电状态，即它们的公共极连在一起接地（或</a:t>
            </a:r>
            <a:r>
              <a:rPr lang="en-US" altLang="zh-CN" sz="2000" b="1" dirty="0">
                <a:latin typeface="楷体_GB2312" pitchFamily="49" charset="-122"/>
                <a:ea typeface="楷体_GB2312" pitchFamily="49" charset="-122"/>
              </a:rPr>
              <a:t>+5V</a:t>
            </a:r>
            <a:r>
              <a:rPr lang="zh-CN" altLang="en-US" sz="2000" b="1" dirty="0">
                <a:latin typeface="楷体_GB2312" pitchFamily="49" charset="-122"/>
                <a:ea typeface="楷体_GB2312" pitchFamily="49" charset="-122"/>
              </a:rPr>
              <a:t>），每位的段选线（</a:t>
            </a:r>
            <a:r>
              <a:rPr lang="en-US" altLang="zh-CN" sz="2000" b="1" dirty="0">
                <a:latin typeface="楷体_GB2312" pitchFamily="49" charset="-122"/>
                <a:ea typeface="楷体_GB2312" pitchFamily="49" charset="-122"/>
              </a:rPr>
              <a:t>a</a:t>
            </a:r>
            <a:r>
              <a:rPr lang="zh-CN" altLang="en-US" sz="2000" b="1" dirty="0">
                <a:latin typeface="楷体_GB2312" pitchFamily="49" charset="-122"/>
                <a:ea typeface="楷体_GB2312" pitchFamily="49" charset="-122"/>
              </a:rPr>
              <a:t>～</a:t>
            </a:r>
            <a:r>
              <a:rPr lang="en-US" altLang="zh-CN" sz="2000" b="1" err="1">
                <a:latin typeface="楷体_GB2312" pitchFamily="49" charset="-122"/>
                <a:ea typeface="楷体_GB2312" pitchFamily="49" charset="-122"/>
              </a:rPr>
              <a:t>dp</a:t>
            </a:r>
            <a:r>
              <a:rPr lang="zh-CN" altLang="en-US" sz="2000" b="1" dirty="0">
                <a:latin typeface="楷体_GB2312" pitchFamily="49" charset="-122"/>
                <a:ea typeface="楷体_GB2312" pitchFamily="49" charset="-122"/>
              </a:rPr>
              <a:t>）分别与</a:t>
            </a:r>
            <a:r>
              <a:rPr lang="en-US" altLang="zh-CN" sz="2000" b="1" dirty="0">
                <a:latin typeface="楷体_GB2312" pitchFamily="49" charset="-122"/>
                <a:ea typeface="楷体_GB2312" pitchFamily="49" charset="-122"/>
              </a:rPr>
              <a:t>8</a:t>
            </a:r>
            <a:r>
              <a:rPr lang="zh-CN" altLang="en-US" sz="2000" b="1" dirty="0">
                <a:latin typeface="楷体_GB2312" pitchFamily="49" charset="-122"/>
                <a:ea typeface="楷体_GB2312" pitchFamily="49" charset="-122"/>
              </a:rPr>
              <a:t>位的输出锁存器相连，各位显示互相独立，保持不变，直到显示另一个字符为止。</a:t>
            </a:r>
          </a:p>
        </p:txBody>
      </p:sp>
      <p:sp>
        <p:nvSpPr>
          <p:cNvPr id="237587" name="文本框 237586"/>
          <p:cNvSpPr txBox="1"/>
          <p:nvPr/>
        </p:nvSpPr>
        <p:spPr>
          <a:xfrm>
            <a:off x="542925" y="4354848"/>
            <a:ext cx="3600450" cy="426720"/>
          </a:xfrm>
          <a:prstGeom prst="rect">
            <a:avLst/>
          </a:prstGeom>
          <a:noFill/>
          <a:ln w="38100">
            <a:noFill/>
          </a:ln>
        </p:spPr>
        <p:txBody>
          <a:bodyPr>
            <a:spAutoFit/>
          </a:bodyPr>
          <a:lstStyle/>
          <a:p>
            <a:pPr lvl="0">
              <a:spcBef>
                <a:spcPct val="50000"/>
              </a:spcBef>
            </a:pPr>
            <a:r>
              <a:rPr lang="en-US" altLang="zh-CN" sz="2200" b="1" dirty="0">
                <a:latin typeface="楷体_GB2312" pitchFamily="49" charset="-122"/>
                <a:ea typeface="楷体_GB2312" pitchFamily="49" charset="-122"/>
              </a:rPr>
              <a:t>2</a:t>
            </a:r>
            <a:r>
              <a:rPr lang="zh-CN" altLang="en-US" sz="2200" b="1" dirty="0">
                <a:latin typeface="楷体_GB2312" pitchFamily="49" charset="-122"/>
                <a:ea typeface="楷体_GB2312" pitchFamily="49" charset="-122"/>
              </a:rPr>
              <a:t>）</a:t>
            </a:r>
            <a:r>
              <a:rPr lang="en-US" altLang="zh-CN" sz="2200" b="1" dirty="0">
                <a:latin typeface="楷体_GB2312" pitchFamily="49" charset="-122"/>
                <a:ea typeface="楷体_GB2312" pitchFamily="49" charset="-122"/>
              </a:rPr>
              <a:t>LED</a:t>
            </a:r>
            <a:r>
              <a:rPr lang="zh-CN" altLang="en-US" sz="2200" b="1" dirty="0">
                <a:latin typeface="楷体_GB2312" pitchFamily="49" charset="-122"/>
                <a:ea typeface="楷体_GB2312" pitchFamily="49" charset="-122"/>
              </a:rPr>
              <a:t>动态显示方式</a:t>
            </a:r>
          </a:p>
        </p:txBody>
      </p:sp>
      <p:sp>
        <p:nvSpPr>
          <p:cNvPr id="237588" name="文本框 237587"/>
          <p:cNvSpPr txBox="1"/>
          <p:nvPr/>
        </p:nvSpPr>
        <p:spPr>
          <a:xfrm>
            <a:off x="542925" y="4802840"/>
            <a:ext cx="8280400" cy="1310640"/>
          </a:xfrm>
          <a:prstGeom prst="rect">
            <a:avLst/>
          </a:prstGeom>
          <a:noFill/>
          <a:ln w="38100">
            <a:noFill/>
          </a:ln>
        </p:spPr>
        <p:txBody>
          <a:bodyPr wrap="square">
            <a:spAutoFit/>
          </a:bodyPr>
          <a:lstStyle/>
          <a:p>
            <a:pPr lvl="0"/>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动态显示是将段选线（</a:t>
            </a:r>
            <a:r>
              <a:rPr lang="en-US" altLang="zh-CN" sz="2000" b="1" dirty="0">
                <a:latin typeface="楷体_GB2312" pitchFamily="49" charset="-122"/>
                <a:ea typeface="楷体_GB2312" pitchFamily="49" charset="-122"/>
              </a:rPr>
              <a:t>a</a:t>
            </a:r>
            <a:r>
              <a:rPr lang="zh-CN" altLang="en-US" sz="2000" b="1" dirty="0">
                <a:latin typeface="楷体_GB2312" pitchFamily="49" charset="-122"/>
                <a:ea typeface="楷体_GB2312" pitchFamily="49" charset="-122"/>
              </a:rPr>
              <a:t>～</a:t>
            </a:r>
            <a:r>
              <a:rPr lang="en-US" altLang="zh-CN" sz="2000" b="1" err="1">
                <a:latin typeface="楷体_GB2312" pitchFamily="49" charset="-122"/>
                <a:ea typeface="楷体_GB2312" pitchFamily="49" charset="-122"/>
              </a:rPr>
              <a:t>dp</a:t>
            </a:r>
            <a:r>
              <a:rPr lang="zh-CN" altLang="en-US" sz="2000" b="1" dirty="0">
                <a:latin typeface="楷体_GB2312" pitchFamily="49" charset="-122"/>
                <a:ea typeface="楷体_GB2312" pitchFamily="49" charset="-122"/>
              </a:rPr>
              <a:t>）并在一起，由一个</a:t>
            </a:r>
            <a:r>
              <a:rPr lang="en-US" altLang="zh-CN" sz="2000" b="1" dirty="0">
                <a:latin typeface="楷体_GB2312" pitchFamily="49" charset="-122"/>
                <a:ea typeface="楷体_GB2312" pitchFamily="49" charset="-122"/>
              </a:rPr>
              <a:t>8</a:t>
            </a:r>
            <a:r>
              <a:rPr lang="zh-CN" altLang="en-US" sz="2000" b="1" dirty="0">
                <a:latin typeface="楷体_GB2312" pitchFamily="49" charset="-122"/>
                <a:ea typeface="楷体_GB2312" pitchFamily="49" charset="-122"/>
              </a:rPr>
              <a:t>位的</a:t>
            </a:r>
            <a:r>
              <a:rPr lang="en-US" altLang="zh-CN" sz="2000" b="1" dirty="0">
                <a:latin typeface="楷体_GB2312" pitchFamily="49" charset="-122"/>
                <a:ea typeface="楷体_GB2312" pitchFamily="49" charset="-122"/>
              </a:rPr>
              <a:t>I/O</a:t>
            </a:r>
            <a:r>
              <a:rPr lang="zh-CN" altLang="en-US" sz="2000" b="1" dirty="0">
                <a:latin typeface="楷体_GB2312" pitchFamily="49" charset="-122"/>
                <a:ea typeface="楷体_GB2312" pitchFamily="49" charset="-122"/>
              </a:rPr>
              <a:t>端口控制，各位的位选线分别由相应的</a:t>
            </a:r>
            <a:r>
              <a:rPr lang="en-US" altLang="zh-CN" sz="2000" b="1" dirty="0">
                <a:latin typeface="楷体_GB2312" pitchFamily="49" charset="-122"/>
                <a:ea typeface="楷体_GB2312" pitchFamily="49" charset="-122"/>
              </a:rPr>
              <a:t>I/O</a:t>
            </a:r>
            <a:r>
              <a:rPr lang="zh-CN" altLang="en-US" sz="2000" b="1" dirty="0">
                <a:latin typeface="楷体_GB2312" pitchFamily="49" charset="-122"/>
                <a:ea typeface="楷体_GB2312" pitchFamily="49" charset="-122"/>
              </a:rPr>
              <a:t>口线控制，实现分时选通。由于人眼有视觉暂留现象，只要每位显示的时间间隔足够短，就可造成多位同时点亮的假象，达到显示的目的。基于单片机红外线心率计就是采用动态显示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241630" y="998730"/>
            <a:ext cx="5130571" cy="607820"/>
          </a:xfrm>
        </p:spPr>
        <p:txBody>
          <a:bodyPr/>
          <a:lstStyle/>
          <a:p>
            <a:pPr eaLnBrk="1" hangingPunct="1"/>
            <a:r>
              <a:rPr lang="en-US" altLang="zh-CN" sz="2800" b="1" dirty="0" smtClean="0">
                <a:latin typeface="Times New Roman" pitchFamily="18" charset="0"/>
                <a:ea typeface="黑体" pitchFamily="49" charset="-122"/>
                <a:cs typeface="Times New Roman" pitchFamily="18" charset="0"/>
                <a:sym typeface="+mn-ea"/>
              </a:rPr>
              <a:t>5. </a:t>
            </a:r>
            <a:r>
              <a:rPr lang="zh-CN" altLang="en-US" sz="2800" b="1" dirty="0" smtClean="0">
                <a:latin typeface="Times New Roman" pitchFamily="18" charset="0"/>
                <a:ea typeface="黑体" pitchFamily="49" charset="-122"/>
                <a:cs typeface="Times New Roman" pitchFamily="18" charset="0"/>
                <a:sym typeface="+mn-ea"/>
              </a:rPr>
              <a:t>单</a:t>
            </a:r>
            <a:r>
              <a:rPr lang="zh-CN" altLang="en-US" sz="2800" b="1" dirty="0">
                <a:latin typeface="Times New Roman" pitchFamily="18" charset="0"/>
                <a:ea typeface="黑体" pitchFamily="49" charset="-122"/>
                <a:cs typeface="Times New Roman" pitchFamily="18" charset="0"/>
                <a:sym typeface="+mn-ea"/>
              </a:rPr>
              <a:t>片</a:t>
            </a:r>
            <a:r>
              <a:rPr lang="zh-CN" altLang="en-US" sz="2800" b="1" dirty="0" smtClean="0">
                <a:latin typeface="Times New Roman" pitchFamily="18" charset="0"/>
                <a:ea typeface="黑体" pitchFamily="49" charset="-122"/>
                <a:cs typeface="Times New Roman" pitchFamily="18" charset="0"/>
                <a:sym typeface="+mn-ea"/>
              </a:rPr>
              <a:t>机程序设</a:t>
            </a:r>
            <a:r>
              <a:rPr lang="zh-CN" altLang="en-US" sz="2800" b="1" dirty="0">
                <a:latin typeface="Times New Roman" pitchFamily="18" charset="0"/>
                <a:ea typeface="黑体" pitchFamily="49" charset="-122"/>
                <a:cs typeface="Times New Roman" pitchFamily="18" charset="0"/>
                <a:sym typeface="+mn-ea"/>
              </a:rPr>
              <a:t>计</a:t>
            </a:r>
            <a:endParaRPr lang="zh-CN" altLang="en-US" sz="2800" b="1" dirty="0">
              <a:latin typeface="Times New Roman" pitchFamily="18" charset="0"/>
              <a:ea typeface="黑体" pitchFamily="49" charset="-122"/>
              <a:cs typeface="Times New Roman" pitchFamily="18" charset="0"/>
            </a:endParaRPr>
          </a:p>
        </p:txBody>
      </p:sp>
      <p:sp>
        <p:nvSpPr>
          <p:cNvPr id="4" name="矩形 3"/>
          <p:cNvSpPr/>
          <p:nvPr/>
        </p:nvSpPr>
        <p:spPr>
          <a:xfrm>
            <a:off x="450850" y="1988840"/>
            <a:ext cx="3642995" cy="640080"/>
          </a:xfrm>
          <a:prstGeom prst="rect">
            <a:avLst/>
          </a:prstGeom>
        </p:spPr>
        <p:txBody>
          <a:bodyPr wrap="square">
            <a:spAutoFit/>
          </a:bodyPr>
          <a:lstStyle/>
          <a:p>
            <a:pPr marL="342900" indent="-342900">
              <a:lnSpc>
                <a:spcPct val="150000"/>
              </a:lnSpc>
              <a:spcBef>
                <a:spcPts val="600"/>
              </a:spcBef>
              <a:buClr>
                <a:srgbClr val="C00000"/>
              </a:buClr>
              <a:buFont typeface="Wingdings" charset="0"/>
              <a:buChar char="ü"/>
            </a:pPr>
            <a:r>
              <a:rPr lang="zh-CN" altLang="en-US" b="1" dirty="0">
                <a:latin typeface="Times New Roman" pitchFamily="18" charset="0"/>
                <a:ea typeface="楷体_GB2312" pitchFamily="49" charset="-122"/>
                <a:sym typeface="+mn-ea"/>
              </a:rPr>
              <a:t>程序组成</a:t>
            </a:r>
            <a:endParaRPr lang="zh-CN" altLang="en-US" sz="2400" b="1" dirty="0" smtClean="0">
              <a:latin typeface="Times New Roman" pitchFamily="18" charset="0"/>
              <a:cs typeface="Times New Roman" pitchFamily="18" charset="0"/>
              <a:sym typeface="+mn-ea"/>
            </a:endParaRPr>
          </a:p>
        </p:txBody>
      </p:sp>
      <p:sp>
        <p:nvSpPr>
          <p:cNvPr id="139279" name="文本框 139278"/>
          <p:cNvSpPr txBox="1"/>
          <p:nvPr/>
        </p:nvSpPr>
        <p:spPr>
          <a:xfrm>
            <a:off x="451485" y="2862580"/>
            <a:ext cx="7625715" cy="2438400"/>
          </a:xfrm>
          <a:prstGeom prst="rect">
            <a:avLst/>
          </a:prstGeom>
          <a:noFill/>
          <a:ln w="9525">
            <a:noFill/>
          </a:ln>
        </p:spPr>
        <p:txBody>
          <a:bodyPr wrap="square">
            <a:spAutoFit/>
          </a:bodyPr>
          <a:lstStyle/>
          <a:p>
            <a:pPr marL="342900" lvl="0" indent="-342900">
              <a:buClr>
                <a:srgbClr val="FF0000"/>
              </a:buClr>
              <a:buFont typeface="Arial" charset="0"/>
              <a:buChar char="•"/>
            </a:pPr>
            <a:r>
              <a:rPr lang="zh-CN" altLang="en-US" sz="2200" b="1" dirty="0">
                <a:solidFill>
                  <a:srgbClr val="FF0000"/>
                </a:solidFill>
                <a:latin typeface="楷体_GB2312" pitchFamily="49" charset="-122"/>
                <a:ea typeface="楷体_GB2312" pitchFamily="49" charset="-122"/>
              </a:rPr>
              <a:t>初始化</a:t>
            </a:r>
            <a:r>
              <a:rPr lang="zh-CN" altLang="en-US" sz="2200" b="1" dirty="0">
                <a:latin typeface="楷体_GB2312" pitchFamily="49" charset="-122"/>
                <a:ea typeface="楷体_GB2312" pitchFamily="49" charset="-122"/>
              </a:rPr>
              <a:t>：设置各变量、寄存器的初始状态　</a:t>
            </a:r>
          </a:p>
          <a:p>
            <a:pPr marL="342900" lvl="0" indent="-342900">
              <a:buClr>
                <a:srgbClr val="FF0000"/>
              </a:buClr>
              <a:buFont typeface="Arial" charset="0"/>
              <a:buChar char="•"/>
            </a:pPr>
            <a:endParaRPr lang="zh-CN" altLang="en-US" sz="2200" b="1" dirty="0">
              <a:latin typeface="楷体_GB2312" pitchFamily="49" charset="-122"/>
              <a:ea typeface="楷体_GB2312" pitchFamily="49" charset="-122"/>
            </a:endParaRPr>
          </a:p>
          <a:p>
            <a:pPr marL="342900" lvl="0" indent="-342900">
              <a:buClr>
                <a:srgbClr val="FF0000"/>
              </a:buClr>
              <a:buFont typeface="Arial" charset="0"/>
              <a:buChar char="•"/>
            </a:pPr>
            <a:r>
              <a:rPr lang="en-US" altLang="zh-CN" sz="2200" b="1" dirty="0">
                <a:solidFill>
                  <a:srgbClr val="FF0000"/>
                </a:solidFill>
                <a:latin typeface="楷体_GB2312" pitchFamily="49" charset="-122"/>
                <a:ea typeface="楷体_GB2312" pitchFamily="49" charset="-122"/>
                <a:sym typeface="+mn-ea"/>
              </a:rPr>
              <a:t>IN</a:t>
            </a:r>
            <a:r>
              <a:rPr lang="zh-CN" altLang="en-US" sz="2200" b="1" dirty="0">
                <a:solidFill>
                  <a:srgbClr val="FF0000"/>
                </a:solidFill>
                <a:latin typeface="楷体_GB2312" pitchFamily="49" charset="-122"/>
                <a:ea typeface="楷体_GB2312" pitchFamily="49" charset="-122"/>
                <a:sym typeface="+mn-ea"/>
              </a:rPr>
              <a:t>T0 中断</a:t>
            </a:r>
            <a:r>
              <a:rPr lang="zh-CN" altLang="en-US" sz="2200" b="1" dirty="0">
                <a:latin typeface="楷体_GB2312" pitchFamily="49" charset="-122"/>
                <a:ea typeface="楷体_GB2312" pitchFamily="49" charset="-122"/>
              </a:rPr>
              <a:t>：检测脉冲（对应心率信号）并计数</a:t>
            </a:r>
          </a:p>
          <a:p>
            <a:pPr marL="342900" lvl="0" indent="-342900">
              <a:buClr>
                <a:srgbClr val="FF0000"/>
              </a:buClr>
              <a:buFont typeface="Arial" charset="0"/>
              <a:buChar char="•"/>
            </a:pPr>
            <a:endParaRPr lang="zh-CN" altLang="en-US" sz="2200" b="1" dirty="0">
              <a:latin typeface="楷体_GB2312" pitchFamily="49" charset="-122"/>
              <a:ea typeface="楷体_GB2312" pitchFamily="49" charset="-122"/>
            </a:endParaRPr>
          </a:p>
          <a:p>
            <a:pPr marL="342900" lvl="0" indent="-342900">
              <a:buClr>
                <a:srgbClr val="FF0000"/>
              </a:buClr>
              <a:buFont typeface="Arial" charset="0"/>
              <a:buChar char="•"/>
            </a:pPr>
            <a:r>
              <a:rPr lang="en-US" altLang="zh-CN" sz="2200" b="1" dirty="0">
                <a:solidFill>
                  <a:srgbClr val="FF0000"/>
                </a:solidFill>
                <a:latin typeface="楷体_GB2312" pitchFamily="49" charset="-122"/>
                <a:ea typeface="楷体_GB2312" pitchFamily="49" charset="-122"/>
              </a:rPr>
              <a:t>T0 </a:t>
            </a:r>
            <a:r>
              <a:rPr lang="zh-CN" altLang="en-US" sz="2200" b="1" dirty="0">
                <a:solidFill>
                  <a:srgbClr val="FF0000"/>
                </a:solidFill>
                <a:latin typeface="楷体_GB2312" pitchFamily="49" charset="-122"/>
                <a:ea typeface="楷体_GB2312" pitchFamily="49" charset="-122"/>
              </a:rPr>
              <a:t>中断</a:t>
            </a:r>
            <a:r>
              <a:rPr lang="zh-CN" altLang="en-US" sz="2200" b="1" dirty="0">
                <a:latin typeface="楷体_GB2312" pitchFamily="49" charset="-122"/>
                <a:ea typeface="楷体_GB2312" pitchFamily="49" charset="-122"/>
              </a:rPr>
              <a:t>：控制数码管动态显示和计时</a:t>
            </a:r>
          </a:p>
          <a:p>
            <a:pPr marL="342900" lvl="0" indent="-342900">
              <a:buClr>
                <a:srgbClr val="FF0000"/>
              </a:buClr>
              <a:buFont typeface="Arial" charset="0"/>
              <a:buChar char="•"/>
            </a:pPr>
            <a:endParaRPr lang="zh-CN" altLang="en-US" sz="2200" b="1" dirty="0">
              <a:latin typeface="楷体_GB2312" pitchFamily="49" charset="-122"/>
              <a:ea typeface="楷体_GB2312" pitchFamily="49" charset="-122"/>
            </a:endParaRPr>
          </a:p>
          <a:p>
            <a:pPr marL="342900" lvl="0" indent="-342900">
              <a:buClr>
                <a:srgbClr val="FF0000"/>
              </a:buClr>
              <a:buFont typeface="Arial" charset="0"/>
              <a:buChar char="•"/>
            </a:pPr>
            <a:r>
              <a:rPr lang="zh-CN" altLang="en-US" sz="2200" b="1" dirty="0">
                <a:solidFill>
                  <a:srgbClr val="FF0000"/>
                </a:solidFill>
                <a:latin typeface="楷体_GB2312" pitchFamily="49" charset="-122"/>
                <a:ea typeface="楷体_GB2312" pitchFamily="49" charset="-122"/>
                <a:sym typeface="+mn-ea"/>
              </a:rPr>
              <a:t>评定测试结果</a:t>
            </a:r>
            <a:r>
              <a:rPr lang="zh-CN" altLang="en-US" sz="2200" b="1" dirty="0">
                <a:latin typeface="楷体_GB2312" pitchFamily="49" charset="-122"/>
                <a:ea typeface="楷体_GB2312" pitchFamily="49" charset="-122"/>
                <a:sym typeface="+mn-ea"/>
              </a:rPr>
              <a:t>：判断心率是否正常，是否警报</a:t>
            </a:r>
            <a:endParaRPr lang="zh-CN" altLang="en-US" sz="2200" b="1" dirty="0">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06615" y="953725"/>
            <a:ext cx="6014720" cy="646331"/>
          </a:xfrm>
          <a:prstGeom prst="rect">
            <a:avLst/>
          </a:prstGeom>
        </p:spPr>
        <p:txBody>
          <a:bodyPr wrap="square">
            <a:spAutoFit/>
          </a:bodyPr>
          <a:lstStyle/>
          <a:p>
            <a:pPr marL="342900" lvl="0" indent="-342900" algn="l">
              <a:lnSpc>
                <a:spcPct val="150000"/>
              </a:lnSpc>
              <a:spcBef>
                <a:spcPts val="600"/>
              </a:spcBef>
              <a:buClr>
                <a:srgbClr val="C00000"/>
              </a:buClr>
              <a:buFont typeface="Wingdings" charset="0"/>
              <a:buChar char="ü"/>
            </a:pPr>
            <a:r>
              <a:rPr lang="zh-CN" altLang="en-US" b="1" dirty="0">
                <a:latin typeface="Times New Roman" pitchFamily="18" charset="0"/>
                <a:ea typeface="楷体_GB2312" pitchFamily="49" charset="-122"/>
                <a:sym typeface="+mn-ea"/>
              </a:rPr>
              <a:t>编</a:t>
            </a:r>
            <a:r>
              <a:rPr lang="zh-CN" altLang="en-US" b="1" dirty="0" smtClean="0">
                <a:latin typeface="Times New Roman" pitchFamily="18" charset="0"/>
                <a:ea typeface="楷体_GB2312" pitchFamily="49" charset="-122"/>
                <a:sym typeface="+mn-ea"/>
              </a:rPr>
              <a:t>程示例</a:t>
            </a:r>
            <a:r>
              <a:rPr lang="en-US" altLang="zh-CN" b="1" dirty="0" smtClean="0">
                <a:latin typeface="Times New Roman" pitchFamily="18" charset="0"/>
                <a:ea typeface="楷体_GB2312" pitchFamily="49" charset="-122"/>
                <a:sym typeface="+mn-ea"/>
              </a:rPr>
              <a:t>——</a:t>
            </a:r>
            <a:r>
              <a:rPr lang="zh-CN" altLang="en-US" b="1" dirty="0">
                <a:solidFill>
                  <a:srgbClr val="FF0066"/>
                </a:solidFill>
                <a:latin typeface="楷体_GB2312" pitchFamily="49" charset="-122"/>
                <a:ea typeface="楷体_GB2312" pitchFamily="49" charset="-122"/>
                <a:sym typeface="+mn-ea"/>
              </a:rPr>
              <a:t>变量、寄存器等的初始化</a:t>
            </a:r>
            <a:endParaRPr lang="en-US" altLang="zh-CN" sz="2400" b="1" dirty="0">
              <a:latin typeface="Times New Roman" pitchFamily="18" charset="0"/>
              <a:ea typeface="楷体_GB2312" pitchFamily="49" charset="-122"/>
              <a:sym typeface="+mn-ea"/>
            </a:endParaRPr>
          </a:p>
        </p:txBody>
      </p:sp>
      <p:sp>
        <p:nvSpPr>
          <p:cNvPr id="228370" name="矩形 228369"/>
          <p:cNvSpPr/>
          <p:nvPr/>
        </p:nvSpPr>
        <p:spPr>
          <a:xfrm>
            <a:off x="850900" y="2483895"/>
            <a:ext cx="8024495" cy="2865120"/>
          </a:xfrm>
          <a:prstGeom prst="rect">
            <a:avLst/>
          </a:prstGeom>
          <a:noFill/>
          <a:ln w="38100">
            <a:noFill/>
          </a:ln>
        </p:spPr>
        <p:txBody>
          <a:bodyPr wrap="square">
            <a:spAutoFit/>
          </a:bodyPr>
          <a:lstStyle/>
          <a:p>
            <a:pPr lvl="0"/>
            <a:r>
              <a:rPr lang="en-US" altLang="zh-CN" sz="1400" b="1">
                <a:latin typeface="楷体_GB2312" pitchFamily="49" charset="-122"/>
                <a:ea typeface="楷体_GB2312" pitchFamily="49" charset="-122"/>
                <a:sym typeface="+mn-ea"/>
              </a:rPr>
              <a:t>/********************************************************************</a:t>
            </a:r>
            <a:endParaRPr lang="en-US" altLang="zh-CN" sz="1400" b="1">
              <a:latin typeface="楷体_GB2312" pitchFamily="49" charset="-122"/>
              <a:ea typeface="楷体_GB2312" pitchFamily="49" charset="-122"/>
            </a:endParaRPr>
          </a:p>
          <a:p>
            <a:pPr lvl="0"/>
            <a:r>
              <a:rPr lang="en-US" altLang="zh-CN" sz="1400" b="1">
                <a:latin typeface="楷体_GB2312" pitchFamily="49" charset="-122"/>
                <a:ea typeface="楷体_GB2312" pitchFamily="49" charset="-122"/>
                <a:sym typeface="+mn-ea"/>
              </a:rPr>
              <a:t>函数功能：</a:t>
            </a:r>
            <a:r>
              <a:rPr lang="zh-CN" altLang="en-US" sz="1400" b="1">
                <a:latin typeface="楷体_GB2312" pitchFamily="49" charset="-122"/>
                <a:ea typeface="楷体_GB2312" pitchFamily="49" charset="-122"/>
                <a:sym typeface="+mn-ea"/>
              </a:rPr>
              <a:t>外部中断</a:t>
            </a:r>
            <a:r>
              <a:rPr lang="en-US" altLang="zh-CN" sz="1400" b="1">
                <a:latin typeface="楷体_GB2312" pitchFamily="49" charset="-122"/>
                <a:ea typeface="楷体_GB2312" pitchFamily="49" charset="-122"/>
                <a:sym typeface="+mn-ea"/>
              </a:rPr>
              <a:t>初始化</a:t>
            </a:r>
            <a:endParaRPr lang="en-US" altLang="zh-CN" sz="1400" b="1">
              <a:latin typeface="楷体_GB2312" pitchFamily="49" charset="-122"/>
              <a:ea typeface="楷体_GB2312" pitchFamily="49" charset="-122"/>
            </a:endParaRPr>
          </a:p>
          <a:p>
            <a:pPr lvl="0"/>
            <a:r>
              <a:rPr lang="en-US" altLang="zh-CN" sz="1400" b="1">
                <a:latin typeface="楷体_GB2312" pitchFamily="49" charset="-122"/>
                <a:ea typeface="楷体_GB2312" pitchFamily="49" charset="-122"/>
                <a:sym typeface="+mn-ea"/>
              </a:rPr>
              <a:t>入口参数：null</a:t>
            </a:r>
            <a:endParaRPr lang="en-US" altLang="zh-CN" sz="1400" b="1">
              <a:latin typeface="楷体_GB2312" pitchFamily="49" charset="-122"/>
              <a:ea typeface="楷体_GB2312" pitchFamily="49" charset="-122"/>
            </a:endParaRPr>
          </a:p>
          <a:p>
            <a:pPr lvl="0"/>
            <a:r>
              <a:rPr lang="en-US" altLang="zh-CN" sz="1400" b="1">
                <a:latin typeface="楷体_GB2312" pitchFamily="49" charset="-122"/>
                <a:ea typeface="楷体_GB2312" pitchFamily="49" charset="-122"/>
                <a:sym typeface="+mn-ea"/>
              </a:rPr>
              <a:t>返    回：null</a:t>
            </a:r>
            <a:endParaRPr lang="en-US" altLang="zh-CN" sz="1400" b="1">
              <a:latin typeface="楷体_GB2312" pitchFamily="49" charset="-122"/>
              <a:ea typeface="楷体_GB2312" pitchFamily="49" charset="-122"/>
            </a:endParaRPr>
          </a:p>
          <a:p>
            <a:pPr lvl="0"/>
            <a:r>
              <a:rPr lang="en-US" altLang="zh-CN" sz="1400" b="1">
                <a:latin typeface="楷体_GB2312" pitchFamily="49" charset="-122"/>
                <a:ea typeface="楷体_GB2312" pitchFamily="49" charset="-122"/>
                <a:sym typeface="+mn-ea"/>
              </a:rPr>
              <a:t>备    注：null</a:t>
            </a:r>
            <a:endParaRPr lang="en-US" altLang="zh-CN" sz="1400" b="1">
              <a:latin typeface="楷体_GB2312" pitchFamily="49" charset="-122"/>
              <a:ea typeface="楷体_GB2312" pitchFamily="49" charset="-122"/>
            </a:endParaRPr>
          </a:p>
          <a:p>
            <a:pPr lvl="0"/>
            <a:r>
              <a:rPr lang="en-US" altLang="zh-CN" sz="1400" b="1">
                <a:latin typeface="楷体_GB2312" pitchFamily="49" charset="-122"/>
                <a:ea typeface="楷体_GB2312" pitchFamily="49" charset="-122"/>
                <a:sym typeface="+mn-ea"/>
              </a:rPr>
              <a:t>********************************************************************/</a:t>
            </a:r>
            <a:endParaRPr lang="en-US" altLang="zh-CN" sz="1400" b="1">
              <a:latin typeface="楷体_GB2312" pitchFamily="49" charset="-122"/>
              <a:ea typeface="楷体_GB2312" pitchFamily="49" charset="-122"/>
            </a:endParaRPr>
          </a:p>
          <a:p>
            <a:pPr lvl="0"/>
            <a:r>
              <a:rPr lang="en-US" altLang="zh-CN" sz="1400" b="1">
                <a:latin typeface="楷体_GB2312" pitchFamily="49" charset="-122"/>
                <a:ea typeface="楷体_GB2312" pitchFamily="49" charset="-122"/>
              </a:rPr>
              <a:t>void Init_Extint(void)</a:t>
            </a:r>
          </a:p>
          <a:p>
            <a:pPr lvl="0"/>
            <a:r>
              <a:rPr lang="en-US" altLang="zh-CN" sz="1400" b="1">
                <a:latin typeface="楷体_GB2312" pitchFamily="49" charset="-122"/>
                <a:ea typeface="楷体_GB2312" pitchFamily="49" charset="-122"/>
              </a:rPr>
              <a:t>{</a:t>
            </a:r>
          </a:p>
          <a:p>
            <a:pPr lvl="0"/>
            <a:r>
              <a:rPr lang="en-US" altLang="zh-CN" sz="1400" b="1">
                <a:latin typeface="楷体_GB2312" pitchFamily="49" charset="-122"/>
                <a:ea typeface="楷体_GB2312" pitchFamily="49" charset="-122"/>
              </a:rPr>
              <a:t>    IT0 = 1;    //外部中断1设置为下降沿触发</a:t>
            </a:r>
          </a:p>
          <a:p>
            <a:pPr lvl="0"/>
            <a:r>
              <a:rPr lang="en-US" altLang="zh-CN" sz="1400" b="1">
                <a:latin typeface="楷体_GB2312" pitchFamily="49" charset="-122"/>
                <a:ea typeface="楷体_GB2312" pitchFamily="49" charset="-122"/>
              </a:rPr>
              <a:t>    IE0 = 0;    //标志位清0</a:t>
            </a:r>
          </a:p>
          <a:p>
            <a:pPr lvl="0"/>
            <a:r>
              <a:rPr lang="en-US" altLang="zh-CN" sz="1400" b="1">
                <a:latin typeface="楷体_GB2312" pitchFamily="49" charset="-122"/>
                <a:ea typeface="楷体_GB2312" pitchFamily="49" charset="-122"/>
              </a:rPr>
              <a:t>    EX0 = 1;    //允许外部中断1</a:t>
            </a:r>
          </a:p>
          <a:p>
            <a:pPr lvl="0"/>
            <a:r>
              <a:rPr lang="en-US" altLang="zh-CN" sz="1400" b="1">
                <a:latin typeface="楷体_GB2312" pitchFamily="49" charset="-122"/>
                <a:ea typeface="楷体_GB2312" pitchFamily="49" charset="-122"/>
              </a:rPr>
              <a:t>}</a:t>
            </a:r>
          </a:p>
          <a:p>
            <a:pPr lvl="0"/>
            <a:endParaRPr lang="en-US" altLang="zh-CN" sz="1400" b="1">
              <a:latin typeface="楷体_GB2312" pitchFamily="49" charset="-122"/>
              <a:ea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06615" y="1088740"/>
            <a:ext cx="6014720" cy="576248"/>
          </a:xfrm>
          <a:prstGeom prst="rect">
            <a:avLst/>
          </a:prstGeom>
        </p:spPr>
        <p:txBody>
          <a:bodyPr wrap="square">
            <a:spAutoFit/>
          </a:bodyPr>
          <a:lstStyle/>
          <a:p>
            <a:pPr marL="342900" lvl="0" indent="-342900">
              <a:lnSpc>
                <a:spcPct val="150000"/>
              </a:lnSpc>
              <a:spcBef>
                <a:spcPts val="600"/>
              </a:spcBef>
              <a:buClr>
                <a:srgbClr val="C00000"/>
              </a:buClr>
              <a:buFont typeface="Wingdings" charset="0"/>
              <a:buChar char="ü"/>
            </a:pPr>
            <a:r>
              <a:rPr lang="zh-CN" altLang="en-US" b="1" dirty="0">
                <a:latin typeface="Times New Roman" pitchFamily="18" charset="0"/>
                <a:ea typeface="楷体_GB2312" pitchFamily="49" charset="-122"/>
                <a:sym typeface="+mn-ea"/>
              </a:rPr>
              <a:t>编程示例</a:t>
            </a:r>
            <a:r>
              <a:rPr lang="en-US" altLang="zh-CN" b="1" dirty="0">
                <a:latin typeface="Times New Roman" pitchFamily="18" charset="0"/>
                <a:ea typeface="楷体_GB2312" pitchFamily="49" charset="-122"/>
                <a:sym typeface="+mn-ea"/>
              </a:rPr>
              <a:t>——</a:t>
            </a:r>
            <a:r>
              <a:rPr lang="zh-CN" altLang="en-US" b="1" dirty="0">
                <a:solidFill>
                  <a:srgbClr val="FF0066"/>
                </a:solidFill>
                <a:latin typeface="楷体_GB2312" pitchFamily="49" charset="-122"/>
                <a:ea typeface="楷体_GB2312" pitchFamily="49" charset="-122"/>
                <a:sym typeface="+mn-ea"/>
              </a:rPr>
              <a:t>变量、寄存器等的初始化</a:t>
            </a:r>
            <a:endParaRPr lang="en-US" altLang="zh-CN" sz="2400" b="1" dirty="0">
              <a:latin typeface="Times New Roman" pitchFamily="18" charset="0"/>
              <a:ea typeface="楷体_GB2312" pitchFamily="49" charset="-122"/>
              <a:sym typeface="+mn-ea"/>
            </a:endParaRPr>
          </a:p>
        </p:txBody>
      </p:sp>
      <p:sp>
        <p:nvSpPr>
          <p:cNvPr id="228370" name="矩形 228369"/>
          <p:cNvSpPr/>
          <p:nvPr/>
        </p:nvSpPr>
        <p:spPr>
          <a:xfrm>
            <a:off x="850900" y="2140710"/>
            <a:ext cx="8024495" cy="3718560"/>
          </a:xfrm>
          <a:prstGeom prst="rect">
            <a:avLst/>
          </a:prstGeom>
          <a:noFill/>
          <a:ln w="38100">
            <a:noFill/>
          </a:ln>
        </p:spPr>
        <p:txBody>
          <a:bodyPr wrap="square">
            <a:spAutoFit/>
          </a:bodyPr>
          <a:lstStyle/>
          <a:p>
            <a:pPr lvl="0"/>
            <a:r>
              <a:rPr lang="en-US" altLang="zh-CN" sz="1400" b="1">
                <a:latin typeface="楷体_GB2312" pitchFamily="49" charset="-122"/>
                <a:ea typeface="楷体_GB2312" pitchFamily="49" charset="-122"/>
              </a:rPr>
              <a:t>/********************************************************************</a:t>
            </a:r>
          </a:p>
          <a:p>
            <a:pPr lvl="0"/>
            <a:r>
              <a:rPr lang="en-US" altLang="zh-CN" sz="1400" b="1">
                <a:latin typeface="楷体_GB2312" pitchFamily="49" charset="-122"/>
                <a:ea typeface="楷体_GB2312" pitchFamily="49" charset="-122"/>
              </a:rPr>
              <a:t>函数功能：定时器/计数器初始化</a:t>
            </a:r>
          </a:p>
          <a:p>
            <a:pPr lvl="0"/>
            <a:r>
              <a:rPr lang="en-US" altLang="zh-CN" sz="1400" b="1">
                <a:latin typeface="楷体_GB2312" pitchFamily="49" charset="-122"/>
                <a:ea typeface="楷体_GB2312" pitchFamily="49" charset="-122"/>
              </a:rPr>
              <a:t>入口参数：null</a:t>
            </a:r>
          </a:p>
          <a:p>
            <a:pPr lvl="0"/>
            <a:r>
              <a:rPr lang="en-US" altLang="zh-CN" sz="1400" b="1">
                <a:latin typeface="楷体_GB2312" pitchFamily="49" charset="-122"/>
                <a:ea typeface="楷体_GB2312" pitchFamily="49" charset="-122"/>
              </a:rPr>
              <a:t>返    回：null</a:t>
            </a:r>
          </a:p>
          <a:p>
            <a:pPr lvl="0"/>
            <a:r>
              <a:rPr lang="en-US" altLang="zh-CN" sz="1400" b="1">
                <a:latin typeface="楷体_GB2312" pitchFamily="49" charset="-122"/>
                <a:ea typeface="楷体_GB2312" pitchFamily="49" charset="-122"/>
              </a:rPr>
              <a:t>备    注：null</a:t>
            </a:r>
          </a:p>
          <a:p>
            <a:pPr lvl="0"/>
            <a:r>
              <a:rPr lang="en-US" altLang="zh-CN" sz="1400" b="1">
                <a:latin typeface="楷体_GB2312" pitchFamily="49" charset="-122"/>
                <a:ea typeface="楷体_GB2312" pitchFamily="49" charset="-122"/>
              </a:rPr>
              <a:t>********************************************************************/</a:t>
            </a:r>
          </a:p>
          <a:p>
            <a:pPr lvl="0"/>
            <a:r>
              <a:rPr lang="en-US" altLang="zh-CN" sz="1400" b="1">
                <a:latin typeface="楷体_GB2312" pitchFamily="49" charset="-122"/>
                <a:ea typeface="楷体_GB2312" pitchFamily="49" charset="-122"/>
              </a:rPr>
              <a:t>void TimerInitProc()</a:t>
            </a:r>
          </a:p>
          <a:p>
            <a:pPr lvl="0"/>
            <a:r>
              <a:rPr lang="en-US" altLang="zh-CN" sz="1400" b="1">
                <a:latin typeface="楷体_GB2312" pitchFamily="49" charset="-122"/>
                <a:ea typeface="楷体_GB2312" pitchFamily="49" charset="-122"/>
              </a:rPr>
              <a:t>{</a:t>
            </a:r>
          </a:p>
          <a:p>
            <a:pPr lvl="0"/>
            <a:r>
              <a:rPr lang="en-US" altLang="zh-CN" sz="1400" b="1">
                <a:latin typeface="楷体_GB2312" pitchFamily="49" charset="-122"/>
                <a:ea typeface="楷体_GB2312" pitchFamily="49" charset="-122"/>
              </a:rPr>
              <a:t>	TMOD &amp;= 0xF0;</a:t>
            </a:r>
          </a:p>
          <a:p>
            <a:pPr lvl="0"/>
            <a:r>
              <a:rPr lang="en-US" altLang="zh-CN" sz="1400" b="1">
                <a:latin typeface="楷体_GB2312" pitchFamily="49" charset="-122"/>
                <a:ea typeface="楷体_GB2312" pitchFamily="49" charset="-122"/>
              </a:rPr>
              <a:t>	TMOD |= 0x01;		//设置定时器0，方式1:16位定时器</a:t>
            </a:r>
          </a:p>
          <a:p>
            <a:pPr lvl="0"/>
            <a:r>
              <a:rPr lang="en-US" altLang="zh-CN" sz="1400" b="1">
                <a:latin typeface="楷体_GB2312" pitchFamily="49" charset="-122"/>
                <a:ea typeface="楷体_GB2312" pitchFamily="49" charset="-122"/>
              </a:rPr>
              <a:t>	TH0 = TIMER0_HIGHT;	//设置定时器0高字节初值</a:t>
            </a:r>
          </a:p>
          <a:p>
            <a:pPr lvl="0"/>
            <a:r>
              <a:rPr lang="en-US" altLang="zh-CN" sz="1400" b="1">
                <a:latin typeface="楷体_GB2312" pitchFamily="49" charset="-122"/>
                <a:ea typeface="楷体_GB2312" pitchFamily="49" charset="-122"/>
              </a:rPr>
              <a:t>	TL0 = TIMER0_LOW;	//设置定时器0低字节初值</a:t>
            </a:r>
          </a:p>
          <a:p>
            <a:pPr lvl="0"/>
            <a:r>
              <a:rPr lang="en-US" altLang="zh-CN" sz="1400" b="1">
                <a:latin typeface="楷体_GB2312" pitchFamily="49" charset="-122"/>
                <a:ea typeface="楷体_GB2312" pitchFamily="49" charset="-122"/>
              </a:rPr>
              <a:t>	TR0 = 1;			//启动定时器0</a:t>
            </a:r>
          </a:p>
          <a:p>
            <a:pPr lvl="0"/>
            <a:r>
              <a:rPr lang="en-US" altLang="zh-CN" sz="1400" b="1">
                <a:latin typeface="楷体_GB2312" pitchFamily="49" charset="-122"/>
                <a:ea typeface="楷体_GB2312" pitchFamily="49" charset="-122"/>
              </a:rPr>
              <a:t>    ET0 = 1;			//开定时器0中断</a:t>
            </a:r>
          </a:p>
          <a:p>
            <a:pPr lvl="0"/>
            <a:r>
              <a:rPr lang="en-US" altLang="zh-CN" sz="1400" b="1">
                <a:latin typeface="楷体_GB2312" pitchFamily="49" charset="-122"/>
                <a:ea typeface="楷体_GB2312" pitchFamily="49" charset="-122"/>
              </a:rPr>
              <a:t>	EA = 1;         	//开总中断</a:t>
            </a:r>
          </a:p>
          <a:p>
            <a:pPr lvl="0"/>
            <a:r>
              <a:rPr lang="en-US" altLang="zh-CN" sz="1400" b="1">
                <a:latin typeface="楷体_GB2312" pitchFamily="49" charset="-122"/>
                <a:ea typeface="楷体_GB2312" pitchFamily="49" charset="-122"/>
              </a:rPr>
              <a:t>}</a:t>
            </a:r>
          </a:p>
          <a:p>
            <a:pPr lvl="0"/>
            <a:r>
              <a:rPr lang="en-US" altLang="zh-CN" sz="1400" b="1">
                <a:latin typeface="楷体_GB2312" pitchFamily="49" charset="-122"/>
                <a:ea typeface="楷体_GB2312" pitchFamily="49" charset="-122"/>
              </a:rPr>
              <a:t>/////////////////////////End of TimerInitProc////////////////////////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70" name="矩形 228369"/>
          <p:cNvSpPr/>
          <p:nvPr/>
        </p:nvSpPr>
        <p:spPr>
          <a:xfrm>
            <a:off x="656565" y="2164040"/>
            <a:ext cx="8024495" cy="4145280"/>
          </a:xfrm>
          <a:prstGeom prst="rect">
            <a:avLst/>
          </a:prstGeom>
          <a:noFill/>
          <a:ln w="38100">
            <a:noFill/>
          </a:ln>
        </p:spPr>
        <p:txBody>
          <a:bodyPr wrap="square">
            <a:spAutoFit/>
          </a:bodyPr>
          <a:lstStyle/>
          <a:p>
            <a:pPr lvl="0"/>
            <a:r>
              <a:rPr lang="en-US" altLang="zh-CN" sz="1400" b="1">
                <a:latin typeface="楷体_GB2312" pitchFamily="49" charset="-122"/>
                <a:ea typeface="楷体_GB2312" pitchFamily="49" charset="-122"/>
              </a:rPr>
              <a:t>/********************************************************************</a:t>
            </a:r>
          </a:p>
          <a:p>
            <a:pPr lvl="0"/>
            <a:r>
              <a:rPr lang="en-US" altLang="zh-CN" sz="1400" b="1">
                <a:latin typeface="楷体_GB2312" pitchFamily="49" charset="-122"/>
                <a:ea typeface="楷体_GB2312" pitchFamily="49" charset="-122"/>
              </a:rPr>
              <a:t>函数功能：</a:t>
            </a:r>
            <a:r>
              <a:rPr lang="zh-CN" altLang="en-US" sz="1400" b="1">
                <a:latin typeface="楷体_GB2312" pitchFamily="49" charset="-122"/>
                <a:ea typeface="楷体_GB2312" pitchFamily="49" charset="-122"/>
              </a:rPr>
              <a:t>变量</a:t>
            </a:r>
            <a:r>
              <a:rPr lang="en-US" altLang="zh-CN" sz="1400" b="1">
                <a:latin typeface="楷体_GB2312" pitchFamily="49" charset="-122"/>
                <a:ea typeface="楷体_GB2312" pitchFamily="49" charset="-122"/>
              </a:rPr>
              <a:t>初始化</a:t>
            </a:r>
          </a:p>
          <a:p>
            <a:pPr lvl="0"/>
            <a:r>
              <a:rPr lang="en-US" altLang="zh-CN" sz="1400" b="1">
                <a:latin typeface="楷体_GB2312" pitchFamily="49" charset="-122"/>
                <a:ea typeface="楷体_GB2312" pitchFamily="49" charset="-122"/>
              </a:rPr>
              <a:t>入口参数</a:t>
            </a:r>
            <a:r>
              <a:rPr lang="zh-CN" altLang="en-US" sz="1400" b="1">
                <a:latin typeface="楷体_GB2312" pitchFamily="49" charset="-122"/>
                <a:ea typeface="楷体_GB2312" pitchFamily="49" charset="-122"/>
              </a:rPr>
              <a:t>；</a:t>
            </a:r>
            <a:r>
              <a:rPr lang="en-US" altLang="zh-CN" sz="1400" b="1">
                <a:latin typeface="楷体_GB2312" pitchFamily="49" charset="-122"/>
                <a:ea typeface="楷体_GB2312" pitchFamily="49" charset="-122"/>
              </a:rPr>
              <a:t>返    回</a:t>
            </a:r>
            <a:r>
              <a:rPr lang="zh-CN" altLang="en-US" sz="1400" b="1">
                <a:latin typeface="楷体_GB2312" pitchFamily="49" charset="-122"/>
                <a:ea typeface="楷体_GB2312" pitchFamily="49" charset="-122"/>
              </a:rPr>
              <a:t>；</a:t>
            </a:r>
            <a:r>
              <a:rPr lang="en-US" altLang="zh-CN" sz="1400" b="1">
                <a:latin typeface="楷体_GB2312" pitchFamily="49" charset="-122"/>
                <a:ea typeface="楷体_GB2312" pitchFamily="49" charset="-122"/>
              </a:rPr>
              <a:t>备    注：null</a:t>
            </a:r>
          </a:p>
          <a:p>
            <a:pPr lvl="0"/>
            <a:r>
              <a:rPr lang="en-US" altLang="zh-CN" sz="1400" b="1">
                <a:latin typeface="楷体_GB2312" pitchFamily="49" charset="-122"/>
                <a:ea typeface="楷体_GB2312" pitchFamily="49" charset="-122"/>
              </a:rPr>
              <a:t>********************************************************************/</a:t>
            </a:r>
          </a:p>
          <a:p>
            <a:pPr lvl="0"/>
            <a:r>
              <a:rPr lang="en-US" altLang="zh-CN" sz="1400" b="1">
                <a:latin typeface="楷体_GB2312" pitchFamily="49" charset="-122"/>
                <a:ea typeface="楷体_GB2312" pitchFamily="49" charset="-122"/>
              </a:rPr>
              <a:t>void initvar()</a:t>
            </a:r>
          </a:p>
          <a:p>
            <a:pPr lvl="0"/>
            <a:r>
              <a:rPr lang="en-US" altLang="zh-CN" sz="1400" b="1">
                <a:latin typeface="楷体_GB2312" pitchFamily="49" charset="-122"/>
                <a:ea typeface="楷体_GB2312" pitchFamily="49" charset="-122"/>
              </a:rPr>
              <a:t>{</a:t>
            </a:r>
          </a:p>
          <a:p>
            <a:pPr lvl="0"/>
            <a:r>
              <a:rPr lang="en-US" altLang="zh-CN" sz="1400" b="1">
                <a:latin typeface="楷体_GB2312" pitchFamily="49" charset="-122"/>
                <a:ea typeface="楷体_GB2312" pitchFamily="49" charset="-122"/>
              </a:rPr>
              <a:t>	starttest = 0;</a:t>
            </a:r>
          </a:p>
          <a:p>
            <a:pPr lvl="0"/>
            <a:r>
              <a:rPr lang="en-US" altLang="zh-CN" sz="1400" b="1">
                <a:latin typeface="楷体_GB2312" pitchFamily="49" charset="-122"/>
                <a:ea typeface="楷体_GB2312" pitchFamily="49" charset="-122"/>
              </a:rPr>
              <a:t>	cnt10ms = 0;</a:t>
            </a:r>
          </a:p>
          <a:p>
            <a:pPr lvl="0"/>
            <a:r>
              <a:rPr lang="en-US" altLang="zh-CN" sz="1400" b="1">
                <a:latin typeface="楷体_GB2312" pitchFamily="49" charset="-122"/>
                <a:ea typeface="楷体_GB2312" pitchFamily="49" charset="-122"/>
              </a:rPr>
              <a:t>	cnt1s = 0;</a:t>
            </a:r>
          </a:p>
          <a:p>
            <a:pPr lvl="0"/>
            <a:r>
              <a:rPr lang="en-US" altLang="zh-CN" sz="1400" b="1">
                <a:latin typeface="楷体_GB2312" pitchFamily="49" charset="-122"/>
                <a:ea typeface="楷体_GB2312" pitchFamily="49" charset="-122"/>
              </a:rPr>
              <a:t>	Pulsecnt = 0;</a:t>
            </a:r>
          </a:p>
          <a:p>
            <a:pPr lvl="0"/>
            <a:r>
              <a:rPr lang="en-US" altLang="zh-CN" sz="1400" b="1">
                <a:latin typeface="楷体_GB2312" pitchFamily="49" charset="-122"/>
                <a:ea typeface="楷体_GB2312" pitchFamily="49" charset="-122"/>
              </a:rPr>
              <a:t>	spk = 0;</a:t>
            </a:r>
          </a:p>
          <a:p>
            <a:pPr lvl="0"/>
            <a:r>
              <a:rPr lang="en-US" altLang="zh-CN" sz="1400" b="1">
                <a:latin typeface="楷体_GB2312" pitchFamily="49" charset="-122"/>
                <a:ea typeface="楷体_GB2312" pitchFamily="49" charset="-122"/>
              </a:rPr>
              <a:t>	led = 0;</a:t>
            </a:r>
          </a:p>
          <a:p>
            <a:pPr lvl="0"/>
            <a:r>
              <a:rPr lang="en-US" altLang="zh-CN" sz="1400" b="1">
                <a:latin typeface="楷体_GB2312" pitchFamily="49" charset="-122"/>
                <a:ea typeface="楷体_GB2312" pitchFamily="49" charset="-122"/>
              </a:rPr>
              <a:t>}</a:t>
            </a:r>
          </a:p>
          <a:p>
            <a:pPr lvl="0"/>
            <a:r>
              <a:rPr lang="en-US" altLang="zh-CN" sz="1400" b="1">
                <a:latin typeface="楷体_GB2312" pitchFamily="49" charset="-122"/>
                <a:ea typeface="楷体_GB2312" pitchFamily="49" charset="-122"/>
              </a:rPr>
              <a:t>void Init_System(void)</a:t>
            </a:r>
          </a:p>
          <a:p>
            <a:pPr lvl="0"/>
            <a:r>
              <a:rPr lang="en-US" altLang="zh-CN" sz="1400" b="1">
                <a:latin typeface="楷体_GB2312" pitchFamily="49" charset="-122"/>
                <a:ea typeface="楷体_GB2312" pitchFamily="49" charset="-122"/>
              </a:rPr>
              <a:t>{</a:t>
            </a:r>
          </a:p>
          <a:p>
            <a:pPr lvl="0"/>
            <a:r>
              <a:rPr lang="en-US" altLang="zh-CN" sz="1400" b="1">
                <a:latin typeface="楷体_GB2312" pitchFamily="49" charset="-122"/>
                <a:ea typeface="楷体_GB2312" pitchFamily="49" charset="-122"/>
              </a:rPr>
              <a:t>    Init_Extint();</a:t>
            </a:r>
          </a:p>
          <a:p>
            <a:pPr lvl="0"/>
            <a:r>
              <a:rPr lang="en-US" altLang="zh-CN" sz="1400" b="1">
                <a:latin typeface="楷体_GB2312" pitchFamily="49" charset="-122"/>
                <a:ea typeface="楷体_GB2312" pitchFamily="49" charset="-122"/>
              </a:rPr>
              <a:t>    TimerInitProc();</a:t>
            </a:r>
          </a:p>
          <a:p>
            <a:pPr lvl="0"/>
            <a:r>
              <a:rPr lang="en-US" altLang="zh-CN" sz="1400" b="1">
                <a:latin typeface="楷体_GB2312" pitchFamily="49" charset="-122"/>
                <a:ea typeface="楷体_GB2312" pitchFamily="49" charset="-122"/>
              </a:rPr>
              <a:t>    initvar();</a:t>
            </a:r>
          </a:p>
          <a:p>
            <a:pPr lvl="0"/>
            <a:r>
              <a:rPr lang="en-US" altLang="zh-CN" sz="1400" b="1">
                <a:latin typeface="楷体_GB2312" pitchFamily="49" charset="-122"/>
                <a:ea typeface="楷体_GB2312"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06615" y="1133745"/>
            <a:ext cx="5575300" cy="576248"/>
          </a:xfrm>
          <a:prstGeom prst="rect">
            <a:avLst/>
          </a:prstGeom>
        </p:spPr>
        <p:txBody>
          <a:bodyPr wrap="square">
            <a:spAutoFit/>
          </a:bodyPr>
          <a:lstStyle/>
          <a:p>
            <a:pPr marL="342900" lvl="0" indent="-342900">
              <a:lnSpc>
                <a:spcPct val="150000"/>
              </a:lnSpc>
              <a:spcBef>
                <a:spcPts val="600"/>
              </a:spcBef>
              <a:buClr>
                <a:srgbClr val="C00000"/>
              </a:buClr>
              <a:buFont typeface="Wingdings" charset="0"/>
              <a:buChar char="ü"/>
            </a:pPr>
            <a:r>
              <a:rPr lang="zh-CN" altLang="en-US" b="1" dirty="0">
                <a:latin typeface="Times New Roman" pitchFamily="18" charset="0"/>
                <a:ea typeface="楷体_GB2312" pitchFamily="49" charset="-122"/>
                <a:sym typeface="+mn-ea"/>
              </a:rPr>
              <a:t>编程示例</a:t>
            </a:r>
            <a:r>
              <a:rPr lang="en-US" altLang="zh-CN" b="1" dirty="0">
                <a:latin typeface="Times New Roman" pitchFamily="18" charset="0"/>
                <a:ea typeface="楷体_GB2312" pitchFamily="49" charset="-122"/>
                <a:sym typeface="+mn-ea"/>
              </a:rPr>
              <a:t>——</a:t>
            </a:r>
            <a:r>
              <a:rPr lang="zh-CN" altLang="en-US" b="1" dirty="0">
                <a:solidFill>
                  <a:srgbClr val="FF0066"/>
                </a:solidFill>
                <a:latin typeface="楷体_GB2312" pitchFamily="49" charset="-122"/>
                <a:ea typeface="楷体_GB2312" pitchFamily="49" charset="-122"/>
                <a:sym typeface="+mn-ea"/>
              </a:rPr>
              <a:t>检测脉冲信号并计数</a:t>
            </a:r>
            <a:endParaRPr lang="en-US" altLang="zh-CN" sz="2400" b="1" dirty="0">
              <a:latin typeface="Times New Roman" pitchFamily="18" charset="0"/>
              <a:ea typeface="楷体_GB2312" pitchFamily="49" charset="-122"/>
              <a:sym typeface="+mn-ea"/>
            </a:endParaRPr>
          </a:p>
        </p:txBody>
      </p:sp>
      <p:sp>
        <p:nvSpPr>
          <p:cNvPr id="228370" name="矩形 228369"/>
          <p:cNvSpPr/>
          <p:nvPr/>
        </p:nvSpPr>
        <p:spPr>
          <a:xfrm>
            <a:off x="656565" y="2483895"/>
            <a:ext cx="8024495" cy="2865120"/>
          </a:xfrm>
          <a:prstGeom prst="rect">
            <a:avLst/>
          </a:prstGeom>
          <a:noFill/>
          <a:ln w="38100">
            <a:noFill/>
          </a:ln>
        </p:spPr>
        <p:txBody>
          <a:bodyPr wrap="square">
            <a:spAutoFit/>
          </a:bodyPr>
          <a:lstStyle/>
          <a:p>
            <a:pPr lvl="0"/>
            <a:r>
              <a:rPr lang="en-US" altLang="zh-CN" sz="1400" b="1">
                <a:latin typeface="楷体_GB2312" pitchFamily="49" charset="-122"/>
                <a:ea typeface="楷体_GB2312" pitchFamily="49" charset="-122"/>
              </a:rPr>
              <a:t>/*******************************************************************************</a:t>
            </a:r>
          </a:p>
          <a:p>
            <a:pPr lvl="0"/>
            <a:r>
              <a:rPr lang="en-US" altLang="zh-CN" sz="1400" b="1">
                <a:latin typeface="楷体_GB2312" pitchFamily="49" charset="-122"/>
                <a:ea typeface="楷体_GB2312" pitchFamily="49" charset="-122"/>
              </a:rPr>
              <a:t>* 函 数 名: Exti0_interrupt</a:t>
            </a:r>
          </a:p>
          <a:p>
            <a:pPr lvl="0"/>
            <a:r>
              <a:rPr lang="en-US" altLang="zh-CN" sz="1400" b="1">
                <a:latin typeface="楷体_GB2312" pitchFamily="49" charset="-122"/>
                <a:ea typeface="楷体_GB2312" pitchFamily="49" charset="-122"/>
              </a:rPr>
              <a:t>* 函数功能: /INT0引脚下降沿进入中断</a:t>
            </a:r>
          </a:p>
          <a:p>
            <a:pPr lvl="0"/>
            <a:r>
              <a:rPr lang="en-US" altLang="zh-CN" sz="1400" b="1">
                <a:latin typeface="楷体_GB2312" pitchFamily="49" charset="-122"/>
                <a:ea typeface="楷体_GB2312" pitchFamily="49" charset="-122"/>
              </a:rPr>
              <a:t>* 入口参数: 无</a:t>
            </a:r>
          </a:p>
          <a:p>
            <a:pPr lvl="0"/>
            <a:r>
              <a:rPr lang="en-US" altLang="zh-CN" sz="1400" b="1">
                <a:latin typeface="楷体_GB2312" pitchFamily="49" charset="-122"/>
                <a:ea typeface="楷体_GB2312" pitchFamily="49" charset="-122"/>
              </a:rPr>
              <a:t>* 返    回: 无</a:t>
            </a:r>
          </a:p>
          <a:p>
            <a:pPr lvl="0"/>
            <a:r>
              <a:rPr lang="en-US" altLang="zh-CN" sz="1400" b="1">
                <a:latin typeface="楷体_GB2312" pitchFamily="49" charset="-122"/>
                <a:ea typeface="楷体_GB2312" pitchFamily="49" charset="-122"/>
              </a:rPr>
              <a:t>*******************************************************************************/</a:t>
            </a:r>
          </a:p>
          <a:p>
            <a:pPr lvl="0"/>
            <a:r>
              <a:rPr lang="en-US" altLang="zh-CN" sz="1400" b="1">
                <a:latin typeface="楷体_GB2312" pitchFamily="49" charset="-122"/>
                <a:ea typeface="楷体_GB2312" pitchFamily="49" charset="-122"/>
              </a:rPr>
              <a:t>void Ext0_interrupt(void) interrupt 0</a:t>
            </a:r>
          </a:p>
          <a:p>
            <a:pPr lvl="0"/>
            <a:r>
              <a:rPr lang="en-US" altLang="zh-CN" sz="1400" b="1">
                <a:latin typeface="楷体_GB2312" pitchFamily="49" charset="-122"/>
                <a:ea typeface="楷体_GB2312" pitchFamily="49" charset="-122"/>
              </a:rPr>
              <a:t>{</a:t>
            </a:r>
          </a:p>
          <a:p>
            <a:pPr lvl="0"/>
            <a:r>
              <a:rPr lang="en-US" altLang="zh-CN" sz="1400" b="1">
                <a:latin typeface="楷体_GB2312" pitchFamily="49" charset="-122"/>
                <a:ea typeface="楷体_GB2312" pitchFamily="49" charset="-122"/>
              </a:rPr>
              <a:t>	if(starttest == 1)		//处在测试状态</a:t>
            </a:r>
          </a:p>
          <a:p>
            <a:pPr lvl="0"/>
            <a:r>
              <a:rPr lang="en-US" altLang="zh-CN" sz="1400" b="1">
                <a:latin typeface="楷体_GB2312" pitchFamily="49" charset="-122"/>
                <a:ea typeface="楷体_GB2312" pitchFamily="49" charset="-122"/>
              </a:rPr>
              <a:t>	{</a:t>
            </a:r>
          </a:p>
          <a:p>
            <a:pPr lvl="0"/>
            <a:r>
              <a:rPr lang="en-US" altLang="zh-CN" sz="1400" b="1">
                <a:latin typeface="楷体_GB2312" pitchFamily="49" charset="-122"/>
                <a:ea typeface="楷体_GB2312" pitchFamily="49" charset="-122"/>
              </a:rPr>
              <a:t>		Pulsecnt++;	//来一次中断心跳计数器加1</a:t>
            </a:r>
          </a:p>
          <a:p>
            <a:pPr lvl="0"/>
            <a:r>
              <a:rPr lang="en-US" altLang="zh-CN" sz="1400" b="1">
                <a:latin typeface="楷体_GB2312" pitchFamily="49" charset="-122"/>
                <a:ea typeface="楷体_GB2312" pitchFamily="49" charset="-122"/>
              </a:rPr>
              <a:t>	}</a:t>
            </a:r>
          </a:p>
          <a:p>
            <a:pPr lvl="0"/>
            <a:r>
              <a:rPr lang="en-US" altLang="zh-CN" sz="1400" b="1">
                <a:latin typeface="楷体_GB2312" pitchFamily="49" charset="-122"/>
                <a:ea typeface="楷体_GB2312" pitchFamily="49"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70" name="矩形 228369"/>
          <p:cNvSpPr/>
          <p:nvPr/>
        </p:nvSpPr>
        <p:spPr>
          <a:xfrm>
            <a:off x="746575" y="2078850"/>
            <a:ext cx="8107045" cy="4358640"/>
          </a:xfrm>
          <a:prstGeom prst="rect">
            <a:avLst/>
          </a:prstGeom>
          <a:noFill/>
          <a:ln w="38100">
            <a:noFill/>
          </a:ln>
        </p:spPr>
        <p:txBody>
          <a:bodyPr wrap="square">
            <a:spAutoFit/>
          </a:bodyPr>
          <a:lstStyle/>
          <a:p>
            <a:pPr lvl="0"/>
            <a:r>
              <a:rPr lang="en-US" altLang="zh-CN" sz="1400" b="1">
                <a:latin typeface="楷体_GB2312" pitchFamily="49" charset="-122"/>
                <a:ea typeface="楷体_GB2312" pitchFamily="49" charset="-122"/>
              </a:rPr>
              <a:t>/****************************************************************************</a:t>
            </a:r>
          </a:p>
          <a:p>
            <a:pPr lvl="0"/>
            <a:r>
              <a:rPr lang="en-US" altLang="zh-CN" sz="1400" b="1">
                <a:latin typeface="楷体_GB2312" pitchFamily="49" charset="-122"/>
                <a:ea typeface="楷体_GB2312" pitchFamily="49" charset="-122"/>
              </a:rPr>
              <a:t>* 函 数 名：Display(uchar chose_dat,uchar dat)</a:t>
            </a:r>
          </a:p>
          <a:p>
            <a:pPr lvl="0"/>
            <a:r>
              <a:rPr lang="en-US" altLang="zh-CN" sz="1400" b="1">
                <a:latin typeface="楷体_GB2312" pitchFamily="49" charset="-122"/>
                <a:ea typeface="楷体_GB2312" pitchFamily="49" charset="-122"/>
              </a:rPr>
              <a:t>* 函数功能：数码管显示</a:t>
            </a:r>
          </a:p>
          <a:p>
            <a:pPr lvl="0"/>
            <a:r>
              <a:rPr lang="en-US" altLang="zh-CN" sz="1400" b="1">
                <a:latin typeface="楷体_GB2312" pitchFamily="49" charset="-122"/>
                <a:ea typeface="楷体_GB2312" pitchFamily="49" charset="-122"/>
              </a:rPr>
              <a:t>* 入口参数：chose_dat数码管显示字位，dat显示字型</a:t>
            </a:r>
          </a:p>
          <a:p>
            <a:pPr lvl="0"/>
            <a:r>
              <a:rPr lang="en-US" altLang="zh-CN" sz="1400" b="1">
                <a:latin typeface="楷体_GB2312" pitchFamily="49" charset="-122"/>
                <a:ea typeface="楷体_GB2312" pitchFamily="49" charset="-122"/>
              </a:rPr>
              <a:t>* 返    回：无</a:t>
            </a:r>
          </a:p>
          <a:p>
            <a:pPr lvl="0"/>
            <a:r>
              <a:rPr lang="en-US" altLang="zh-CN" sz="1400" b="1">
                <a:latin typeface="楷体_GB2312" pitchFamily="49" charset="-122"/>
                <a:ea typeface="楷体_GB2312" pitchFamily="49" charset="-122"/>
              </a:rPr>
              <a:t>****************************************************************************/</a:t>
            </a:r>
          </a:p>
          <a:p>
            <a:pPr lvl="0"/>
            <a:r>
              <a:rPr lang="en-US" altLang="zh-CN" sz="1400" b="1">
                <a:latin typeface="楷体_GB2312" pitchFamily="49" charset="-122"/>
                <a:ea typeface="楷体_GB2312" pitchFamily="49" charset="-122"/>
              </a:rPr>
              <a:t>void Display(uint8 chose_dat, uint8 dat)</a:t>
            </a:r>
          </a:p>
          <a:p>
            <a:pPr lvl="0"/>
            <a:r>
              <a:rPr lang="en-US" altLang="zh-CN" sz="1400" b="1">
                <a:latin typeface="楷体_GB2312" pitchFamily="49" charset="-122"/>
                <a:ea typeface="楷体_GB2312" pitchFamily="49" charset="-122"/>
              </a:rPr>
              <a:t>{</a:t>
            </a:r>
          </a:p>
          <a:p>
            <a:pPr lvl="0"/>
            <a:r>
              <a:rPr lang="en-US" altLang="zh-CN" sz="1400" b="1">
                <a:latin typeface="楷体_GB2312" pitchFamily="49" charset="-122"/>
                <a:ea typeface="楷体_GB2312" pitchFamily="49" charset="-122"/>
              </a:rPr>
              <a:t>    P1 = dat;               //送显示字型</a:t>
            </a:r>
          </a:p>
          <a:p>
            <a:pPr lvl="0"/>
            <a:r>
              <a:rPr lang="en-US" altLang="zh-CN" sz="1400" b="1">
                <a:latin typeface="楷体_GB2312" pitchFamily="49" charset="-122"/>
                <a:ea typeface="楷体_GB2312" pitchFamily="49" charset="-122"/>
              </a:rPr>
              <a:t>	P2 = 0x01&lt;&lt;chose_dat;	//送显示字位</a:t>
            </a:r>
          </a:p>
          <a:p>
            <a:pPr lvl="0"/>
            <a:r>
              <a:rPr lang="en-US" altLang="zh-CN" sz="1400" b="1">
                <a:latin typeface="楷体_GB2312" pitchFamily="49" charset="-122"/>
                <a:ea typeface="楷体_GB2312" pitchFamily="49" charset="-122"/>
              </a:rPr>
              <a:t>    DelayMs(1);             //延时1MS</a:t>
            </a:r>
          </a:p>
          <a:p>
            <a:pPr lvl="0"/>
            <a:r>
              <a:rPr lang="en-US" altLang="zh-CN" sz="1400" b="1">
                <a:latin typeface="楷体_GB2312" pitchFamily="49" charset="-122"/>
                <a:ea typeface="楷体_GB2312" pitchFamily="49" charset="-122"/>
              </a:rPr>
              <a:t>	P2 = 0x00;              //关闭显示</a:t>
            </a:r>
          </a:p>
          <a:p>
            <a:pPr lvl="0"/>
            <a:r>
              <a:rPr lang="en-US" altLang="zh-CN" sz="1400" b="1">
                <a:latin typeface="楷体_GB2312" pitchFamily="49" charset="-122"/>
                <a:ea typeface="楷体_GB2312" pitchFamily="49" charset="-122"/>
              </a:rPr>
              <a:t>}</a:t>
            </a:r>
          </a:p>
          <a:p>
            <a:pPr lvl="0"/>
            <a:r>
              <a:rPr lang="en-US" altLang="zh-CN" sz="1400" b="1">
                <a:latin typeface="楷体_GB2312" pitchFamily="49" charset="-122"/>
                <a:ea typeface="楷体_GB2312" pitchFamily="49" charset="-122"/>
              </a:rPr>
              <a:t>void ShowDisp(uint8 tPulsecnt)</a:t>
            </a:r>
          </a:p>
          <a:p>
            <a:pPr lvl="0"/>
            <a:r>
              <a:rPr lang="en-US" altLang="zh-CN" sz="1400" b="1">
                <a:latin typeface="楷体_GB2312" pitchFamily="49" charset="-122"/>
                <a:ea typeface="楷体_GB2312" pitchFamily="49" charset="-122"/>
              </a:rPr>
              <a:t>{</a:t>
            </a:r>
          </a:p>
          <a:p>
            <a:pPr lvl="0"/>
            <a:r>
              <a:rPr lang="en-US" altLang="zh-CN" sz="1400" b="1">
                <a:latin typeface="楷体_GB2312" pitchFamily="49" charset="-122"/>
                <a:ea typeface="楷体_GB2312" pitchFamily="49" charset="-122"/>
              </a:rPr>
              <a:t>	Display(2, DispCode[tPulsecnt/100]);    //显示测试中的心跳</a:t>
            </a:r>
          </a:p>
          <a:p>
            <a:pPr lvl="0"/>
            <a:r>
              <a:rPr lang="en-US" altLang="zh-CN" sz="1400" b="1">
                <a:latin typeface="楷体_GB2312" pitchFamily="49" charset="-122"/>
                <a:ea typeface="楷体_GB2312" pitchFamily="49" charset="-122"/>
              </a:rPr>
              <a:t>	tPulsecnt = tPulsecnt%100;</a:t>
            </a:r>
          </a:p>
          <a:p>
            <a:pPr lvl="0"/>
            <a:r>
              <a:rPr lang="en-US" altLang="zh-CN" sz="1400" b="1">
                <a:latin typeface="楷体_GB2312" pitchFamily="49" charset="-122"/>
                <a:ea typeface="楷体_GB2312" pitchFamily="49" charset="-122"/>
              </a:rPr>
              <a:t>	Display(1, DispCode[tPulsecnt/10]);</a:t>
            </a:r>
          </a:p>
          <a:p>
            <a:pPr lvl="0"/>
            <a:r>
              <a:rPr lang="en-US" altLang="zh-CN" sz="1400" b="1">
                <a:latin typeface="楷体_GB2312" pitchFamily="49" charset="-122"/>
                <a:ea typeface="楷体_GB2312" pitchFamily="49" charset="-122"/>
              </a:rPr>
              <a:t>	Display(0, DispCode[tPulsecnt%10]);    </a:t>
            </a:r>
          </a:p>
          <a:p>
            <a:pPr lvl="0"/>
            <a:r>
              <a:rPr lang="en-US" altLang="zh-CN" sz="1400" b="1">
                <a:latin typeface="楷体_GB2312" pitchFamily="49" charset="-122"/>
                <a:ea typeface="楷体_GB2312" pitchFamily="49" charset="-122"/>
              </a:rPr>
              <a:t>}</a:t>
            </a:r>
          </a:p>
        </p:txBody>
      </p:sp>
      <p:sp>
        <p:nvSpPr>
          <p:cNvPr id="4" name="矩形 3"/>
          <p:cNvSpPr/>
          <p:nvPr/>
        </p:nvSpPr>
        <p:spPr>
          <a:xfrm>
            <a:off x="1151620" y="1088740"/>
            <a:ext cx="5072380" cy="576248"/>
          </a:xfrm>
          <a:prstGeom prst="rect">
            <a:avLst/>
          </a:prstGeom>
        </p:spPr>
        <p:txBody>
          <a:bodyPr wrap="square">
            <a:spAutoFit/>
          </a:bodyPr>
          <a:lstStyle/>
          <a:p>
            <a:pPr marL="342900" lvl="0" indent="-342900">
              <a:lnSpc>
                <a:spcPct val="150000"/>
              </a:lnSpc>
              <a:spcBef>
                <a:spcPts val="600"/>
              </a:spcBef>
              <a:buClr>
                <a:srgbClr val="C00000"/>
              </a:buClr>
              <a:buFont typeface="Wingdings" charset="0"/>
              <a:buChar char="ü"/>
            </a:pPr>
            <a:r>
              <a:rPr lang="zh-CN" altLang="en-US" b="1" dirty="0">
                <a:latin typeface="Times New Roman" pitchFamily="18" charset="0"/>
                <a:ea typeface="楷体_GB2312" pitchFamily="49" charset="-122"/>
                <a:sym typeface="+mn-ea"/>
              </a:rPr>
              <a:t>编程示例</a:t>
            </a:r>
            <a:r>
              <a:rPr lang="en-US" altLang="zh-CN" b="1" dirty="0">
                <a:latin typeface="Times New Roman" pitchFamily="18" charset="0"/>
                <a:ea typeface="楷体_GB2312" pitchFamily="49" charset="-122"/>
                <a:sym typeface="+mn-ea"/>
              </a:rPr>
              <a:t>——</a:t>
            </a:r>
            <a:r>
              <a:rPr lang="zh-CN" altLang="en-US" b="1" dirty="0">
                <a:solidFill>
                  <a:srgbClr val="FF0066"/>
                </a:solidFill>
                <a:latin typeface="楷体_GB2312" pitchFamily="49" charset="-122"/>
                <a:ea typeface="楷体_GB2312" pitchFamily="49" charset="-122"/>
                <a:sym typeface="+mn-ea"/>
              </a:rPr>
              <a:t>数码管显示</a:t>
            </a:r>
            <a:endParaRPr lang="en-US" altLang="zh-CN" sz="2400" b="1" dirty="0">
              <a:latin typeface="Times New Roman" pitchFamily="18" charset="0"/>
              <a:ea typeface="楷体_GB2312" pitchFamily="49"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70" name="矩形 228369"/>
          <p:cNvSpPr/>
          <p:nvPr/>
        </p:nvSpPr>
        <p:spPr>
          <a:xfrm>
            <a:off x="746575" y="2303875"/>
            <a:ext cx="8107045" cy="3291840"/>
          </a:xfrm>
          <a:prstGeom prst="rect">
            <a:avLst/>
          </a:prstGeom>
          <a:noFill/>
          <a:ln w="38100">
            <a:noFill/>
          </a:ln>
        </p:spPr>
        <p:txBody>
          <a:bodyPr wrap="square">
            <a:spAutoFit/>
          </a:bodyPr>
          <a:lstStyle/>
          <a:p>
            <a:pPr lvl="0"/>
            <a:r>
              <a:rPr lang="en-US" altLang="zh-CN" sz="1400" b="1">
                <a:latin typeface="楷体_GB2312" pitchFamily="49" charset="-122"/>
                <a:ea typeface="楷体_GB2312" pitchFamily="49" charset="-122"/>
              </a:rPr>
              <a:t>/********************************************************************</a:t>
            </a:r>
          </a:p>
          <a:p>
            <a:pPr lvl="0"/>
            <a:r>
              <a:rPr lang="en-US" altLang="zh-CN" sz="1400" b="1">
                <a:latin typeface="楷体_GB2312" pitchFamily="49" charset="-122"/>
                <a:ea typeface="楷体_GB2312" pitchFamily="49" charset="-122"/>
              </a:rPr>
              <a:t>函数功能：判断是否报警</a:t>
            </a:r>
          </a:p>
          <a:p>
            <a:pPr lvl="0"/>
            <a:r>
              <a:rPr lang="en-US" altLang="zh-CN" sz="1400" b="1">
                <a:latin typeface="楷体_GB2312" pitchFamily="49" charset="-122"/>
                <a:ea typeface="楷体_GB2312" pitchFamily="49" charset="-122"/>
              </a:rPr>
              <a:t>入口参数：tPulsecnt</a:t>
            </a:r>
          </a:p>
          <a:p>
            <a:pPr lvl="0"/>
            <a:r>
              <a:rPr lang="en-US" altLang="zh-CN" sz="1400" b="1">
                <a:latin typeface="楷体_GB2312" pitchFamily="49" charset="-122"/>
                <a:ea typeface="楷体_GB2312" pitchFamily="49" charset="-122"/>
              </a:rPr>
              <a:t>返    回：null</a:t>
            </a:r>
          </a:p>
          <a:p>
            <a:pPr lvl="0"/>
            <a:r>
              <a:rPr lang="en-US" altLang="zh-CN" sz="1400" b="1">
                <a:latin typeface="楷体_GB2312" pitchFamily="49" charset="-122"/>
                <a:ea typeface="楷体_GB2312" pitchFamily="49" charset="-122"/>
              </a:rPr>
              <a:t>备    注：null</a:t>
            </a:r>
          </a:p>
          <a:p>
            <a:pPr lvl="0"/>
            <a:r>
              <a:rPr lang="en-US" altLang="zh-CN" sz="1400" b="1">
                <a:latin typeface="楷体_GB2312" pitchFamily="49" charset="-122"/>
                <a:ea typeface="楷体_GB2312" pitchFamily="49" charset="-122"/>
              </a:rPr>
              <a:t>********************************************************************/</a:t>
            </a:r>
          </a:p>
          <a:p>
            <a:pPr lvl="0"/>
            <a:r>
              <a:rPr lang="en-US" altLang="zh-CN" sz="1400" b="1">
                <a:latin typeface="楷体_GB2312" pitchFamily="49" charset="-122"/>
                <a:ea typeface="楷体_GB2312" pitchFamily="49" charset="-122"/>
              </a:rPr>
              <a:t>void ifalarm(uint8 tPulsecnt)</a:t>
            </a:r>
          </a:p>
          <a:p>
            <a:pPr lvl="0"/>
            <a:r>
              <a:rPr lang="en-US" altLang="zh-CN" sz="1400" b="1">
                <a:latin typeface="楷体_GB2312" pitchFamily="49" charset="-122"/>
                <a:ea typeface="楷体_GB2312" pitchFamily="49" charset="-122"/>
              </a:rPr>
              <a:t>{</a:t>
            </a:r>
          </a:p>
          <a:p>
            <a:pPr lvl="0"/>
            <a:r>
              <a:rPr lang="en-US" altLang="zh-CN" sz="1400" b="1">
                <a:latin typeface="楷体_GB2312" pitchFamily="49" charset="-122"/>
                <a:ea typeface="楷体_GB2312" pitchFamily="49" charset="-122"/>
              </a:rPr>
              <a:t>	if(tPulsecnt&lt;40||tPulsecnt&gt;170)    </a:t>
            </a:r>
          </a:p>
          <a:p>
            <a:pPr lvl="0"/>
            <a:r>
              <a:rPr lang="en-US" altLang="zh-CN" sz="1400" b="1">
                <a:latin typeface="楷体_GB2312" pitchFamily="49" charset="-122"/>
                <a:ea typeface="楷体_GB2312" pitchFamily="49" charset="-122"/>
              </a:rPr>
              <a:t>	{</a:t>
            </a:r>
          </a:p>
          <a:p>
            <a:pPr lvl="0"/>
            <a:r>
              <a:rPr lang="en-US" altLang="zh-CN" sz="1400" b="1">
                <a:latin typeface="楷体_GB2312" pitchFamily="49" charset="-122"/>
                <a:ea typeface="楷体_GB2312" pitchFamily="49" charset="-122"/>
              </a:rPr>
              <a:t>		spk = 1;</a:t>
            </a:r>
          </a:p>
          <a:p>
            <a:pPr lvl="0"/>
            <a:r>
              <a:rPr lang="en-US" altLang="zh-CN" sz="1400" b="1">
                <a:latin typeface="楷体_GB2312" pitchFamily="49" charset="-122"/>
                <a:ea typeface="楷体_GB2312" pitchFamily="49" charset="-122"/>
              </a:rPr>
              <a:t>		led = 1;</a:t>
            </a:r>
          </a:p>
          <a:p>
            <a:pPr lvl="0"/>
            <a:r>
              <a:rPr lang="en-US" altLang="zh-CN" sz="1400" b="1">
                <a:latin typeface="楷体_GB2312" pitchFamily="49" charset="-122"/>
                <a:ea typeface="楷体_GB2312" pitchFamily="49" charset="-122"/>
              </a:rPr>
              <a:t>	}</a:t>
            </a:r>
          </a:p>
          <a:p>
            <a:pPr lvl="0"/>
            <a:r>
              <a:rPr lang="en-US" altLang="zh-CN" sz="1400" b="1">
                <a:latin typeface="楷体_GB2312" pitchFamily="49" charset="-122"/>
                <a:ea typeface="楷体_GB2312" pitchFamily="49" charset="-122"/>
              </a:rPr>
              <a:t>}</a:t>
            </a:r>
          </a:p>
          <a:p>
            <a:pPr lvl="0"/>
            <a:r>
              <a:rPr lang="en-US" altLang="zh-CN" sz="1400" b="1">
                <a:latin typeface="楷体_GB2312" pitchFamily="49" charset="-122"/>
                <a:ea typeface="楷体_GB2312" pitchFamily="49" charset="-122"/>
              </a:rPr>
              <a:t>/********************************************************************</a:t>
            </a:r>
          </a:p>
        </p:txBody>
      </p:sp>
      <p:sp>
        <p:nvSpPr>
          <p:cNvPr id="4" name="矩形 3"/>
          <p:cNvSpPr/>
          <p:nvPr/>
        </p:nvSpPr>
        <p:spPr>
          <a:xfrm>
            <a:off x="1061610" y="1088740"/>
            <a:ext cx="5072380" cy="576248"/>
          </a:xfrm>
          <a:prstGeom prst="rect">
            <a:avLst/>
          </a:prstGeom>
        </p:spPr>
        <p:txBody>
          <a:bodyPr wrap="square">
            <a:spAutoFit/>
          </a:bodyPr>
          <a:lstStyle/>
          <a:p>
            <a:pPr marL="342900" lvl="0" indent="-342900">
              <a:lnSpc>
                <a:spcPct val="150000"/>
              </a:lnSpc>
              <a:spcBef>
                <a:spcPts val="600"/>
              </a:spcBef>
              <a:buClr>
                <a:srgbClr val="C00000"/>
              </a:buClr>
              <a:buFont typeface="Wingdings" charset="0"/>
              <a:buChar char="ü"/>
            </a:pPr>
            <a:r>
              <a:rPr lang="zh-CN" altLang="en-US" b="1" dirty="0">
                <a:latin typeface="Times New Roman" pitchFamily="18" charset="0"/>
                <a:ea typeface="楷体_GB2312" pitchFamily="49" charset="-122"/>
                <a:sym typeface="+mn-ea"/>
              </a:rPr>
              <a:t>编程示例</a:t>
            </a:r>
            <a:r>
              <a:rPr lang="en-US" altLang="zh-CN" b="1" dirty="0">
                <a:latin typeface="Times New Roman" pitchFamily="18" charset="0"/>
                <a:ea typeface="楷体_GB2312" pitchFamily="49" charset="-122"/>
                <a:sym typeface="+mn-ea"/>
              </a:rPr>
              <a:t>——</a:t>
            </a:r>
            <a:r>
              <a:rPr lang="zh-CN" altLang="en-US" b="1" dirty="0">
                <a:solidFill>
                  <a:srgbClr val="FF0066"/>
                </a:solidFill>
                <a:latin typeface="楷体_GB2312" pitchFamily="49" charset="-122"/>
                <a:ea typeface="楷体_GB2312" pitchFamily="49" charset="-122"/>
                <a:sym typeface="+mn-ea"/>
              </a:rPr>
              <a:t>报警判断</a:t>
            </a:r>
            <a:endParaRPr lang="zh-CN" altLang="en-US" sz="2400" b="1" dirty="0">
              <a:solidFill>
                <a:srgbClr val="FF0066"/>
              </a:solidFill>
              <a:latin typeface="楷体_GB2312" pitchFamily="49" charset="-122"/>
              <a:ea typeface="楷体_GB2312" pitchFamily="49"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294694" y="1043735"/>
            <a:ext cx="5130571" cy="607820"/>
          </a:xfrm>
        </p:spPr>
        <p:txBody>
          <a:bodyPr/>
          <a:lstStyle/>
          <a:p>
            <a:pPr eaLnBrk="1" hangingPunct="1"/>
            <a:r>
              <a:rPr lang="en-US" altLang="zh-CN" sz="2800" b="1" dirty="0">
                <a:latin typeface="Times New Roman" pitchFamily="18" charset="0"/>
                <a:ea typeface="黑体" pitchFamily="49" charset="-122"/>
                <a:cs typeface="Times New Roman" pitchFamily="18" charset="0"/>
                <a:sym typeface="+mn-ea"/>
              </a:rPr>
              <a:t>6. </a:t>
            </a:r>
            <a:r>
              <a:rPr lang="zh-CN" altLang="en-US" sz="2800" b="1" dirty="0">
                <a:latin typeface="Times New Roman" pitchFamily="18" charset="0"/>
                <a:ea typeface="黑体" pitchFamily="49" charset="-122"/>
                <a:cs typeface="Times New Roman" pitchFamily="18" charset="0"/>
                <a:sym typeface="+mn-ea"/>
              </a:rPr>
              <a:t>电路板布局安装要求</a:t>
            </a:r>
            <a:endParaRPr lang="zh-CN" altLang="en-US" sz="2800" b="1" dirty="0">
              <a:latin typeface="Times New Roman" pitchFamily="18" charset="0"/>
              <a:ea typeface="黑体" pitchFamily="49" charset="-122"/>
              <a:cs typeface="Times New Roman" pitchFamily="18" charset="0"/>
            </a:endParaRPr>
          </a:p>
        </p:txBody>
      </p:sp>
      <p:sp>
        <p:nvSpPr>
          <p:cNvPr id="31754" name="标题 31753"/>
          <p:cNvSpPr>
            <a:spLocks noGrp="1"/>
          </p:cNvSpPr>
          <p:nvPr/>
        </p:nvSpPr>
        <p:spPr>
          <a:xfrm>
            <a:off x="990600" y="1828800"/>
            <a:ext cx="7772400" cy="1143000"/>
          </a:xfrm>
          <a:prstGeom prst="rect">
            <a:avLst/>
          </a:prstGeom>
          <a:noFill/>
          <a:ln w="9525">
            <a:noFill/>
            <a:miter lim="800000"/>
          </a:ln>
        </p:spPr>
        <p:txBody>
          <a:bodyPr vert="horz" wrap="square" lIns="91440" tIns="45720" rIns="91440" bIns="45720" numCol="1" anchor="ctr" anchorCtr="0" compatLnSpc="1"/>
          <a:lst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a:lstStyle>
          <a:p>
            <a:pPr algn="l" defTabSz="914400">
              <a:buNone/>
            </a:pPr>
            <a:endParaRPr lang="zh-CN" altLang="en-US" sz="4000" b="1" kern="1200" baseline="0">
              <a:solidFill>
                <a:srgbClr val="FF0000"/>
              </a:solidFill>
              <a:latin typeface="楷体_GB2312" pitchFamily="49" charset="-122"/>
              <a:ea typeface="楷体_GB2312" pitchFamily="49" charset="-122"/>
            </a:endParaRPr>
          </a:p>
        </p:txBody>
      </p:sp>
      <p:sp>
        <p:nvSpPr>
          <p:cNvPr id="31755" name="文本框 31754"/>
          <p:cNvSpPr txBox="1"/>
          <p:nvPr/>
        </p:nvSpPr>
        <p:spPr>
          <a:xfrm>
            <a:off x="250825" y="4108450"/>
            <a:ext cx="5691505" cy="396240"/>
          </a:xfrm>
          <a:prstGeom prst="rect">
            <a:avLst/>
          </a:prstGeom>
          <a:noFill/>
          <a:ln w="38100">
            <a:noFill/>
          </a:ln>
        </p:spPr>
        <p:txBody>
          <a:bodyPr wrap="square">
            <a:spAutoFit/>
          </a:bodyPr>
          <a:lstStyle/>
          <a:p>
            <a:pPr lvl="0">
              <a:spcBef>
                <a:spcPct val="50000"/>
              </a:spcBef>
            </a:pPr>
            <a:r>
              <a:rPr lang="en-US" altLang="zh-CN" sz="2000" b="1">
                <a:latin typeface="Batang" pitchFamily="18" charset="-127"/>
                <a:ea typeface="Batang" pitchFamily="18" charset="-127"/>
              </a:rPr>
              <a:t>⑴ </a:t>
            </a:r>
            <a:r>
              <a:rPr lang="zh-CN" altLang="en-US" sz="2000" b="1" dirty="0">
                <a:latin typeface="楷体_GB2312" pitchFamily="49" charset="-122"/>
                <a:ea typeface="楷体_GB2312" pitchFamily="49" charset="-122"/>
              </a:rPr>
              <a:t>在装配时，尽量把同一功能电路器件放在一起。</a:t>
            </a:r>
          </a:p>
        </p:txBody>
      </p:sp>
      <p:sp>
        <p:nvSpPr>
          <p:cNvPr id="31756" name="文本框 31755"/>
          <p:cNvSpPr txBox="1"/>
          <p:nvPr/>
        </p:nvSpPr>
        <p:spPr>
          <a:xfrm>
            <a:off x="250825" y="4824730"/>
            <a:ext cx="5692140" cy="1005840"/>
          </a:xfrm>
          <a:prstGeom prst="rect">
            <a:avLst/>
          </a:prstGeom>
          <a:noFill/>
          <a:ln w="38100">
            <a:noFill/>
          </a:ln>
        </p:spPr>
        <p:txBody>
          <a:bodyPr wrap="square">
            <a:spAutoFit/>
          </a:bodyPr>
          <a:lstStyle/>
          <a:p>
            <a:pPr lvl="0">
              <a:spcBef>
                <a:spcPct val="50000"/>
              </a:spcBef>
            </a:pPr>
            <a:r>
              <a:rPr lang="en-US" altLang="zh-CN" sz="2000" b="1" dirty="0">
                <a:latin typeface="楷体_GB2312" pitchFamily="49" charset="-122"/>
                <a:ea typeface="楷体_GB2312" pitchFamily="49" charset="-122"/>
              </a:rPr>
              <a:t>⑵ </a:t>
            </a:r>
            <a:r>
              <a:rPr lang="zh-CN" altLang="en-US" sz="2000" b="1" dirty="0">
                <a:latin typeface="楷体_GB2312" pitchFamily="49" charset="-122"/>
                <a:ea typeface="楷体_GB2312" pitchFamily="49" charset="-122"/>
              </a:rPr>
              <a:t>电阻器、二极管、短路线在安装时要注意</a:t>
            </a:r>
            <a:r>
              <a:rPr lang="zh-CN" altLang="en-US" sz="2000" b="1" dirty="0">
                <a:solidFill>
                  <a:srgbClr val="FF0000"/>
                </a:solidFill>
                <a:latin typeface="楷体_GB2312" pitchFamily="49" charset="-122"/>
                <a:ea typeface="楷体_GB2312" pitchFamily="49" charset="-122"/>
              </a:rPr>
              <a:t>横平竖直</a:t>
            </a:r>
            <a:r>
              <a:rPr lang="zh-CN" altLang="en-US" sz="2000" b="1" dirty="0">
                <a:latin typeface="楷体_GB2312" pitchFamily="49" charset="-122"/>
                <a:ea typeface="楷体_GB2312" pitchFamily="49" charset="-122"/>
              </a:rPr>
              <a:t>，</a:t>
            </a:r>
            <a:r>
              <a:rPr lang="zh-CN" altLang="en-US" sz="2000" b="1" dirty="0">
                <a:solidFill>
                  <a:srgbClr val="FF0000"/>
                </a:solidFill>
                <a:latin typeface="楷体_GB2312" pitchFamily="49" charset="-122"/>
                <a:ea typeface="楷体_GB2312" pitchFamily="49" charset="-122"/>
              </a:rPr>
              <a:t>卧式</a:t>
            </a:r>
            <a:r>
              <a:rPr lang="zh-CN" altLang="en-US" sz="2000" b="1" dirty="0">
                <a:latin typeface="楷体_GB2312" pitchFamily="49" charset="-122"/>
                <a:ea typeface="楷体_GB2312" pitchFamily="49" charset="-122"/>
              </a:rPr>
              <a:t>安装，安装时</a:t>
            </a:r>
            <a:r>
              <a:rPr lang="zh-CN" altLang="en-US" sz="2000" b="1" dirty="0">
                <a:solidFill>
                  <a:srgbClr val="FF0000"/>
                </a:solidFill>
                <a:latin typeface="楷体_GB2312" pitchFamily="49" charset="-122"/>
                <a:ea typeface="楷体_GB2312" pitchFamily="49" charset="-122"/>
              </a:rPr>
              <a:t>贴近</a:t>
            </a:r>
            <a:r>
              <a:rPr lang="zh-CN" altLang="en-US" sz="2000" b="1" dirty="0">
                <a:latin typeface="楷体_GB2312" pitchFamily="49" charset="-122"/>
                <a:ea typeface="楷体_GB2312" pitchFamily="49" charset="-122"/>
              </a:rPr>
              <a:t>印刷线路板</a:t>
            </a:r>
            <a:r>
              <a:rPr lang="en-US" altLang="zh-CN" sz="2000" b="1" dirty="0">
                <a:latin typeface="楷体_GB2312" pitchFamily="49" charset="-122"/>
                <a:ea typeface="楷体_GB2312" pitchFamily="49" charset="-122"/>
              </a:rPr>
              <a:t>(</a:t>
            </a:r>
            <a:r>
              <a:rPr lang="zh-CN" altLang="en-US" sz="2000" b="1" dirty="0">
                <a:latin typeface="楷体_GB2312" pitchFamily="49" charset="-122"/>
                <a:ea typeface="楷体_GB2312" pitchFamily="49" charset="-122"/>
              </a:rPr>
              <a:t>包括电解电容、集成插座等）。</a:t>
            </a:r>
            <a:endParaRPr lang="zh-CN" altLang="en-US" sz="2000" b="1" dirty="0">
              <a:solidFill>
                <a:srgbClr val="FF0000"/>
              </a:solidFill>
              <a:latin typeface="楷体_GB2312" pitchFamily="49" charset="-122"/>
              <a:ea typeface="楷体_GB2312" pitchFamily="49" charset="-122"/>
            </a:endParaRPr>
          </a:p>
        </p:txBody>
      </p:sp>
      <p:sp>
        <p:nvSpPr>
          <p:cNvPr id="31758" name="矩形 31757"/>
          <p:cNvSpPr/>
          <p:nvPr/>
        </p:nvSpPr>
        <p:spPr>
          <a:xfrm>
            <a:off x="250825" y="6150610"/>
            <a:ext cx="5724525" cy="396240"/>
          </a:xfrm>
          <a:prstGeom prst="rect">
            <a:avLst/>
          </a:prstGeom>
          <a:noFill/>
          <a:ln w="9525">
            <a:noFill/>
          </a:ln>
        </p:spPr>
        <p:txBody>
          <a:bodyPr>
            <a:spAutoFit/>
          </a:bodyPr>
          <a:lstStyle/>
          <a:p>
            <a:pPr lvl="0"/>
            <a:r>
              <a:rPr lang="zh-CN" altLang="en-US" sz="2000" b="1" dirty="0">
                <a:latin typeface="楷体_GB2312" pitchFamily="49" charset="-122"/>
                <a:ea typeface="楷体_GB2312" pitchFamily="49" charset="-122"/>
              </a:rPr>
              <a:t>⑶ 三极管在安装时要注意引脚高度（散热）。</a:t>
            </a:r>
          </a:p>
        </p:txBody>
      </p:sp>
      <p:grpSp>
        <p:nvGrpSpPr>
          <p:cNvPr id="31818" name="组合 31817"/>
          <p:cNvGrpSpPr/>
          <p:nvPr/>
        </p:nvGrpSpPr>
        <p:grpSpPr>
          <a:xfrm>
            <a:off x="6440805" y="4229100"/>
            <a:ext cx="2534285" cy="2197100"/>
            <a:chOff x="3792" y="2544"/>
            <a:chExt cx="1852" cy="1680"/>
          </a:xfrm>
        </p:grpSpPr>
        <p:sp>
          <p:nvSpPr>
            <p:cNvPr id="31815" name="文本框 31814"/>
            <p:cNvSpPr txBox="1"/>
            <p:nvPr/>
          </p:nvSpPr>
          <p:spPr>
            <a:xfrm>
              <a:off x="4108" y="2544"/>
              <a:ext cx="1081" cy="303"/>
            </a:xfrm>
            <a:prstGeom prst="rect">
              <a:avLst/>
            </a:prstGeom>
            <a:noFill/>
            <a:ln w="38100">
              <a:noFill/>
            </a:ln>
          </p:spPr>
          <p:txBody>
            <a:bodyPr wrap="square" anchor="t">
              <a:spAutoFit/>
            </a:bodyPr>
            <a:lstStyle/>
            <a:p>
              <a:pPr lvl="0"/>
              <a:r>
                <a:rPr lang="zh-CN" altLang="en-US" sz="2000" b="1" dirty="0">
                  <a:solidFill>
                    <a:srgbClr val="0000FF"/>
                  </a:solidFill>
                  <a:latin typeface="Times New Roman" pitchFamily="18" charset="0"/>
                  <a:ea typeface="楷体_GB2312" pitchFamily="49" charset="-122"/>
                </a:rPr>
                <a:t>友情提示：</a:t>
              </a:r>
              <a:endParaRPr lang="zh-CN" altLang="en-US" sz="2000" b="1">
                <a:solidFill>
                  <a:srgbClr val="0000FF"/>
                </a:solidFill>
                <a:latin typeface="Times New Roman" pitchFamily="18" charset="0"/>
                <a:ea typeface="楷体_GB2312" pitchFamily="49" charset="-122"/>
              </a:endParaRPr>
            </a:p>
          </p:txBody>
        </p:sp>
        <p:sp>
          <p:nvSpPr>
            <p:cNvPr id="31816" name="横卷形 31815"/>
            <p:cNvSpPr/>
            <p:nvPr/>
          </p:nvSpPr>
          <p:spPr>
            <a:xfrm>
              <a:off x="3792" y="2688"/>
              <a:ext cx="1728" cy="1536"/>
            </a:xfrm>
            <a:prstGeom prst="horizontalScroll">
              <a:avLst>
                <a:gd name="adj" fmla="val 12500"/>
              </a:avLst>
            </a:prstGeom>
            <a:noFill/>
            <a:ln w="38100" cap="flat" cmpd="sng">
              <a:solidFill>
                <a:schemeClr val="tx1"/>
              </a:solidFill>
              <a:prstDash val="solid"/>
              <a:headEnd type="none" w="med" len="med"/>
              <a:tailEnd type="none" w="med" len="med"/>
            </a:ln>
          </p:spPr>
          <p:txBody>
            <a:bodyPr/>
            <a:lstStyle/>
            <a:p>
              <a:endParaRPr lang="zh-CN" altLang="en-US"/>
            </a:p>
          </p:txBody>
        </p:sp>
        <p:sp>
          <p:nvSpPr>
            <p:cNvPr id="31817" name="文本框 31816"/>
            <p:cNvSpPr txBox="1"/>
            <p:nvPr/>
          </p:nvSpPr>
          <p:spPr>
            <a:xfrm>
              <a:off x="3984" y="3006"/>
              <a:ext cx="1660" cy="1012"/>
            </a:xfrm>
            <a:prstGeom prst="rect">
              <a:avLst/>
            </a:prstGeom>
            <a:noFill/>
            <a:ln w="38100">
              <a:noFill/>
            </a:ln>
          </p:spPr>
          <p:txBody>
            <a:bodyPr wrap="square" anchor="t">
              <a:spAutoFit/>
            </a:bodyPr>
            <a:lstStyle/>
            <a:p>
              <a:pPr lvl="0"/>
              <a:r>
                <a:rPr lang="zh-CN" altLang="en-US" sz="2000" b="1" dirty="0">
                  <a:solidFill>
                    <a:srgbClr val="0000FF"/>
                  </a:solidFill>
                  <a:latin typeface="Times New Roman" pitchFamily="18" charset="0"/>
                  <a:ea typeface="楷体_GB2312" pitchFamily="49" charset="-122"/>
                </a:rPr>
                <a:t>元器件在焊接前，</a:t>
              </a:r>
            </a:p>
            <a:p>
              <a:pPr lvl="0"/>
              <a:r>
                <a:rPr lang="zh-CN" altLang="en-US" sz="2000" b="1" dirty="0" smtClean="0">
                  <a:solidFill>
                    <a:srgbClr val="0000FF"/>
                  </a:solidFill>
                  <a:latin typeface="Times New Roman" pitchFamily="18" charset="0"/>
                  <a:ea typeface="楷体_GB2312" pitchFamily="49" charset="-122"/>
                </a:rPr>
                <a:t>可用</a:t>
              </a:r>
              <a:r>
                <a:rPr lang="zh-CN" altLang="en-US" sz="2000" b="1" dirty="0">
                  <a:solidFill>
                    <a:srgbClr val="0000FF"/>
                  </a:solidFill>
                  <a:latin typeface="Times New Roman" pitchFamily="18" charset="0"/>
                  <a:ea typeface="楷体_GB2312" pitchFamily="49" charset="-122"/>
                </a:rPr>
                <a:t>透明胶布固定</a:t>
              </a:r>
            </a:p>
            <a:p>
              <a:pPr lvl="0"/>
              <a:r>
                <a:rPr lang="zh-CN" altLang="en-US" sz="2000" b="1" dirty="0">
                  <a:solidFill>
                    <a:srgbClr val="0000FF"/>
                  </a:solidFill>
                  <a:latin typeface="Times New Roman" pitchFamily="18" charset="0"/>
                  <a:ea typeface="楷体_GB2312" pitchFamily="49" charset="-122"/>
                </a:rPr>
                <a:t>在电路板上</a:t>
              </a:r>
              <a:r>
                <a:rPr lang="zh-CN" altLang="en-US" sz="2000" b="1" dirty="0" smtClean="0">
                  <a:solidFill>
                    <a:srgbClr val="0000FF"/>
                  </a:solidFill>
                  <a:latin typeface="Times New Roman" pitchFamily="18" charset="0"/>
                  <a:ea typeface="楷体_GB2312" pitchFamily="49" charset="-122"/>
                </a:rPr>
                <a:t>，以便</a:t>
              </a:r>
              <a:r>
                <a:rPr lang="zh-CN" altLang="en-US" sz="2000" b="1" dirty="0">
                  <a:solidFill>
                    <a:srgbClr val="0000FF"/>
                  </a:solidFill>
                  <a:latin typeface="Times New Roman" pitchFamily="18" charset="0"/>
                  <a:ea typeface="楷体_GB2312" pitchFamily="49" charset="-122"/>
                </a:rPr>
                <a:t>于焊接</a:t>
              </a:r>
            </a:p>
          </p:txBody>
        </p:sp>
      </p:grpSp>
      <p:sp>
        <p:nvSpPr>
          <p:cNvPr id="31821" name="矩形 31820"/>
          <p:cNvSpPr/>
          <p:nvPr/>
        </p:nvSpPr>
        <p:spPr>
          <a:xfrm>
            <a:off x="252413" y="3046413"/>
            <a:ext cx="8828087" cy="109537"/>
          </a:xfrm>
          <a:prstGeom prst="rect">
            <a:avLst/>
          </a:prstGeom>
          <a:solidFill>
            <a:schemeClr val="accent1"/>
          </a:solidFill>
          <a:ln w="19050" cap="sq" cmpd="sng">
            <a:solidFill>
              <a:schemeClr val="tx1"/>
            </a:solidFill>
            <a:prstDash val="solid"/>
            <a:miter/>
            <a:headEnd type="none" w="sm" len="sm"/>
            <a:tailEnd type="none" w="sm" len="sm"/>
          </a:ln>
        </p:spPr>
        <p:txBody>
          <a:bodyPr/>
          <a:lstStyle/>
          <a:p>
            <a:endParaRPr lang="zh-CN" altLang="en-US"/>
          </a:p>
        </p:txBody>
      </p:sp>
      <p:grpSp>
        <p:nvGrpSpPr>
          <p:cNvPr id="31822" name="组合 31821"/>
          <p:cNvGrpSpPr/>
          <p:nvPr/>
        </p:nvGrpSpPr>
        <p:grpSpPr>
          <a:xfrm>
            <a:off x="5332413" y="2147888"/>
            <a:ext cx="685800" cy="1311275"/>
            <a:chOff x="2784" y="1296"/>
            <a:chExt cx="432" cy="1008"/>
          </a:xfrm>
        </p:grpSpPr>
        <p:sp>
          <p:nvSpPr>
            <p:cNvPr id="31823" name="椭圆 31822"/>
            <p:cNvSpPr/>
            <p:nvPr/>
          </p:nvSpPr>
          <p:spPr>
            <a:xfrm>
              <a:off x="2880" y="1296"/>
              <a:ext cx="240" cy="96"/>
            </a:xfrm>
            <a:prstGeom prst="ellipse">
              <a:avLst/>
            </a:prstGeom>
            <a:solidFill>
              <a:schemeClr val="accent1"/>
            </a:solidFill>
            <a:ln w="38100" cap="sq" cmpd="sng">
              <a:solidFill>
                <a:schemeClr val="tx1"/>
              </a:solidFill>
              <a:prstDash val="solid"/>
              <a:headEnd type="none" w="sm" len="sm"/>
              <a:tailEnd type="none" w="sm" len="sm"/>
            </a:ln>
          </p:spPr>
          <p:txBody>
            <a:bodyPr/>
            <a:lstStyle/>
            <a:p>
              <a:endParaRPr lang="zh-CN" altLang="en-US"/>
            </a:p>
          </p:txBody>
        </p:sp>
        <p:sp>
          <p:nvSpPr>
            <p:cNvPr id="31824" name="矩形 31823"/>
            <p:cNvSpPr/>
            <p:nvPr/>
          </p:nvSpPr>
          <p:spPr>
            <a:xfrm>
              <a:off x="2880" y="1344"/>
              <a:ext cx="240" cy="240"/>
            </a:xfrm>
            <a:prstGeom prst="rect">
              <a:avLst/>
            </a:prstGeom>
            <a:solidFill>
              <a:schemeClr val="accent1"/>
            </a:solidFill>
            <a:ln w="38100" cap="sq" cmpd="sng">
              <a:solidFill>
                <a:schemeClr val="tx1"/>
              </a:solidFill>
              <a:prstDash val="solid"/>
              <a:miter/>
              <a:headEnd type="none" w="sm" len="sm"/>
              <a:tailEnd type="none" w="sm" len="sm"/>
            </a:ln>
          </p:spPr>
          <p:txBody>
            <a:bodyPr/>
            <a:lstStyle/>
            <a:p>
              <a:endParaRPr lang="zh-CN" altLang="en-US"/>
            </a:p>
          </p:txBody>
        </p:sp>
        <p:sp>
          <p:nvSpPr>
            <p:cNvPr id="31825" name="直接连接符 31824"/>
            <p:cNvSpPr/>
            <p:nvPr/>
          </p:nvSpPr>
          <p:spPr>
            <a:xfrm flipH="1">
              <a:off x="2784" y="1584"/>
              <a:ext cx="144" cy="720"/>
            </a:xfrm>
            <a:prstGeom prst="line">
              <a:avLst/>
            </a:prstGeom>
            <a:ln w="38100" cap="sq" cmpd="sng">
              <a:solidFill>
                <a:schemeClr val="tx1"/>
              </a:solidFill>
              <a:prstDash val="solid"/>
              <a:headEnd type="none" w="sm" len="sm"/>
              <a:tailEnd type="none" w="sm" len="sm"/>
            </a:ln>
          </p:spPr>
          <p:txBody>
            <a:bodyPr/>
            <a:lstStyle/>
            <a:p>
              <a:endParaRPr lang="zh-CN" altLang="en-US"/>
            </a:p>
          </p:txBody>
        </p:sp>
        <p:sp>
          <p:nvSpPr>
            <p:cNvPr id="31826" name="直接连接符 31825"/>
            <p:cNvSpPr/>
            <p:nvPr/>
          </p:nvSpPr>
          <p:spPr>
            <a:xfrm>
              <a:off x="3000" y="1584"/>
              <a:ext cx="0" cy="720"/>
            </a:xfrm>
            <a:prstGeom prst="line">
              <a:avLst/>
            </a:prstGeom>
            <a:ln w="38100" cap="sq" cmpd="sng">
              <a:solidFill>
                <a:schemeClr val="tx1"/>
              </a:solidFill>
              <a:prstDash val="solid"/>
              <a:headEnd type="none" w="sm" len="sm"/>
              <a:tailEnd type="none" w="sm" len="sm"/>
            </a:ln>
          </p:spPr>
          <p:txBody>
            <a:bodyPr/>
            <a:lstStyle/>
            <a:p>
              <a:endParaRPr lang="zh-CN" altLang="en-US"/>
            </a:p>
          </p:txBody>
        </p:sp>
        <p:sp>
          <p:nvSpPr>
            <p:cNvPr id="31827" name="直接连接符 31826"/>
            <p:cNvSpPr/>
            <p:nvPr/>
          </p:nvSpPr>
          <p:spPr>
            <a:xfrm>
              <a:off x="3072" y="1584"/>
              <a:ext cx="144" cy="720"/>
            </a:xfrm>
            <a:prstGeom prst="line">
              <a:avLst/>
            </a:prstGeom>
            <a:ln w="38100" cap="sq" cmpd="sng">
              <a:solidFill>
                <a:schemeClr val="tx1"/>
              </a:solidFill>
              <a:prstDash val="solid"/>
              <a:headEnd type="none" w="sm" len="sm"/>
              <a:tailEnd type="none" w="sm" len="sm"/>
            </a:ln>
          </p:spPr>
          <p:txBody>
            <a:bodyPr/>
            <a:lstStyle/>
            <a:p>
              <a:endParaRPr lang="zh-CN" altLang="en-US"/>
            </a:p>
          </p:txBody>
        </p:sp>
      </p:grpSp>
      <p:sp>
        <p:nvSpPr>
          <p:cNvPr id="31828" name="直接连接符 31827"/>
          <p:cNvSpPr/>
          <p:nvPr/>
        </p:nvSpPr>
        <p:spPr>
          <a:xfrm>
            <a:off x="5942013" y="2508250"/>
            <a:ext cx="838200" cy="0"/>
          </a:xfrm>
          <a:prstGeom prst="line">
            <a:avLst/>
          </a:prstGeom>
          <a:ln w="28575" cap="sq" cmpd="sng">
            <a:solidFill>
              <a:schemeClr val="tx1"/>
            </a:solidFill>
            <a:prstDash val="solid"/>
            <a:headEnd type="none" w="sm" len="sm"/>
            <a:tailEnd type="none" w="sm" len="sm"/>
          </a:ln>
        </p:spPr>
        <p:txBody>
          <a:bodyPr/>
          <a:lstStyle/>
          <a:p>
            <a:endParaRPr lang="zh-CN" altLang="en-US"/>
          </a:p>
        </p:txBody>
      </p:sp>
      <p:sp>
        <p:nvSpPr>
          <p:cNvPr id="31829" name="直接连接符 31828"/>
          <p:cNvSpPr/>
          <p:nvPr/>
        </p:nvSpPr>
        <p:spPr>
          <a:xfrm>
            <a:off x="6475413" y="2741613"/>
            <a:ext cx="0" cy="304800"/>
          </a:xfrm>
          <a:prstGeom prst="line">
            <a:avLst/>
          </a:prstGeom>
          <a:ln w="28575" cap="sq" cmpd="sng">
            <a:solidFill>
              <a:schemeClr val="tx1"/>
            </a:solidFill>
            <a:prstDash val="solid"/>
            <a:headEnd type="none" w="sm" len="sm"/>
            <a:tailEnd type="triangle" w="sm" len="sm"/>
          </a:ln>
        </p:spPr>
        <p:txBody>
          <a:bodyPr/>
          <a:lstStyle/>
          <a:p>
            <a:endParaRPr lang="zh-CN" altLang="en-US"/>
          </a:p>
        </p:txBody>
      </p:sp>
      <p:sp>
        <p:nvSpPr>
          <p:cNvPr id="31830" name="直接连接符 31829"/>
          <p:cNvSpPr/>
          <p:nvPr/>
        </p:nvSpPr>
        <p:spPr>
          <a:xfrm flipV="1">
            <a:off x="6475413" y="2508250"/>
            <a:ext cx="0" cy="312738"/>
          </a:xfrm>
          <a:prstGeom prst="line">
            <a:avLst/>
          </a:prstGeom>
          <a:ln w="28575" cap="sq" cmpd="sng">
            <a:solidFill>
              <a:schemeClr val="tx1"/>
            </a:solidFill>
            <a:prstDash val="solid"/>
            <a:headEnd type="none" w="sm" len="sm"/>
            <a:tailEnd type="triangle" w="sm" len="sm"/>
          </a:ln>
        </p:spPr>
        <p:txBody>
          <a:bodyPr/>
          <a:lstStyle/>
          <a:p>
            <a:endParaRPr lang="zh-CN" altLang="en-US"/>
          </a:p>
        </p:txBody>
      </p:sp>
      <p:sp>
        <p:nvSpPr>
          <p:cNvPr id="31831" name="文本框 31830"/>
          <p:cNvSpPr txBox="1"/>
          <p:nvPr/>
        </p:nvSpPr>
        <p:spPr>
          <a:xfrm>
            <a:off x="6516688" y="2532063"/>
            <a:ext cx="1108075" cy="457200"/>
          </a:xfrm>
          <a:prstGeom prst="rect">
            <a:avLst/>
          </a:prstGeom>
          <a:noFill/>
          <a:ln w="12700">
            <a:noFill/>
          </a:ln>
        </p:spPr>
        <p:txBody>
          <a:bodyPr wrap="none" anchor="t">
            <a:spAutoFit/>
          </a:bodyPr>
          <a:lstStyle/>
          <a:p>
            <a:pPr lvl="0"/>
            <a:r>
              <a:rPr lang="en-US" altLang="zh-CN" b="1" dirty="0">
                <a:solidFill>
                  <a:srgbClr val="FF3300"/>
                </a:solidFill>
                <a:latin typeface="楷体_GB2312" pitchFamily="49" charset="-122"/>
                <a:ea typeface="楷体_GB2312" pitchFamily="49" charset="-122"/>
              </a:rPr>
              <a:t>3</a:t>
            </a:r>
            <a:r>
              <a:rPr lang="zh-CN" altLang="en-US" b="1" dirty="0">
                <a:solidFill>
                  <a:srgbClr val="FF3300"/>
                </a:solidFill>
                <a:latin typeface="楷体_GB2312" pitchFamily="49" charset="-122"/>
                <a:ea typeface="楷体_GB2312" pitchFamily="49" charset="-122"/>
              </a:rPr>
              <a:t>～</a:t>
            </a:r>
            <a:r>
              <a:rPr lang="en-US" altLang="zh-CN" b="1">
                <a:solidFill>
                  <a:srgbClr val="FF3300"/>
                </a:solidFill>
                <a:latin typeface="楷体_GB2312" pitchFamily="49" charset="-122"/>
                <a:ea typeface="楷体_GB2312" pitchFamily="49" charset="-122"/>
              </a:rPr>
              <a:t>5mm</a:t>
            </a:r>
          </a:p>
        </p:txBody>
      </p:sp>
      <p:sp>
        <p:nvSpPr>
          <p:cNvPr id="31832" name="文本框 31831"/>
          <p:cNvSpPr txBox="1"/>
          <p:nvPr/>
        </p:nvSpPr>
        <p:spPr>
          <a:xfrm>
            <a:off x="5213985" y="3464560"/>
            <a:ext cx="970280" cy="396240"/>
          </a:xfrm>
          <a:prstGeom prst="rect">
            <a:avLst/>
          </a:prstGeom>
          <a:noFill/>
          <a:ln w="9525">
            <a:noFill/>
          </a:ln>
        </p:spPr>
        <p:txBody>
          <a:bodyPr wrap="square">
            <a:spAutoFit/>
          </a:bodyPr>
          <a:lstStyle/>
          <a:p>
            <a:pPr lvl="0">
              <a:spcBef>
                <a:spcPct val="50000"/>
              </a:spcBef>
            </a:pPr>
            <a:r>
              <a:rPr lang="zh-CN" altLang="en-US" sz="2000" b="1" dirty="0">
                <a:latin typeface="Times New Roman" pitchFamily="18" charset="0"/>
                <a:ea typeface="楷体_GB2312" pitchFamily="49" charset="-122"/>
              </a:rPr>
              <a:t>三极管</a:t>
            </a:r>
            <a:endParaRPr lang="zh-CN" altLang="en-US" sz="2800" b="1">
              <a:latin typeface="楷体_GB2312" pitchFamily="49" charset="-122"/>
              <a:ea typeface="楷体_GB2312" pitchFamily="49" charset="-122"/>
            </a:endParaRPr>
          </a:p>
        </p:txBody>
      </p:sp>
      <p:grpSp>
        <p:nvGrpSpPr>
          <p:cNvPr id="31833" name="组合 31832"/>
          <p:cNvGrpSpPr/>
          <p:nvPr/>
        </p:nvGrpSpPr>
        <p:grpSpPr>
          <a:xfrm>
            <a:off x="539750" y="2724150"/>
            <a:ext cx="1728788" cy="720725"/>
            <a:chOff x="340" y="3249"/>
            <a:chExt cx="1089" cy="544"/>
          </a:xfrm>
        </p:grpSpPr>
        <p:sp>
          <p:nvSpPr>
            <p:cNvPr id="31834" name="直接连接符 31833"/>
            <p:cNvSpPr/>
            <p:nvPr/>
          </p:nvSpPr>
          <p:spPr>
            <a:xfrm>
              <a:off x="340" y="3339"/>
              <a:ext cx="0" cy="409"/>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31835" name="直接连接符 31834"/>
            <p:cNvSpPr/>
            <p:nvPr/>
          </p:nvSpPr>
          <p:spPr>
            <a:xfrm>
              <a:off x="340" y="3339"/>
              <a:ext cx="318"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31836" name="矩形 31835"/>
            <p:cNvSpPr/>
            <p:nvPr/>
          </p:nvSpPr>
          <p:spPr>
            <a:xfrm>
              <a:off x="658" y="3249"/>
              <a:ext cx="499" cy="181"/>
            </a:xfrm>
            <a:prstGeom prst="rect">
              <a:avLst/>
            </a:prstGeom>
            <a:solidFill>
              <a:schemeClr val="accent1"/>
            </a:solidFill>
            <a:ln w="28575" cap="flat" cmpd="sng">
              <a:solidFill>
                <a:schemeClr val="tx1"/>
              </a:solidFill>
              <a:prstDash val="solid"/>
              <a:miter/>
              <a:headEnd type="none" w="med" len="med"/>
              <a:tailEnd type="none" w="med" len="med"/>
            </a:ln>
          </p:spPr>
          <p:txBody>
            <a:bodyPr/>
            <a:lstStyle/>
            <a:p>
              <a:endParaRPr lang="zh-CN" altLang="en-US"/>
            </a:p>
          </p:txBody>
        </p:sp>
        <p:sp>
          <p:nvSpPr>
            <p:cNvPr id="31837" name="直接连接符 31836"/>
            <p:cNvSpPr/>
            <p:nvPr/>
          </p:nvSpPr>
          <p:spPr>
            <a:xfrm>
              <a:off x="1157" y="3339"/>
              <a:ext cx="27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31838" name="直接连接符 31837"/>
            <p:cNvSpPr/>
            <p:nvPr/>
          </p:nvSpPr>
          <p:spPr>
            <a:xfrm>
              <a:off x="1429" y="3339"/>
              <a:ext cx="0" cy="454"/>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31839" name="文本框 31838"/>
          <p:cNvSpPr txBox="1"/>
          <p:nvPr/>
        </p:nvSpPr>
        <p:spPr>
          <a:xfrm>
            <a:off x="539750" y="3464560"/>
            <a:ext cx="1736090" cy="396240"/>
          </a:xfrm>
          <a:prstGeom prst="rect">
            <a:avLst/>
          </a:prstGeom>
          <a:noFill/>
          <a:ln w="9525">
            <a:noFill/>
          </a:ln>
        </p:spPr>
        <p:txBody>
          <a:bodyPr wrap="square">
            <a:spAutoFit/>
          </a:bodyPr>
          <a:lstStyle/>
          <a:p>
            <a:pPr lvl="0">
              <a:spcBef>
                <a:spcPct val="50000"/>
              </a:spcBef>
            </a:pPr>
            <a:r>
              <a:rPr lang="zh-CN" altLang="en-US" sz="2000" b="1" dirty="0">
                <a:latin typeface="Times New Roman" pitchFamily="18" charset="0"/>
                <a:ea typeface="楷体_GB2312" pitchFamily="49" charset="-122"/>
              </a:rPr>
              <a:t>电阻、二极管</a:t>
            </a:r>
          </a:p>
        </p:txBody>
      </p:sp>
      <p:grpSp>
        <p:nvGrpSpPr>
          <p:cNvPr id="31854" name="组合 31853"/>
          <p:cNvGrpSpPr/>
          <p:nvPr/>
        </p:nvGrpSpPr>
        <p:grpSpPr>
          <a:xfrm>
            <a:off x="7956550" y="2282825"/>
            <a:ext cx="719138" cy="1162050"/>
            <a:chOff x="5012" y="1927"/>
            <a:chExt cx="453" cy="732"/>
          </a:xfrm>
        </p:grpSpPr>
        <p:sp>
          <p:nvSpPr>
            <p:cNvPr id="31841" name="直接连接符 31840"/>
            <p:cNvSpPr/>
            <p:nvPr/>
          </p:nvSpPr>
          <p:spPr>
            <a:xfrm>
              <a:off x="5012" y="1927"/>
              <a:ext cx="0" cy="46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31842" name="直接连接符 31841"/>
            <p:cNvSpPr/>
            <p:nvPr/>
          </p:nvSpPr>
          <p:spPr>
            <a:xfrm>
              <a:off x="5012" y="1933"/>
              <a:ext cx="453"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31843" name="直接连接符 31842"/>
            <p:cNvSpPr/>
            <p:nvPr/>
          </p:nvSpPr>
          <p:spPr>
            <a:xfrm>
              <a:off x="5465" y="1933"/>
              <a:ext cx="0" cy="461"/>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31844" name="直接连接符 31843"/>
            <p:cNvSpPr/>
            <p:nvPr/>
          </p:nvSpPr>
          <p:spPr>
            <a:xfrm>
              <a:off x="5012" y="2394"/>
              <a:ext cx="453"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31845" name="直接连接符 31844"/>
            <p:cNvSpPr/>
            <p:nvPr/>
          </p:nvSpPr>
          <p:spPr>
            <a:xfrm>
              <a:off x="5103" y="2393"/>
              <a:ext cx="0" cy="266"/>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31846" name="直接连接符 31845"/>
            <p:cNvSpPr/>
            <p:nvPr/>
          </p:nvSpPr>
          <p:spPr>
            <a:xfrm>
              <a:off x="5375" y="2393"/>
              <a:ext cx="0" cy="266"/>
            </a:xfrm>
            <a:prstGeom prst="line">
              <a:avLst/>
            </a:prstGeom>
            <a:ln w="38100" cap="flat" cmpd="sng">
              <a:solidFill>
                <a:schemeClr val="tx1"/>
              </a:solidFill>
              <a:prstDash val="solid"/>
              <a:headEnd type="none" w="med" len="med"/>
              <a:tailEnd type="none" w="med" len="med"/>
            </a:ln>
          </p:spPr>
          <p:txBody>
            <a:bodyPr/>
            <a:lstStyle/>
            <a:p>
              <a:endParaRPr lang="zh-CN" altLang="en-US"/>
            </a:p>
          </p:txBody>
        </p:sp>
      </p:grpSp>
      <p:sp>
        <p:nvSpPr>
          <p:cNvPr id="31847" name="文本框 31846"/>
          <p:cNvSpPr txBox="1"/>
          <p:nvPr/>
        </p:nvSpPr>
        <p:spPr>
          <a:xfrm>
            <a:off x="7685405" y="3464560"/>
            <a:ext cx="1289685" cy="396240"/>
          </a:xfrm>
          <a:prstGeom prst="rect">
            <a:avLst/>
          </a:prstGeom>
          <a:noFill/>
          <a:ln w="38100">
            <a:noFill/>
          </a:ln>
        </p:spPr>
        <p:txBody>
          <a:bodyPr wrap="square">
            <a:spAutoFit/>
          </a:bodyPr>
          <a:lstStyle/>
          <a:p>
            <a:pPr lvl="0">
              <a:spcBef>
                <a:spcPct val="50000"/>
              </a:spcBef>
            </a:pPr>
            <a:r>
              <a:rPr lang="zh-CN" altLang="en-US" sz="2000" b="1" dirty="0">
                <a:latin typeface="Times New Roman" pitchFamily="18" charset="0"/>
                <a:ea typeface="楷体_GB2312" pitchFamily="49" charset="-122"/>
              </a:rPr>
              <a:t>电解电容</a:t>
            </a:r>
            <a:endParaRPr lang="zh-CN" altLang="en-US" sz="2800" b="1" dirty="0">
              <a:latin typeface="楷体_GB2312" pitchFamily="49" charset="-122"/>
              <a:ea typeface="楷体_GB2312" pitchFamily="49" charset="-122"/>
            </a:endParaRPr>
          </a:p>
        </p:txBody>
      </p:sp>
      <p:grpSp>
        <p:nvGrpSpPr>
          <p:cNvPr id="31848" name="组合 31847"/>
          <p:cNvGrpSpPr/>
          <p:nvPr/>
        </p:nvGrpSpPr>
        <p:grpSpPr>
          <a:xfrm>
            <a:off x="2843213" y="2867025"/>
            <a:ext cx="1296987" cy="576263"/>
            <a:chOff x="2018" y="3339"/>
            <a:chExt cx="817" cy="363"/>
          </a:xfrm>
        </p:grpSpPr>
        <p:sp>
          <p:nvSpPr>
            <p:cNvPr id="31849" name="直接连接符 31848"/>
            <p:cNvSpPr/>
            <p:nvPr/>
          </p:nvSpPr>
          <p:spPr>
            <a:xfrm>
              <a:off x="2018" y="3339"/>
              <a:ext cx="0" cy="363"/>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31850" name="直接连接符 31849"/>
            <p:cNvSpPr/>
            <p:nvPr/>
          </p:nvSpPr>
          <p:spPr>
            <a:xfrm>
              <a:off x="2018" y="3339"/>
              <a:ext cx="817"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31851" name="直接连接符 31850"/>
            <p:cNvSpPr/>
            <p:nvPr/>
          </p:nvSpPr>
          <p:spPr>
            <a:xfrm>
              <a:off x="2835" y="3339"/>
              <a:ext cx="0" cy="318"/>
            </a:xfrm>
            <a:prstGeom prst="line">
              <a:avLst/>
            </a:prstGeom>
            <a:ln w="38100" cap="flat" cmpd="sng">
              <a:solidFill>
                <a:schemeClr val="tx1"/>
              </a:solidFill>
              <a:prstDash val="solid"/>
              <a:headEnd type="none" w="med" len="med"/>
              <a:tailEnd type="none" w="med" len="med"/>
            </a:ln>
          </p:spPr>
          <p:txBody>
            <a:bodyPr/>
            <a:lstStyle/>
            <a:p>
              <a:endParaRPr lang="zh-CN" altLang="en-US"/>
            </a:p>
          </p:txBody>
        </p:sp>
      </p:grpSp>
      <p:sp>
        <p:nvSpPr>
          <p:cNvPr id="31852" name="文本框 31851"/>
          <p:cNvSpPr txBox="1"/>
          <p:nvPr/>
        </p:nvSpPr>
        <p:spPr>
          <a:xfrm>
            <a:off x="3005455" y="3450590"/>
            <a:ext cx="973455" cy="396240"/>
          </a:xfrm>
          <a:prstGeom prst="rect">
            <a:avLst/>
          </a:prstGeom>
          <a:noFill/>
          <a:ln w="38100">
            <a:noFill/>
          </a:ln>
        </p:spPr>
        <p:txBody>
          <a:bodyPr wrap="square">
            <a:spAutoFit/>
          </a:bodyPr>
          <a:lstStyle/>
          <a:p>
            <a:pPr lvl="0">
              <a:spcBef>
                <a:spcPct val="50000"/>
              </a:spcBef>
            </a:pPr>
            <a:r>
              <a:rPr lang="zh-CN" altLang="en-US" sz="2000" b="1" dirty="0">
                <a:latin typeface="Times New Roman" pitchFamily="18" charset="0"/>
                <a:ea typeface="楷体_GB2312" pitchFamily="49" charset="-122"/>
              </a:rPr>
              <a:t>短路线</a:t>
            </a:r>
            <a:endParaRPr lang="zh-CN" altLang="en-US" sz="2800" b="1" dirty="0">
              <a:latin typeface="Times New Roman" pitchFamily="18" charset="0"/>
              <a:ea typeface="楷体_GB2312" pitchFamily="49" charset="-122"/>
            </a:endParaRPr>
          </a:p>
        </p:txBody>
      </p:sp>
      <p:grpSp>
        <p:nvGrpSpPr>
          <p:cNvPr id="31859" name="组合 31858"/>
          <p:cNvGrpSpPr/>
          <p:nvPr/>
        </p:nvGrpSpPr>
        <p:grpSpPr>
          <a:xfrm>
            <a:off x="2773363" y="2147888"/>
            <a:ext cx="1366837" cy="647700"/>
            <a:chOff x="1746" y="1888"/>
            <a:chExt cx="862" cy="408"/>
          </a:xfrm>
        </p:grpSpPr>
        <p:sp>
          <p:nvSpPr>
            <p:cNvPr id="31855" name="直接连接符 31854"/>
            <p:cNvSpPr/>
            <p:nvPr/>
          </p:nvSpPr>
          <p:spPr>
            <a:xfrm>
              <a:off x="1791" y="2024"/>
              <a:ext cx="0" cy="272"/>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31856" name="直接连接符 31855"/>
            <p:cNvSpPr/>
            <p:nvPr/>
          </p:nvSpPr>
          <p:spPr>
            <a:xfrm>
              <a:off x="2608" y="2024"/>
              <a:ext cx="0" cy="272"/>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31857" name="直接连接符 31856"/>
            <p:cNvSpPr/>
            <p:nvPr/>
          </p:nvSpPr>
          <p:spPr>
            <a:xfrm>
              <a:off x="1791" y="2205"/>
              <a:ext cx="817" cy="0"/>
            </a:xfrm>
            <a:prstGeom prst="line">
              <a:avLst/>
            </a:prstGeom>
            <a:ln w="38100" cap="flat" cmpd="sng">
              <a:solidFill>
                <a:srgbClr val="FF0000"/>
              </a:solidFill>
              <a:prstDash val="solid"/>
              <a:headEnd type="triangle" w="med" len="med"/>
              <a:tailEnd type="triangle" w="med" len="med"/>
            </a:ln>
          </p:spPr>
          <p:txBody>
            <a:bodyPr/>
            <a:lstStyle/>
            <a:p>
              <a:endParaRPr lang="zh-CN" altLang="en-US"/>
            </a:p>
          </p:txBody>
        </p:sp>
        <p:sp>
          <p:nvSpPr>
            <p:cNvPr id="31858" name="文本框 31857"/>
            <p:cNvSpPr txBox="1"/>
            <p:nvPr/>
          </p:nvSpPr>
          <p:spPr>
            <a:xfrm>
              <a:off x="1746" y="1888"/>
              <a:ext cx="816" cy="327"/>
            </a:xfrm>
            <a:prstGeom prst="rect">
              <a:avLst/>
            </a:prstGeom>
            <a:noFill/>
            <a:ln w="38100">
              <a:noFill/>
            </a:ln>
          </p:spPr>
          <p:txBody>
            <a:bodyPr>
              <a:spAutoFit/>
            </a:bodyPr>
            <a:lstStyle/>
            <a:p>
              <a:pPr lvl="0">
                <a:spcBef>
                  <a:spcPct val="50000"/>
                </a:spcBef>
              </a:pPr>
              <a:r>
                <a:rPr lang="en-US" altLang="zh-CN" sz="2800" b="1">
                  <a:solidFill>
                    <a:srgbClr val="3333FF"/>
                  </a:solidFill>
                  <a:latin typeface="楷体_GB2312" pitchFamily="49" charset="-122"/>
                  <a:ea typeface="楷体_GB2312" pitchFamily="49" charset="-122"/>
                </a:rPr>
                <a:t>≤40mm</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bwMode="auto">
          <a:xfrm>
            <a:off x="1282700" y="2895600"/>
            <a:ext cx="6845300" cy="1022350"/>
          </a:xfrm>
          <a:prstGeom prst="rect">
            <a:avLst/>
          </a:prstGeom>
          <a:noFill/>
          <a:ln w="9525">
            <a:noFill/>
            <a:miter lim="800000"/>
          </a:ln>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lang="zh-CN" altLang="en-US" sz="5000" b="1" kern="0" dirty="0" smtClean="0">
                <a:solidFill>
                  <a:schemeClr val="tx2"/>
                </a:solidFill>
                <a:latin typeface="黑体" pitchFamily="49" charset="-122"/>
                <a:ea typeface="黑体" pitchFamily="49" charset="-122"/>
                <a:cs typeface="+mj-cs"/>
              </a:rPr>
              <a:t>谢谢听讲！</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38100" y="2273300"/>
            <a:ext cx="8364370" cy="640080"/>
          </a:xfrm>
          <a:prstGeom prst="rect">
            <a:avLst/>
          </a:prstGeom>
        </p:spPr>
        <p:txBody>
          <a:bodyPr wrap="square">
            <a:spAutoFit/>
          </a:bodyPr>
          <a:lstStyle/>
          <a:p>
            <a:pPr marL="0" indent="0">
              <a:lnSpc>
                <a:spcPct val="150000"/>
              </a:lnSpc>
              <a:spcBef>
                <a:spcPts val="600"/>
              </a:spcBef>
              <a:buClr>
                <a:srgbClr val="C00000"/>
              </a:buClr>
              <a:buFont typeface="Wingdings" charset="0"/>
              <a:buNone/>
            </a:pPr>
            <a:r>
              <a:rPr lang="zh-CN" altLang="en-US" b="1" dirty="0" smtClean="0">
                <a:latin typeface="Times New Roman" pitchFamily="18" charset="0"/>
                <a:cs typeface="Times New Roman" pitchFamily="18" charset="0"/>
                <a:sym typeface="+mn-ea"/>
              </a:rPr>
              <a:t>选择NI MyDAQ的 </a:t>
            </a:r>
            <a:r>
              <a:rPr lang="zh-CN" altLang="en-US" b="1" dirty="0" smtClean="0">
                <a:solidFill>
                  <a:srgbClr val="00B0F0"/>
                </a:solidFill>
                <a:latin typeface="Times New Roman" pitchFamily="18" charset="0"/>
                <a:cs typeface="Times New Roman" pitchFamily="18" charset="0"/>
                <a:sym typeface="+mn-ea"/>
              </a:rPr>
              <a:t>+5V 和</a:t>
            </a:r>
            <a:r>
              <a:rPr lang="en-US" altLang="zh-CN" b="1" dirty="0" smtClean="0">
                <a:solidFill>
                  <a:srgbClr val="00B0F0"/>
                </a:solidFill>
                <a:latin typeface="Times New Roman" pitchFamily="18" charset="0"/>
                <a:cs typeface="Times New Roman" pitchFamily="18" charset="0"/>
                <a:sym typeface="+mn-ea"/>
              </a:rPr>
              <a:t>DGND</a:t>
            </a:r>
            <a:r>
              <a:rPr lang="zh-CN" altLang="en-US" b="1" dirty="0" smtClean="0">
                <a:solidFill>
                  <a:srgbClr val="00B0F0"/>
                </a:solidFill>
                <a:latin typeface="Times New Roman" pitchFamily="18" charset="0"/>
                <a:cs typeface="Times New Roman" pitchFamily="18" charset="0"/>
                <a:sym typeface="+mn-ea"/>
              </a:rPr>
              <a:t> </a:t>
            </a:r>
            <a:r>
              <a:rPr lang="zh-CN" altLang="en-US" b="1" dirty="0" smtClean="0">
                <a:latin typeface="Times New Roman" pitchFamily="18" charset="0"/>
                <a:cs typeface="Times New Roman" pitchFamily="18" charset="0"/>
                <a:sym typeface="+mn-ea"/>
              </a:rPr>
              <a:t>作为电路供电电源</a:t>
            </a:r>
          </a:p>
        </p:txBody>
      </p:sp>
      <p:sp>
        <p:nvSpPr>
          <p:cNvPr id="6146" name="Rectangle 2"/>
          <p:cNvSpPr>
            <a:spLocks noGrp="1" noChangeArrowheads="1"/>
          </p:cNvSpPr>
          <p:nvPr>
            <p:ph type="title"/>
          </p:nvPr>
        </p:nvSpPr>
        <p:spPr>
          <a:xfrm>
            <a:off x="1241630" y="1043735"/>
            <a:ext cx="5130571" cy="607820"/>
          </a:xfrm>
        </p:spPr>
        <p:txBody>
          <a:bodyPr/>
          <a:lstStyle/>
          <a:p>
            <a:pPr eaLnBrk="1" hangingPunct="1"/>
            <a:r>
              <a:rPr lang="en-US" altLang="zh-CN" sz="2800" b="1" dirty="0" smtClean="0">
                <a:latin typeface="Times New Roman" pitchFamily="18" charset="0"/>
                <a:ea typeface="黑体" pitchFamily="49" charset="-122"/>
                <a:cs typeface="Times New Roman" pitchFamily="18" charset="0"/>
                <a:sym typeface="+mn-ea"/>
              </a:rPr>
              <a:t>1. </a:t>
            </a:r>
            <a:r>
              <a:rPr lang="zh-CN" altLang="en-US" sz="2800" b="1" dirty="0" smtClean="0">
                <a:latin typeface="Times New Roman" pitchFamily="18" charset="0"/>
                <a:ea typeface="黑体" pitchFamily="49" charset="-122"/>
                <a:cs typeface="Times New Roman" pitchFamily="18" charset="0"/>
                <a:sym typeface="+mn-ea"/>
              </a:rPr>
              <a:t>电源电路</a:t>
            </a:r>
            <a:endParaRPr lang="zh-CN" altLang="en-US" sz="2800" b="1" dirty="0" smtClean="0">
              <a:latin typeface="Times New Roman" pitchFamily="18" charset="0"/>
              <a:ea typeface="黑体" pitchFamily="49" charset="-122"/>
              <a:cs typeface="Times New Roman" pitchFamily="18" charset="0"/>
            </a:endParaRPr>
          </a:p>
        </p:txBody>
      </p:sp>
      <p:pic>
        <p:nvPicPr>
          <p:cNvPr id="2" name="图片 1" descr="QQ图片20160713052257"/>
          <p:cNvPicPr>
            <a:picLocks noChangeAspect="1"/>
          </p:cNvPicPr>
          <p:nvPr/>
        </p:nvPicPr>
        <p:blipFill>
          <a:blip r:embed="rId2"/>
          <a:srcRect b="15005"/>
          <a:stretch>
            <a:fillRect/>
          </a:stretch>
        </p:blipFill>
        <p:spPr>
          <a:xfrm>
            <a:off x="2498725" y="3653790"/>
            <a:ext cx="3718560" cy="2371725"/>
          </a:xfrm>
          <a:prstGeom prst="rect">
            <a:avLst/>
          </a:prstGeom>
          <a:ln w="15875">
            <a:solidFill>
              <a:schemeClr val="tx1"/>
            </a:solidFill>
          </a:ln>
        </p:spPr>
      </p:pic>
      <p:sp>
        <p:nvSpPr>
          <p:cNvPr id="5" name="流程图: 可选过程 4"/>
          <p:cNvSpPr/>
          <p:nvPr/>
        </p:nvSpPr>
        <p:spPr>
          <a:xfrm>
            <a:off x="4934585" y="4257675"/>
            <a:ext cx="1061085" cy="1116965"/>
          </a:xfrm>
          <a:prstGeom prst="flowChartAlternateProcess">
            <a:avLst/>
          </a:prstGeom>
          <a:noFill/>
          <a:ln w="28575" cap="flat" cmpd="sng" algn="ctr">
            <a:solidFill>
              <a:srgbClr val="FF0000"/>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itchFamily="34" charset="0"/>
              <a:ea typeface="宋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38100" y="1962150"/>
            <a:ext cx="8364370" cy="2255520"/>
          </a:xfrm>
          <a:prstGeom prst="rect">
            <a:avLst/>
          </a:prstGeom>
        </p:spPr>
        <p:txBody>
          <a:bodyPr wrap="square">
            <a:spAutoFit/>
          </a:bodyPr>
          <a:lstStyle/>
          <a:p>
            <a:pPr>
              <a:lnSpc>
                <a:spcPct val="150000"/>
              </a:lnSpc>
              <a:spcBef>
                <a:spcPts val="600"/>
              </a:spcBef>
              <a:buClr>
                <a:srgbClr val="C00000"/>
              </a:buClr>
            </a:pPr>
            <a:r>
              <a:rPr lang="zh-CN" altLang="en-US" sz="2400" b="1" dirty="0" smtClean="0">
                <a:latin typeface="Times New Roman" pitchFamily="18" charset="0"/>
                <a:cs typeface="Times New Roman" pitchFamily="18" charset="0"/>
                <a:sym typeface="+mn-ea"/>
              </a:rPr>
              <a:t>（</a:t>
            </a:r>
            <a:r>
              <a:rPr lang="en-US" altLang="zh-CN" sz="2400" b="1" dirty="0" smtClean="0">
                <a:latin typeface="Times New Roman" pitchFamily="18" charset="0"/>
                <a:cs typeface="Times New Roman" pitchFamily="18" charset="0"/>
                <a:sym typeface="+mn-ea"/>
              </a:rPr>
              <a:t>1</a:t>
            </a:r>
            <a:r>
              <a:rPr lang="zh-CN" altLang="en-US" sz="2400" b="1" dirty="0" smtClean="0">
                <a:latin typeface="Times New Roman" pitchFamily="18" charset="0"/>
                <a:cs typeface="Times New Roman" pitchFamily="18" charset="0"/>
                <a:sym typeface="+mn-ea"/>
              </a:rPr>
              <a:t>）工作原理</a:t>
            </a:r>
          </a:p>
          <a:p>
            <a:pPr marL="0" indent="0">
              <a:lnSpc>
                <a:spcPct val="150000"/>
              </a:lnSpc>
              <a:spcBef>
                <a:spcPts val="600"/>
              </a:spcBef>
              <a:buClr>
                <a:srgbClr val="C00000"/>
              </a:buClr>
              <a:buFont typeface="Wingdings" charset="0"/>
              <a:buNone/>
            </a:pPr>
            <a:r>
              <a:rPr lang="zh-CN" altLang="en-US" sz="2400" b="1" dirty="0" smtClean="0">
                <a:latin typeface="Times New Roman" pitchFamily="18" charset="0"/>
                <a:cs typeface="Times New Roman" pitchFamily="18" charset="0"/>
                <a:sym typeface="+mn-ea"/>
              </a:rPr>
              <a:t>     </a:t>
            </a:r>
            <a:r>
              <a:rPr lang="zh-CN" altLang="en-US" sz="2000" b="1" dirty="0" smtClean="0">
                <a:latin typeface="Times New Roman" pitchFamily="18" charset="0"/>
                <a:cs typeface="Times New Roman" pitchFamily="18" charset="0"/>
                <a:sym typeface="+mn-ea"/>
              </a:rPr>
              <a:t>通过红外光电传感器，把手指血液脉动转变成微弱的电信号(</a:t>
            </a:r>
            <a:r>
              <a:rPr lang="zh-CN" altLang="en-US" sz="2000" b="1" dirty="0">
                <a:solidFill>
                  <a:srgbClr val="FF3300"/>
                </a:solidFill>
                <a:latin typeface="楷体_GB2312" pitchFamily="49" charset="-122"/>
                <a:ea typeface="楷体_GB2312" pitchFamily="49" charset="-122"/>
                <a:sym typeface="+mn-ea"/>
              </a:rPr>
              <a:t>信号幅度</a:t>
            </a:r>
            <a:r>
              <a:rPr lang="zh-CN" altLang="en-US" sz="2000" b="1" dirty="0" smtClean="0">
                <a:solidFill>
                  <a:srgbClr val="FF3300"/>
                </a:solidFill>
                <a:latin typeface="楷体_GB2312" pitchFamily="49" charset="-122"/>
                <a:ea typeface="楷体_GB2312" pitchFamily="49" charset="-122"/>
                <a:sym typeface="+mn-ea"/>
              </a:rPr>
              <a:t>为</a:t>
            </a:r>
            <a:r>
              <a:rPr lang="en-US" altLang="zh-CN" sz="2000" b="1" dirty="0" smtClean="0">
                <a:solidFill>
                  <a:srgbClr val="FF3300"/>
                </a:solidFill>
                <a:latin typeface="楷体_GB2312" pitchFamily="49" charset="-122"/>
                <a:ea typeface="楷体_GB2312" pitchFamily="49" charset="-122"/>
                <a:sym typeface="+mn-ea"/>
              </a:rPr>
              <a:t>5μV</a:t>
            </a:r>
            <a:r>
              <a:rPr lang="en-US" altLang="zh-CN" sz="2000" b="1" dirty="0">
                <a:solidFill>
                  <a:srgbClr val="FF3300"/>
                </a:solidFill>
                <a:latin typeface="楷体_GB2312" pitchFamily="49" charset="-122"/>
                <a:ea typeface="楷体_GB2312" pitchFamily="49" charset="-122"/>
                <a:sym typeface="+mn-ea"/>
              </a:rPr>
              <a:t>,</a:t>
            </a:r>
            <a:r>
              <a:rPr lang="zh-CN" altLang="en-US" sz="2000" b="1" dirty="0">
                <a:solidFill>
                  <a:srgbClr val="FF3300"/>
                </a:solidFill>
                <a:latin typeface="楷体_GB2312" pitchFamily="49" charset="-122"/>
                <a:ea typeface="楷体_GB2312" pitchFamily="49" charset="-122"/>
                <a:sym typeface="+mn-ea"/>
              </a:rPr>
              <a:t>频率为</a:t>
            </a:r>
            <a:r>
              <a:rPr lang="en-US" altLang="zh-CN" sz="2000" b="1" dirty="0">
                <a:solidFill>
                  <a:srgbClr val="FF3300"/>
                </a:solidFill>
                <a:latin typeface="楷体_GB2312" pitchFamily="49" charset="-122"/>
                <a:ea typeface="楷体_GB2312" pitchFamily="49" charset="-122"/>
                <a:sym typeface="+mn-ea"/>
              </a:rPr>
              <a:t>0.7</a:t>
            </a:r>
            <a:r>
              <a:rPr lang="zh-CN" altLang="en-US" sz="2000" b="1" dirty="0">
                <a:solidFill>
                  <a:srgbClr val="FF3300"/>
                </a:solidFill>
                <a:latin typeface="楷体_GB2312" pitchFamily="49" charset="-122"/>
                <a:ea typeface="楷体_GB2312" pitchFamily="49" charset="-122"/>
                <a:sym typeface="+mn-ea"/>
              </a:rPr>
              <a:t>～</a:t>
            </a:r>
            <a:r>
              <a:rPr lang="en-US" altLang="zh-CN" sz="2000" b="1" dirty="0">
                <a:solidFill>
                  <a:srgbClr val="FF3300"/>
                </a:solidFill>
                <a:latin typeface="楷体_GB2312" pitchFamily="49" charset="-122"/>
                <a:ea typeface="楷体_GB2312" pitchFamily="49" charset="-122"/>
                <a:sym typeface="+mn-ea"/>
              </a:rPr>
              <a:t>3Hz</a:t>
            </a:r>
            <a:r>
              <a:rPr lang="zh-CN" altLang="en-US" sz="2000" b="1" dirty="0" smtClean="0">
                <a:latin typeface="Times New Roman" pitchFamily="18" charset="0"/>
                <a:cs typeface="Times New Roman" pitchFamily="18" charset="0"/>
                <a:sym typeface="+mn-ea"/>
              </a:rPr>
              <a:t>）,并将此信号送到放大电路进行放大。</a:t>
            </a:r>
            <a:endParaRPr lang="zh-CN" altLang="en-US" sz="2000" b="1" dirty="0">
              <a:latin typeface="楷体_GB2312" pitchFamily="49" charset="-122"/>
              <a:ea typeface="楷体_GB2312" pitchFamily="49" charset="-122"/>
            </a:endParaRPr>
          </a:p>
          <a:p>
            <a:pPr marL="342900" indent="-342900">
              <a:lnSpc>
                <a:spcPct val="150000"/>
              </a:lnSpc>
              <a:spcBef>
                <a:spcPts val="600"/>
              </a:spcBef>
              <a:buClr>
                <a:srgbClr val="C00000"/>
              </a:buClr>
              <a:buFont typeface="Arial" charset="0"/>
              <a:buChar char="•"/>
            </a:pPr>
            <a:endParaRPr lang="zh-CN" altLang="en-US" sz="2000" b="1" dirty="0" smtClean="0">
              <a:latin typeface="Times New Roman" pitchFamily="18" charset="0"/>
              <a:cs typeface="Times New Roman" pitchFamily="18" charset="0"/>
              <a:sym typeface="+mn-ea"/>
            </a:endParaRPr>
          </a:p>
        </p:txBody>
      </p:sp>
      <p:sp>
        <p:nvSpPr>
          <p:cNvPr id="6146" name="Rectangle 2"/>
          <p:cNvSpPr>
            <a:spLocks noGrp="1" noChangeArrowheads="1"/>
          </p:cNvSpPr>
          <p:nvPr>
            <p:ph type="title"/>
          </p:nvPr>
        </p:nvSpPr>
        <p:spPr>
          <a:xfrm>
            <a:off x="1196625" y="1088740"/>
            <a:ext cx="5130571" cy="607820"/>
          </a:xfrm>
        </p:spPr>
        <p:txBody>
          <a:bodyPr/>
          <a:lstStyle/>
          <a:p>
            <a:pPr eaLnBrk="1" hangingPunct="1"/>
            <a:r>
              <a:rPr lang="en-US" altLang="zh-CN" sz="2800" b="1" dirty="0" smtClean="0">
                <a:latin typeface="Times New Roman" pitchFamily="18" charset="0"/>
                <a:ea typeface="黑体" pitchFamily="49" charset="-122"/>
                <a:cs typeface="Times New Roman" pitchFamily="18" charset="0"/>
                <a:sym typeface="+mn-ea"/>
              </a:rPr>
              <a:t>2. </a:t>
            </a:r>
            <a:r>
              <a:rPr lang="zh-CN" altLang="en-US" sz="2800" b="1" dirty="0" smtClean="0">
                <a:latin typeface="Times New Roman" pitchFamily="18" charset="0"/>
                <a:ea typeface="黑体" pitchFamily="49" charset="-122"/>
                <a:cs typeface="Times New Roman" pitchFamily="18" charset="0"/>
                <a:sym typeface="+mn-ea"/>
              </a:rPr>
              <a:t>光电转换电路</a:t>
            </a:r>
            <a:endParaRPr lang="zh-CN" altLang="en-US" sz="2800" b="1" dirty="0" smtClean="0">
              <a:latin typeface="Times New Roman" pitchFamily="18" charset="0"/>
              <a:ea typeface="黑体" pitchFamily="49" charset="-122"/>
              <a:cs typeface="Times New Roman" pitchFamily="18" charset="0"/>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1650" y="3699030"/>
            <a:ext cx="6255695" cy="29681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246528" y="1123735"/>
            <a:ext cx="4856480" cy="646331"/>
          </a:xfrm>
          <a:prstGeom prst="rect">
            <a:avLst/>
          </a:prstGeom>
        </p:spPr>
        <p:txBody>
          <a:bodyPr wrap="square">
            <a:spAutoFit/>
          </a:bodyPr>
          <a:lstStyle/>
          <a:p>
            <a:pPr>
              <a:lnSpc>
                <a:spcPct val="150000"/>
              </a:lnSpc>
              <a:spcBef>
                <a:spcPts val="600"/>
              </a:spcBef>
              <a:buClr>
                <a:srgbClr val="C00000"/>
              </a:buClr>
            </a:pPr>
            <a:r>
              <a:rPr lang="zh-CN" altLang="en-US" sz="2400" b="1" dirty="0" smtClean="0">
                <a:latin typeface="Times New Roman" pitchFamily="18" charset="0"/>
                <a:cs typeface="Times New Roman" pitchFamily="18" charset="0"/>
                <a:sym typeface="+mn-ea"/>
              </a:rPr>
              <a:t>（</a:t>
            </a:r>
            <a:r>
              <a:rPr lang="en-US" altLang="zh-CN" sz="2400" b="1" dirty="0" smtClean="0">
                <a:latin typeface="Times New Roman" pitchFamily="18" charset="0"/>
                <a:cs typeface="Times New Roman" pitchFamily="18" charset="0"/>
                <a:sym typeface="+mn-ea"/>
              </a:rPr>
              <a:t>2</a:t>
            </a:r>
            <a:r>
              <a:rPr lang="zh-CN" altLang="en-US" sz="2400" b="1" dirty="0" smtClean="0">
                <a:latin typeface="Times New Roman" pitchFamily="18" charset="0"/>
                <a:cs typeface="Times New Roman" pitchFamily="18" charset="0"/>
                <a:sym typeface="+mn-ea"/>
              </a:rPr>
              <a:t>）光电传感器原理</a:t>
            </a:r>
          </a:p>
        </p:txBody>
      </p:sp>
      <p:sp>
        <p:nvSpPr>
          <p:cNvPr id="200714" name="矩形 200713"/>
          <p:cNvSpPr/>
          <p:nvPr/>
        </p:nvSpPr>
        <p:spPr>
          <a:xfrm>
            <a:off x="0" y="2444853"/>
            <a:ext cx="9144000" cy="1095375"/>
          </a:xfrm>
          <a:prstGeom prst="rect">
            <a:avLst/>
          </a:prstGeom>
          <a:noFill/>
          <a:ln w="9525">
            <a:noFill/>
          </a:ln>
        </p:spPr>
        <p:txBody>
          <a:bodyPr>
            <a:spAutoFit/>
          </a:bodyPr>
          <a:lstStyle/>
          <a:p>
            <a:pPr lvl="0" algn="just"/>
            <a:r>
              <a:rPr lang="en-US" altLang="zh-CN" sz="1400" b="0" dirty="0">
                <a:latin typeface="Times New Roman" pitchFamily="18" charset="0"/>
                <a:ea typeface="楷体_GB2312" pitchFamily="49" charset="-122"/>
              </a:rPr>
              <a:t> </a:t>
            </a:r>
            <a:endParaRPr lang="en-US" altLang="zh-CN" sz="1000" b="0" dirty="0">
              <a:latin typeface="Times New Roman" pitchFamily="18" charset="0"/>
              <a:ea typeface="宋体" pitchFamily="2" charset="-122"/>
            </a:endParaRPr>
          </a:p>
          <a:p>
            <a:pPr lvl="0" algn="just" eaLnBrk="0" hangingPunct="0"/>
            <a:r>
              <a:rPr lang="en-US" altLang="zh-CN" sz="1400" b="0" dirty="0">
                <a:latin typeface="Times New Roman" pitchFamily="18" charset="0"/>
                <a:ea typeface="楷体_GB2312" pitchFamily="49" charset="-122"/>
              </a:rPr>
              <a:t> </a:t>
            </a:r>
            <a:endParaRPr lang="en-US" altLang="zh-CN" sz="1000" b="0" dirty="0">
              <a:latin typeface="Times New Roman" pitchFamily="18" charset="0"/>
              <a:ea typeface="宋体" pitchFamily="2" charset="-122"/>
            </a:endParaRPr>
          </a:p>
          <a:p>
            <a:pPr lvl="0" algn="just" eaLnBrk="0" hangingPunct="0"/>
            <a:r>
              <a:rPr lang="en-US" altLang="zh-CN" sz="1400" b="0" dirty="0">
                <a:latin typeface="Times New Roman" pitchFamily="18" charset="0"/>
                <a:ea typeface="楷体_GB2312" pitchFamily="49" charset="-122"/>
              </a:rPr>
              <a:t> </a:t>
            </a:r>
            <a:endParaRPr lang="en-US" altLang="zh-CN" sz="1000" b="0" dirty="0">
              <a:latin typeface="Times New Roman" pitchFamily="18" charset="0"/>
              <a:ea typeface="宋体" pitchFamily="2" charset="-122"/>
            </a:endParaRPr>
          </a:p>
          <a:p>
            <a:pPr lvl="0" eaLnBrk="0" hangingPunct="0"/>
            <a:endParaRPr lang="en-US" altLang="zh-CN" b="0" dirty="0">
              <a:latin typeface="Times New Roman" pitchFamily="18" charset="0"/>
              <a:ea typeface="宋体" pitchFamily="2" charset="-122"/>
            </a:endParaRPr>
          </a:p>
        </p:txBody>
      </p:sp>
      <p:sp>
        <p:nvSpPr>
          <p:cNvPr id="200716" name="矩形 200715"/>
          <p:cNvSpPr/>
          <p:nvPr/>
        </p:nvSpPr>
        <p:spPr>
          <a:xfrm>
            <a:off x="0" y="2294040"/>
            <a:ext cx="9144000" cy="0"/>
          </a:xfrm>
          <a:prstGeom prst="rect">
            <a:avLst/>
          </a:prstGeom>
          <a:noFill/>
          <a:ln w="38100">
            <a:noFill/>
          </a:ln>
        </p:spPr>
        <p:txBody>
          <a:bodyPr/>
          <a:lstStyle/>
          <a:p>
            <a:endParaRPr lang="zh-CN" altLang="en-US"/>
          </a:p>
        </p:txBody>
      </p:sp>
      <p:sp>
        <p:nvSpPr>
          <p:cNvPr id="200718" name="文本框 200717"/>
          <p:cNvSpPr txBox="1"/>
          <p:nvPr/>
        </p:nvSpPr>
        <p:spPr>
          <a:xfrm>
            <a:off x="1628458" y="2465580"/>
            <a:ext cx="2881312" cy="1722120"/>
          </a:xfrm>
          <a:prstGeom prst="rect">
            <a:avLst/>
          </a:prstGeom>
          <a:noFill/>
          <a:ln w="38100">
            <a:noFill/>
          </a:ln>
        </p:spPr>
        <p:txBody>
          <a:bodyPr>
            <a:spAutoFit/>
          </a:bodyPr>
          <a:lstStyle/>
          <a:p>
            <a:pPr lvl="0">
              <a:spcBef>
                <a:spcPct val="50000"/>
              </a:spcBef>
            </a:pPr>
            <a:r>
              <a:rPr lang="zh-CN" altLang="en-US" sz="2000" b="1" dirty="0">
                <a:latin typeface="Times New Roman" pitchFamily="18" charset="0"/>
                <a:ea typeface="楷体_GB2312" pitchFamily="49" charset="-122"/>
              </a:rPr>
              <a:t>红外发光二极管</a:t>
            </a:r>
          </a:p>
          <a:p>
            <a:pPr lvl="0">
              <a:spcBef>
                <a:spcPct val="50000"/>
              </a:spcBef>
            </a:pPr>
            <a:r>
              <a:rPr lang="zh-CN" altLang="en-US" sz="1800" b="1" dirty="0">
                <a:solidFill>
                  <a:srgbClr val="0000FF"/>
                </a:solidFill>
                <a:latin typeface="Times New Roman" pitchFamily="18" charset="0"/>
                <a:ea typeface="楷体_GB2312" pitchFamily="49" charset="-122"/>
              </a:rPr>
              <a:t>（发射管）</a:t>
            </a:r>
          </a:p>
          <a:p>
            <a:pPr lvl="0">
              <a:spcBef>
                <a:spcPct val="50000"/>
              </a:spcBef>
            </a:pPr>
            <a:r>
              <a:rPr lang="zh-CN" altLang="en-US" sz="2000" b="1" dirty="0">
                <a:latin typeface="Times New Roman" pitchFamily="18" charset="0"/>
                <a:ea typeface="楷体_GB2312" pitchFamily="49" charset="-122"/>
              </a:rPr>
              <a:t>光敏三极管</a:t>
            </a:r>
          </a:p>
          <a:p>
            <a:pPr lvl="0">
              <a:spcBef>
                <a:spcPct val="50000"/>
              </a:spcBef>
            </a:pPr>
            <a:r>
              <a:rPr lang="zh-CN" altLang="en-US" sz="2000" b="1" dirty="0">
                <a:latin typeface="Times New Roman" pitchFamily="18" charset="0"/>
                <a:ea typeface="楷体_GB2312" pitchFamily="49" charset="-122"/>
              </a:rPr>
              <a:t>（接收管）</a:t>
            </a:r>
          </a:p>
        </p:txBody>
      </p:sp>
      <p:sp>
        <p:nvSpPr>
          <p:cNvPr id="200720" name="文本框 200719"/>
          <p:cNvSpPr txBox="1"/>
          <p:nvPr/>
        </p:nvSpPr>
        <p:spPr>
          <a:xfrm>
            <a:off x="882650" y="3016125"/>
            <a:ext cx="436563" cy="701040"/>
          </a:xfrm>
          <a:prstGeom prst="rect">
            <a:avLst/>
          </a:prstGeom>
          <a:noFill/>
          <a:ln w="38100">
            <a:noFill/>
          </a:ln>
        </p:spPr>
        <p:txBody>
          <a:bodyPr>
            <a:spAutoFit/>
          </a:bodyPr>
          <a:lstStyle/>
          <a:p>
            <a:pPr lvl="0">
              <a:spcBef>
                <a:spcPct val="50000"/>
              </a:spcBef>
            </a:pPr>
            <a:r>
              <a:rPr lang="zh-CN" altLang="en-US" sz="2000" b="1" dirty="0">
                <a:latin typeface="Times New Roman" pitchFamily="18" charset="0"/>
                <a:ea typeface="楷体_GB2312" pitchFamily="49" charset="-122"/>
              </a:rPr>
              <a:t>组成</a:t>
            </a:r>
          </a:p>
        </p:txBody>
      </p:sp>
      <p:sp>
        <p:nvSpPr>
          <p:cNvPr id="200721" name="左大括号 200720"/>
          <p:cNvSpPr/>
          <p:nvPr/>
        </p:nvSpPr>
        <p:spPr>
          <a:xfrm>
            <a:off x="1339850" y="2659255"/>
            <a:ext cx="288925" cy="1414780"/>
          </a:xfrm>
          <a:prstGeom prst="leftBrace">
            <a:avLst>
              <a:gd name="adj1" fmla="val 56043"/>
              <a:gd name="adj2" fmla="val 50000"/>
            </a:avLst>
          </a:prstGeom>
          <a:noFill/>
          <a:ln w="38100" cap="flat" cmpd="sng">
            <a:solidFill>
              <a:schemeClr val="tx1"/>
            </a:solidFill>
            <a:prstDash val="solid"/>
            <a:headEnd type="none" w="med" len="med"/>
            <a:tailEnd type="none" w="med" len="med"/>
          </a:ln>
        </p:spPr>
        <p:txBody>
          <a:bodyPr/>
          <a:lstStyle/>
          <a:p>
            <a:endParaRPr lang="zh-CN" altLang="en-US"/>
          </a:p>
        </p:txBody>
      </p:sp>
      <p:grpSp>
        <p:nvGrpSpPr>
          <p:cNvPr id="5" name="组合 4"/>
          <p:cNvGrpSpPr/>
          <p:nvPr/>
        </p:nvGrpSpPr>
        <p:grpSpPr>
          <a:xfrm>
            <a:off x="4178300" y="1763815"/>
            <a:ext cx="4672330" cy="2653030"/>
            <a:chOff x="8505" y="3115"/>
            <a:chExt cx="7358" cy="4178"/>
          </a:xfrm>
        </p:grpSpPr>
        <p:pic>
          <p:nvPicPr>
            <p:cNvPr id="4" name="图片 3" descr="图片3"/>
            <p:cNvPicPr>
              <a:picLocks noChangeAspect="1"/>
            </p:cNvPicPr>
            <p:nvPr/>
          </p:nvPicPr>
          <p:blipFill>
            <a:blip r:embed="rId2"/>
            <a:stretch>
              <a:fillRect/>
            </a:stretch>
          </p:blipFill>
          <p:spPr>
            <a:xfrm>
              <a:off x="9865" y="3115"/>
              <a:ext cx="5999" cy="3060"/>
            </a:xfrm>
            <a:prstGeom prst="rect">
              <a:avLst/>
            </a:prstGeom>
          </p:spPr>
        </p:pic>
        <p:grpSp>
          <p:nvGrpSpPr>
            <p:cNvPr id="200723" name="组合 200722"/>
            <p:cNvGrpSpPr/>
            <p:nvPr/>
          </p:nvGrpSpPr>
          <p:grpSpPr>
            <a:xfrm>
              <a:off x="9980" y="3853"/>
              <a:ext cx="1133" cy="680"/>
              <a:chOff x="4468" y="981"/>
              <a:chExt cx="453" cy="272"/>
            </a:xfrm>
          </p:grpSpPr>
          <p:sp>
            <p:nvSpPr>
              <p:cNvPr id="200724" name="直接连接符 200723"/>
              <p:cNvSpPr/>
              <p:nvPr/>
            </p:nvSpPr>
            <p:spPr>
              <a:xfrm flipV="1">
                <a:off x="4468" y="981"/>
                <a:ext cx="226" cy="272"/>
              </a:xfrm>
              <a:prstGeom prst="line">
                <a:avLst/>
              </a:prstGeom>
              <a:ln w="38100" cap="flat" cmpd="sng">
                <a:solidFill>
                  <a:srgbClr val="FF00FF"/>
                </a:solidFill>
                <a:prstDash val="solid"/>
                <a:headEnd type="none" w="med" len="med"/>
                <a:tailEnd type="triangle" w="med" len="med"/>
              </a:ln>
            </p:spPr>
            <p:txBody>
              <a:bodyPr/>
              <a:lstStyle/>
              <a:p>
                <a:endParaRPr lang="zh-CN" altLang="en-US"/>
              </a:p>
            </p:txBody>
          </p:sp>
          <p:sp>
            <p:nvSpPr>
              <p:cNvPr id="200725" name="直接连接符 200724"/>
              <p:cNvSpPr/>
              <p:nvPr/>
            </p:nvSpPr>
            <p:spPr>
              <a:xfrm>
                <a:off x="4830" y="981"/>
                <a:ext cx="91" cy="181"/>
              </a:xfrm>
              <a:prstGeom prst="line">
                <a:avLst/>
              </a:prstGeom>
              <a:ln w="38100" cap="flat" cmpd="sng">
                <a:solidFill>
                  <a:srgbClr val="FF00FF"/>
                </a:solidFill>
                <a:prstDash val="solid"/>
                <a:headEnd type="none" w="med" len="med"/>
                <a:tailEnd type="triangle" w="med" len="med"/>
              </a:ln>
            </p:spPr>
            <p:txBody>
              <a:bodyPr/>
              <a:lstStyle/>
              <a:p>
                <a:endParaRPr lang="zh-CN" altLang="en-US"/>
              </a:p>
            </p:txBody>
          </p:sp>
        </p:grpSp>
        <p:grpSp>
          <p:nvGrpSpPr>
            <p:cNvPr id="200726" name="组合 200725"/>
            <p:cNvGrpSpPr/>
            <p:nvPr/>
          </p:nvGrpSpPr>
          <p:grpSpPr>
            <a:xfrm>
              <a:off x="8505" y="4305"/>
              <a:ext cx="4310" cy="2155"/>
              <a:chOff x="3878" y="1162"/>
              <a:chExt cx="1724" cy="862"/>
            </a:xfrm>
          </p:grpSpPr>
          <p:grpSp>
            <p:nvGrpSpPr>
              <p:cNvPr id="200727" name="组合 200726"/>
              <p:cNvGrpSpPr/>
              <p:nvPr/>
            </p:nvGrpSpPr>
            <p:grpSpPr>
              <a:xfrm>
                <a:off x="4241" y="1207"/>
                <a:ext cx="862" cy="817"/>
                <a:chOff x="4241" y="1207"/>
                <a:chExt cx="862" cy="817"/>
              </a:xfrm>
            </p:grpSpPr>
            <p:sp>
              <p:nvSpPr>
                <p:cNvPr id="200728" name="矩形 200727"/>
                <p:cNvSpPr/>
                <p:nvPr/>
              </p:nvSpPr>
              <p:spPr>
                <a:xfrm>
                  <a:off x="4241" y="1298"/>
                  <a:ext cx="862" cy="363"/>
                </a:xfrm>
                <a:prstGeom prst="rect">
                  <a:avLst/>
                </a:prstGeom>
                <a:noFill/>
                <a:ln w="38100" cap="flat" cmpd="sng">
                  <a:solidFill>
                    <a:schemeClr val="tx1"/>
                  </a:solidFill>
                  <a:prstDash val="solid"/>
                  <a:miter/>
                  <a:headEnd type="none" w="med" len="med"/>
                  <a:tailEnd type="none" w="med" len="med"/>
                </a:ln>
              </p:spPr>
              <p:txBody>
                <a:bodyPr/>
                <a:lstStyle/>
                <a:p>
                  <a:endParaRPr lang="zh-CN" altLang="en-US"/>
                </a:p>
              </p:txBody>
            </p:sp>
            <p:sp>
              <p:nvSpPr>
                <p:cNvPr id="200729" name="矩形 200728"/>
                <p:cNvSpPr/>
                <p:nvPr/>
              </p:nvSpPr>
              <p:spPr>
                <a:xfrm>
                  <a:off x="4649" y="1207"/>
                  <a:ext cx="45" cy="454"/>
                </a:xfrm>
                <a:prstGeom prst="rect">
                  <a:avLst/>
                </a:prstGeom>
                <a:solidFill>
                  <a:srgbClr val="000000"/>
                </a:solidFill>
                <a:ln w="38100" cap="flat" cmpd="sng">
                  <a:solidFill>
                    <a:schemeClr val="tx1"/>
                  </a:solidFill>
                  <a:prstDash val="solid"/>
                  <a:miter/>
                  <a:headEnd type="none" w="med" len="med"/>
                  <a:tailEnd type="none" w="med" len="med"/>
                </a:ln>
              </p:spPr>
              <p:txBody>
                <a:bodyPr/>
                <a:lstStyle/>
                <a:p>
                  <a:endParaRPr lang="zh-CN" altLang="en-US"/>
                </a:p>
              </p:txBody>
            </p:sp>
            <p:sp>
              <p:nvSpPr>
                <p:cNvPr id="200730" name="直接连接符 200729"/>
                <p:cNvSpPr/>
                <p:nvPr/>
              </p:nvSpPr>
              <p:spPr>
                <a:xfrm>
                  <a:off x="4422" y="1661"/>
                  <a:ext cx="0" cy="363"/>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00731" name="直接连接符 200730"/>
                <p:cNvSpPr/>
                <p:nvPr/>
              </p:nvSpPr>
              <p:spPr>
                <a:xfrm>
                  <a:off x="4558" y="1661"/>
                  <a:ext cx="0" cy="363"/>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00732" name="任意多边形 200731"/>
                <p:cNvSpPr/>
                <p:nvPr/>
              </p:nvSpPr>
              <p:spPr>
                <a:xfrm>
                  <a:off x="4332" y="1207"/>
                  <a:ext cx="272" cy="91"/>
                </a:xfrm>
                <a:custGeom>
                  <a:avLst/>
                  <a:gdLst/>
                  <a:ahLst/>
                  <a:cxnLst/>
                  <a:rect l="0" t="0" r="0" b="0"/>
                  <a:pathLst>
                    <a:path w="272" h="181">
                      <a:moveTo>
                        <a:pt x="0" y="181"/>
                      </a:moveTo>
                      <a:cubicBezTo>
                        <a:pt x="45" y="90"/>
                        <a:pt x="91" y="0"/>
                        <a:pt x="136" y="0"/>
                      </a:cubicBezTo>
                      <a:cubicBezTo>
                        <a:pt x="181" y="0"/>
                        <a:pt x="249" y="151"/>
                        <a:pt x="272" y="181"/>
                      </a:cubicBezTo>
                    </a:path>
                  </a:pathLst>
                </a:custGeom>
                <a:solidFill>
                  <a:srgbClr val="0000FF">
                    <a:alpha val="100000"/>
                  </a:srgbClr>
                </a:solidFill>
                <a:ln w="38100" cap="flat" cmpd="sng">
                  <a:solidFill>
                    <a:schemeClr val="tx1">
                      <a:alpha val="100000"/>
                    </a:schemeClr>
                  </a:solidFill>
                  <a:prstDash val="solid"/>
                  <a:headEnd type="none" w="med" len="med"/>
                  <a:tailEnd type="none" w="med" len="med"/>
                </a:ln>
              </p:spPr>
              <p:txBody>
                <a:bodyPr/>
                <a:lstStyle/>
                <a:p>
                  <a:endParaRPr lang="zh-CN" altLang="en-US"/>
                </a:p>
              </p:txBody>
            </p:sp>
            <p:sp>
              <p:nvSpPr>
                <p:cNvPr id="200733" name="直接连接符 200732"/>
                <p:cNvSpPr/>
                <p:nvPr/>
              </p:nvSpPr>
              <p:spPr>
                <a:xfrm>
                  <a:off x="4875" y="1661"/>
                  <a:ext cx="0" cy="363"/>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00734" name="直接连接符 200733"/>
                <p:cNvSpPr/>
                <p:nvPr/>
              </p:nvSpPr>
              <p:spPr>
                <a:xfrm>
                  <a:off x="5011" y="1661"/>
                  <a:ext cx="0" cy="363"/>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200735" name="任意多边形 200734"/>
                <p:cNvSpPr/>
                <p:nvPr/>
              </p:nvSpPr>
              <p:spPr>
                <a:xfrm>
                  <a:off x="4785" y="1207"/>
                  <a:ext cx="272" cy="91"/>
                </a:xfrm>
                <a:custGeom>
                  <a:avLst/>
                  <a:gdLst/>
                  <a:ahLst/>
                  <a:cxnLst/>
                  <a:rect l="0" t="0" r="0" b="0"/>
                  <a:pathLst>
                    <a:path w="272" h="181">
                      <a:moveTo>
                        <a:pt x="0" y="181"/>
                      </a:moveTo>
                      <a:cubicBezTo>
                        <a:pt x="45" y="90"/>
                        <a:pt x="91" y="0"/>
                        <a:pt x="136" y="0"/>
                      </a:cubicBezTo>
                      <a:cubicBezTo>
                        <a:pt x="181" y="0"/>
                        <a:pt x="249" y="151"/>
                        <a:pt x="272" y="181"/>
                      </a:cubicBezTo>
                    </a:path>
                  </a:pathLst>
                </a:custGeom>
                <a:solidFill>
                  <a:schemeClr val="tx1">
                    <a:alpha val="100000"/>
                  </a:schemeClr>
                </a:solidFill>
                <a:ln w="38100" cap="flat" cmpd="sng">
                  <a:solidFill>
                    <a:schemeClr val="tx1">
                      <a:alpha val="100000"/>
                    </a:schemeClr>
                  </a:solidFill>
                  <a:prstDash val="solid"/>
                  <a:headEnd type="none" w="med" len="med"/>
                  <a:tailEnd type="none" w="med" len="med"/>
                </a:ln>
              </p:spPr>
              <p:txBody>
                <a:bodyPr/>
                <a:lstStyle/>
                <a:p>
                  <a:endParaRPr lang="zh-CN" altLang="en-US"/>
                </a:p>
              </p:txBody>
            </p:sp>
          </p:grpSp>
          <p:sp>
            <p:nvSpPr>
              <p:cNvPr id="200736" name="文本框 200735"/>
              <p:cNvSpPr txBox="1"/>
              <p:nvPr/>
            </p:nvSpPr>
            <p:spPr>
              <a:xfrm>
                <a:off x="3878" y="1162"/>
                <a:ext cx="363" cy="748"/>
              </a:xfrm>
              <a:prstGeom prst="rect">
                <a:avLst/>
              </a:prstGeom>
              <a:noFill/>
              <a:ln w="38100">
                <a:noFill/>
              </a:ln>
            </p:spPr>
            <p:txBody>
              <a:bodyPr>
                <a:spAutoFit/>
              </a:bodyPr>
              <a:lstStyle/>
              <a:p>
                <a:pPr lvl="0">
                  <a:spcBef>
                    <a:spcPct val="50000"/>
                  </a:spcBef>
                </a:pPr>
                <a:r>
                  <a:rPr lang="zh-CN" altLang="en-US" b="1" dirty="0">
                    <a:solidFill>
                      <a:srgbClr val="3333FF"/>
                    </a:solidFill>
                    <a:latin typeface="Times New Roman" pitchFamily="18" charset="0"/>
                    <a:ea typeface="楷体_GB2312" pitchFamily="49" charset="-122"/>
                  </a:rPr>
                  <a:t>发射管</a:t>
                </a:r>
              </a:p>
            </p:txBody>
          </p:sp>
          <p:sp>
            <p:nvSpPr>
              <p:cNvPr id="200737" name="文本框 200736"/>
              <p:cNvSpPr txBox="1"/>
              <p:nvPr/>
            </p:nvSpPr>
            <p:spPr>
              <a:xfrm>
                <a:off x="5239" y="1253"/>
                <a:ext cx="363" cy="748"/>
              </a:xfrm>
              <a:prstGeom prst="rect">
                <a:avLst/>
              </a:prstGeom>
              <a:noFill/>
              <a:ln w="38100">
                <a:noFill/>
              </a:ln>
            </p:spPr>
            <p:txBody>
              <a:bodyPr>
                <a:spAutoFit/>
              </a:bodyPr>
              <a:lstStyle/>
              <a:p>
                <a:pPr lvl="0">
                  <a:spcBef>
                    <a:spcPct val="50000"/>
                  </a:spcBef>
                </a:pPr>
                <a:r>
                  <a:rPr lang="zh-CN" altLang="en-US" b="1" dirty="0">
                    <a:latin typeface="Times New Roman" pitchFamily="18" charset="0"/>
                    <a:ea typeface="楷体_GB2312" pitchFamily="49" charset="-122"/>
                  </a:rPr>
                  <a:t>接收管</a:t>
                </a:r>
              </a:p>
            </p:txBody>
          </p:sp>
        </p:grpSp>
        <p:sp>
          <p:nvSpPr>
            <p:cNvPr id="200741" name="文本框 200740"/>
            <p:cNvSpPr txBox="1"/>
            <p:nvPr/>
          </p:nvSpPr>
          <p:spPr>
            <a:xfrm>
              <a:off x="8733" y="6573"/>
              <a:ext cx="4195" cy="720"/>
            </a:xfrm>
            <a:prstGeom prst="rect">
              <a:avLst/>
            </a:prstGeom>
            <a:solidFill>
              <a:srgbClr val="00FFFF"/>
            </a:solidFill>
            <a:ln w="38100">
              <a:noFill/>
            </a:ln>
          </p:spPr>
          <p:txBody>
            <a:bodyPr>
              <a:spAutoFit/>
            </a:bodyPr>
            <a:lstStyle/>
            <a:p>
              <a:pPr lvl="0">
                <a:spcBef>
                  <a:spcPct val="50000"/>
                </a:spcBef>
              </a:pPr>
              <a:r>
                <a:rPr lang="zh-CN" altLang="en-US" b="1" dirty="0">
                  <a:solidFill>
                    <a:srgbClr val="FF3300"/>
                  </a:solidFill>
                  <a:latin typeface="Times New Roman" pitchFamily="18" charset="0"/>
                  <a:ea typeface="楷体_GB2312" pitchFamily="49" charset="-122"/>
                </a:rPr>
                <a:t>反射型光电传感器</a:t>
              </a:r>
            </a:p>
          </p:txBody>
        </p:sp>
      </p:grpSp>
      <p:sp>
        <p:nvSpPr>
          <p:cNvPr id="2" name="文本框 1"/>
          <p:cNvSpPr txBox="1"/>
          <p:nvPr/>
        </p:nvSpPr>
        <p:spPr>
          <a:xfrm>
            <a:off x="804545" y="4773715"/>
            <a:ext cx="8569325" cy="1188720"/>
          </a:xfrm>
          <a:prstGeom prst="rect">
            <a:avLst/>
          </a:prstGeom>
          <a:noFill/>
          <a:ln w="38100">
            <a:noFill/>
          </a:ln>
        </p:spPr>
        <p:txBody>
          <a:bodyPr>
            <a:spAutoFit/>
          </a:bodyPr>
          <a:lstStyle/>
          <a:p>
            <a:pPr lvl="0">
              <a:spcBef>
                <a:spcPct val="50000"/>
              </a:spcBef>
            </a:pPr>
            <a:r>
              <a:rPr lang="zh-CN" altLang="en-US" sz="1800" b="1" dirty="0">
                <a:latin typeface="楷体_GB2312" pitchFamily="49" charset="-122"/>
                <a:ea typeface="楷体_GB2312" pitchFamily="49" charset="-122"/>
              </a:rPr>
              <a:t>当发光二极管加上正向电压，红处发光二极管发光，</a:t>
            </a:r>
          </a:p>
          <a:p>
            <a:pPr lvl="0">
              <a:spcBef>
                <a:spcPct val="50000"/>
              </a:spcBef>
            </a:pPr>
            <a:r>
              <a:rPr lang="zh-CN" altLang="en-US" sz="1800" b="1" dirty="0">
                <a:latin typeface="楷体_GB2312" pitchFamily="49" charset="-122"/>
                <a:ea typeface="楷体_GB2312" pitchFamily="49" charset="-122"/>
              </a:rPr>
              <a:t>光敏三极管接收到光线，</a:t>
            </a:r>
            <a:r>
              <a:rPr lang="en-US" altLang="zh-CN" sz="1800" b="1" dirty="0">
                <a:latin typeface="楷体_GB2312" pitchFamily="49" charset="-122"/>
                <a:ea typeface="楷体_GB2312" pitchFamily="49" charset="-122"/>
              </a:rPr>
              <a:t>C</a:t>
            </a:r>
            <a:r>
              <a:rPr lang="zh-CN" altLang="en-US" sz="1800" b="1" dirty="0">
                <a:latin typeface="楷体_GB2312" pitchFamily="49" charset="-122"/>
                <a:ea typeface="楷体_GB2312" pitchFamily="49" charset="-122"/>
              </a:rPr>
              <a:t>、</a:t>
            </a:r>
            <a:r>
              <a:rPr lang="en-US" altLang="zh-CN" sz="1800" b="1" dirty="0">
                <a:latin typeface="楷体_GB2312" pitchFamily="49" charset="-122"/>
                <a:ea typeface="楷体_GB2312" pitchFamily="49" charset="-122"/>
              </a:rPr>
              <a:t>E</a:t>
            </a:r>
            <a:r>
              <a:rPr lang="zh-CN" altLang="en-US" sz="1800" b="1" dirty="0">
                <a:latin typeface="楷体_GB2312" pitchFamily="49" charset="-122"/>
                <a:ea typeface="楷体_GB2312" pitchFamily="49" charset="-122"/>
              </a:rPr>
              <a:t>间电流增大而导通。</a:t>
            </a:r>
          </a:p>
          <a:p>
            <a:pPr lvl="0">
              <a:spcBef>
                <a:spcPct val="50000"/>
              </a:spcBef>
            </a:pPr>
            <a:r>
              <a:rPr lang="zh-CN" altLang="en-US" sz="1800" b="1" dirty="0">
                <a:latin typeface="楷体_GB2312" pitchFamily="49" charset="-122"/>
                <a:ea typeface="楷体_GB2312" pitchFamily="49" charset="-122"/>
              </a:rPr>
              <a:t>光敏三极管接收到的</a:t>
            </a:r>
            <a:r>
              <a:rPr lang="zh-CN" altLang="en-US" sz="1800" b="1" dirty="0">
                <a:solidFill>
                  <a:srgbClr val="FF0066"/>
                </a:solidFill>
                <a:latin typeface="楷体_GB2312" pitchFamily="49" charset="-122"/>
                <a:ea typeface="楷体_GB2312" pitchFamily="49" charset="-122"/>
              </a:rPr>
              <a:t>光线</a:t>
            </a:r>
            <a:r>
              <a:rPr lang="zh-CN" altLang="en-US" sz="1800" b="1" dirty="0">
                <a:latin typeface="楷体_GB2312" pitchFamily="49" charset="-122"/>
                <a:ea typeface="楷体_GB2312" pitchFamily="49" charset="-122"/>
              </a:rPr>
              <a:t>越强，</a:t>
            </a:r>
            <a:r>
              <a:rPr lang="en-US" altLang="zh-CN" sz="1800" b="1" err="1">
                <a:solidFill>
                  <a:srgbClr val="FF0066"/>
                </a:solidFill>
                <a:latin typeface="楷体_GB2312" pitchFamily="49" charset="-122"/>
                <a:ea typeface="楷体_GB2312" pitchFamily="49" charset="-122"/>
              </a:rPr>
              <a:t>Ic</a:t>
            </a:r>
            <a:r>
              <a:rPr lang="zh-CN" altLang="en-US" sz="1800" b="1" dirty="0">
                <a:latin typeface="楷体_GB2312" pitchFamily="49" charset="-122"/>
                <a:ea typeface="楷体_GB2312" pitchFamily="49" charset="-122"/>
              </a:rPr>
              <a:t>电流越大</a:t>
            </a:r>
          </a:p>
        </p:txBody>
      </p:sp>
      <p:sp>
        <p:nvSpPr>
          <p:cNvPr id="3" name="文本框 2"/>
          <p:cNvSpPr txBox="1"/>
          <p:nvPr/>
        </p:nvSpPr>
        <p:spPr>
          <a:xfrm>
            <a:off x="804545" y="6034190"/>
            <a:ext cx="7632700" cy="365760"/>
          </a:xfrm>
          <a:prstGeom prst="rect">
            <a:avLst/>
          </a:prstGeom>
          <a:noFill/>
          <a:ln w="38100">
            <a:noFill/>
          </a:ln>
        </p:spPr>
        <p:txBody>
          <a:bodyPr>
            <a:spAutoFit/>
          </a:bodyPr>
          <a:lstStyle/>
          <a:p>
            <a:pPr lvl="0">
              <a:spcBef>
                <a:spcPct val="50000"/>
              </a:spcBef>
            </a:pPr>
            <a:r>
              <a:rPr lang="zh-CN" altLang="en-US" sz="1800" b="1" dirty="0">
                <a:latin typeface="楷体_GB2312" pitchFamily="49" charset="-122"/>
                <a:ea typeface="楷体_GB2312" pitchFamily="49" charset="-122"/>
              </a:rPr>
              <a:t>红外发光二极管的正向导通压降</a:t>
            </a:r>
            <a:r>
              <a:rPr lang="en-US" altLang="zh-CN" sz="1800" b="1">
                <a:latin typeface="楷体_GB2312" pitchFamily="49" charset="-122"/>
                <a:ea typeface="楷体_GB2312" pitchFamily="49" charset="-122"/>
              </a:rPr>
              <a:t>U</a:t>
            </a:r>
            <a:r>
              <a:rPr lang="zh-CN" altLang="en-US" sz="1800" b="1" baseline="-25000">
                <a:latin typeface="楷体_GB2312" pitchFamily="49" charset="-122"/>
                <a:ea typeface="楷体_GB2312" pitchFamily="49" charset="-122"/>
              </a:rPr>
              <a:t>正</a:t>
            </a:r>
            <a:r>
              <a:rPr lang="en-US" altLang="zh-CN" sz="1800" b="1">
                <a:latin typeface="楷体_GB2312" pitchFamily="49" charset="-122"/>
                <a:ea typeface="楷体_GB2312" pitchFamily="49" charset="-122"/>
              </a:rPr>
              <a:t>=</a:t>
            </a:r>
            <a:r>
              <a:rPr lang="en-US" altLang="zh-CN" sz="1800" b="1">
                <a:solidFill>
                  <a:srgbClr val="FF0000"/>
                </a:solidFill>
                <a:latin typeface="楷体_GB2312" pitchFamily="49" charset="-122"/>
                <a:ea typeface="楷体_GB2312" pitchFamily="49" charset="-122"/>
              </a:rPr>
              <a:t>1.0V</a:t>
            </a:r>
            <a:r>
              <a:rPr lang="zh-CN" altLang="en-US" sz="1800" b="1" dirty="0">
                <a:latin typeface="楷体_GB2312" pitchFamily="49" charset="-122"/>
                <a:ea typeface="楷体_GB2312" pitchFamily="49" charset="-122"/>
              </a:rPr>
              <a:t>左右</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150746" y="998730"/>
            <a:ext cx="4856480" cy="646331"/>
          </a:xfrm>
          <a:prstGeom prst="rect">
            <a:avLst/>
          </a:prstGeom>
        </p:spPr>
        <p:txBody>
          <a:bodyPr wrap="square">
            <a:spAutoFit/>
          </a:bodyPr>
          <a:lstStyle/>
          <a:p>
            <a:pPr>
              <a:lnSpc>
                <a:spcPct val="150000"/>
              </a:lnSpc>
              <a:spcBef>
                <a:spcPts val="600"/>
              </a:spcBef>
              <a:buClr>
                <a:srgbClr val="C00000"/>
              </a:buClr>
            </a:pPr>
            <a:r>
              <a:rPr lang="zh-CN" altLang="en-US" sz="2400" b="1" dirty="0" smtClean="0">
                <a:latin typeface="Times New Roman" pitchFamily="18" charset="0"/>
                <a:cs typeface="Times New Roman" pitchFamily="18" charset="0"/>
                <a:sym typeface="+mn-ea"/>
              </a:rPr>
              <a:t>（</a:t>
            </a:r>
            <a:r>
              <a:rPr lang="en-US" altLang="zh-CN" sz="2400" b="1" dirty="0" smtClean="0">
                <a:latin typeface="Times New Roman" pitchFamily="18" charset="0"/>
                <a:cs typeface="Times New Roman" pitchFamily="18" charset="0"/>
                <a:sym typeface="+mn-ea"/>
              </a:rPr>
              <a:t>3</a:t>
            </a:r>
            <a:r>
              <a:rPr lang="zh-CN" altLang="en-US" sz="2400" b="1" dirty="0" smtClean="0">
                <a:latin typeface="Times New Roman" pitchFamily="18" charset="0"/>
                <a:cs typeface="Times New Roman" pitchFamily="18" charset="0"/>
                <a:sym typeface="+mn-ea"/>
              </a:rPr>
              <a:t>）光电传感器检查</a:t>
            </a:r>
          </a:p>
        </p:txBody>
      </p:sp>
      <p:sp>
        <p:nvSpPr>
          <p:cNvPr id="200714" name="矩形 200713"/>
          <p:cNvSpPr/>
          <p:nvPr/>
        </p:nvSpPr>
        <p:spPr>
          <a:xfrm>
            <a:off x="0" y="2327928"/>
            <a:ext cx="9144000" cy="1095375"/>
          </a:xfrm>
          <a:prstGeom prst="rect">
            <a:avLst/>
          </a:prstGeom>
          <a:noFill/>
          <a:ln w="9525">
            <a:noFill/>
          </a:ln>
        </p:spPr>
        <p:txBody>
          <a:bodyPr>
            <a:spAutoFit/>
          </a:bodyPr>
          <a:lstStyle/>
          <a:p>
            <a:pPr lvl="0" algn="just"/>
            <a:r>
              <a:rPr lang="en-US" altLang="zh-CN" sz="1400" b="0" dirty="0">
                <a:latin typeface="Times New Roman" pitchFamily="18" charset="0"/>
                <a:ea typeface="楷体_GB2312" pitchFamily="49" charset="-122"/>
              </a:rPr>
              <a:t> </a:t>
            </a:r>
            <a:endParaRPr lang="en-US" altLang="zh-CN" sz="1000" b="0" dirty="0">
              <a:latin typeface="Times New Roman" pitchFamily="18" charset="0"/>
              <a:ea typeface="宋体" pitchFamily="2" charset="-122"/>
            </a:endParaRPr>
          </a:p>
          <a:p>
            <a:pPr lvl="0" algn="just" eaLnBrk="0" hangingPunct="0"/>
            <a:r>
              <a:rPr lang="en-US" altLang="zh-CN" sz="1400" b="0" dirty="0">
                <a:latin typeface="Times New Roman" pitchFamily="18" charset="0"/>
                <a:ea typeface="楷体_GB2312" pitchFamily="49" charset="-122"/>
              </a:rPr>
              <a:t> </a:t>
            </a:r>
            <a:endParaRPr lang="en-US" altLang="zh-CN" sz="1000" b="0" dirty="0">
              <a:latin typeface="Times New Roman" pitchFamily="18" charset="0"/>
              <a:ea typeface="宋体" pitchFamily="2" charset="-122"/>
            </a:endParaRPr>
          </a:p>
          <a:p>
            <a:pPr lvl="0" algn="just" eaLnBrk="0" hangingPunct="0"/>
            <a:r>
              <a:rPr lang="en-US" altLang="zh-CN" sz="1400" b="0" dirty="0">
                <a:latin typeface="Times New Roman" pitchFamily="18" charset="0"/>
                <a:ea typeface="楷体_GB2312" pitchFamily="49" charset="-122"/>
              </a:rPr>
              <a:t> </a:t>
            </a:r>
            <a:endParaRPr lang="en-US" altLang="zh-CN" sz="1000" b="0" dirty="0">
              <a:latin typeface="Times New Roman" pitchFamily="18" charset="0"/>
              <a:ea typeface="宋体" pitchFamily="2" charset="-122"/>
            </a:endParaRPr>
          </a:p>
          <a:p>
            <a:pPr lvl="0" eaLnBrk="0" hangingPunct="0"/>
            <a:endParaRPr lang="en-US" altLang="zh-CN" b="0" dirty="0">
              <a:latin typeface="Times New Roman" pitchFamily="18" charset="0"/>
              <a:ea typeface="宋体" pitchFamily="2" charset="-122"/>
            </a:endParaRPr>
          </a:p>
        </p:txBody>
      </p:sp>
      <p:sp>
        <p:nvSpPr>
          <p:cNvPr id="200716" name="矩形 200715"/>
          <p:cNvSpPr/>
          <p:nvPr/>
        </p:nvSpPr>
        <p:spPr>
          <a:xfrm>
            <a:off x="0" y="2177115"/>
            <a:ext cx="9144000" cy="0"/>
          </a:xfrm>
          <a:prstGeom prst="rect">
            <a:avLst/>
          </a:prstGeom>
          <a:noFill/>
          <a:ln w="38100">
            <a:noFill/>
          </a:ln>
        </p:spPr>
        <p:txBody>
          <a:bodyPr/>
          <a:lstStyle/>
          <a:p>
            <a:endParaRPr lang="zh-CN" altLang="en-US"/>
          </a:p>
        </p:txBody>
      </p:sp>
      <p:graphicFrame>
        <p:nvGraphicFramePr>
          <p:cNvPr id="42080" name="对象 42079"/>
          <p:cNvGraphicFramePr/>
          <p:nvPr>
            <p:extLst>
              <p:ext uri="{D42A27DB-BD31-4B8C-83A1-F6EECF244321}">
                <p14:modId xmlns:p14="http://schemas.microsoft.com/office/powerpoint/2010/main" val="4042077663"/>
              </p:ext>
            </p:extLst>
          </p:nvPr>
        </p:nvGraphicFramePr>
        <p:xfrm>
          <a:off x="1986280" y="2168860"/>
          <a:ext cx="4760595" cy="2186940"/>
        </p:xfrm>
        <a:graphic>
          <a:graphicData uri="http://schemas.openxmlformats.org/presentationml/2006/ole">
            <mc:AlternateContent xmlns:mc="http://schemas.openxmlformats.org/markup-compatibility/2006">
              <mc:Choice xmlns:v="urn:schemas-microsoft-com:vml" Requires="v">
                <p:oleObj spid="_x0000_s6172" r:id="rId3" imgW="5109845" imgH="2362200" progId="Visio.Drawing.11">
                  <p:embed/>
                </p:oleObj>
              </mc:Choice>
              <mc:Fallback>
                <p:oleObj r:id="rId3" imgW="5109845" imgH="2362200" progId="Visio.Drawing.11">
                  <p:embed/>
                  <p:pic>
                    <p:nvPicPr>
                      <p:cNvPr id="0" name="图片 3084"/>
                      <p:cNvPicPr/>
                      <p:nvPr/>
                    </p:nvPicPr>
                    <p:blipFill>
                      <a:blip r:embed="rId4"/>
                      <a:stretch>
                        <a:fillRect/>
                      </a:stretch>
                    </p:blipFill>
                    <p:spPr>
                      <a:xfrm>
                        <a:off x="1986280" y="2168860"/>
                        <a:ext cx="4760595" cy="2186940"/>
                      </a:xfrm>
                      <a:prstGeom prst="rect">
                        <a:avLst/>
                      </a:prstGeom>
                      <a:noFill/>
                      <a:ln w="38100">
                        <a:noFill/>
                        <a:miter/>
                      </a:ln>
                    </p:spPr>
                  </p:pic>
                </p:oleObj>
              </mc:Fallback>
            </mc:AlternateContent>
          </a:graphicData>
        </a:graphic>
      </p:graphicFrame>
      <p:grpSp>
        <p:nvGrpSpPr>
          <p:cNvPr id="42058" name="组合 42057"/>
          <p:cNvGrpSpPr/>
          <p:nvPr/>
        </p:nvGrpSpPr>
        <p:grpSpPr>
          <a:xfrm>
            <a:off x="1446530" y="4355800"/>
            <a:ext cx="2865438" cy="1974204"/>
            <a:chOff x="-23" y="2457"/>
            <a:chExt cx="1805" cy="1807"/>
          </a:xfrm>
        </p:grpSpPr>
        <p:sp>
          <p:nvSpPr>
            <p:cNvPr id="42048" name="矩形 42047"/>
            <p:cNvSpPr/>
            <p:nvPr/>
          </p:nvSpPr>
          <p:spPr>
            <a:xfrm>
              <a:off x="0" y="2876"/>
              <a:ext cx="1711" cy="837"/>
            </a:xfrm>
            <a:prstGeom prst="rect">
              <a:avLst/>
            </a:prstGeom>
            <a:noFill/>
            <a:ln w="38100">
              <a:noFill/>
            </a:ln>
          </p:spPr>
          <p:txBody>
            <a:bodyPr wrap="square" anchor="t">
              <a:spAutoFit/>
            </a:bodyPr>
            <a:lstStyle/>
            <a:p>
              <a:pPr lvl="0"/>
              <a:r>
                <a:rPr lang="zh-CN" altLang="en-US" sz="1800" b="1" dirty="0">
                  <a:latin typeface="楷体_GB2312" pitchFamily="49" charset="-122"/>
                  <a:ea typeface="楷体_GB2312" pitchFamily="49" charset="-122"/>
                </a:rPr>
                <a:t>若表头显示为</a:t>
              </a:r>
              <a:r>
                <a:rPr lang="en-US" altLang="zh-CN" sz="1800" b="1" dirty="0">
                  <a:solidFill>
                    <a:srgbClr val="FF3300"/>
                  </a:solidFill>
                  <a:latin typeface="楷体_GB2312" pitchFamily="49" charset="-122"/>
                  <a:ea typeface="楷体_GB2312" pitchFamily="49" charset="-122"/>
                </a:rPr>
                <a:t>0.9</a:t>
              </a:r>
              <a:r>
                <a:rPr lang="zh-CN" altLang="en-US" sz="1800" b="1" dirty="0">
                  <a:solidFill>
                    <a:srgbClr val="FF3300"/>
                  </a:solidFill>
                  <a:latin typeface="楷体_GB2312" pitchFamily="49" charset="-122"/>
                  <a:ea typeface="楷体_GB2312" pitchFamily="49" charset="-122"/>
                </a:rPr>
                <a:t>～</a:t>
              </a:r>
              <a:r>
                <a:rPr lang="en-US" altLang="zh-CN" sz="1800" b="1" dirty="0">
                  <a:solidFill>
                    <a:srgbClr val="FF3300"/>
                  </a:solidFill>
                  <a:latin typeface="楷体_GB2312" pitchFamily="49" charset="-122"/>
                  <a:ea typeface="楷体_GB2312" pitchFamily="49" charset="-122"/>
                </a:rPr>
                <a:t>1.1V</a:t>
              </a:r>
              <a:r>
                <a:rPr lang="en-US" altLang="zh-CN" sz="1800" b="1" dirty="0">
                  <a:latin typeface="楷体_GB2312" pitchFamily="49" charset="-122"/>
                  <a:ea typeface="楷体_GB2312" pitchFamily="49" charset="-122"/>
                </a:rPr>
                <a:t>,</a:t>
              </a:r>
            </a:p>
            <a:p>
              <a:pPr lvl="0"/>
              <a:r>
                <a:rPr lang="zh-CN" altLang="en-US" sz="1800" b="1" dirty="0">
                  <a:latin typeface="楷体_GB2312" pitchFamily="49" charset="-122"/>
                  <a:ea typeface="楷体_GB2312" pitchFamily="49" charset="-122"/>
                </a:rPr>
                <a:t>红笔接的是</a:t>
              </a:r>
              <a:r>
                <a:rPr lang="zh-CN" altLang="en-US" sz="1800" b="1" dirty="0">
                  <a:solidFill>
                    <a:srgbClr val="FF3300"/>
                  </a:solidFill>
                  <a:latin typeface="楷体_GB2312" pitchFamily="49" charset="-122"/>
                  <a:ea typeface="楷体_GB2312" pitchFamily="49" charset="-122"/>
                </a:rPr>
                <a:t>正极</a:t>
              </a:r>
              <a:r>
                <a:rPr lang="zh-CN" altLang="en-US" sz="1800" b="1" dirty="0">
                  <a:latin typeface="楷体_GB2312" pitchFamily="49" charset="-122"/>
                  <a:ea typeface="楷体_GB2312" pitchFamily="49" charset="-122"/>
                </a:rPr>
                <a:t>，</a:t>
              </a:r>
            </a:p>
            <a:p>
              <a:pPr lvl="0"/>
              <a:r>
                <a:rPr lang="zh-CN" altLang="en-US" sz="1800" b="1" dirty="0">
                  <a:latin typeface="楷体_GB2312" pitchFamily="49" charset="-122"/>
                  <a:ea typeface="楷体_GB2312" pitchFamily="49" charset="-122"/>
                </a:rPr>
                <a:t>黑笔接的是</a:t>
              </a:r>
              <a:r>
                <a:rPr lang="zh-CN" altLang="en-US" sz="1800" b="1" dirty="0">
                  <a:solidFill>
                    <a:srgbClr val="FF3300"/>
                  </a:solidFill>
                  <a:latin typeface="楷体_GB2312" pitchFamily="49" charset="-122"/>
                  <a:ea typeface="楷体_GB2312" pitchFamily="49" charset="-122"/>
                </a:rPr>
                <a:t>负极</a:t>
              </a:r>
              <a:r>
                <a:rPr lang="zh-CN" altLang="en-US" sz="1800" b="1" dirty="0">
                  <a:latin typeface="楷体_GB2312" pitchFamily="49" charset="-122"/>
                  <a:ea typeface="楷体_GB2312" pitchFamily="49" charset="-122"/>
                </a:rPr>
                <a:t>。</a:t>
              </a:r>
            </a:p>
          </p:txBody>
        </p:sp>
        <p:sp>
          <p:nvSpPr>
            <p:cNvPr id="42052" name="矩形 42051"/>
            <p:cNvSpPr/>
            <p:nvPr/>
          </p:nvSpPr>
          <p:spPr>
            <a:xfrm>
              <a:off x="-23" y="2457"/>
              <a:ext cx="1805" cy="418"/>
            </a:xfrm>
            <a:prstGeom prst="rect">
              <a:avLst/>
            </a:prstGeom>
            <a:noFill/>
            <a:ln w="38100">
              <a:noFill/>
            </a:ln>
          </p:spPr>
          <p:txBody>
            <a:bodyPr wrap="square" anchor="t">
              <a:spAutoFit/>
            </a:bodyPr>
            <a:lstStyle/>
            <a:p>
              <a:pPr lvl="0">
                <a:spcBef>
                  <a:spcPct val="50000"/>
                </a:spcBef>
              </a:pPr>
              <a:r>
                <a:rPr lang="zh-CN" altLang="en-US" b="1" dirty="0">
                  <a:solidFill>
                    <a:srgbClr val="00B0F0"/>
                  </a:solidFill>
                  <a:latin typeface="Times New Roman" pitchFamily="18" charset="0"/>
                  <a:ea typeface="楷体_GB2312" pitchFamily="49" charset="-122"/>
                </a:rPr>
                <a:t>发射管正负极判别</a:t>
              </a:r>
            </a:p>
          </p:txBody>
        </p:sp>
        <p:sp>
          <p:nvSpPr>
            <p:cNvPr id="42056" name="矩形 42055"/>
            <p:cNvSpPr/>
            <p:nvPr/>
          </p:nvSpPr>
          <p:spPr>
            <a:xfrm>
              <a:off x="0" y="3666"/>
              <a:ext cx="1419" cy="335"/>
            </a:xfrm>
            <a:prstGeom prst="rect">
              <a:avLst/>
            </a:prstGeom>
            <a:noFill/>
            <a:ln w="38100">
              <a:noFill/>
            </a:ln>
          </p:spPr>
          <p:txBody>
            <a:bodyPr wrap="square" anchor="t">
              <a:spAutoFit/>
            </a:bodyPr>
            <a:lstStyle/>
            <a:p>
              <a:pPr lvl="0"/>
              <a:r>
                <a:rPr lang="zh-CN" altLang="en-US" sz="1800" b="1" dirty="0">
                  <a:latin typeface="楷体_GB2312" pitchFamily="49" charset="-122"/>
                  <a:ea typeface="楷体_GB2312" pitchFamily="49" charset="-122"/>
                </a:rPr>
                <a:t>若表头显示为 </a:t>
              </a:r>
              <a:r>
                <a:rPr lang="zh-CN" altLang="en-US" sz="1800" b="1" dirty="0">
                  <a:solidFill>
                    <a:srgbClr val="FF0000"/>
                  </a:solidFill>
                  <a:latin typeface="楷体_GB2312" pitchFamily="49" charset="-122"/>
                  <a:ea typeface="楷体_GB2312" pitchFamily="49" charset="-122"/>
                </a:rPr>
                <a:t>“</a:t>
              </a:r>
              <a:r>
                <a:rPr lang="en-US" altLang="zh-CN" sz="1800" b="1" dirty="0">
                  <a:solidFill>
                    <a:srgbClr val="FF0000"/>
                  </a:solidFill>
                  <a:latin typeface="楷体_GB2312" pitchFamily="49" charset="-122"/>
                  <a:ea typeface="楷体_GB2312" pitchFamily="49" charset="-122"/>
                </a:rPr>
                <a:t>1”</a:t>
              </a:r>
            </a:p>
          </p:txBody>
        </p:sp>
        <p:sp>
          <p:nvSpPr>
            <p:cNvPr id="42057" name="矩形 42056"/>
            <p:cNvSpPr/>
            <p:nvPr/>
          </p:nvSpPr>
          <p:spPr>
            <a:xfrm>
              <a:off x="0" y="3929"/>
              <a:ext cx="1419" cy="335"/>
            </a:xfrm>
            <a:prstGeom prst="rect">
              <a:avLst/>
            </a:prstGeom>
            <a:noFill/>
            <a:ln w="38100">
              <a:noFill/>
            </a:ln>
          </p:spPr>
          <p:txBody>
            <a:bodyPr wrap="square" anchor="t">
              <a:spAutoFit/>
            </a:bodyPr>
            <a:lstStyle/>
            <a:p>
              <a:pPr lvl="0"/>
              <a:r>
                <a:rPr lang="zh-CN" altLang="en-US" sz="1800" b="1" dirty="0">
                  <a:latin typeface="Times New Roman" pitchFamily="18" charset="0"/>
                  <a:ea typeface="楷体_GB2312" pitchFamily="49" charset="-122"/>
                </a:rPr>
                <a:t>红笔接的是</a:t>
              </a:r>
              <a:r>
                <a:rPr lang="zh-CN" altLang="en-US" sz="1800" b="1" dirty="0">
                  <a:solidFill>
                    <a:srgbClr val="FF3300"/>
                  </a:solidFill>
                  <a:latin typeface="Times New Roman" pitchFamily="18" charset="0"/>
                  <a:ea typeface="楷体_GB2312" pitchFamily="49" charset="-122"/>
                </a:rPr>
                <a:t>负极</a:t>
              </a:r>
              <a:endParaRPr lang="zh-CN" altLang="en-US" sz="1800" b="1" dirty="0">
                <a:latin typeface="Times New Roman" pitchFamily="18" charset="0"/>
                <a:ea typeface="楷体_GB2312" pitchFamily="49" charset="-122"/>
              </a:endParaRPr>
            </a:p>
          </p:txBody>
        </p:sp>
      </p:grpSp>
      <p:grpSp>
        <p:nvGrpSpPr>
          <p:cNvPr id="42060" name="组合 42059"/>
          <p:cNvGrpSpPr/>
          <p:nvPr/>
        </p:nvGrpSpPr>
        <p:grpSpPr>
          <a:xfrm>
            <a:off x="4315287" y="4098625"/>
            <a:ext cx="3532578" cy="2322180"/>
            <a:chOff x="3150" y="2416"/>
            <a:chExt cx="2666" cy="1702"/>
          </a:xfrm>
        </p:grpSpPr>
        <p:sp>
          <p:nvSpPr>
            <p:cNvPr id="41996" name="矩形 41995"/>
            <p:cNvSpPr/>
            <p:nvPr/>
          </p:nvSpPr>
          <p:spPr>
            <a:xfrm>
              <a:off x="3334" y="2416"/>
              <a:ext cx="636" cy="335"/>
            </a:xfrm>
            <a:prstGeom prst="rect">
              <a:avLst/>
            </a:prstGeom>
            <a:noFill/>
            <a:ln w="9525">
              <a:noFill/>
            </a:ln>
          </p:spPr>
          <p:txBody>
            <a:bodyPr>
              <a:spAutoFit/>
            </a:bodyPr>
            <a:lstStyle/>
            <a:p>
              <a:pPr lvl="0"/>
              <a:r>
                <a:rPr lang="en-US" altLang="zh-CN" b="0" dirty="0">
                  <a:solidFill>
                    <a:schemeClr val="accent2"/>
                  </a:solidFill>
                  <a:latin typeface="Times New Roman" pitchFamily="18" charset="0"/>
                  <a:ea typeface="楷体_GB2312" pitchFamily="49" charset="-122"/>
                </a:rPr>
                <a:t> </a:t>
              </a:r>
              <a:endParaRPr lang="en-US" altLang="zh-CN" b="1" dirty="0">
                <a:solidFill>
                  <a:schemeClr val="accent2"/>
                </a:solidFill>
                <a:latin typeface="Times New Roman" pitchFamily="18" charset="0"/>
                <a:ea typeface="楷体_GB2312" pitchFamily="49" charset="-122"/>
              </a:endParaRPr>
            </a:p>
          </p:txBody>
        </p:sp>
        <p:sp>
          <p:nvSpPr>
            <p:cNvPr id="42053" name="直接连接符 42052"/>
            <p:cNvSpPr/>
            <p:nvPr/>
          </p:nvSpPr>
          <p:spPr>
            <a:xfrm flipH="1">
              <a:off x="3150" y="2635"/>
              <a:ext cx="6" cy="1483"/>
            </a:xfrm>
            <a:prstGeom prst="line">
              <a:avLst/>
            </a:prstGeom>
            <a:ln w="38100" cap="flat" cmpd="sng">
              <a:solidFill>
                <a:srgbClr val="0000FF"/>
              </a:solidFill>
              <a:prstDash val="solid"/>
              <a:headEnd type="none" w="med" len="med"/>
              <a:tailEnd type="none" w="med" len="med"/>
            </a:ln>
          </p:spPr>
          <p:txBody>
            <a:bodyPr/>
            <a:lstStyle/>
            <a:p>
              <a:endParaRPr lang="zh-CN" altLang="en-US"/>
            </a:p>
          </p:txBody>
        </p:sp>
        <p:grpSp>
          <p:nvGrpSpPr>
            <p:cNvPr id="42059" name="组合 42058"/>
            <p:cNvGrpSpPr/>
            <p:nvPr/>
          </p:nvGrpSpPr>
          <p:grpSpPr>
            <a:xfrm>
              <a:off x="3307" y="2616"/>
              <a:ext cx="2509" cy="1076"/>
              <a:chOff x="3307" y="2616"/>
              <a:chExt cx="2509" cy="1076"/>
            </a:xfrm>
          </p:grpSpPr>
          <p:sp>
            <p:nvSpPr>
              <p:cNvPr id="42054" name="矩形 42053"/>
              <p:cNvSpPr/>
              <p:nvPr/>
            </p:nvSpPr>
            <p:spPr>
              <a:xfrm>
                <a:off x="3307" y="2616"/>
                <a:ext cx="2245" cy="335"/>
              </a:xfrm>
              <a:prstGeom prst="rect">
                <a:avLst/>
              </a:prstGeom>
              <a:noFill/>
              <a:ln w="38100">
                <a:noFill/>
              </a:ln>
            </p:spPr>
            <p:txBody>
              <a:bodyPr wrap="square" anchor="t">
                <a:spAutoFit/>
              </a:bodyPr>
              <a:lstStyle/>
              <a:p>
                <a:pPr lvl="0"/>
                <a:r>
                  <a:rPr lang="zh-CN" altLang="en-US" sz="2400" b="1" dirty="0">
                    <a:solidFill>
                      <a:srgbClr val="00B0F0"/>
                    </a:solidFill>
                    <a:latin typeface="Times New Roman" pitchFamily="18" charset="0"/>
                    <a:ea typeface="楷体_GB2312" pitchFamily="49" charset="-122"/>
                  </a:rPr>
                  <a:t>接收管C、E极判别</a:t>
                </a:r>
                <a:endParaRPr lang="zh-CN" altLang="en-US" sz="3200" b="1" dirty="0">
                  <a:solidFill>
                    <a:schemeClr val="accent2"/>
                  </a:solidFill>
                  <a:latin typeface="楷体_GB2312" pitchFamily="49" charset="-122"/>
                  <a:ea typeface="楷体_GB2312" pitchFamily="49" charset="-122"/>
                </a:endParaRPr>
              </a:p>
            </p:txBody>
          </p:sp>
          <p:sp>
            <p:nvSpPr>
              <p:cNvPr id="42055" name="矩形 42054"/>
              <p:cNvSpPr/>
              <p:nvPr/>
            </p:nvSpPr>
            <p:spPr>
              <a:xfrm>
                <a:off x="3318" y="3022"/>
                <a:ext cx="2498" cy="670"/>
              </a:xfrm>
              <a:prstGeom prst="rect">
                <a:avLst/>
              </a:prstGeom>
              <a:noFill/>
              <a:ln w="38100">
                <a:noFill/>
              </a:ln>
            </p:spPr>
            <p:txBody>
              <a:bodyPr wrap="square">
                <a:spAutoFit/>
              </a:bodyPr>
              <a:lstStyle/>
              <a:p>
                <a:pPr lvl="0">
                  <a:spcBef>
                    <a:spcPct val="50000"/>
                  </a:spcBef>
                </a:pPr>
                <a:r>
                  <a:rPr lang="zh-CN" altLang="en-US" sz="1800" b="1" dirty="0">
                    <a:latin typeface="楷体_GB2312" pitchFamily="49" charset="-122"/>
                    <a:ea typeface="楷体_GB2312" pitchFamily="49" charset="-122"/>
                  </a:rPr>
                  <a:t>若表头有</a:t>
                </a:r>
                <a:r>
                  <a:rPr lang="zh-CN" altLang="en-US" sz="1800" b="1" dirty="0">
                    <a:solidFill>
                      <a:srgbClr val="FF0000"/>
                    </a:solidFill>
                    <a:latin typeface="楷体_GB2312" pitchFamily="49" charset="-122"/>
                    <a:ea typeface="楷体_GB2312" pitchFamily="49" charset="-122"/>
                  </a:rPr>
                  <a:t>几十</a:t>
                </a:r>
                <a:r>
                  <a:rPr lang="en-US" altLang="zh-CN" sz="1800" b="1" dirty="0">
                    <a:solidFill>
                      <a:srgbClr val="FF0000"/>
                    </a:solidFill>
                    <a:latin typeface="楷体_GB2312" pitchFamily="49" charset="-122"/>
                    <a:ea typeface="楷体_GB2312" pitchFamily="49" charset="-122"/>
                  </a:rPr>
                  <a:t>k</a:t>
                </a:r>
                <a:r>
                  <a:rPr lang="zh-CN" altLang="en-US" sz="1800" b="1" dirty="0">
                    <a:solidFill>
                      <a:srgbClr val="FF0000"/>
                    </a:solidFill>
                    <a:latin typeface="楷体_GB2312" pitchFamily="49" charset="-122"/>
                    <a:ea typeface="楷体_GB2312" pitchFamily="49" charset="-122"/>
                  </a:rPr>
                  <a:t>或几百</a:t>
                </a:r>
                <a:r>
                  <a:rPr lang="en-US" altLang="zh-CN" sz="1800" b="1">
                    <a:solidFill>
                      <a:srgbClr val="FF0000"/>
                    </a:solidFill>
                    <a:latin typeface="Times New Roman" pitchFamily="18" charset="0"/>
                    <a:ea typeface="黑体" pitchFamily="2" charset="-122"/>
                  </a:rPr>
                  <a:t>k</a:t>
                </a:r>
                <a:r>
                  <a:rPr lang="zh-CN" altLang="en-US" sz="1800" b="1" dirty="0">
                    <a:solidFill>
                      <a:srgbClr val="FF0000"/>
                    </a:solidFill>
                    <a:latin typeface="楷体_GB2312" pitchFamily="49" charset="-122"/>
                    <a:ea typeface="楷体_GB2312" pitchFamily="49" charset="-122"/>
                  </a:rPr>
                  <a:t>的</a:t>
                </a:r>
                <a:r>
                  <a:rPr lang="zh-CN" altLang="en-US" sz="1800" b="1" dirty="0">
                    <a:latin typeface="楷体_GB2312" pitchFamily="49" charset="-122"/>
                    <a:ea typeface="楷体_GB2312" pitchFamily="49" charset="-122"/>
                  </a:rPr>
                  <a:t>阻值显示，红表捧接的为</a:t>
                </a:r>
                <a:r>
                  <a:rPr lang="en-US" altLang="zh-CN" sz="1800" b="1" dirty="0">
                    <a:solidFill>
                      <a:srgbClr val="FF0000"/>
                    </a:solidFill>
                    <a:latin typeface="楷体_GB2312" pitchFamily="49" charset="-122"/>
                    <a:ea typeface="楷体_GB2312" pitchFamily="49" charset="-122"/>
                  </a:rPr>
                  <a:t>C</a:t>
                </a:r>
                <a:r>
                  <a:rPr lang="zh-CN" altLang="en-US" sz="1800" b="1" dirty="0">
                    <a:solidFill>
                      <a:srgbClr val="FF0000"/>
                    </a:solidFill>
                    <a:latin typeface="楷体_GB2312" pitchFamily="49" charset="-122"/>
                    <a:ea typeface="楷体_GB2312" pitchFamily="49" charset="-122"/>
                  </a:rPr>
                  <a:t>极</a:t>
                </a:r>
                <a:r>
                  <a:rPr lang="zh-CN" altLang="en-US" sz="1800" b="1" dirty="0">
                    <a:latin typeface="楷体_GB2312" pitchFamily="49" charset="-122"/>
                    <a:ea typeface="楷体_GB2312" pitchFamily="49" charset="-122"/>
                  </a:rPr>
                  <a:t>，黑表捧接的为</a:t>
                </a:r>
                <a:r>
                  <a:rPr lang="en-US" altLang="zh-CN" sz="1800" b="1" dirty="0">
                    <a:solidFill>
                      <a:srgbClr val="FF0000"/>
                    </a:solidFill>
                    <a:latin typeface="楷体_GB2312" pitchFamily="49" charset="-122"/>
                    <a:ea typeface="楷体_GB2312" pitchFamily="49" charset="-122"/>
                  </a:rPr>
                  <a:t>E</a:t>
                </a:r>
                <a:r>
                  <a:rPr lang="zh-CN" altLang="en-US" sz="1800" b="1" dirty="0">
                    <a:solidFill>
                      <a:srgbClr val="FF0000"/>
                    </a:solidFill>
                    <a:latin typeface="楷体_GB2312" pitchFamily="49" charset="-122"/>
                    <a:ea typeface="楷体_GB2312" pitchFamily="49" charset="-122"/>
                  </a:rPr>
                  <a:t>极</a:t>
                </a:r>
                <a:r>
                  <a:rPr lang="zh-CN" altLang="en-US" sz="1800" b="1" dirty="0">
                    <a:latin typeface="Times New Roman" pitchFamily="18" charset="0"/>
                    <a:ea typeface="楷体_GB2312" pitchFamily="49" charset="-122"/>
                  </a:rPr>
                  <a:t>。</a:t>
                </a:r>
                <a:endParaRPr lang="zh-CN" altLang="en-US" sz="1800" b="1">
                  <a:latin typeface="Times New Roman" pitchFamily="18" charset="0"/>
                  <a:ea typeface="楷体_GB2312" pitchFamily="49" charset="-122"/>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260475" y="1123735"/>
            <a:ext cx="4856480" cy="646331"/>
          </a:xfrm>
          <a:prstGeom prst="rect">
            <a:avLst/>
          </a:prstGeom>
        </p:spPr>
        <p:txBody>
          <a:bodyPr wrap="square">
            <a:spAutoFit/>
          </a:bodyPr>
          <a:lstStyle/>
          <a:p>
            <a:pPr>
              <a:lnSpc>
                <a:spcPct val="150000"/>
              </a:lnSpc>
              <a:spcBef>
                <a:spcPts val="600"/>
              </a:spcBef>
              <a:buClr>
                <a:srgbClr val="C00000"/>
              </a:buClr>
            </a:pPr>
            <a:r>
              <a:rPr lang="zh-CN" altLang="en-US" sz="2400" b="1" dirty="0" smtClean="0">
                <a:latin typeface="Times New Roman" pitchFamily="18" charset="0"/>
                <a:cs typeface="Times New Roman" pitchFamily="18" charset="0"/>
                <a:sym typeface="+mn-ea"/>
              </a:rPr>
              <a:t>（</a:t>
            </a:r>
            <a:r>
              <a:rPr lang="en-US" altLang="zh-CN" sz="2400" b="1" dirty="0" smtClean="0">
                <a:latin typeface="Times New Roman" pitchFamily="18" charset="0"/>
                <a:cs typeface="Times New Roman" pitchFamily="18" charset="0"/>
                <a:sym typeface="+mn-ea"/>
              </a:rPr>
              <a:t>4</a:t>
            </a:r>
            <a:r>
              <a:rPr lang="zh-CN" altLang="en-US" sz="2400" b="1" dirty="0" smtClean="0">
                <a:latin typeface="Times New Roman" pitchFamily="18" charset="0"/>
                <a:cs typeface="Times New Roman" pitchFamily="18" charset="0"/>
                <a:sym typeface="+mn-ea"/>
              </a:rPr>
              <a:t>）安装调试</a:t>
            </a:r>
          </a:p>
        </p:txBody>
      </p:sp>
      <p:sp>
        <p:nvSpPr>
          <p:cNvPr id="200714" name="矩形 200713"/>
          <p:cNvSpPr/>
          <p:nvPr/>
        </p:nvSpPr>
        <p:spPr>
          <a:xfrm>
            <a:off x="177165" y="2184975"/>
            <a:ext cx="8776335" cy="1097280"/>
          </a:xfrm>
          <a:prstGeom prst="rect">
            <a:avLst/>
          </a:prstGeom>
          <a:noFill/>
          <a:ln w="9525">
            <a:noFill/>
          </a:ln>
        </p:spPr>
        <p:txBody>
          <a:bodyPr wrap="square">
            <a:spAutoFit/>
          </a:bodyPr>
          <a:lstStyle/>
          <a:p>
            <a:pPr lvl="0" algn="just"/>
            <a:r>
              <a:rPr lang="en-US" altLang="zh-CN" sz="1400" b="0" dirty="0">
                <a:latin typeface="Times New Roman" pitchFamily="18" charset="0"/>
                <a:ea typeface="楷体_GB2312" pitchFamily="49" charset="-122"/>
              </a:rPr>
              <a:t> </a:t>
            </a:r>
            <a:endParaRPr lang="en-US" altLang="zh-CN" sz="1000" b="0" dirty="0">
              <a:latin typeface="Times New Roman" pitchFamily="18" charset="0"/>
              <a:ea typeface="宋体" pitchFamily="2" charset="-122"/>
            </a:endParaRPr>
          </a:p>
          <a:p>
            <a:pPr lvl="0" algn="just" eaLnBrk="0" hangingPunct="0"/>
            <a:r>
              <a:rPr lang="en-US" altLang="zh-CN" sz="1400" b="0" dirty="0">
                <a:latin typeface="Times New Roman" pitchFamily="18" charset="0"/>
                <a:ea typeface="楷体_GB2312" pitchFamily="49" charset="-122"/>
              </a:rPr>
              <a:t> </a:t>
            </a:r>
            <a:endParaRPr lang="en-US" altLang="zh-CN" sz="1000" b="0" dirty="0">
              <a:latin typeface="Times New Roman" pitchFamily="18" charset="0"/>
              <a:ea typeface="宋体" pitchFamily="2" charset="-122"/>
            </a:endParaRPr>
          </a:p>
          <a:p>
            <a:pPr lvl="0" algn="just" eaLnBrk="0" hangingPunct="0"/>
            <a:r>
              <a:rPr lang="en-US" altLang="zh-CN" sz="1400" b="0" dirty="0">
                <a:latin typeface="Times New Roman" pitchFamily="18" charset="0"/>
                <a:ea typeface="楷体_GB2312" pitchFamily="49" charset="-122"/>
              </a:rPr>
              <a:t> </a:t>
            </a:r>
            <a:endParaRPr lang="en-US" altLang="zh-CN" sz="1000" b="0" dirty="0">
              <a:latin typeface="Times New Roman" pitchFamily="18" charset="0"/>
              <a:ea typeface="宋体" pitchFamily="2" charset="-122"/>
            </a:endParaRPr>
          </a:p>
          <a:p>
            <a:pPr lvl="0" eaLnBrk="0" hangingPunct="0"/>
            <a:endParaRPr lang="en-US" altLang="zh-CN" b="0" dirty="0">
              <a:latin typeface="Times New Roman" pitchFamily="18" charset="0"/>
              <a:ea typeface="宋体" pitchFamily="2" charset="-122"/>
            </a:endParaRPr>
          </a:p>
        </p:txBody>
      </p:sp>
      <p:sp>
        <p:nvSpPr>
          <p:cNvPr id="200716" name="矩形 200715"/>
          <p:cNvSpPr/>
          <p:nvPr/>
        </p:nvSpPr>
        <p:spPr>
          <a:xfrm>
            <a:off x="0" y="2033845"/>
            <a:ext cx="9144000" cy="0"/>
          </a:xfrm>
          <a:prstGeom prst="rect">
            <a:avLst/>
          </a:prstGeom>
          <a:noFill/>
          <a:ln w="38100">
            <a:noFill/>
          </a:ln>
        </p:spPr>
        <p:txBody>
          <a:bodyPr/>
          <a:lstStyle/>
          <a:p>
            <a:endParaRPr lang="zh-CN" altLang="en-US"/>
          </a:p>
        </p:txBody>
      </p:sp>
      <p:sp>
        <p:nvSpPr>
          <p:cNvPr id="176138" name="矩形 176137"/>
          <p:cNvSpPr/>
          <p:nvPr/>
        </p:nvSpPr>
        <p:spPr>
          <a:xfrm>
            <a:off x="3328988" y="1928813"/>
            <a:ext cx="9144000" cy="0"/>
          </a:xfrm>
          <a:prstGeom prst="rect">
            <a:avLst/>
          </a:prstGeom>
          <a:noFill/>
          <a:ln w="9525">
            <a:noFill/>
          </a:ln>
        </p:spPr>
        <p:txBody>
          <a:bodyPr/>
          <a:lstStyle/>
          <a:p>
            <a:endParaRPr lang="zh-CN" altLang="en-US"/>
          </a:p>
        </p:txBody>
      </p:sp>
      <p:sp>
        <p:nvSpPr>
          <p:cNvPr id="176141" name="矩形 176140"/>
          <p:cNvSpPr/>
          <p:nvPr/>
        </p:nvSpPr>
        <p:spPr>
          <a:xfrm>
            <a:off x="7021513" y="2743458"/>
            <a:ext cx="3057525" cy="1095375"/>
          </a:xfrm>
          <a:prstGeom prst="rect">
            <a:avLst/>
          </a:prstGeom>
          <a:noFill/>
          <a:ln w="9525">
            <a:noFill/>
          </a:ln>
        </p:spPr>
        <p:txBody>
          <a:bodyPr>
            <a:spAutoFit/>
          </a:bodyPr>
          <a:lstStyle/>
          <a:p>
            <a:pPr lvl="0" algn="just"/>
            <a:r>
              <a:rPr lang="en-US" altLang="zh-CN" sz="1400" b="0" dirty="0">
                <a:latin typeface="Times New Roman" pitchFamily="18" charset="0"/>
                <a:ea typeface="楷体_GB2312" pitchFamily="49" charset="-122"/>
              </a:rPr>
              <a:t> </a:t>
            </a:r>
            <a:endParaRPr lang="en-US" altLang="zh-CN" sz="1000" b="0" dirty="0">
              <a:latin typeface="Times New Roman" pitchFamily="18" charset="0"/>
              <a:ea typeface="宋体" pitchFamily="2" charset="-122"/>
            </a:endParaRPr>
          </a:p>
          <a:p>
            <a:pPr lvl="0" algn="just" eaLnBrk="0" hangingPunct="0"/>
            <a:r>
              <a:rPr lang="en-US" altLang="zh-CN" sz="1400" b="0" dirty="0">
                <a:latin typeface="Times New Roman" pitchFamily="18" charset="0"/>
                <a:ea typeface="楷体_GB2312" pitchFamily="49" charset="-122"/>
              </a:rPr>
              <a:t> </a:t>
            </a:r>
            <a:endParaRPr lang="en-US" altLang="zh-CN" sz="1000" b="0" dirty="0">
              <a:latin typeface="Times New Roman" pitchFamily="18" charset="0"/>
              <a:ea typeface="宋体" pitchFamily="2" charset="-122"/>
            </a:endParaRPr>
          </a:p>
          <a:p>
            <a:pPr lvl="0" algn="just" eaLnBrk="0" hangingPunct="0"/>
            <a:r>
              <a:rPr lang="en-US" altLang="zh-CN" sz="1400" b="0" dirty="0">
                <a:latin typeface="Times New Roman" pitchFamily="18" charset="0"/>
                <a:ea typeface="楷体_GB2312" pitchFamily="49" charset="-122"/>
              </a:rPr>
              <a:t> </a:t>
            </a:r>
            <a:endParaRPr lang="en-US" altLang="zh-CN" sz="1000" b="0" dirty="0">
              <a:latin typeface="Times New Roman" pitchFamily="18" charset="0"/>
              <a:ea typeface="宋体" pitchFamily="2" charset="-122"/>
            </a:endParaRPr>
          </a:p>
          <a:p>
            <a:pPr lvl="0" eaLnBrk="0" hangingPunct="0"/>
            <a:endParaRPr lang="en-US" altLang="zh-CN" b="0" dirty="0">
              <a:latin typeface="Times New Roman" pitchFamily="18" charset="0"/>
              <a:ea typeface="宋体" pitchFamily="2" charset="-122"/>
            </a:endParaRPr>
          </a:p>
        </p:txBody>
      </p:sp>
      <p:sp>
        <p:nvSpPr>
          <p:cNvPr id="176148" name="矩形 176147"/>
          <p:cNvSpPr/>
          <p:nvPr/>
        </p:nvSpPr>
        <p:spPr>
          <a:xfrm>
            <a:off x="59055" y="2219265"/>
            <a:ext cx="7408545" cy="365760"/>
          </a:xfrm>
          <a:prstGeom prst="rect">
            <a:avLst/>
          </a:prstGeom>
          <a:noFill/>
          <a:ln w="38100">
            <a:noFill/>
          </a:ln>
        </p:spPr>
        <p:txBody>
          <a:bodyPr wrap="square" anchor="ctr">
            <a:spAutoFit/>
          </a:bodyPr>
          <a:lstStyle/>
          <a:p>
            <a:pPr lvl="0" indent="361950"/>
            <a:r>
              <a:rPr lang="en-US" altLang="zh-CN" sz="1800" b="1" dirty="0">
                <a:latin typeface="楷体_GB2312" pitchFamily="49" charset="-122"/>
                <a:ea typeface="楷体_GB2312" pitchFamily="49" charset="-122"/>
              </a:rPr>
              <a:t>① </a:t>
            </a:r>
            <a:r>
              <a:rPr lang="zh-CN" altLang="en-US" sz="1800" b="1" dirty="0">
                <a:latin typeface="楷体_GB2312" pitchFamily="49" charset="-122"/>
                <a:ea typeface="楷体_GB2312" pitchFamily="49" charset="-122"/>
              </a:rPr>
              <a:t>在实验板上完成元器件及短路线的安装</a:t>
            </a:r>
            <a:r>
              <a:rPr lang="en-US" altLang="zh-CN" sz="1800" b="1">
                <a:latin typeface="楷体_GB2312" pitchFamily="49" charset="-122"/>
                <a:ea typeface="楷体_GB2312" pitchFamily="49" charset="-122"/>
              </a:rPr>
              <a:t>;</a:t>
            </a:r>
          </a:p>
        </p:txBody>
      </p:sp>
      <p:sp>
        <p:nvSpPr>
          <p:cNvPr id="176149" name="矩形 176148"/>
          <p:cNvSpPr/>
          <p:nvPr/>
        </p:nvSpPr>
        <p:spPr>
          <a:xfrm>
            <a:off x="59690" y="2902525"/>
            <a:ext cx="8811260" cy="640080"/>
          </a:xfrm>
          <a:prstGeom prst="rect">
            <a:avLst/>
          </a:prstGeom>
          <a:noFill/>
          <a:ln w="38100">
            <a:noFill/>
          </a:ln>
        </p:spPr>
        <p:txBody>
          <a:bodyPr wrap="square">
            <a:spAutoFit/>
          </a:bodyPr>
          <a:lstStyle/>
          <a:p>
            <a:pPr lvl="0" indent="361950" algn="l"/>
            <a:r>
              <a:rPr lang="en-US" altLang="zh-CN" sz="1800" b="1" dirty="0">
                <a:latin typeface="楷体_GB2312" pitchFamily="49" charset="-122"/>
                <a:ea typeface="楷体_GB2312" pitchFamily="49" charset="-122"/>
              </a:rPr>
              <a:t>③ 如正确，加入5V电压，用示波器测量光电传感器接收管c极的波形，应为幅度为5V左右的一条直线，用手指触摸传感器，这条直线会明显向下移动。</a:t>
            </a:r>
          </a:p>
        </p:txBody>
      </p:sp>
      <p:sp>
        <p:nvSpPr>
          <p:cNvPr id="176150" name="矩形 176149"/>
          <p:cNvSpPr/>
          <p:nvPr/>
        </p:nvSpPr>
        <p:spPr>
          <a:xfrm>
            <a:off x="59055" y="2560895"/>
            <a:ext cx="6229985" cy="365760"/>
          </a:xfrm>
          <a:prstGeom prst="rect">
            <a:avLst/>
          </a:prstGeom>
          <a:noFill/>
          <a:ln w="38100">
            <a:noFill/>
          </a:ln>
        </p:spPr>
        <p:txBody>
          <a:bodyPr wrap="square" anchor="t">
            <a:spAutoFit/>
          </a:bodyPr>
          <a:lstStyle/>
          <a:p>
            <a:pPr lvl="0" indent="361950" algn="l"/>
            <a:r>
              <a:rPr lang="en-US" altLang="zh-CN" sz="1800" b="1" dirty="0">
                <a:latin typeface="楷体_GB2312" pitchFamily="49" charset="-122"/>
                <a:ea typeface="楷体_GB2312" pitchFamily="49" charset="-122"/>
              </a:rPr>
              <a:t>② 根据电路图检查电路是否安装正确</a:t>
            </a:r>
            <a:r>
              <a:rPr lang="en-US" altLang="zh-CN" sz="1800" b="1">
                <a:latin typeface="楷体_GB2312" pitchFamily="49" charset="-122"/>
                <a:ea typeface="楷体_GB2312" pitchFamily="49" charset="-122"/>
                <a:sym typeface="+mn-ea"/>
              </a:rPr>
              <a:t>;</a:t>
            </a:r>
            <a:endParaRPr lang="en-US" altLang="zh-CN" sz="1800" b="1" dirty="0">
              <a:latin typeface="楷体_GB2312" pitchFamily="49" charset="-122"/>
              <a:ea typeface="楷体_GB2312" pitchFamily="49" charset="-122"/>
            </a:endParaRPr>
          </a:p>
        </p:txBody>
      </p:sp>
      <p:graphicFrame>
        <p:nvGraphicFramePr>
          <p:cNvPr id="176147" name="对象 176146"/>
          <p:cNvGraphicFramePr/>
          <p:nvPr>
            <p:extLst>
              <p:ext uri="{D42A27DB-BD31-4B8C-83A1-F6EECF244321}">
                <p14:modId xmlns:p14="http://schemas.microsoft.com/office/powerpoint/2010/main" val="2901328142"/>
              </p:ext>
            </p:extLst>
          </p:nvPr>
        </p:nvGraphicFramePr>
        <p:xfrm>
          <a:off x="491490" y="3582610"/>
          <a:ext cx="5222240" cy="2888615"/>
        </p:xfrm>
        <a:graphic>
          <a:graphicData uri="http://schemas.openxmlformats.org/presentationml/2006/ole">
            <mc:AlternateContent xmlns:mc="http://schemas.openxmlformats.org/markup-compatibility/2006">
              <mc:Choice xmlns:v="urn:schemas-microsoft-com:vml" Requires="v">
                <p:oleObj spid="_x0000_s7196" r:id="rId3" imgW="6693535" imgH="3291840" progId="Visio.Drawing.11">
                  <p:embed/>
                </p:oleObj>
              </mc:Choice>
              <mc:Fallback>
                <p:oleObj r:id="rId3" imgW="6693535" imgH="3291840" progId="Visio.Drawing.11">
                  <p:embed/>
                  <p:pic>
                    <p:nvPicPr>
                      <p:cNvPr id="0" name="图片 3085"/>
                      <p:cNvPicPr/>
                      <p:nvPr/>
                    </p:nvPicPr>
                    <p:blipFill>
                      <a:blip r:embed="rId4"/>
                      <a:stretch>
                        <a:fillRect/>
                      </a:stretch>
                    </p:blipFill>
                    <p:spPr>
                      <a:xfrm>
                        <a:off x="491490" y="3582610"/>
                        <a:ext cx="5222240" cy="2888615"/>
                      </a:xfrm>
                      <a:prstGeom prst="rect">
                        <a:avLst/>
                      </a:prstGeom>
                      <a:noFill/>
                      <a:ln w="38100">
                        <a:noFill/>
                        <a:miter/>
                      </a:ln>
                    </p:spPr>
                  </p:pic>
                </p:oleObj>
              </mc:Fallback>
            </mc:AlternateContent>
          </a:graphicData>
        </a:graphic>
      </p:graphicFrame>
      <p:sp>
        <p:nvSpPr>
          <p:cNvPr id="7" name="直接连接符 6"/>
          <p:cNvSpPr/>
          <p:nvPr/>
        </p:nvSpPr>
        <p:spPr>
          <a:xfrm>
            <a:off x="3740785" y="3954720"/>
            <a:ext cx="1496695" cy="635"/>
          </a:xfrm>
          <a:prstGeom prst="line">
            <a:avLst/>
          </a:prstGeom>
          <a:ln w="76200" cap="flat" cmpd="sng">
            <a:solidFill>
              <a:srgbClr val="FF0000"/>
            </a:solidFill>
            <a:prstDash val="solid"/>
            <a:headEnd type="none" w="med" len="med"/>
            <a:tailEnd type="none" w="med" len="med"/>
          </a:ln>
        </p:spPr>
        <p:txBody>
          <a:bodyPr/>
          <a:lstStyle/>
          <a:p>
            <a:endParaRPr lang="zh-CN" altLang="en-US"/>
          </a:p>
        </p:txBody>
      </p:sp>
      <p:grpSp>
        <p:nvGrpSpPr>
          <p:cNvPr id="4" name="组合 3"/>
          <p:cNvGrpSpPr/>
          <p:nvPr/>
        </p:nvGrpSpPr>
        <p:grpSpPr>
          <a:xfrm>
            <a:off x="6116955" y="4383980"/>
            <a:ext cx="2753360" cy="1956435"/>
            <a:chOff x="10477" y="7700"/>
            <a:chExt cx="4074" cy="2573"/>
          </a:xfrm>
        </p:grpSpPr>
        <p:pic>
          <p:nvPicPr>
            <p:cNvPr id="2" name="图片 1" descr="图片3"/>
            <p:cNvPicPr>
              <a:picLocks noChangeAspect="1"/>
            </p:cNvPicPr>
            <p:nvPr/>
          </p:nvPicPr>
          <p:blipFill>
            <a:blip r:embed="rId5"/>
            <a:stretch>
              <a:fillRect/>
            </a:stretch>
          </p:blipFill>
          <p:spPr>
            <a:xfrm>
              <a:off x="10933" y="7700"/>
              <a:ext cx="3619" cy="1846"/>
            </a:xfrm>
            <a:prstGeom prst="rect">
              <a:avLst/>
            </a:prstGeom>
          </p:spPr>
        </p:pic>
        <p:grpSp>
          <p:nvGrpSpPr>
            <p:cNvPr id="8" name="组合 7"/>
            <p:cNvGrpSpPr/>
            <p:nvPr/>
          </p:nvGrpSpPr>
          <p:grpSpPr>
            <a:xfrm>
              <a:off x="10477" y="8363"/>
              <a:ext cx="1734" cy="1910"/>
              <a:chOff x="11738" y="7993"/>
              <a:chExt cx="2152" cy="2382"/>
            </a:xfrm>
          </p:grpSpPr>
          <p:grpSp>
            <p:nvGrpSpPr>
              <p:cNvPr id="9" name="组合 8"/>
              <p:cNvGrpSpPr/>
              <p:nvPr/>
            </p:nvGrpSpPr>
            <p:grpSpPr>
              <a:xfrm>
                <a:off x="11738" y="8333"/>
                <a:ext cx="2152" cy="2042"/>
                <a:chOff x="4241" y="1207"/>
                <a:chExt cx="862" cy="817"/>
              </a:xfrm>
            </p:grpSpPr>
            <p:sp>
              <p:nvSpPr>
                <p:cNvPr id="10" name="矩形 9"/>
                <p:cNvSpPr/>
                <p:nvPr/>
              </p:nvSpPr>
              <p:spPr>
                <a:xfrm>
                  <a:off x="4241" y="1298"/>
                  <a:ext cx="862" cy="363"/>
                </a:xfrm>
                <a:prstGeom prst="rect">
                  <a:avLst/>
                </a:prstGeom>
                <a:noFill/>
                <a:ln w="38100" cap="flat" cmpd="sng">
                  <a:solidFill>
                    <a:schemeClr val="tx1"/>
                  </a:solidFill>
                  <a:prstDash val="solid"/>
                  <a:miter/>
                  <a:headEnd type="none" w="med" len="med"/>
                  <a:tailEnd type="none" w="med" len="med"/>
                </a:ln>
              </p:spPr>
              <p:txBody>
                <a:bodyPr/>
                <a:lstStyle/>
                <a:p>
                  <a:endParaRPr lang="zh-CN" altLang="en-US"/>
                </a:p>
              </p:txBody>
            </p:sp>
            <p:sp>
              <p:nvSpPr>
                <p:cNvPr id="11" name="矩形 10"/>
                <p:cNvSpPr/>
                <p:nvPr/>
              </p:nvSpPr>
              <p:spPr>
                <a:xfrm>
                  <a:off x="4649" y="1207"/>
                  <a:ext cx="45" cy="454"/>
                </a:xfrm>
                <a:prstGeom prst="rect">
                  <a:avLst/>
                </a:prstGeom>
                <a:solidFill>
                  <a:srgbClr val="000000"/>
                </a:solidFill>
                <a:ln w="38100" cap="flat" cmpd="sng">
                  <a:solidFill>
                    <a:schemeClr val="tx1"/>
                  </a:solidFill>
                  <a:prstDash val="solid"/>
                  <a:miter/>
                  <a:headEnd type="none" w="med" len="med"/>
                  <a:tailEnd type="none" w="med" len="med"/>
                </a:ln>
              </p:spPr>
              <p:txBody>
                <a:bodyPr/>
                <a:lstStyle/>
                <a:p>
                  <a:endParaRPr lang="zh-CN" altLang="en-US"/>
                </a:p>
              </p:txBody>
            </p:sp>
            <p:sp>
              <p:nvSpPr>
                <p:cNvPr id="12" name="直接连接符 11"/>
                <p:cNvSpPr/>
                <p:nvPr/>
              </p:nvSpPr>
              <p:spPr>
                <a:xfrm>
                  <a:off x="4422" y="1661"/>
                  <a:ext cx="0" cy="363"/>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4" name="直接连接符 13"/>
                <p:cNvSpPr/>
                <p:nvPr/>
              </p:nvSpPr>
              <p:spPr>
                <a:xfrm>
                  <a:off x="4558" y="1661"/>
                  <a:ext cx="0" cy="363"/>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5" name="任意多边形 14"/>
                <p:cNvSpPr/>
                <p:nvPr/>
              </p:nvSpPr>
              <p:spPr>
                <a:xfrm>
                  <a:off x="4332" y="1207"/>
                  <a:ext cx="272" cy="91"/>
                </a:xfrm>
                <a:custGeom>
                  <a:avLst/>
                  <a:gdLst/>
                  <a:ahLst/>
                  <a:cxnLst/>
                  <a:rect l="0" t="0" r="0" b="0"/>
                  <a:pathLst>
                    <a:path w="272" h="181">
                      <a:moveTo>
                        <a:pt x="0" y="181"/>
                      </a:moveTo>
                      <a:cubicBezTo>
                        <a:pt x="45" y="90"/>
                        <a:pt x="91" y="0"/>
                        <a:pt x="136" y="0"/>
                      </a:cubicBezTo>
                      <a:cubicBezTo>
                        <a:pt x="181" y="0"/>
                        <a:pt x="249" y="151"/>
                        <a:pt x="272" y="181"/>
                      </a:cubicBezTo>
                    </a:path>
                  </a:pathLst>
                </a:custGeom>
                <a:solidFill>
                  <a:srgbClr val="0000FF">
                    <a:alpha val="100000"/>
                  </a:srgbClr>
                </a:solidFill>
                <a:ln w="38100" cap="flat" cmpd="sng">
                  <a:solidFill>
                    <a:schemeClr val="tx1">
                      <a:alpha val="100000"/>
                    </a:schemeClr>
                  </a:solidFill>
                  <a:prstDash val="solid"/>
                  <a:headEnd type="none" w="med" len="med"/>
                  <a:tailEnd type="none" w="med" len="med"/>
                </a:ln>
              </p:spPr>
              <p:txBody>
                <a:bodyPr/>
                <a:lstStyle/>
                <a:p>
                  <a:endParaRPr lang="zh-CN" altLang="en-US"/>
                </a:p>
              </p:txBody>
            </p:sp>
            <p:sp>
              <p:nvSpPr>
                <p:cNvPr id="16" name="直接连接符 15"/>
                <p:cNvSpPr/>
                <p:nvPr/>
              </p:nvSpPr>
              <p:spPr>
                <a:xfrm>
                  <a:off x="4875" y="1661"/>
                  <a:ext cx="0" cy="363"/>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7" name="直接连接符 16"/>
                <p:cNvSpPr/>
                <p:nvPr/>
              </p:nvSpPr>
              <p:spPr>
                <a:xfrm>
                  <a:off x="5011" y="1661"/>
                  <a:ext cx="0" cy="363"/>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18" name="任意多边形 17"/>
                <p:cNvSpPr/>
                <p:nvPr/>
              </p:nvSpPr>
              <p:spPr>
                <a:xfrm>
                  <a:off x="4785" y="1207"/>
                  <a:ext cx="272" cy="91"/>
                </a:xfrm>
                <a:custGeom>
                  <a:avLst/>
                  <a:gdLst/>
                  <a:ahLst/>
                  <a:cxnLst/>
                  <a:rect l="0" t="0" r="0" b="0"/>
                  <a:pathLst>
                    <a:path w="272" h="181">
                      <a:moveTo>
                        <a:pt x="0" y="181"/>
                      </a:moveTo>
                      <a:cubicBezTo>
                        <a:pt x="45" y="90"/>
                        <a:pt x="91" y="0"/>
                        <a:pt x="136" y="0"/>
                      </a:cubicBezTo>
                      <a:cubicBezTo>
                        <a:pt x="181" y="0"/>
                        <a:pt x="249" y="151"/>
                        <a:pt x="272" y="181"/>
                      </a:cubicBezTo>
                    </a:path>
                  </a:pathLst>
                </a:custGeom>
                <a:solidFill>
                  <a:schemeClr val="tx1">
                    <a:alpha val="100000"/>
                  </a:schemeClr>
                </a:solidFill>
                <a:ln w="38100" cap="flat" cmpd="sng">
                  <a:solidFill>
                    <a:schemeClr val="tx1">
                      <a:alpha val="100000"/>
                    </a:schemeClr>
                  </a:solidFill>
                  <a:prstDash val="solid"/>
                  <a:headEnd type="none" w="med" len="med"/>
                  <a:tailEnd type="none" w="med" len="med"/>
                </a:ln>
              </p:spPr>
              <p:txBody>
                <a:bodyPr/>
                <a:lstStyle/>
                <a:p>
                  <a:endParaRPr lang="zh-CN" altLang="en-US"/>
                </a:p>
              </p:txBody>
            </p:sp>
          </p:grpSp>
          <p:grpSp>
            <p:nvGrpSpPr>
              <p:cNvPr id="19" name="组合 18"/>
              <p:cNvGrpSpPr/>
              <p:nvPr/>
            </p:nvGrpSpPr>
            <p:grpSpPr>
              <a:xfrm>
                <a:off x="12303" y="7993"/>
                <a:ext cx="1135" cy="455"/>
                <a:chOff x="4468" y="981"/>
                <a:chExt cx="453" cy="272"/>
              </a:xfrm>
            </p:grpSpPr>
            <p:sp>
              <p:nvSpPr>
                <p:cNvPr id="20" name="直接连接符 19"/>
                <p:cNvSpPr/>
                <p:nvPr/>
              </p:nvSpPr>
              <p:spPr>
                <a:xfrm flipV="1">
                  <a:off x="4468" y="981"/>
                  <a:ext cx="226" cy="272"/>
                </a:xfrm>
                <a:prstGeom prst="line">
                  <a:avLst/>
                </a:prstGeom>
                <a:ln w="38100" cap="flat" cmpd="sng">
                  <a:solidFill>
                    <a:srgbClr val="FF00FF"/>
                  </a:solidFill>
                  <a:prstDash val="solid"/>
                  <a:headEnd type="none" w="med" len="med"/>
                  <a:tailEnd type="triangle" w="med" len="med"/>
                </a:ln>
              </p:spPr>
              <p:txBody>
                <a:bodyPr/>
                <a:lstStyle/>
                <a:p>
                  <a:endParaRPr lang="zh-CN" altLang="en-US"/>
                </a:p>
              </p:txBody>
            </p:sp>
            <p:sp>
              <p:nvSpPr>
                <p:cNvPr id="21" name="直接连接符 20"/>
                <p:cNvSpPr/>
                <p:nvPr/>
              </p:nvSpPr>
              <p:spPr>
                <a:xfrm>
                  <a:off x="4830" y="981"/>
                  <a:ext cx="91" cy="181"/>
                </a:xfrm>
                <a:prstGeom prst="line">
                  <a:avLst/>
                </a:prstGeom>
                <a:ln w="38100" cap="flat" cmpd="sng">
                  <a:solidFill>
                    <a:srgbClr val="FF00FF"/>
                  </a:solidFill>
                  <a:prstDash val="solid"/>
                  <a:headEnd type="none" w="med" len="med"/>
                  <a:tailEnd type="triangle" w="med" len="med"/>
                </a:ln>
              </p:spPr>
              <p:txBody>
                <a:bodyPr/>
                <a:lstStyle/>
                <a:p>
                  <a:endParaRPr lang="zh-CN" altLang="en-US"/>
                </a:p>
              </p:txBody>
            </p:sp>
          </p:gr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073785" y="1043735"/>
            <a:ext cx="4856480" cy="646331"/>
          </a:xfrm>
          <a:prstGeom prst="rect">
            <a:avLst/>
          </a:prstGeom>
        </p:spPr>
        <p:txBody>
          <a:bodyPr wrap="square">
            <a:spAutoFit/>
          </a:bodyPr>
          <a:lstStyle/>
          <a:p>
            <a:pPr>
              <a:lnSpc>
                <a:spcPct val="150000"/>
              </a:lnSpc>
              <a:spcBef>
                <a:spcPts val="600"/>
              </a:spcBef>
              <a:buClr>
                <a:srgbClr val="C00000"/>
              </a:buClr>
            </a:pPr>
            <a:r>
              <a:rPr lang="zh-CN" altLang="en-US" sz="2400" b="1" dirty="0" smtClean="0">
                <a:latin typeface="Times New Roman" pitchFamily="18" charset="0"/>
                <a:cs typeface="Times New Roman" pitchFamily="18" charset="0"/>
                <a:sym typeface="+mn-ea"/>
              </a:rPr>
              <a:t>（</a:t>
            </a:r>
            <a:r>
              <a:rPr lang="en-US" altLang="zh-CN" sz="2400" b="1" dirty="0" smtClean="0">
                <a:latin typeface="Times New Roman" pitchFamily="18" charset="0"/>
                <a:cs typeface="Times New Roman" pitchFamily="18" charset="0"/>
                <a:sym typeface="+mn-ea"/>
              </a:rPr>
              <a:t>5</a:t>
            </a:r>
            <a:r>
              <a:rPr lang="zh-CN" altLang="en-US" sz="2400" b="1" dirty="0" smtClean="0">
                <a:latin typeface="Times New Roman" pitchFamily="18" charset="0"/>
                <a:cs typeface="Times New Roman" pitchFamily="18" charset="0"/>
                <a:sym typeface="+mn-ea"/>
              </a:rPr>
              <a:t>）电路可能故障分析</a:t>
            </a:r>
          </a:p>
        </p:txBody>
      </p:sp>
      <p:sp>
        <p:nvSpPr>
          <p:cNvPr id="200714" name="矩形 200713"/>
          <p:cNvSpPr/>
          <p:nvPr/>
        </p:nvSpPr>
        <p:spPr>
          <a:xfrm>
            <a:off x="0" y="2184658"/>
            <a:ext cx="9144000" cy="1095375"/>
          </a:xfrm>
          <a:prstGeom prst="rect">
            <a:avLst/>
          </a:prstGeom>
          <a:noFill/>
          <a:ln w="9525">
            <a:noFill/>
          </a:ln>
        </p:spPr>
        <p:txBody>
          <a:bodyPr>
            <a:spAutoFit/>
          </a:bodyPr>
          <a:lstStyle/>
          <a:p>
            <a:pPr lvl="0" algn="just"/>
            <a:r>
              <a:rPr lang="en-US" altLang="zh-CN" sz="1400" b="0" dirty="0">
                <a:latin typeface="Times New Roman" pitchFamily="18" charset="0"/>
                <a:ea typeface="楷体_GB2312" pitchFamily="49" charset="-122"/>
              </a:rPr>
              <a:t> </a:t>
            </a:r>
            <a:endParaRPr lang="en-US" altLang="zh-CN" sz="1000" b="0" dirty="0">
              <a:latin typeface="Times New Roman" pitchFamily="18" charset="0"/>
              <a:ea typeface="宋体" pitchFamily="2" charset="-122"/>
            </a:endParaRPr>
          </a:p>
          <a:p>
            <a:pPr lvl="0" algn="just" eaLnBrk="0" hangingPunct="0"/>
            <a:r>
              <a:rPr lang="en-US" altLang="zh-CN" sz="1400" b="0" dirty="0">
                <a:latin typeface="Times New Roman" pitchFamily="18" charset="0"/>
                <a:ea typeface="楷体_GB2312" pitchFamily="49" charset="-122"/>
              </a:rPr>
              <a:t> </a:t>
            </a:r>
            <a:endParaRPr lang="en-US" altLang="zh-CN" sz="1000" b="0" dirty="0">
              <a:latin typeface="Times New Roman" pitchFamily="18" charset="0"/>
              <a:ea typeface="宋体" pitchFamily="2" charset="-122"/>
            </a:endParaRPr>
          </a:p>
          <a:p>
            <a:pPr lvl="0" algn="just" eaLnBrk="0" hangingPunct="0"/>
            <a:r>
              <a:rPr lang="en-US" altLang="zh-CN" sz="1400" b="0" dirty="0">
                <a:latin typeface="Times New Roman" pitchFamily="18" charset="0"/>
                <a:ea typeface="楷体_GB2312" pitchFamily="49" charset="-122"/>
              </a:rPr>
              <a:t> </a:t>
            </a:r>
            <a:endParaRPr lang="en-US" altLang="zh-CN" sz="1000" b="0" dirty="0">
              <a:latin typeface="Times New Roman" pitchFamily="18" charset="0"/>
              <a:ea typeface="宋体" pitchFamily="2" charset="-122"/>
            </a:endParaRPr>
          </a:p>
          <a:p>
            <a:pPr lvl="0" eaLnBrk="0" hangingPunct="0"/>
            <a:endParaRPr lang="en-US" altLang="zh-CN" b="0" dirty="0">
              <a:latin typeface="Times New Roman" pitchFamily="18" charset="0"/>
              <a:ea typeface="宋体" pitchFamily="2" charset="-122"/>
            </a:endParaRPr>
          </a:p>
        </p:txBody>
      </p:sp>
      <p:sp>
        <p:nvSpPr>
          <p:cNvPr id="200716" name="矩形 200715"/>
          <p:cNvSpPr/>
          <p:nvPr/>
        </p:nvSpPr>
        <p:spPr>
          <a:xfrm>
            <a:off x="0" y="2033845"/>
            <a:ext cx="9144000" cy="0"/>
          </a:xfrm>
          <a:prstGeom prst="rect">
            <a:avLst/>
          </a:prstGeom>
          <a:noFill/>
          <a:ln w="38100">
            <a:noFill/>
          </a:ln>
        </p:spPr>
        <p:txBody>
          <a:bodyPr/>
          <a:lstStyle/>
          <a:p>
            <a:endParaRPr lang="zh-CN" altLang="en-US"/>
          </a:p>
        </p:txBody>
      </p:sp>
      <p:sp>
        <p:nvSpPr>
          <p:cNvPr id="176138" name="矩形 176137"/>
          <p:cNvSpPr/>
          <p:nvPr/>
        </p:nvSpPr>
        <p:spPr>
          <a:xfrm>
            <a:off x="3328988" y="1928813"/>
            <a:ext cx="9144000" cy="0"/>
          </a:xfrm>
          <a:prstGeom prst="rect">
            <a:avLst/>
          </a:prstGeom>
          <a:noFill/>
          <a:ln w="9525">
            <a:noFill/>
          </a:ln>
        </p:spPr>
        <p:txBody>
          <a:bodyPr/>
          <a:lstStyle/>
          <a:p>
            <a:endParaRPr lang="zh-CN" altLang="en-US"/>
          </a:p>
        </p:txBody>
      </p:sp>
      <p:sp>
        <p:nvSpPr>
          <p:cNvPr id="176141" name="矩形 176140"/>
          <p:cNvSpPr/>
          <p:nvPr/>
        </p:nvSpPr>
        <p:spPr>
          <a:xfrm>
            <a:off x="7021513" y="2743458"/>
            <a:ext cx="3057525" cy="1095375"/>
          </a:xfrm>
          <a:prstGeom prst="rect">
            <a:avLst/>
          </a:prstGeom>
          <a:noFill/>
          <a:ln w="9525">
            <a:noFill/>
          </a:ln>
        </p:spPr>
        <p:txBody>
          <a:bodyPr>
            <a:spAutoFit/>
          </a:bodyPr>
          <a:lstStyle/>
          <a:p>
            <a:pPr lvl="0" algn="just"/>
            <a:r>
              <a:rPr lang="en-US" altLang="zh-CN" sz="1400" b="0" dirty="0">
                <a:latin typeface="Times New Roman" pitchFamily="18" charset="0"/>
                <a:ea typeface="楷体_GB2312" pitchFamily="49" charset="-122"/>
              </a:rPr>
              <a:t> </a:t>
            </a:r>
            <a:endParaRPr lang="en-US" altLang="zh-CN" sz="1000" b="0" dirty="0">
              <a:latin typeface="Times New Roman" pitchFamily="18" charset="0"/>
              <a:ea typeface="宋体" pitchFamily="2" charset="-122"/>
            </a:endParaRPr>
          </a:p>
          <a:p>
            <a:pPr lvl="0" algn="just" eaLnBrk="0" hangingPunct="0"/>
            <a:r>
              <a:rPr lang="en-US" altLang="zh-CN" sz="1400" b="0" dirty="0">
                <a:latin typeface="Times New Roman" pitchFamily="18" charset="0"/>
                <a:ea typeface="楷体_GB2312" pitchFamily="49" charset="-122"/>
              </a:rPr>
              <a:t> </a:t>
            </a:r>
            <a:endParaRPr lang="en-US" altLang="zh-CN" sz="1000" b="0" dirty="0">
              <a:latin typeface="Times New Roman" pitchFamily="18" charset="0"/>
              <a:ea typeface="宋体" pitchFamily="2" charset="-122"/>
            </a:endParaRPr>
          </a:p>
          <a:p>
            <a:pPr lvl="0" algn="just" eaLnBrk="0" hangingPunct="0"/>
            <a:r>
              <a:rPr lang="en-US" altLang="zh-CN" sz="1400" b="0" dirty="0">
                <a:latin typeface="Times New Roman" pitchFamily="18" charset="0"/>
                <a:ea typeface="楷体_GB2312" pitchFamily="49" charset="-122"/>
              </a:rPr>
              <a:t> </a:t>
            </a:r>
            <a:endParaRPr lang="en-US" altLang="zh-CN" sz="1000" b="0" dirty="0">
              <a:latin typeface="Times New Roman" pitchFamily="18" charset="0"/>
              <a:ea typeface="宋体" pitchFamily="2" charset="-122"/>
            </a:endParaRPr>
          </a:p>
          <a:p>
            <a:pPr lvl="0" eaLnBrk="0" hangingPunct="0"/>
            <a:endParaRPr lang="en-US" altLang="zh-CN" b="0" dirty="0">
              <a:latin typeface="Times New Roman" pitchFamily="18" charset="0"/>
              <a:ea typeface="宋体" pitchFamily="2" charset="-122"/>
            </a:endParaRPr>
          </a:p>
        </p:txBody>
      </p:sp>
      <p:sp>
        <p:nvSpPr>
          <p:cNvPr id="201740" name="矩形 201739"/>
          <p:cNvSpPr/>
          <p:nvPr/>
        </p:nvSpPr>
        <p:spPr>
          <a:xfrm>
            <a:off x="0" y="2165608"/>
            <a:ext cx="9144000" cy="0"/>
          </a:xfrm>
          <a:prstGeom prst="rect">
            <a:avLst/>
          </a:prstGeom>
          <a:noFill/>
          <a:ln w="38100">
            <a:noFill/>
          </a:ln>
        </p:spPr>
        <p:txBody>
          <a:bodyPr/>
          <a:lstStyle/>
          <a:p>
            <a:endParaRPr lang="zh-CN" altLang="en-US"/>
          </a:p>
        </p:txBody>
      </p:sp>
      <p:sp>
        <p:nvSpPr>
          <p:cNvPr id="201741" name="矩形 201740"/>
          <p:cNvSpPr/>
          <p:nvPr/>
        </p:nvSpPr>
        <p:spPr>
          <a:xfrm>
            <a:off x="7019925" y="2743458"/>
            <a:ext cx="3059113" cy="1095375"/>
          </a:xfrm>
          <a:prstGeom prst="rect">
            <a:avLst/>
          </a:prstGeom>
          <a:noFill/>
          <a:ln w="9525">
            <a:noFill/>
          </a:ln>
        </p:spPr>
        <p:txBody>
          <a:bodyPr>
            <a:spAutoFit/>
          </a:bodyPr>
          <a:lstStyle/>
          <a:p>
            <a:pPr lvl="0" algn="just"/>
            <a:r>
              <a:rPr lang="en-US" altLang="zh-CN" sz="1400" b="0" dirty="0">
                <a:latin typeface="Times New Roman" pitchFamily="18" charset="0"/>
                <a:ea typeface="楷体_GB2312" pitchFamily="49" charset="-122"/>
              </a:rPr>
              <a:t> </a:t>
            </a:r>
            <a:endParaRPr lang="en-US" altLang="zh-CN" sz="1000" b="0" dirty="0">
              <a:latin typeface="Times New Roman" pitchFamily="18" charset="0"/>
              <a:ea typeface="宋体" pitchFamily="2" charset="-122"/>
            </a:endParaRPr>
          </a:p>
          <a:p>
            <a:pPr lvl="0" algn="just" eaLnBrk="0" hangingPunct="0"/>
            <a:r>
              <a:rPr lang="en-US" altLang="zh-CN" sz="1400" b="0" dirty="0">
                <a:latin typeface="Times New Roman" pitchFamily="18" charset="0"/>
                <a:ea typeface="楷体_GB2312" pitchFamily="49" charset="-122"/>
              </a:rPr>
              <a:t> </a:t>
            </a:r>
            <a:endParaRPr lang="en-US" altLang="zh-CN" sz="1000" b="0" dirty="0">
              <a:latin typeface="Times New Roman" pitchFamily="18" charset="0"/>
              <a:ea typeface="宋体" pitchFamily="2" charset="-122"/>
            </a:endParaRPr>
          </a:p>
          <a:p>
            <a:pPr lvl="0" algn="just" eaLnBrk="0" hangingPunct="0"/>
            <a:r>
              <a:rPr lang="en-US" altLang="zh-CN" sz="1400" b="0" dirty="0">
                <a:latin typeface="Times New Roman" pitchFamily="18" charset="0"/>
                <a:ea typeface="楷体_GB2312" pitchFamily="49" charset="-122"/>
              </a:rPr>
              <a:t> </a:t>
            </a:r>
            <a:endParaRPr lang="en-US" altLang="zh-CN" sz="1000" b="0" dirty="0">
              <a:latin typeface="Times New Roman" pitchFamily="18" charset="0"/>
              <a:ea typeface="宋体" pitchFamily="2" charset="-122"/>
            </a:endParaRPr>
          </a:p>
          <a:p>
            <a:pPr lvl="0" eaLnBrk="0" hangingPunct="0"/>
            <a:endParaRPr lang="en-US" altLang="zh-CN" b="0" dirty="0">
              <a:latin typeface="Times New Roman" pitchFamily="18" charset="0"/>
              <a:ea typeface="宋体" pitchFamily="2" charset="-122"/>
            </a:endParaRPr>
          </a:p>
        </p:txBody>
      </p:sp>
      <p:sp>
        <p:nvSpPr>
          <p:cNvPr id="201742" name="矩形 201741"/>
          <p:cNvSpPr/>
          <p:nvPr/>
        </p:nvSpPr>
        <p:spPr>
          <a:xfrm>
            <a:off x="127000" y="2160845"/>
            <a:ext cx="9144000" cy="0"/>
          </a:xfrm>
          <a:prstGeom prst="rect">
            <a:avLst/>
          </a:prstGeom>
          <a:noFill/>
          <a:ln w="38100">
            <a:noFill/>
          </a:ln>
        </p:spPr>
        <p:txBody>
          <a:bodyPr wrap="none" anchor="ctr">
            <a:spAutoFit/>
          </a:bodyPr>
          <a:lstStyle/>
          <a:p>
            <a:pPr lvl="0" defTabSz="0">
              <a:tabLst>
                <a:tab pos="1943100" algn="l"/>
              </a:tabLst>
            </a:pPr>
            <a:endParaRPr b="0" dirty="0">
              <a:latin typeface="Times New Roman" pitchFamily="18" charset="0"/>
              <a:ea typeface="宋体" pitchFamily="2" charset="-122"/>
            </a:endParaRPr>
          </a:p>
        </p:txBody>
      </p:sp>
      <p:sp>
        <p:nvSpPr>
          <p:cNvPr id="201743" name="矩形 201742"/>
          <p:cNvSpPr/>
          <p:nvPr/>
        </p:nvSpPr>
        <p:spPr>
          <a:xfrm>
            <a:off x="0" y="2217995"/>
            <a:ext cx="9144000" cy="0"/>
          </a:xfrm>
          <a:prstGeom prst="rect">
            <a:avLst/>
          </a:prstGeom>
          <a:noFill/>
          <a:ln w="38100">
            <a:noFill/>
          </a:ln>
        </p:spPr>
        <p:txBody>
          <a:bodyPr/>
          <a:lstStyle/>
          <a:p>
            <a:endParaRPr lang="zh-CN" altLang="en-US"/>
          </a:p>
        </p:txBody>
      </p:sp>
      <p:sp>
        <p:nvSpPr>
          <p:cNvPr id="201747" name="文本框 201746"/>
          <p:cNvSpPr txBox="1"/>
          <p:nvPr/>
        </p:nvSpPr>
        <p:spPr>
          <a:xfrm>
            <a:off x="438150" y="2487870"/>
            <a:ext cx="8616315" cy="640080"/>
          </a:xfrm>
          <a:prstGeom prst="rect">
            <a:avLst/>
          </a:prstGeom>
          <a:noFill/>
          <a:ln w="38100">
            <a:noFill/>
          </a:ln>
        </p:spPr>
        <p:txBody>
          <a:bodyPr wrap="square">
            <a:spAutoFit/>
          </a:bodyPr>
          <a:lstStyle/>
          <a:p>
            <a:pPr lvl="0">
              <a:spcBef>
                <a:spcPct val="50000"/>
              </a:spcBef>
            </a:pP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断电，先检查发射管的负极与直流地是否接通，如接通，则发射管开路，更换发射二极管。</a:t>
            </a:r>
          </a:p>
        </p:txBody>
      </p:sp>
      <p:sp>
        <p:nvSpPr>
          <p:cNvPr id="201751" name="矩形 201750"/>
          <p:cNvSpPr/>
          <p:nvPr/>
        </p:nvSpPr>
        <p:spPr>
          <a:xfrm>
            <a:off x="438150" y="3283525"/>
            <a:ext cx="4856480" cy="365760"/>
          </a:xfrm>
          <a:prstGeom prst="rect">
            <a:avLst/>
          </a:prstGeom>
          <a:noFill/>
          <a:ln w="38100">
            <a:noFill/>
          </a:ln>
        </p:spPr>
        <p:txBody>
          <a:bodyPr wrap="square" anchor="ctr">
            <a:spAutoFit/>
          </a:bodyPr>
          <a:lstStyle/>
          <a:p>
            <a:pPr lvl="0" indent="0" algn="l" eaLnBrk="1" latinLnBrk="0" hangingPunct="1"/>
            <a:r>
              <a:rPr lang="en-US" altLang="zh-CN" sz="1800" b="1" dirty="0">
                <a:solidFill>
                  <a:srgbClr val="0000FF"/>
                </a:solidFill>
                <a:latin typeface="楷体_GB2312" pitchFamily="49" charset="-122"/>
                <a:ea typeface="楷体_GB2312" pitchFamily="49" charset="-122"/>
              </a:rPr>
              <a:t>⑵ </a:t>
            </a:r>
            <a:r>
              <a:rPr lang="zh-CN" altLang="en-US" sz="1800" b="1" dirty="0">
                <a:solidFill>
                  <a:srgbClr val="0000FF"/>
                </a:solidFill>
                <a:latin typeface="楷体_GB2312" pitchFamily="49" charset="-122"/>
                <a:ea typeface="楷体_GB2312" pitchFamily="49" charset="-122"/>
              </a:rPr>
              <a:t>用数字万用表测量</a:t>
            </a:r>
            <a:r>
              <a:rPr lang="en-US" altLang="zh-CN" sz="1800" b="1" dirty="0">
                <a:solidFill>
                  <a:srgbClr val="0000FF"/>
                </a:solidFill>
                <a:latin typeface="楷体_GB2312" pitchFamily="49" charset="-122"/>
                <a:ea typeface="楷体_GB2312" pitchFamily="49" charset="-122"/>
              </a:rPr>
              <a:t>A</a:t>
            </a:r>
            <a:r>
              <a:rPr lang="zh-CN" altLang="en-US" sz="1800" b="1" dirty="0">
                <a:solidFill>
                  <a:srgbClr val="0000FF"/>
                </a:solidFill>
                <a:latin typeface="楷体_GB2312" pitchFamily="49" charset="-122"/>
                <a:ea typeface="楷体_GB2312" pitchFamily="49" charset="-122"/>
              </a:rPr>
              <a:t>点电压为</a:t>
            </a:r>
            <a:r>
              <a:rPr lang="en-US" altLang="zh-CN" sz="1800" b="1">
                <a:solidFill>
                  <a:srgbClr val="0000FF"/>
                </a:solidFill>
                <a:latin typeface="楷体_GB2312" pitchFamily="49" charset="-122"/>
                <a:ea typeface="楷体_GB2312" pitchFamily="49" charset="-122"/>
              </a:rPr>
              <a:t>0V</a:t>
            </a:r>
            <a:r>
              <a:rPr lang="zh-CN" altLang="en-US" sz="1800" b="1" dirty="0">
                <a:solidFill>
                  <a:srgbClr val="FF0000"/>
                </a:solidFill>
                <a:latin typeface="楷体_GB2312" pitchFamily="49" charset="-122"/>
                <a:ea typeface="楷体_GB2312" pitchFamily="49" charset="-122"/>
              </a:rPr>
              <a:t>（正常为</a:t>
            </a:r>
            <a:r>
              <a:rPr lang="en-US" altLang="zh-CN" sz="1800" b="1" dirty="0">
                <a:solidFill>
                  <a:srgbClr val="FF0000"/>
                </a:solidFill>
                <a:latin typeface="楷体_GB2312" pitchFamily="49" charset="-122"/>
                <a:ea typeface="楷体_GB2312" pitchFamily="49" charset="-122"/>
              </a:rPr>
              <a:t>1V</a:t>
            </a:r>
            <a:r>
              <a:rPr lang="zh-CN" altLang="en-US" sz="1800" b="1" dirty="0">
                <a:solidFill>
                  <a:srgbClr val="FF0000"/>
                </a:solidFill>
                <a:latin typeface="楷体_GB2312" pitchFamily="49" charset="-122"/>
                <a:ea typeface="楷体_GB2312" pitchFamily="49" charset="-122"/>
              </a:rPr>
              <a:t>）</a:t>
            </a:r>
            <a:r>
              <a:rPr lang="zh-CN" altLang="en-US" sz="1800" b="1" dirty="0">
                <a:solidFill>
                  <a:srgbClr val="0000FF"/>
                </a:solidFill>
                <a:latin typeface="楷体_GB2312" pitchFamily="49" charset="-122"/>
                <a:ea typeface="楷体_GB2312" pitchFamily="49" charset="-122"/>
              </a:rPr>
              <a:t> </a:t>
            </a:r>
          </a:p>
        </p:txBody>
      </p:sp>
      <p:sp>
        <p:nvSpPr>
          <p:cNvPr id="201758" name="文本框 201757"/>
          <p:cNvSpPr txBox="1"/>
          <p:nvPr/>
        </p:nvSpPr>
        <p:spPr>
          <a:xfrm>
            <a:off x="438785" y="3665795"/>
            <a:ext cx="4066540" cy="914400"/>
          </a:xfrm>
          <a:prstGeom prst="rect">
            <a:avLst/>
          </a:prstGeom>
          <a:noFill/>
          <a:ln w="38100">
            <a:noFill/>
          </a:ln>
        </p:spPr>
        <p:txBody>
          <a:bodyPr wrap="square">
            <a:spAutoFit/>
          </a:bodyPr>
          <a:lstStyle/>
          <a:p>
            <a:pPr lvl="0">
              <a:spcBef>
                <a:spcPct val="50000"/>
              </a:spcBef>
            </a:pP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断电，先检查</a:t>
            </a:r>
            <a:r>
              <a:rPr lang="zh-CN" altLang="en-US" sz="1800" b="1" dirty="0">
                <a:solidFill>
                  <a:srgbClr val="FF0000"/>
                </a:solidFill>
                <a:latin typeface="楷体_GB2312" pitchFamily="49" charset="-122"/>
                <a:ea typeface="楷体_GB2312" pitchFamily="49" charset="-122"/>
              </a:rPr>
              <a:t>发射管的正极与</a:t>
            </a:r>
            <a:r>
              <a:rPr lang="en-US" altLang="zh-CN" sz="1800" b="1">
                <a:solidFill>
                  <a:srgbClr val="FF0000"/>
                </a:solidFill>
                <a:latin typeface="楷体_GB2312" pitchFamily="49" charset="-122"/>
                <a:ea typeface="楷体_GB2312" pitchFamily="49" charset="-122"/>
              </a:rPr>
              <a:t>R</a:t>
            </a:r>
            <a:r>
              <a:rPr lang="en-US" altLang="zh-CN" sz="1800" b="1" baseline="-25000">
                <a:solidFill>
                  <a:srgbClr val="FF0000"/>
                </a:solidFill>
                <a:latin typeface="楷体_GB2312" pitchFamily="49" charset="-122"/>
                <a:ea typeface="楷体_GB2312" pitchFamily="49" charset="-122"/>
              </a:rPr>
              <a:t>2</a:t>
            </a:r>
            <a:r>
              <a:rPr lang="zh-CN" altLang="en-US" sz="1800" b="1" dirty="0">
                <a:latin typeface="楷体_GB2312" pitchFamily="49" charset="-122"/>
                <a:ea typeface="楷体_GB2312" pitchFamily="49" charset="-122"/>
              </a:rPr>
              <a:t>、</a:t>
            </a:r>
            <a:r>
              <a:rPr lang="en-US" altLang="zh-CN" sz="1800" b="1">
                <a:solidFill>
                  <a:srgbClr val="FF0000"/>
                </a:solidFill>
                <a:latin typeface="楷体_GB2312" pitchFamily="49" charset="-122"/>
                <a:ea typeface="楷体_GB2312" pitchFamily="49" charset="-122"/>
              </a:rPr>
              <a:t>R</a:t>
            </a:r>
            <a:r>
              <a:rPr lang="en-US" altLang="zh-CN" sz="1800" b="1" baseline="-25000">
                <a:solidFill>
                  <a:srgbClr val="FF0000"/>
                </a:solidFill>
                <a:latin typeface="楷体_GB2312" pitchFamily="49" charset="-122"/>
                <a:ea typeface="楷体_GB2312" pitchFamily="49" charset="-122"/>
              </a:rPr>
              <a:t>2</a:t>
            </a:r>
            <a:r>
              <a:rPr lang="zh-CN" altLang="en-US" sz="1800" b="1" dirty="0">
                <a:solidFill>
                  <a:srgbClr val="FF0000"/>
                </a:solidFill>
                <a:latin typeface="楷体_GB2312" pitchFamily="49" charset="-122"/>
                <a:ea typeface="楷体_GB2312" pitchFamily="49" charset="-122"/>
              </a:rPr>
              <a:t>与</a:t>
            </a:r>
            <a:r>
              <a:rPr lang="en-US" altLang="zh-CN" sz="1800" b="1">
                <a:solidFill>
                  <a:srgbClr val="FF0000"/>
                </a:solidFill>
                <a:latin typeface="楷体_GB2312" pitchFamily="49" charset="-122"/>
                <a:ea typeface="楷体_GB2312" pitchFamily="49" charset="-122"/>
              </a:rPr>
              <a:t>5V</a:t>
            </a:r>
            <a:r>
              <a:rPr lang="zh-CN" altLang="en-US" sz="1800" b="1" dirty="0">
                <a:latin typeface="楷体_GB2312" pitchFamily="49" charset="-122"/>
                <a:ea typeface="楷体_GB2312" pitchFamily="49" charset="-122"/>
              </a:rPr>
              <a:t>是否接通，如接通，则发射管击穿，更换发射二极管。</a:t>
            </a:r>
          </a:p>
        </p:txBody>
      </p:sp>
      <p:sp>
        <p:nvSpPr>
          <p:cNvPr id="201759" name="矩形 201758"/>
          <p:cNvSpPr/>
          <p:nvPr/>
        </p:nvSpPr>
        <p:spPr>
          <a:xfrm>
            <a:off x="437515" y="4869120"/>
            <a:ext cx="4375150" cy="640080"/>
          </a:xfrm>
          <a:prstGeom prst="rect">
            <a:avLst/>
          </a:prstGeom>
          <a:noFill/>
          <a:ln w="38100">
            <a:noFill/>
          </a:ln>
        </p:spPr>
        <p:txBody>
          <a:bodyPr wrap="square">
            <a:spAutoFit/>
          </a:bodyPr>
          <a:lstStyle/>
          <a:p>
            <a:pPr lvl="0"/>
            <a:r>
              <a:rPr lang="en-US" altLang="zh-CN" sz="1800" b="1" dirty="0">
                <a:solidFill>
                  <a:srgbClr val="0000FF"/>
                </a:solidFill>
                <a:latin typeface="楷体_GB2312" pitchFamily="49" charset="-122"/>
                <a:ea typeface="楷体_GB2312" pitchFamily="49" charset="-122"/>
              </a:rPr>
              <a:t>⑶ </a:t>
            </a:r>
            <a:r>
              <a:rPr lang="zh-CN" altLang="en-US" sz="1800" b="1" dirty="0">
                <a:solidFill>
                  <a:srgbClr val="0000FF"/>
                </a:solidFill>
                <a:latin typeface="楷体_GB2312" pitchFamily="49" charset="-122"/>
                <a:ea typeface="楷体_GB2312" pitchFamily="49" charset="-122"/>
              </a:rPr>
              <a:t>把手放在传感器上，用数字万用表测量</a:t>
            </a:r>
            <a:r>
              <a:rPr lang="en-US" altLang="zh-CN" sz="1800" b="1" dirty="0">
                <a:solidFill>
                  <a:srgbClr val="0000FF"/>
                </a:solidFill>
                <a:latin typeface="楷体_GB2312" pitchFamily="49" charset="-122"/>
                <a:ea typeface="楷体_GB2312" pitchFamily="49" charset="-122"/>
              </a:rPr>
              <a:t>A</a:t>
            </a:r>
            <a:r>
              <a:rPr lang="zh-CN" altLang="en-US" sz="1800" b="1" dirty="0">
                <a:solidFill>
                  <a:srgbClr val="0000FF"/>
                </a:solidFill>
                <a:latin typeface="楷体_GB2312" pitchFamily="49" charset="-122"/>
                <a:ea typeface="楷体_GB2312" pitchFamily="49" charset="-122"/>
              </a:rPr>
              <a:t>点电压为</a:t>
            </a:r>
            <a:r>
              <a:rPr lang="en-US" altLang="zh-CN" sz="1800" b="1">
                <a:solidFill>
                  <a:srgbClr val="FF0000"/>
                </a:solidFill>
                <a:latin typeface="楷体_GB2312" pitchFamily="49" charset="-122"/>
                <a:ea typeface="楷体_GB2312" pitchFamily="49" charset="-122"/>
              </a:rPr>
              <a:t>1V</a:t>
            </a:r>
            <a:r>
              <a:rPr lang="zh-CN" altLang="en-US" sz="1800" b="1" dirty="0">
                <a:solidFill>
                  <a:srgbClr val="0000FF"/>
                </a:solidFill>
                <a:latin typeface="楷体_GB2312" pitchFamily="49" charset="-122"/>
                <a:ea typeface="楷体_GB2312" pitchFamily="49" charset="-122"/>
              </a:rPr>
              <a:t>，</a:t>
            </a:r>
            <a:r>
              <a:rPr lang="en-US" altLang="zh-CN" sz="1800" b="1" dirty="0">
                <a:solidFill>
                  <a:srgbClr val="0000FF"/>
                </a:solidFill>
                <a:latin typeface="楷体_GB2312" pitchFamily="49" charset="-122"/>
                <a:ea typeface="楷体_GB2312" pitchFamily="49" charset="-122"/>
              </a:rPr>
              <a:t>B</a:t>
            </a:r>
            <a:r>
              <a:rPr lang="zh-CN" altLang="en-US" sz="1800" b="1" dirty="0">
                <a:solidFill>
                  <a:srgbClr val="0000FF"/>
                </a:solidFill>
                <a:latin typeface="楷体_GB2312" pitchFamily="49" charset="-122"/>
                <a:ea typeface="楷体_GB2312" pitchFamily="49" charset="-122"/>
              </a:rPr>
              <a:t>点电压</a:t>
            </a:r>
            <a:r>
              <a:rPr lang="en-US" altLang="zh-CN" sz="1800" b="1">
                <a:solidFill>
                  <a:srgbClr val="FF0000"/>
                </a:solidFill>
                <a:latin typeface="楷体_GB2312" pitchFamily="49" charset="-122"/>
                <a:ea typeface="楷体_GB2312" pitchFamily="49" charset="-122"/>
              </a:rPr>
              <a:t>5V</a:t>
            </a:r>
            <a:r>
              <a:rPr lang="zh-CN" altLang="en-US" sz="1800" b="1" dirty="0">
                <a:solidFill>
                  <a:srgbClr val="0000FF"/>
                </a:solidFill>
                <a:latin typeface="楷体_GB2312" pitchFamily="49" charset="-122"/>
                <a:ea typeface="楷体_GB2312" pitchFamily="49" charset="-122"/>
              </a:rPr>
              <a:t>不变</a:t>
            </a:r>
          </a:p>
        </p:txBody>
      </p:sp>
      <p:sp>
        <p:nvSpPr>
          <p:cNvPr id="201763" name="文本框 201762"/>
          <p:cNvSpPr txBox="1"/>
          <p:nvPr/>
        </p:nvSpPr>
        <p:spPr>
          <a:xfrm>
            <a:off x="438785" y="5526345"/>
            <a:ext cx="4277995" cy="640080"/>
          </a:xfrm>
          <a:prstGeom prst="rect">
            <a:avLst/>
          </a:prstGeom>
          <a:noFill/>
          <a:ln w="38100">
            <a:noFill/>
          </a:ln>
        </p:spPr>
        <p:txBody>
          <a:bodyPr wrap="square">
            <a:spAutoFit/>
          </a:bodyPr>
          <a:lstStyle/>
          <a:p>
            <a:pPr lvl="0">
              <a:spcBef>
                <a:spcPct val="50000"/>
              </a:spcBef>
            </a:pPr>
            <a:r>
              <a:rPr lang="en-US" altLang="zh-CN" sz="1800" b="1" dirty="0">
                <a:latin typeface="楷体_GB2312" pitchFamily="49" charset="-122"/>
                <a:ea typeface="楷体_GB2312" pitchFamily="49" charset="-122"/>
              </a:rPr>
              <a:t>   </a:t>
            </a:r>
            <a:r>
              <a:rPr lang="zh-CN" altLang="en-US" sz="1800" b="1" dirty="0">
                <a:latin typeface="楷体_GB2312" pitchFamily="49" charset="-122"/>
                <a:ea typeface="楷体_GB2312" pitchFamily="49" charset="-122"/>
              </a:rPr>
              <a:t>断电，先检查接收管的</a:t>
            </a:r>
            <a:r>
              <a:rPr lang="en-US" altLang="zh-CN" sz="1800" b="1" dirty="0">
                <a:latin typeface="楷体_GB2312" pitchFamily="49" charset="-122"/>
                <a:ea typeface="楷体_GB2312" pitchFamily="49" charset="-122"/>
              </a:rPr>
              <a:t>E</a:t>
            </a:r>
            <a:r>
              <a:rPr lang="zh-CN" altLang="en-US" sz="1800" b="1" dirty="0">
                <a:latin typeface="楷体_GB2312" pitchFamily="49" charset="-122"/>
                <a:ea typeface="楷体_GB2312" pitchFamily="49" charset="-122"/>
              </a:rPr>
              <a:t>极与直流地是否接通，如接通，则接收管损坏。</a:t>
            </a:r>
          </a:p>
        </p:txBody>
      </p:sp>
      <p:graphicFrame>
        <p:nvGraphicFramePr>
          <p:cNvPr id="201766" name="对象 201765"/>
          <p:cNvGraphicFramePr/>
          <p:nvPr>
            <p:extLst>
              <p:ext uri="{D42A27DB-BD31-4B8C-83A1-F6EECF244321}">
                <p14:modId xmlns:p14="http://schemas.microsoft.com/office/powerpoint/2010/main" val="505159521"/>
              </p:ext>
            </p:extLst>
          </p:nvPr>
        </p:nvGraphicFramePr>
        <p:xfrm>
          <a:off x="5076825" y="3839150"/>
          <a:ext cx="4253230" cy="2367915"/>
        </p:xfrm>
        <a:graphic>
          <a:graphicData uri="http://schemas.openxmlformats.org/presentationml/2006/ole">
            <mc:AlternateContent xmlns:mc="http://schemas.openxmlformats.org/markup-compatibility/2006">
              <mc:Choice xmlns:v="urn:schemas-microsoft-com:vml" Requires="v">
                <p:oleObj spid="_x0000_s8220" r:id="rId3" imgW="5010785" imgH="2475230" progId="Visio.Drawing.11">
                  <p:embed/>
                </p:oleObj>
              </mc:Choice>
              <mc:Fallback>
                <p:oleObj r:id="rId3" imgW="5010785" imgH="2475230" progId="Visio.Drawing.11">
                  <p:embed/>
                  <p:pic>
                    <p:nvPicPr>
                      <p:cNvPr id="0" name="图片 3087"/>
                      <p:cNvPicPr/>
                      <p:nvPr/>
                    </p:nvPicPr>
                    <p:blipFill>
                      <a:blip r:embed="rId4"/>
                      <a:stretch>
                        <a:fillRect/>
                      </a:stretch>
                    </p:blipFill>
                    <p:spPr>
                      <a:xfrm>
                        <a:off x="5076825" y="3839150"/>
                        <a:ext cx="4253230" cy="2367915"/>
                      </a:xfrm>
                      <a:prstGeom prst="rect">
                        <a:avLst/>
                      </a:prstGeom>
                      <a:noFill/>
                      <a:ln w="38100">
                        <a:noFill/>
                        <a:miter/>
                      </a:ln>
                    </p:spPr>
                  </p:pic>
                </p:oleObj>
              </mc:Fallback>
            </mc:AlternateContent>
          </a:graphicData>
        </a:graphic>
      </p:graphicFrame>
      <p:grpSp>
        <p:nvGrpSpPr>
          <p:cNvPr id="201767" name="组合 201766"/>
          <p:cNvGrpSpPr/>
          <p:nvPr/>
        </p:nvGrpSpPr>
        <p:grpSpPr>
          <a:xfrm>
            <a:off x="5864225" y="5738435"/>
            <a:ext cx="215900" cy="215900"/>
            <a:chOff x="4785" y="2205"/>
            <a:chExt cx="136" cy="136"/>
          </a:xfrm>
        </p:grpSpPr>
        <p:sp>
          <p:nvSpPr>
            <p:cNvPr id="201768" name="直接连接符 201767"/>
            <p:cNvSpPr/>
            <p:nvPr/>
          </p:nvSpPr>
          <p:spPr>
            <a:xfrm flipH="1">
              <a:off x="4785" y="2205"/>
              <a:ext cx="136" cy="136"/>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201769" name="直接连接符 201768"/>
            <p:cNvSpPr/>
            <p:nvPr/>
          </p:nvSpPr>
          <p:spPr>
            <a:xfrm>
              <a:off x="4785" y="2205"/>
              <a:ext cx="136" cy="136"/>
            </a:xfrm>
            <a:prstGeom prst="line">
              <a:avLst/>
            </a:prstGeom>
            <a:ln w="38100" cap="flat" cmpd="sng">
              <a:solidFill>
                <a:srgbClr val="FF0000"/>
              </a:solidFill>
              <a:prstDash val="solid"/>
              <a:headEnd type="none" w="med" len="med"/>
              <a:tailEnd type="none" w="med" len="med"/>
            </a:ln>
          </p:spPr>
          <p:txBody>
            <a:bodyPr/>
            <a:lstStyle/>
            <a:p>
              <a:endParaRPr lang="zh-CN" altLang="en-US"/>
            </a:p>
          </p:txBody>
        </p:sp>
      </p:grpSp>
      <p:grpSp>
        <p:nvGrpSpPr>
          <p:cNvPr id="201770" name="组合 201769"/>
          <p:cNvGrpSpPr/>
          <p:nvPr/>
        </p:nvGrpSpPr>
        <p:grpSpPr>
          <a:xfrm>
            <a:off x="5864225" y="4778633"/>
            <a:ext cx="215900" cy="215900"/>
            <a:chOff x="4785" y="2205"/>
            <a:chExt cx="136" cy="136"/>
          </a:xfrm>
        </p:grpSpPr>
        <p:sp>
          <p:nvSpPr>
            <p:cNvPr id="201771" name="直接连接符 201770"/>
            <p:cNvSpPr/>
            <p:nvPr/>
          </p:nvSpPr>
          <p:spPr>
            <a:xfrm flipH="1">
              <a:off x="4785" y="2205"/>
              <a:ext cx="136" cy="136"/>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201772" name="直接连接符 201771"/>
            <p:cNvSpPr/>
            <p:nvPr/>
          </p:nvSpPr>
          <p:spPr>
            <a:xfrm>
              <a:off x="4785" y="2205"/>
              <a:ext cx="136" cy="136"/>
            </a:xfrm>
            <a:prstGeom prst="line">
              <a:avLst/>
            </a:prstGeom>
            <a:ln w="38100" cap="flat" cmpd="sng">
              <a:solidFill>
                <a:srgbClr val="FF0000"/>
              </a:solidFill>
              <a:prstDash val="solid"/>
              <a:headEnd type="none" w="med" len="med"/>
              <a:tailEnd type="none" w="med" len="med"/>
            </a:ln>
          </p:spPr>
          <p:txBody>
            <a:bodyPr/>
            <a:lstStyle/>
            <a:p>
              <a:endParaRPr lang="zh-CN" altLang="en-US"/>
            </a:p>
          </p:txBody>
        </p:sp>
      </p:grpSp>
      <p:grpSp>
        <p:nvGrpSpPr>
          <p:cNvPr id="201773" name="组合 201772"/>
          <p:cNvGrpSpPr/>
          <p:nvPr/>
        </p:nvGrpSpPr>
        <p:grpSpPr>
          <a:xfrm>
            <a:off x="5864225" y="4015045"/>
            <a:ext cx="215900" cy="215900"/>
            <a:chOff x="4785" y="2205"/>
            <a:chExt cx="136" cy="136"/>
          </a:xfrm>
        </p:grpSpPr>
        <p:sp>
          <p:nvSpPr>
            <p:cNvPr id="201774" name="直接连接符 201773"/>
            <p:cNvSpPr/>
            <p:nvPr/>
          </p:nvSpPr>
          <p:spPr>
            <a:xfrm flipH="1">
              <a:off x="4785" y="2205"/>
              <a:ext cx="136" cy="136"/>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201775" name="直接连接符 201774"/>
            <p:cNvSpPr/>
            <p:nvPr/>
          </p:nvSpPr>
          <p:spPr>
            <a:xfrm>
              <a:off x="4785" y="2205"/>
              <a:ext cx="136" cy="136"/>
            </a:xfrm>
            <a:prstGeom prst="line">
              <a:avLst/>
            </a:prstGeom>
            <a:ln w="38100" cap="flat" cmpd="sng">
              <a:solidFill>
                <a:srgbClr val="FF0000"/>
              </a:solidFill>
              <a:prstDash val="solid"/>
              <a:headEnd type="none" w="med" len="med"/>
              <a:tailEnd type="none" w="med" len="med"/>
            </a:ln>
          </p:spPr>
          <p:txBody>
            <a:bodyPr/>
            <a:lstStyle/>
            <a:p>
              <a:endParaRPr lang="zh-CN" altLang="en-US"/>
            </a:p>
          </p:txBody>
        </p:sp>
      </p:grpSp>
      <p:grpSp>
        <p:nvGrpSpPr>
          <p:cNvPr id="201776" name="组合 201775"/>
          <p:cNvGrpSpPr/>
          <p:nvPr/>
        </p:nvGrpSpPr>
        <p:grpSpPr>
          <a:xfrm>
            <a:off x="8188325" y="5738435"/>
            <a:ext cx="215900" cy="215900"/>
            <a:chOff x="4785" y="2205"/>
            <a:chExt cx="136" cy="136"/>
          </a:xfrm>
        </p:grpSpPr>
        <p:sp>
          <p:nvSpPr>
            <p:cNvPr id="201777" name="直接连接符 201776"/>
            <p:cNvSpPr/>
            <p:nvPr/>
          </p:nvSpPr>
          <p:spPr>
            <a:xfrm flipH="1">
              <a:off x="4785" y="2205"/>
              <a:ext cx="136" cy="136"/>
            </a:xfrm>
            <a:prstGeom prst="line">
              <a:avLst/>
            </a:prstGeom>
            <a:ln w="38100" cap="flat" cmpd="sng">
              <a:solidFill>
                <a:srgbClr val="FF0000"/>
              </a:solidFill>
              <a:prstDash val="solid"/>
              <a:headEnd type="none" w="med" len="med"/>
              <a:tailEnd type="none" w="med" len="med"/>
            </a:ln>
          </p:spPr>
          <p:txBody>
            <a:bodyPr/>
            <a:lstStyle/>
            <a:p>
              <a:endParaRPr lang="zh-CN" altLang="en-US"/>
            </a:p>
          </p:txBody>
        </p:sp>
        <p:sp>
          <p:nvSpPr>
            <p:cNvPr id="201778" name="直接连接符 201777"/>
            <p:cNvSpPr/>
            <p:nvPr/>
          </p:nvSpPr>
          <p:spPr>
            <a:xfrm>
              <a:off x="4785" y="2205"/>
              <a:ext cx="136" cy="136"/>
            </a:xfrm>
            <a:prstGeom prst="line">
              <a:avLst/>
            </a:prstGeom>
            <a:ln w="38100" cap="flat" cmpd="sng">
              <a:solidFill>
                <a:srgbClr val="FF0000"/>
              </a:solidFill>
              <a:prstDash val="solid"/>
              <a:headEnd type="none" w="med" len="med"/>
              <a:tailEnd type="none" w="med" len="med"/>
            </a:ln>
          </p:spPr>
          <p:txBody>
            <a:bodyPr/>
            <a:lstStyle/>
            <a:p>
              <a:endParaRPr lang="zh-CN" altLang="en-US"/>
            </a:p>
          </p:txBody>
        </p:sp>
      </p:grpSp>
      <p:sp>
        <p:nvSpPr>
          <p:cNvPr id="201744" name="矩形 201743"/>
          <p:cNvSpPr/>
          <p:nvPr/>
        </p:nvSpPr>
        <p:spPr>
          <a:xfrm>
            <a:off x="438150" y="2105600"/>
            <a:ext cx="8094980" cy="518160"/>
          </a:xfrm>
          <a:prstGeom prst="rect">
            <a:avLst/>
          </a:prstGeom>
          <a:noFill/>
          <a:ln w="38100">
            <a:noFill/>
          </a:ln>
        </p:spPr>
        <p:txBody>
          <a:bodyPr wrap="square" anchor="ctr">
            <a:spAutoFit/>
          </a:bodyPr>
          <a:lstStyle/>
          <a:p>
            <a:pPr lvl="0" indent="0" eaLnBrk="1" latinLnBrk="0" hangingPunct="1"/>
            <a:r>
              <a:rPr lang="en-US" altLang="zh-CN" sz="1800" b="1" dirty="0">
                <a:solidFill>
                  <a:srgbClr val="0000FF"/>
                </a:solidFill>
                <a:latin typeface="楷体_GB2312" pitchFamily="49" charset="-122"/>
                <a:ea typeface="楷体_GB2312" pitchFamily="49" charset="-122"/>
              </a:rPr>
              <a:t>⑴ </a:t>
            </a:r>
            <a:r>
              <a:rPr lang="zh-CN" altLang="en-US" sz="1800" b="1" dirty="0">
                <a:solidFill>
                  <a:srgbClr val="0000FF"/>
                </a:solidFill>
                <a:latin typeface="楷体_GB2312" pitchFamily="49" charset="-122"/>
                <a:ea typeface="楷体_GB2312" pitchFamily="49" charset="-122"/>
              </a:rPr>
              <a:t>用数字万用表测量A点电压为5V</a:t>
            </a:r>
            <a:r>
              <a:rPr lang="zh-CN" altLang="en-US" sz="1800" b="1" dirty="0">
                <a:solidFill>
                  <a:srgbClr val="FF0000"/>
                </a:solidFill>
                <a:latin typeface="楷体_GB2312" pitchFamily="49" charset="-122"/>
                <a:ea typeface="楷体_GB2312" pitchFamily="49" charset="-122"/>
              </a:rPr>
              <a:t>（正常为1V）</a:t>
            </a:r>
            <a:r>
              <a:rPr lang="zh-CN" altLang="en-US" sz="2800" b="1" dirty="0">
                <a:solidFill>
                  <a:srgbClr val="0000FF"/>
                </a:solidFill>
                <a:latin typeface="楷体_GB2312" pitchFamily="49" charset="-122"/>
                <a:ea typeface="楷体_GB2312" pitchFamily="49"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2215</Words>
  <Application>Microsoft Office PowerPoint</Application>
  <PresentationFormat>全屏显示(4:3)</PresentationFormat>
  <Paragraphs>300</Paragraphs>
  <Slides>39</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6</vt:i4>
      </vt:variant>
      <vt:variant>
        <vt:lpstr>幻灯片标题</vt:lpstr>
      </vt:variant>
      <vt:variant>
        <vt:i4>39</vt:i4>
      </vt:variant>
    </vt:vector>
  </HeadingPairs>
  <TitlesOfParts>
    <vt:vector size="57" baseType="lpstr">
      <vt:lpstr>Batang</vt:lpstr>
      <vt:lpstr>黑体</vt:lpstr>
      <vt:lpstr>楷体</vt:lpstr>
      <vt:lpstr>楷体_GB2312</vt:lpstr>
      <vt:lpstr>宋体</vt:lpstr>
      <vt:lpstr>Arial</vt:lpstr>
      <vt:lpstr>Calibri</vt:lpstr>
      <vt:lpstr>Symbol</vt:lpstr>
      <vt:lpstr>Tahoma</vt:lpstr>
      <vt:lpstr>Times New Roman</vt:lpstr>
      <vt:lpstr>Wingdings</vt:lpstr>
      <vt:lpstr>Blends</vt:lpstr>
      <vt:lpstr>Microsoft Visio 2003-2010 绘图</vt:lpstr>
      <vt:lpstr>MathType 6.0 Equation</vt:lpstr>
      <vt:lpstr>Photoshop.Image.5</vt:lpstr>
      <vt:lpstr>Microsoft 公式 3.0</vt:lpstr>
      <vt:lpstr>Bitmap Image</vt:lpstr>
      <vt:lpstr>Microsoft Visio 2000/2002 Drawing</vt:lpstr>
      <vt:lpstr>光电信息技术综合实践</vt:lpstr>
      <vt:lpstr>综合实践题目</vt:lpstr>
      <vt:lpstr>系统总体方案（推荐）</vt:lpstr>
      <vt:lpstr>1. 电源电路</vt:lpstr>
      <vt:lpstr>2. 光电转换电路</vt:lpstr>
      <vt:lpstr>PowerPoint 演示文稿</vt:lpstr>
      <vt:lpstr>PowerPoint 演示文稿</vt:lpstr>
      <vt:lpstr>PowerPoint 演示文稿</vt:lpstr>
      <vt:lpstr>PowerPoint 演示文稿</vt:lpstr>
      <vt:lpstr>3. 放大滤波整形电路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单片机电路</vt:lpstr>
      <vt:lpstr>PowerPoint 演示文稿</vt:lpstr>
      <vt:lpstr>PowerPoint 演示文稿</vt:lpstr>
      <vt:lpstr>PowerPoint 演示文稿</vt:lpstr>
      <vt:lpstr>PowerPoint 演示文稿</vt:lpstr>
      <vt:lpstr>PowerPoint 演示文稿</vt:lpstr>
      <vt:lpstr>（5）驱动显示电路</vt:lpstr>
      <vt:lpstr>PowerPoint 演示文稿</vt:lpstr>
      <vt:lpstr>PowerPoint 演示文稿</vt:lpstr>
      <vt:lpstr>PowerPoint 演示文稿</vt:lpstr>
      <vt:lpstr>5. 单片机程序设计</vt:lpstr>
      <vt:lpstr>PowerPoint 演示文稿</vt:lpstr>
      <vt:lpstr>PowerPoint 演示文稿</vt:lpstr>
      <vt:lpstr>PowerPoint 演示文稿</vt:lpstr>
      <vt:lpstr>PowerPoint 演示文稿</vt:lpstr>
      <vt:lpstr>PowerPoint 演示文稿</vt:lpstr>
      <vt:lpstr>PowerPoint 演示文稿</vt:lpstr>
      <vt:lpstr>6. 电路板布局安装要求</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绪论（讲授2学时）</dc:title>
  <dc:creator>zmr</dc:creator>
  <cp:lastModifiedBy>Zhaojc</cp:lastModifiedBy>
  <cp:revision>649</cp:revision>
  <cp:lastPrinted>2113-01-01T00:00:00Z</cp:lastPrinted>
  <dcterms:created xsi:type="dcterms:W3CDTF">2001-07-27T03:35:00Z</dcterms:created>
  <dcterms:modified xsi:type="dcterms:W3CDTF">2017-07-11T06:32:26Z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