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9" r:id="rId5"/>
    <p:sldId id="261" r:id="rId6"/>
    <p:sldId id="260" r:id="rId7"/>
    <p:sldId id="258" r:id="rId8"/>
    <p:sldId id="265" r:id="rId9"/>
    <p:sldId id="264" r:id="rId10"/>
    <p:sldId id="263" r:id="rId11"/>
    <p:sldId id="262" r:id="rId12"/>
    <p:sldId id="266" r:id="rId13"/>
    <p:sldId id="257" r:id="rId14"/>
    <p:sldId id="267" r:id="rId15"/>
    <p:sldId id="268" r:id="rId16"/>
    <p:sldId id="269" r:id="rId17"/>
    <p:sldId id="272" r:id="rId18"/>
    <p:sldId id="271" r:id="rId19"/>
    <p:sldId id="273" r:id="rId20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FFC000"/>
    <a:srgbClr val="004D45"/>
    <a:srgbClr val="B9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19" autoAdjust="0"/>
  </p:normalViewPr>
  <p:slideViewPr>
    <p:cSldViewPr snapToGrid="0">
      <p:cViewPr varScale="1">
        <p:scale>
          <a:sx n="75" d="100"/>
          <a:sy n="75" d="100"/>
        </p:scale>
        <p:origin x="1412" y="36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19CCB-8490-439E-AC5D-68970C90F62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DA03-529B-4B36-B2D4-AF372149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การกำหนดค่า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List grades: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โค้ดเริ่มต้นด้วยการกำหนดค่าให้กับ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List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ชื่อ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grades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ซึ่งเป็น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List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ของ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Map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โดยแต่ละ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Map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เก็บข้อมูลการเกรดของนักเรียน ใน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Map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แต่ละตัวมีคีย์เป็นชื่อของนักเรียนและค่าเป็นคะแนนเกรดของนักเรียน.</a:t>
            </a:r>
          </a:p>
          <a:p>
            <a:pPr algn="l">
              <a:buFont typeface="+mj-lt"/>
              <a:buNone/>
            </a:pPr>
            <a:endParaRPr lang="th-TH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grades.forEach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((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studentGrades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) { ... });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ทำการวนรอบผ่าน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List grades,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โดยในแต่ละรอบ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studentGrades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เป็น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Map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ที่เก็บข้อมูลเกรดของนักเรียนในรอบนั้น.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studentGrades.forEach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((student, grade) { ... });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ทำการวนรอบผ่าน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Map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studentGrades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,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โดยในแต่ละรอบของ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grades , student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คือชื่อของนักเรียนและ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grade </a:t>
            </a:r>
            <a:r>
              <a:rPr lang="th-TH" b="1" i="0" dirty="0">
                <a:solidFill>
                  <a:srgbClr val="D1D5DB"/>
                </a:solidFill>
                <a:effectLst/>
                <a:latin typeface="Söhne"/>
              </a:rPr>
              <a:t>คือคะแนนเกรดของนักเรียนในรอบนั้น.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1DA03-529B-4B36-B2D4-AF37214981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1DA03-529B-4B36-B2D4-AF37214981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398D9-B050-B453-1BD3-342789EF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BBFBBC70-5C8B-D8B1-65A6-029F1AFD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358FF977-B148-8BC4-0D89-4E130974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97494-E867-45FB-B68B-FA24F3AD7C6B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4FAF50E8-6630-E846-082F-000A47D1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8247D767-36FB-8A28-A9CE-1FCC516B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50FF-99DA-4E54-A0F0-8AC72D4F135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814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9AA095A6-4369-2A3D-722F-5F558EBB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D8D08F0-27A0-3474-B8B7-9E94212E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7ACF92B-C65B-4F5F-A423-659FD96BEE32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747E22C-E6C7-A2AB-B8E7-5C0C1E90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3408EE-EAD3-6C59-8AB8-EAB66A26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A9BC2FF-0931-4CDD-9295-225FAB09E52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084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781438B9-1578-257D-2D96-7CB50FD0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DACAAE5-978C-B34F-DEF7-5ED3C425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279C494-3AF7-46DC-9F2A-E078B08738C9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36695D-E564-2043-9817-24DF55E7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7594E6-A210-B19F-E6EF-25A8F2C2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4D2959F-A5B9-4262-806B-C27831682FF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0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60F2381B-E0CB-9BF5-72CB-F8900F4B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AD7E58-010F-1CD0-7742-BF8F8BE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2F536F15-D5F4-4B07-89E6-0E213CA8D571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64757FA-76B1-FD08-51E2-2CF137B3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7B61EB-16B4-CDBC-7527-E75B96AD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E946CB8-79EB-4EE3-9EDC-C521812B45A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5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9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7DD3E8-984D-AE01-41FB-0E3A88073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EDABB1F-F178-4C71-61E6-F875526D9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EF67-7EA2-D95C-FAB1-FFA368734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3AF21AF-F08C-4660-810D-914096BD18CC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0C48-C8CB-1D8F-5120-C4E67260D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F005-39DF-4DD3-1EFD-2C342F668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64C85F7-F030-4652-98DD-974CB824870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2EFFE01-BCA1-EFFA-BCF7-6DBD9311D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63" y="2695575"/>
            <a:ext cx="11891962" cy="2362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/>
              <a:t>For </a:t>
            </a:r>
            <a:r>
              <a:rPr lang="en-US" sz="8800" dirty="0">
                <a:solidFill>
                  <a:srgbClr val="FFC000"/>
                </a:solidFill>
              </a:rPr>
              <a:t>Each</a:t>
            </a:r>
            <a:r>
              <a:rPr lang="en-US" sz="8800" dirty="0"/>
              <a:t> Loop in dart</a:t>
            </a:r>
            <a:endParaRPr lang="th-TH" sz="8800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11F91E8-A433-939E-C17F-221E4D266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3" y="5057775"/>
            <a:ext cx="11891962" cy="16652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620710821 </a:t>
            </a:r>
            <a:r>
              <a:rPr lang="th-TH" dirty="0"/>
              <a:t>นายอัคราพงศ์ สิทธิอำพรพรรณ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6332C81-CCC7-C489-904A-AB3BA9993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pPr algn="l"/>
            <a:r>
              <a:rPr lang="en-US" altLang="en-US" dirty="0"/>
              <a:t>Example</a:t>
            </a:r>
            <a:r>
              <a:rPr lang="th-TH" altLang="en-US" dirty="0"/>
              <a:t>: </a:t>
            </a:r>
            <a:r>
              <a:rPr lang="en-US" altLang="en-US" dirty="0">
                <a:solidFill>
                  <a:schemeClr val="bg2"/>
                </a:solidFill>
              </a:rPr>
              <a:t>Sum of student grades using nested for each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0A4C6-C7A3-E5D8-5BFA-3817128C5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93" y="1100138"/>
            <a:ext cx="5198673" cy="4971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CC704C1-D3E7-5DB0-2F7F-9517856FC154}"/>
              </a:ext>
            </a:extLst>
          </p:cNvPr>
          <p:cNvSpPr txBox="1">
            <a:spLocks/>
          </p:cNvSpPr>
          <p:nvPr/>
        </p:nvSpPr>
        <p:spPr bwMode="auto">
          <a:xfrm>
            <a:off x="6665843" y="6235230"/>
            <a:ext cx="3154017" cy="56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th-TH" sz="1600" b="1" dirty="0">
                <a:solidFill>
                  <a:srgbClr val="C00000"/>
                </a:solidFill>
              </a:rPr>
              <a:t>หมายเหตุ</a:t>
            </a:r>
            <a:r>
              <a:rPr lang="en-US" sz="1600" b="1" dirty="0">
                <a:solidFill>
                  <a:srgbClr val="C00000"/>
                </a:solidFill>
              </a:rPr>
              <a:t>: </a:t>
            </a:r>
            <a:r>
              <a:rPr lang="th-TH" sz="1600" b="1" dirty="0">
                <a:solidFill>
                  <a:srgbClr val="C00000"/>
                </a:solidFill>
              </a:rPr>
              <a:t>หลีกเลี่ยงการวนซ้ำเพื่อประสิทธิภาพที่ดีขึ้น</a:t>
            </a:r>
            <a:br>
              <a:rPr lang="th-TH" sz="1600" b="1" dirty="0">
                <a:solidFill>
                  <a:srgbClr val="C00000"/>
                </a:solidFill>
              </a:rPr>
            </a:br>
            <a:r>
              <a:rPr lang="th-TH" sz="1600" b="1" dirty="0">
                <a:solidFill>
                  <a:srgbClr val="C00000"/>
                </a:solidFill>
              </a:rPr>
              <a:t>เนื่องจากอาจทำให้โค้ดมีการทำงานที่ช้าลง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7F2D4EDE-BE27-0F5B-DF43-0DCC4385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06375"/>
            <a:ext cx="9939338" cy="990600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solidFill>
                  <a:schemeClr val="tx1"/>
                </a:solidFill>
              </a:rPr>
              <a:t>For Each Loop In Java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826BB440-91D0-3640-2025-B959A344D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167874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	For each loop </a:t>
            </a:r>
            <a:r>
              <a:rPr lang="th-TH" altLang="en-US" dirty="0"/>
              <a:t>หรือ </a:t>
            </a:r>
            <a:r>
              <a:rPr lang="en-US" altLang="en-US" dirty="0"/>
              <a:t>Enhanced for loop </a:t>
            </a:r>
            <a:r>
              <a:rPr lang="th-TH" altLang="en-US" dirty="0"/>
              <a:t>ในภาษา </a:t>
            </a:r>
            <a:r>
              <a:rPr lang="en-US" altLang="en-US" dirty="0"/>
              <a:t>Java </a:t>
            </a:r>
            <a:r>
              <a:rPr lang="th-TH" altLang="en-US" dirty="0"/>
              <a:t>เป็นโครงสร้างการวนลูปที่ใช้ในการวนลูปผ่านสมาชิกในอาร์เรย์หรือคอลเล็กชัน (</a:t>
            </a:r>
            <a:r>
              <a:rPr lang="en-US" altLang="en-US" dirty="0"/>
              <a:t>collections) </a:t>
            </a:r>
            <a:r>
              <a:rPr lang="th-TH" altLang="en-US" dirty="0"/>
              <a:t>ต่าง ๆ โดยไม่ต้องใช้ดัชนี (</a:t>
            </a:r>
            <a:r>
              <a:rPr lang="en-US" altLang="en-US" dirty="0"/>
              <a:t>index) </a:t>
            </a:r>
            <a:r>
              <a:rPr lang="th-TH" altLang="en-US" dirty="0"/>
              <a:t>เพื่อเข้าถึงข้อมูล ทำให้การเขียนโค้ดดูง่ายและอ่านง่ายขึ้น เพราะเน้นกับสมาชิกแต่ละตัวในอาร์เรย์หรือคอลเล็กชัน</a:t>
            </a:r>
          </a:p>
          <a:p>
            <a:endParaRPr lang="en-US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DB474C-6248-7C0F-B47D-3AB4A183263E}"/>
              </a:ext>
            </a:extLst>
          </p:cNvPr>
          <p:cNvSpPr/>
          <p:nvPr/>
        </p:nvSpPr>
        <p:spPr>
          <a:xfrm>
            <a:off x="1159567" y="3137453"/>
            <a:ext cx="3372677" cy="1835426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</a:t>
            </a:r>
            <a:r>
              <a:rPr lang="en-US" alt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item : array)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...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en-US" alt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797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F13E1FD-D06D-6C5D-E247-44D339F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33" y="1028997"/>
            <a:ext cx="7851915" cy="8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en-US" sz="4000" dirty="0">
                <a:solidFill>
                  <a:schemeClr val="bg2"/>
                </a:solidFill>
              </a:rPr>
              <a:t>1</a:t>
            </a:r>
            <a:r>
              <a:rPr lang="en-US" altLang="en-US" sz="4000" dirty="0">
                <a:solidFill>
                  <a:schemeClr val="bg2"/>
                </a:solidFill>
              </a:rPr>
              <a:t>.</a:t>
            </a:r>
            <a:r>
              <a:rPr lang="th-TH" altLang="en-US" sz="4000" dirty="0">
                <a:solidFill>
                  <a:schemeClr val="bg2"/>
                </a:solidFill>
              </a:rPr>
              <a:t>การแสดงผลองค์ประกอบทั้งหมดในอาร์เรย์</a:t>
            </a:r>
            <a:r>
              <a:rPr lang="en-US" altLang="en-US" sz="4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27C2FEB-71BC-0244-16EE-EE3635F130BB}"/>
              </a:ext>
            </a:extLst>
          </p:cNvPr>
          <p:cNvSpPr txBox="1">
            <a:spLocks/>
          </p:cNvSpPr>
          <p:nvPr/>
        </p:nvSpPr>
        <p:spPr bwMode="auto">
          <a:xfrm>
            <a:off x="331306" y="107971"/>
            <a:ext cx="9402416" cy="92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800" dirty="0"/>
              <a:t>Examples of Using the for each Loop in Java </a:t>
            </a:r>
            <a:endParaRPr lang="th-TH" sz="4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004439-6CA8-FB81-937B-B654E9A4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97" y="2390721"/>
            <a:ext cx="5541206" cy="3438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980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F13E1FD-D06D-6C5D-E247-44D339F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33" y="1028997"/>
            <a:ext cx="7414593" cy="8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en-US" sz="4000" dirty="0">
                <a:solidFill>
                  <a:schemeClr val="bg2"/>
                </a:solidFill>
              </a:rPr>
              <a:t>2</a:t>
            </a:r>
            <a:r>
              <a:rPr lang="en-US" altLang="en-US" sz="4000" dirty="0">
                <a:solidFill>
                  <a:schemeClr val="bg2"/>
                </a:solidFill>
              </a:rPr>
              <a:t>.</a:t>
            </a:r>
            <a:r>
              <a:rPr lang="th-TH" altLang="en-US" sz="4000" dirty="0">
                <a:solidFill>
                  <a:schemeClr val="bg2"/>
                </a:solidFill>
              </a:rPr>
              <a:t>การแสดงผลรวมขององค์ประกอบอาร์เรย์ </a:t>
            </a:r>
            <a:endParaRPr lang="en-US" altLang="en-US" sz="40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7B22B-D4B7-D8AE-E1DC-9C5CBF11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91" y="2400380"/>
            <a:ext cx="4216502" cy="3563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2EE3B-948E-1765-9D70-FE2FED5D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49" y="1894165"/>
            <a:ext cx="2917463" cy="457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C223757-00C6-DC1C-1DAB-B48282B5C44D}"/>
              </a:ext>
            </a:extLst>
          </p:cNvPr>
          <p:cNvSpPr txBox="1">
            <a:spLocks/>
          </p:cNvSpPr>
          <p:nvPr/>
        </p:nvSpPr>
        <p:spPr bwMode="auto">
          <a:xfrm>
            <a:off x="331306" y="107971"/>
            <a:ext cx="9402416" cy="92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800" dirty="0"/>
              <a:t>Examples of Using the for each Loop in Java 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370813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A263-4ACB-A0E2-CBCD-FA11CED6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296" y="-13255"/>
            <a:ext cx="6314659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Comparison between Dart and Java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8D9DF69-E25F-EE0B-1740-18B7DB3E84E5}"/>
              </a:ext>
            </a:extLst>
          </p:cNvPr>
          <p:cNvSpPr/>
          <p:nvPr/>
        </p:nvSpPr>
        <p:spPr>
          <a:xfrm>
            <a:off x="543338" y="1487558"/>
            <a:ext cx="6924261" cy="805068"/>
          </a:xfrm>
          <a:prstGeom prst="round2DiagRect">
            <a:avLst/>
          </a:prstGeom>
          <a:solidFill>
            <a:srgbClr val="004D45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Dart: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ไม่จำเป็นต้องประกาศประเภทข้อมูลของตัวแปร โปรแกรมจะวิเคราะห์ประเภทข้อมูลอัตโนมัติ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Java: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ต้องระบุประเภทข้อมูลของตัวแปรที่ใช้ในการวนลูป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86EFAFC-E398-F08C-7017-E4A739120262}"/>
              </a:ext>
            </a:extLst>
          </p:cNvPr>
          <p:cNvSpPr/>
          <p:nvPr/>
        </p:nvSpPr>
        <p:spPr>
          <a:xfrm>
            <a:off x="2756452" y="3256724"/>
            <a:ext cx="6814930" cy="805068"/>
          </a:xfrm>
          <a:prstGeom prst="round2DiagRect">
            <a:avLst/>
          </a:prstGeom>
          <a:solidFill>
            <a:srgbClr val="004D45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Dart: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สามารถใช้กับ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Iterable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ทั้งหมด, รวมถึง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List, Set, Map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และอื่น ๆ</a:t>
            </a:r>
          </a:p>
          <a:p>
            <a:pPr algn="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Java: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สามารถใช้กับอาร์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เรย์แ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ละคอลเล็กชันที่ประกาศเป็น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Iterable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หรือมี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Iterable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ที่สนับสนุน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EF14D6-2532-EC15-4C51-BE2C6C5E6DC1}"/>
              </a:ext>
            </a:extLst>
          </p:cNvPr>
          <p:cNvSpPr/>
          <p:nvPr/>
        </p:nvSpPr>
        <p:spPr>
          <a:xfrm>
            <a:off x="808386" y="954155"/>
            <a:ext cx="2504660" cy="6228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การประกาศตัวแปร: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E084D7DC-59FB-66B4-8DCC-A3C69D6DEB4B}"/>
              </a:ext>
            </a:extLst>
          </p:cNvPr>
          <p:cNvSpPr/>
          <p:nvPr/>
        </p:nvSpPr>
        <p:spPr>
          <a:xfrm>
            <a:off x="543338" y="5201957"/>
            <a:ext cx="6924261" cy="805068"/>
          </a:xfrm>
          <a:prstGeom prst="round2DiagRect">
            <a:avLst/>
          </a:prstGeom>
          <a:solidFill>
            <a:srgbClr val="004D45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Dart: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สามารถใช้ชื่อตัวแปรในตำแหน่งของค่าเพื่อเข้าถึงสมาชิกแต่ละตัวในคอลเล็กชัน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Java: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ต้องใช้ตัวแปรตามด้วยจุด (.) เพื่อเข้าถึงสมาชิกแต่ละตัวในคอลเล็กชัน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9281A10-E4EB-252A-7FA6-42A42682075A}"/>
              </a:ext>
            </a:extLst>
          </p:cNvPr>
          <p:cNvSpPr/>
          <p:nvPr/>
        </p:nvSpPr>
        <p:spPr>
          <a:xfrm>
            <a:off x="304802" y="947530"/>
            <a:ext cx="728868" cy="629479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E72441-D290-23BE-A9D7-55C5AAFA49C6}"/>
              </a:ext>
            </a:extLst>
          </p:cNvPr>
          <p:cNvSpPr/>
          <p:nvPr/>
        </p:nvSpPr>
        <p:spPr>
          <a:xfrm>
            <a:off x="5340626" y="2716698"/>
            <a:ext cx="3955776" cy="6228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การวนลูปในคอลเล็กชันแบบต่างๆ: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35F7FE-9DB7-0C94-651E-59DADD1734F2}"/>
              </a:ext>
            </a:extLst>
          </p:cNvPr>
          <p:cNvSpPr/>
          <p:nvPr/>
        </p:nvSpPr>
        <p:spPr>
          <a:xfrm>
            <a:off x="801760" y="4654825"/>
            <a:ext cx="2749823" cy="6228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การเข้าถึงสมาชิก: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CA9548C-9EAE-1018-1304-E902D78B4733}"/>
              </a:ext>
            </a:extLst>
          </p:cNvPr>
          <p:cNvSpPr/>
          <p:nvPr/>
        </p:nvSpPr>
        <p:spPr>
          <a:xfrm>
            <a:off x="9071114" y="2716695"/>
            <a:ext cx="728868" cy="629479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DA0AD9C-C295-0B36-45C3-CB42FA10298C}"/>
              </a:ext>
            </a:extLst>
          </p:cNvPr>
          <p:cNvSpPr/>
          <p:nvPr/>
        </p:nvSpPr>
        <p:spPr>
          <a:xfrm>
            <a:off x="304802" y="4658139"/>
            <a:ext cx="728868" cy="629479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515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CCD32CBC-7460-7DB3-220F-4C88D3B86E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662129" y="1586741"/>
            <a:ext cx="6350000" cy="2677146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th-TH" altLang="en-US" dirty="0"/>
              <a:t>ใน </a:t>
            </a:r>
            <a:r>
              <a:rPr lang="en-US" altLang="en-US" dirty="0"/>
              <a:t>Python </a:t>
            </a:r>
            <a:r>
              <a:rPr lang="th-TH" altLang="en-US" dirty="0"/>
              <a:t>ไม่มี </a:t>
            </a:r>
            <a:r>
              <a:rPr lang="en-US" altLang="en-US" dirty="0"/>
              <a:t>for each loop </a:t>
            </a:r>
            <a:r>
              <a:rPr lang="th-TH" altLang="en-US" dirty="0"/>
              <a:t>อย่างที่มีในภาษาอื่น ๆ เช่น </a:t>
            </a:r>
            <a:r>
              <a:rPr lang="en-US" altLang="en-US" dirty="0"/>
              <a:t>Dart </a:t>
            </a:r>
            <a:r>
              <a:rPr lang="th-TH" altLang="en-US" dirty="0"/>
              <a:t>หรือ </a:t>
            </a:r>
            <a:r>
              <a:rPr lang="en-US" altLang="en-US" dirty="0"/>
              <a:t>Java </a:t>
            </a:r>
            <a:r>
              <a:rPr lang="th-TH" altLang="en-US" dirty="0"/>
              <a:t>แต่ </a:t>
            </a:r>
            <a:r>
              <a:rPr lang="en-US" altLang="en-US" dirty="0"/>
              <a:t>Python </a:t>
            </a:r>
            <a:r>
              <a:rPr lang="th-TH" altLang="en-US" dirty="0"/>
              <a:t>มีการใช้ </a:t>
            </a:r>
            <a:r>
              <a:rPr lang="en-US" altLang="en-US" dirty="0"/>
              <a:t>for loop </a:t>
            </a:r>
            <a:r>
              <a:rPr lang="th-TH" altLang="en-US" dirty="0"/>
              <a:t>ในการวนลูปผ่าน </a:t>
            </a:r>
            <a:r>
              <a:rPr lang="en-US" altLang="en-US" dirty="0" err="1"/>
              <a:t>Iterable</a:t>
            </a:r>
            <a:r>
              <a:rPr lang="en-US" altLang="en-US" dirty="0"/>
              <a:t> </a:t>
            </a:r>
            <a:r>
              <a:rPr lang="th-TH" altLang="en-US" dirty="0"/>
              <a:t>และสมาชิกในคอลเล็กชัน </a:t>
            </a:r>
            <a:br>
              <a:rPr lang="th-TH" altLang="en-US" dirty="0"/>
            </a:br>
            <a:r>
              <a:rPr lang="th-TH" altLang="en-US" dirty="0"/>
              <a:t>ตัวอย่างการวนลูป </a:t>
            </a:r>
            <a:r>
              <a:rPr lang="en-US" altLang="en-US" dirty="0"/>
              <a:t>Python </a:t>
            </a:r>
            <a:r>
              <a:rPr lang="th-TH" altLang="en-US" dirty="0"/>
              <a:t>ที่ใช้แทน </a:t>
            </a:r>
            <a:r>
              <a:rPr lang="en-US" altLang="en-US" dirty="0"/>
              <a:t>for each loop:</a:t>
            </a:r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191EE8DE-8106-F80C-EA6A-4ECFC8DA4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675" y="705679"/>
            <a:ext cx="3776877" cy="7388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6000" dirty="0"/>
              <a:t>Additional Information</a:t>
            </a:r>
            <a:endParaRPr lang="en-US" altLang="en-US" sz="1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8ABD7-C555-A981-08AD-C53D34B4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" y="2161985"/>
            <a:ext cx="3588204" cy="3847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458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A263-4ACB-A0E2-CBCD-FA11CED6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1" y="225286"/>
            <a:ext cx="1494182" cy="990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8D9DF69-E25F-EE0B-1740-18B7DB3E84E5}"/>
              </a:ext>
            </a:extLst>
          </p:cNvPr>
          <p:cNvSpPr/>
          <p:nvPr/>
        </p:nvSpPr>
        <p:spPr>
          <a:xfrm>
            <a:off x="324678" y="1782418"/>
            <a:ext cx="9276522" cy="3048000"/>
          </a:xfrm>
          <a:prstGeom prst="round2Diag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main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&lt;String&gt;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fruits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</a:t>
            </a:r>
            <a:r>
              <a:rPr lang="en-US" sz="20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'Apple'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'Banana'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'Cherry'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'Date’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endParaRPr lang="en-US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1.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fruits.forEach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((fruit) {print(fruit); });  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// 2.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fruits.forEach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((item) {print(item); });  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// 3. for each fruit in fruits: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print(fruit)</a:t>
            </a:r>
          </a:p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EF14D6-2532-EC15-4C51-BE2C6C5E6DC1}"/>
              </a:ext>
            </a:extLst>
          </p:cNvPr>
          <p:cNvSpPr/>
          <p:nvPr/>
        </p:nvSpPr>
        <p:spPr>
          <a:xfrm>
            <a:off x="420759" y="1265581"/>
            <a:ext cx="9180441" cy="6096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</a:t>
            </a:r>
            <a:r>
              <a:rPr lang="en-US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Dart </a:t>
            </a:r>
            <a:r>
              <a:rPr lang="th-TH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หากต้องการใช้ </a:t>
            </a:r>
            <a:r>
              <a:rPr lang="en-US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 each loop </a:t>
            </a:r>
            <a:r>
              <a:rPr lang="th-TH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เพื่อแสดงผลข้อมูลใน </a:t>
            </a:r>
            <a:r>
              <a:rPr lang="en-US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 fruits </a:t>
            </a:r>
            <a:r>
              <a:rPr lang="th-TH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ที่มีชื่อผลไม้ต่าง ๆ</a:t>
            </a:r>
            <a:r>
              <a:rPr lang="en-US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ต้องใช้โค้ดใด</a:t>
            </a:r>
            <a:r>
              <a:rPr lang="en-US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1CC49-50C5-5BA0-1564-903B1A0B2D92}"/>
              </a:ext>
            </a:extLst>
          </p:cNvPr>
          <p:cNvSpPr/>
          <p:nvPr/>
        </p:nvSpPr>
        <p:spPr>
          <a:xfrm>
            <a:off x="4118114" y="5039140"/>
            <a:ext cx="762000" cy="675861"/>
          </a:xfrm>
          <a:prstGeom prst="ellipse">
            <a:avLst/>
          </a:prstGeom>
          <a:solidFill>
            <a:srgbClr val="007A6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095991-F1F9-6F3C-7C96-2385402725ED}"/>
              </a:ext>
            </a:extLst>
          </p:cNvPr>
          <p:cNvSpPr/>
          <p:nvPr/>
        </p:nvSpPr>
        <p:spPr>
          <a:xfrm>
            <a:off x="5715000" y="5055705"/>
            <a:ext cx="762000" cy="675861"/>
          </a:xfrm>
          <a:prstGeom prst="ellipse">
            <a:avLst/>
          </a:prstGeom>
          <a:solidFill>
            <a:srgbClr val="007A6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8C6CDA-D3EC-C18F-DCE5-02DE0855852B}"/>
              </a:ext>
            </a:extLst>
          </p:cNvPr>
          <p:cNvSpPr/>
          <p:nvPr/>
        </p:nvSpPr>
        <p:spPr>
          <a:xfrm>
            <a:off x="4151245" y="5857461"/>
            <a:ext cx="762000" cy="675861"/>
          </a:xfrm>
          <a:prstGeom prst="ellipse">
            <a:avLst/>
          </a:prstGeom>
          <a:solidFill>
            <a:srgbClr val="007A6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EA1F9C-A44A-CEF0-AF98-31500D8DC5B9}"/>
              </a:ext>
            </a:extLst>
          </p:cNvPr>
          <p:cNvSpPr/>
          <p:nvPr/>
        </p:nvSpPr>
        <p:spPr>
          <a:xfrm>
            <a:off x="5715000" y="5857461"/>
            <a:ext cx="762000" cy="675861"/>
          </a:xfrm>
          <a:prstGeom prst="ellipse">
            <a:avLst/>
          </a:prstGeom>
          <a:solidFill>
            <a:srgbClr val="007A6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1,2</a:t>
            </a:r>
          </a:p>
        </p:txBody>
      </p:sp>
    </p:spTree>
    <p:extLst>
      <p:ext uri="{BB962C8B-B14F-4D97-AF65-F5344CB8AC3E}">
        <p14:creationId xmlns:p14="http://schemas.microsoft.com/office/powerpoint/2010/main" val="5136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CCD32CBC-7460-7DB3-220F-4C88D3B86E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551488" y="271463"/>
            <a:ext cx="6350000" cy="6380162"/>
          </a:xfrm>
        </p:spPr>
        <p:txBody>
          <a:bodyPr/>
          <a:lstStyle/>
          <a:p>
            <a:r>
              <a:rPr lang="en-US" altLang="en-US" dirty="0"/>
              <a:t>For each loop </a:t>
            </a:r>
            <a:r>
              <a:rPr lang="th-TH" altLang="en-US" dirty="0"/>
              <a:t>ในภาษา </a:t>
            </a:r>
            <a:r>
              <a:rPr lang="en-US" altLang="en-US" dirty="0"/>
              <a:t>Dart </a:t>
            </a:r>
            <a:r>
              <a:rPr lang="th-TH" altLang="en-US" dirty="0"/>
              <a:t>เป็นวิธีการวนลูปผ่านสมาชิกในคอลเล็กชัน (</a:t>
            </a:r>
            <a:r>
              <a:rPr lang="en-US" altLang="en-US" dirty="0"/>
              <a:t>collection) </a:t>
            </a:r>
            <a:r>
              <a:rPr lang="th-TH" altLang="en-US" dirty="0"/>
              <a:t>หรือ </a:t>
            </a:r>
            <a:r>
              <a:rPr lang="en-US" altLang="en-US" dirty="0" err="1"/>
              <a:t>Iterable</a:t>
            </a:r>
            <a:r>
              <a:rPr lang="en-US" altLang="en-US" dirty="0"/>
              <a:t> </a:t>
            </a:r>
            <a:r>
              <a:rPr lang="th-TH" altLang="en-US" dirty="0"/>
              <a:t>โดยไม่จำเป็นต้องใช้ดัชนี (</a:t>
            </a:r>
            <a:r>
              <a:rPr lang="en-US" altLang="en-US" dirty="0"/>
              <a:t>index) </a:t>
            </a:r>
            <a:r>
              <a:rPr lang="th-TH" altLang="en-US" dirty="0"/>
              <a:t>ในกระบวนการวนลูป ทำให้สามารถดำเนินการกับแต่ละสมาชิกในคอลเล็กชันอย่างง่ายดาย โดยใช้ฟังก์ชันสำหรับการดำเนินการกับแต่ละสมาชิก</a:t>
            </a:r>
            <a:endParaRPr lang="en-US" altLang="en-US" dirty="0"/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191EE8DE-8106-F80C-EA6A-4ECFC8DA4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>
            <a:normAutofit/>
          </a:bodyPr>
          <a:lstStyle/>
          <a:p>
            <a:r>
              <a:rPr lang="en-US" altLang="en-US" sz="11500" dirty="0">
                <a:solidFill>
                  <a:srgbClr val="B99A3A"/>
                </a:solidFill>
              </a:rPr>
              <a:t>What 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C72B6-B666-2910-7DA1-19B95E83EF72}"/>
              </a:ext>
            </a:extLst>
          </p:cNvPr>
          <p:cNvSpPr txBox="1"/>
          <p:nvPr/>
        </p:nvSpPr>
        <p:spPr>
          <a:xfrm>
            <a:off x="8620489" y="6466959"/>
            <a:ext cx="37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Iterable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– object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ใดๆ ที่สามารถทำการวนซ้ำกับมันได้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7F2D4EDE-BE27-0F5B-DF43-0DCC4385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85737"/>
            <a:ext cx="9939338" cy="990600"/>
          </a:xfrm>
        </p:spPr>
        <p:txBody>
          <a:bodyPr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tx1"/>
                </a:solidFill>
              </a:rPr>
              <a:t>How to use?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826BB440-91D0-3640-2025-B959A344D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138057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	</a:t>
            </a:r>
            <a:r>
              <a:rPr lang="th-TH" altLang="en-US" dirty="0"/>
              <a:t>เมธอด </a:t>
            </a:r>
            <a:r>
              <a:rPr lang="en-US" altLang="en-US" dirty="0" err="1"/>
              <a:t>forEach</a:t>
            </a:r>
            <a:r>
              <a:rPr lang="en-US" altLang="en-US" dirty="0"/>
              <a:t> </a:t>
            </a:r>
            <a:r>
              <a:rPr lang="th-TH" altLang="en-US" dirty="0"/>
              <a:t>รับพารามิเตอร์ตัวเดียว ซึ่งเป็นฟังก์ชันที่ใช้กับแต่ละองค์ประกอบในคอ</a:t>
            </a:r>
            <a:r>
              <a:rPr lang="th-TH" altLang="en-US" dirty="0" err="1"/>
              <a:t>ลเ</a:t>
            </a:r>
            <a:r>
              <a:rPr lang="th-TH" altLang="en-US" dirty="0"/>
              <a:t>ลกชัน ฟังก์ชันรับหนึ่งอาร์</a:t>
            </a:r>
            <a:r>
              <a:rPr lang="th-TH" altLang="en-US" dirty="0" err="1"/>
              <a:t>กิวเ</a:t>
            </a:r>
            <a:r>
              <a:rPr lang="th-TH" altLang="en-US" dirty="0"/>
              <a:t>มนต์ซึ่งเป็นองค์ประกอบปัจจุบันที่กำลังประมวลผล</a:t>
            </a:r>
            <a:br>
              <a:rPr lang="en-US" altLang="en-US" dirty="0"/>
            </a:br>
            <a:r>
              <a:rPr lang="th-TH" altLang="en-US" dirty="0"/>
              <a:t>ไวยากรณ์สำหรับ </a:t>
            </a:r>
            <a:r>
              <a:rPr lang="en-US" altLang="en-US" dirty="0" err="1"/>
              <a:t>forEach</a:t>
            </a:r>
            <a:r>
              <a:rPr lang="en-US" altLang="en-US" dirty="0"/>
              <a:t> </a:t>
            </a:r>
            <a:r>
              <a:rPr lang="th-TH" altLang="en-US" dirty="0"/>
              <a:t>เป็นดังนี้: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A8960C-BC9D-D67E-DEBB-67B19D6C2B2F}"/>
              </a:ext>
            </a:extLst>
          </p:cNvPr>
          <p:cNvSpPr/>
          <p:nvPr/>
        </p:nvSpPr>
        <p:spPr>
          <a:xfrm>
            <a:off x="1623393" y="2940326"/>
            <a:ext cx="3995529" cy="97734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en-US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iterable.</a:t>
            </a:r>
            <a:r>
              <a:rPr lang="en-US" altLang="en-US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forEach</a:t>
            </a:r>
            <a:r>
              <a:rPr lang="en-US" alt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((element) { ... });</a:t>
            </a:r>
            <a:endParaRPr lang="th-TH" alt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258860-4C84-8B81-7D93-43651A92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" y="75924"/>
            <a:ext cx="9269896" cy="92102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/>
              <a:t>Use Cases of the for each Loop in Dart</a:t>
            </a:r>
            <a:endParaRPr lang="th-TH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FABDD-D8C2-B376-DC40-0701C3A5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34" y="1763438"/>
            <a:ext cx="10829165" cy="7478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/>
              <a:t>การใช้งาน </a:t>
            </a:r>
            <a:r>
              <a:rPr lang="en-US" dirty="0"/>
              <a:t>for each loop </a:t>
            </a:r>
            <a:r>
              <a:rPr lang="th-TH" dirty="0"/>
              <a:t>เพื่อวนลูปผ่านสมาชิกแต่ละตัวใน </a:t>
            </a:r>
            <a:r>
              <a:rPr lang="en-US" dirty="0"/>
              <a:t>List </a:t>
            </a:r>
            <a:r>
              <a:rPr lang="th-TH" dirty="0"/>
              <a:t>เพื่อดำเนินการตามที่ต้องการ เช่น การแสดงข้อมูลทั้งหมดใน </a:t>
            </a:r>
            <a:r>
              <a:rPr lang="en-US" dirty="0"/>
              <a:t>List</a:t>
            </a:r>
            <a:endParaRPr lang="th-TH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F13E1FD-D06D-6C5D-E247-44D339F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305" y="1019865"/>
            <a:ext cx="6228522" cy="8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en-US" altLang="en-US" sz="4000" dirty="0">
                <a:solidFill>
                  <a:schemeClr val="bg2"/>
                </a:solidFill>
              </a:rPr>
              <a:t>1.</a:t>
            </a:r>
            <a:r>
              <a:rPr lang="th-TH" altLang="en-US" sz="4000" dirty="0">
                <a:solidFill>
                  <a:schemeClr val="bg2"/>
                </a:solidFill>
              </a:rPr>
              <a:t>การวนลูปผ่านสมาชิกใน</a:t>
            </a:r>
            <a:r>
              <a:rPr lang="en-US" altLang="en-US" sz="4000" dirty="0">
                <a:solidFill>
                  <a:schemeClr val="bg2"/>
                </a:solidFill>
              </a:rPr>
              <a:t>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5DA6E-DA52-CBA4-6A08-F5CA5C40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90" y="2681082"/>
            <a:ext cx="3758851" cy="3559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FABDD-D8C2-B376-DC40-0701C3A5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416" y="1730307"/>
            <a:ext cx="10231749" cy="917643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th-TH" dirty="0"/>
              <a:t>ถ้ามี </a:t>
            </a:r>
            <a:r>
              <a:rPr lang="en-US" dirty="0"/>
              <a:t>Collection </a:t>
            </a:r>
            <a:r>
              <a:rPr lang="th-TH" dirty="0"/>
              <a:t>อื่น ๆ เช่น </a:t>
            </a:r>
            <a:r>
              <a:rPr lang="en-US" dirty="0"/>
              <a:t>Set, Map, </a:t>
            </a:r>
            <a:r>
              <a:rPr lang="th-TH" dirty="0"/>
              <a:t>หรือ </a:t>
            </a:r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th-TH" dirty="0"/>
              <a:t>อื่น ๆ การใช้ </a:t>
            </a:r>
            <a:r>
              <a:rPr lang="en-US" dirty="0"/>
              <a:t>for each loop </a:t>
            </a:r>
            <a:br>
              <a:rPr lang="th-TH" dirty="0"/>
            </a:br>
            <a:r>
              <a:rPr lang="th-TH" dirty="0"/>
              <a:t>จะช่วยในการประมวลผลทั้งหมดหรือดำเนินการกับสมาชิกทั้งหมดใน </a:t>
            </a:r>
            <a:r>
              <a:rPr lang="en-US" dirty="0"/>
              <a:t>Collection </a:t>
            </a:r>
            <a:r>
              <a:rPr lang="th-TH" dirty="0"/>
              <a:t>นั้น ๆ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F13E1FD-D06D-6C5D-E247-44D339F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43" y="996950"/>
            <a:ext cx="6228522" cy="8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en-US" sz="4000" dirty="0">
                <a:solidFill>
                  <a:schemeClr val="bg2"/>
                </a:solidFill>
              </a:rPr>
              <a:t>2.การประมวลผลทั้งหมดใน </a:t>
            </a:r>
            <a:r>
              <a:rPr lang="en-US" altLang="en-US" sz="4000" dirty="0">
                <a:solidFill>
                  <a:schemeClr val="bg2"/>
                </a:solidFill>
              </a:rPr>
              <a:t>Collection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098B3-453D-FADF-C8C3-2CE2EFD0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76" y="2944965"/>
            <a:ext cx="4959848" cy="3422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7D184050-4675-971E-FF21-CA6A9778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" y="75924"/>
            <a:ext cx="9269896" cy="92102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/>
              <a:t>Use Cases of the for each Loop in Dart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214797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FABDD-D8C2-B376-DC40-0701C3A5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34" y="1763438"/>
            <a:ext cx="11437696" cy="7478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/>
              <a:t>สามารถใช้ในการแปลงหรือปรับแต่งข้อมูลของแต่ละสมาชิก โดยการปรับเปลี่ยนค่าของสมาชิกแต่ละตัวให้เข้ากับการประมวลผลที่ต้องการ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F13E1FD-D06D-6C5D-E247-44D339F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305" y="1019865"/>
            <a:ext cx="6228522" cy="8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en-US" sz="4000" dirty="0">
                <a:solidFill>
                  <a:schemeClr val="bg2"/>
                </a:solidFill>
              </a:rPr>
              <a:t>3.การแปลงและปรับแต่งข้อมูล</a:t>
            </a:r>
            <a:endParaRPr lang="en-US" altLang="en-US" sz="40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80F1D-2683-C889-A771-CFA28353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86" y="2594943"/>
            <a:ext cx="4475991" cy="3520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6E3F697-73CD-1DE0-351E-B3996707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" y="75924"/>
            <a:ext cx="9269896" cy="92102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/>
              <a:t>Use Cases of the for each Loop in Dart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295666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FABDD-D8C2-B376-DC40-0701C3A5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417" y="1816446"/>
            <a:ext cx="10829165" cy="74785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th-TH" dirty="0"/>
              <a:t>สามารถใช้ค้นหาข้อมูลที่ตรงตามเงื่อนไขในคอ</a:t>
            </a:r>
            <a:r>
              <a:rPr lang="th-TH" dirty="0" err="1"/>
              <a:t>ลเ</a:t>
            </a:r>
            <a:r>
              <a:rPr lang="th-TH" dirty="0"/>
              <a:t>ลกชัน เช่นการค้นหาข้อมูลที่มีค่ามากกว่าหรือน้อยกว่าที่กำหนด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F13E1FD-D06D-6C5D-E247-44D339F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305" y="1019865"/>
            <a:ext cx="4499114" cy="8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en-US" sz="4000" dirty="0">
                <a:solidFill>
                  <a:schemeClr val="bg2"/>
                </a:solidFill>
              </a:rPr>
              <a:t>4.การค้นหาข้อมูล</a:t>
            </a:r>
            <a:endParaRPr lang="en-US" altLang="en-US" sz="40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88F8D-ED44-4A59-AA0A-7B7FBF3C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93" y="2564296"/>
            <a:ext cx="4145811" cy="3482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3E59A602-BB27-1C1B-F58E-9F0545471AAF}"/>
              </a:ext>
            </a:extLst>
          </p:cNvPr>
          <p:cNvSpPr txBox="1">
            <a:spLocks/>
          </p:cNvSpPr>
          <p:nvPr/>
        </p:nvSpPr>
        <p:spPr bwMode="auto">
          <a:xfrm>
            <a:off x="79514" y="75924"/>
            <a:ext cx="9269896" cy="92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800" dirty="0"/>
              <a:t>Use Cases of the for each Loop in Dart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181476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FABDD-D8C2-B376-DC40-0701C3A5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34" y="1763438"/>
            <a:ext cx="10829165" cy="7478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/>
              <a:t>สามารถเรียกใช้ฟังก์ชันบนแต่ละสมาชิกในคอ</a:t>
            </a:r>
            <a:r>
              <a:rPr lang="th-TH" dirty="0" err="1"/>
              <a:t>ลเ</a:t>
            </a:r>
            <a:r>
              <a:rPr lang="th-TH" dirty="0"/>
              <a:t>ลกชันโดยใช้ </a:t>
            </a:r>
            <a:r>
              <a:rPr lang="en-US" dirty="0"/>
              <a:t>for each loop </a:t>
            </a:r>
            <a:r>
              <a:rPr lang="th-TH" dirty="0"/>
              <a:t>เพื่อดำเนินการหรือประมวลผลต่อสมาชิกที่แต่ละตัว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F13E1FD-D06D-6C5D-E247-44D339F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305" y="1019865"/>
            <a:ext cx="6228522" cy="8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en-US" sz="4000" dirty="0">
                <a:solidFill>
                  <a:schemeClr val="bg2"/>
                </a:solidFill>
              </a:rPr>
              <a:t>5.การเรียกใช้ฟังก์ชันบนสมาชิก</a:t>
            </a:r>
            <a:endParaRPr lang="en-US" altLang="en-US" sz="40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E208F-1899-0433-0C72-50F128D0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55" y="2594943"/>
            <a:ext cx="5308890" cy="3254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ABACB7-1BBF-465F-3122-6D5949EAE04F}"/>
              </a:ext>
            </a:extLst>
          </p:cNvPr>
          <p:cNvSpPr txBox="1">
            <a:spLocks/>
          </p:cNvSpPr>
          <p:nvPr/>
        </p:nvSpPr>
        <p:spPr bwMode="auto">
          <a:xfrm>
            <a:off x="79514" y="75924"/>
            <a:ext cx="9269896" cy="92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800" dirty="0"/>
              <a:t>Use Cases of the for each Loop in Dart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16360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FABDD-D8C2-B376-DC40-0701C3A5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35" y="1763438"/>
            <a:ext cx="10185366" cy="7478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/>
              <a:t>การใช้ </a:t>
            </a:r>
            <a:r>
              <a:rPr lang="en-US" dirty="0"/>
              <a:t>for each loop </a:t>
            </a:r>
            <a:r>
              <a:rPr lang="th-TH" dirty="0"/>
              <a:t>เพื่อทำลำดับของการกระทำหรือการดำเนินการตามลำดับ โดยจะดำเนินการกับแต่ละขั้นตอนในลูป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F13E1FD-D06D-6C5D-E247-44D339F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29" y="1008904"/>
            <a:ext cx="6228522" cy="8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en-US" sz="4000" dirty="0">
                <a:solidFill>
                  <a:schemeClr val="bg2"/>
                </a:solidFill>
              </a:rPr>
              <a:t>6.การประมวลผลลำดับของการกระทำ</a:t>
            </a:r>
            <a:endParaRPr lang="en-US" altLang="en-US" sz="400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70944-9C92-7701-6FB2-B3EFA80C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5" y="2511288"/>
            <a:ext cx="5871130" cy="369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8AB0CD44-4B98-ADE1-7150-549B2279A03B}"/>
              </a:ext>
            </a:extLst>
          </p:cNvPr>
          <p:cNvSpPr txBox="1">
            <a:spLocks/>
          </p:cNvSpPr>
          <p:nvPr/>
        </p:nvSpPr>
        <p:spPr bwMode="auto">
          <a:xfrm>
            <a:off x="79514" y="75924"/>
            <a:ext cx="9269896" cy="92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800" dirty="0"/>
              <a:t>Use Cases of the for each Loop in Dart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41797549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526</TotalTime>
  <Words>951</Words>
  <Application>Microsoft Office PowerPoint</Application>
  <PresentationFormat>Widescreen</PresentationFormat>
  <Paragraphs>72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TH Sarabun New</vt:lpstr>
      <vt:lpstr>ธีมของ Office</vt:lpstr>
      <vt:lpstr>For Each Loop in dart</vt:lpstr>
      <vt:lpstr>What is?</vt:lpstr>
      <vt:lpstr>How to use?</vt:lpstr>
      <vt:lpstr>Use Cases of the for each Loop in Dart</vt:lpstr>
      <vt:lpstr>Use Cases of the for each Loop in Dart</vt:lpstr>
      <vt:lpstr>Use Cases of the for each Loop in Dart</vt:lpstr>
      <vt:lpstr>PowerPoint Presentation</vt:lpstr>
      <vt:lpstr>PowerPoint Presentation</vt:lpstr>
      <vt:lpstr>PowerPoint Presentation</vt:lpstr>
      <vt:lpstr>Example: Sum of student grades using nested for each loops</vt:lpstr>
      <vt:lpstr>For Each Loop In Java</vt:lpstr>
      <vt:lpstr>PowerPoint Presentation</vt:lpstr>
      <vt:lpstr>PowerPoint Presentation</vt:lpstr>
      <vt:lpstr>Comparison between Dart and Java</vt:lpstr>
      <vt:lpstr>Additional Information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Each Loop in dart</dc:title>
  <dc:creator>อัคราพงศ์ สิทธิอำพรพรรณ</dc:creator>
  <cp:lastModifiedBy>อัคราพงศ์ สิทธิอำพรพรรณ</cp:lastModifiedBy>
  <cp:revision>23</cp:revision>
  <dcterms:created xsi:type="dcterms:W3CDTF">2023-09-26T10:26:26Z</dcterms:created>
  <dcterms:modified xsi:type="dcterms:W3CDTF">2023-10-12T10:02:04Z</dcterms:modified>
</cp:coreProperties>
</file>