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84" r:id="rId3"/>
    <p:sldId id="285" r:id="rId4"/>
    <p:sldId id="258" r:id="rId5"/>
    <p:sldId id="275" r:id="rId6"/>
    <p:sldId id="259" r:id="rId7"/>
    <p:sldId id="281" r:id="rId8"/>
    <p:sldId id="288" r:id="rId9"/>
    <p:sldId id="290" r:id="rId10"/>
    <p:sldId id="283" r:id="rId11"/>
    <p:sldId id="286" r:id="rId12"/>
    <p:sldId id="260" r:id="rId13"/>
    <p:sldId id="274" r:id="rId14"/>
    <p:sldId id="261" r:id="rId15"/>
    <p:sldId id="280" r:id="rId16"/>
    <p:sldId id="262" r:id="rId17"/>
    <p:sldId id="279" r:id="rId18"/>
    <p:sldId id="263" r:id="rId19"/>
    <p:sldId id="278" r:id="rId20"/>
    <p:sldId id="265" r:id="rId21"/>
    <p:sldId id="277" r:id="rId22"/>
    <p:sldId id="292" r:id="rId23"/>
    <p:sldId id="266" r:id="rId24"/>
    <p:sldId id="276" r:id="rId25"/>
    <p:sldId id="268" r:id="rId26"/>
    <p:sldId id="270" r:id="rId27"/>
    <p:sldId id="269" r:id="rId28"/>
    <p:sldId id="271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2610D9-042C-4518-8311-E04AB66ED582}" type="datetimeFigureOut">
              <a:rPr lang="zh-TW" altLang="en-US" smtClean="0"/>
              <a:t>2020/10/26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0CE47-983E-475A-AC0C-CC9E891EED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8108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A0CE47-983E-475A-AC0C-CC9E891EEDC1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2069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4BA333-9086-4946-BA59-BE4EBAE27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B67D4E0-876C-4544-8E16-6E21E6F80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81B1CB-57F9-44B1-934F-B34CD129D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7AE4-AF1C-426D-ABDF-9AA64A8D76EF}" type="datetimeFigureOut">
              <a:rPr lang="zh-TW" altLang="en-US" smtClean="0"/>
              <a:t>2020/10/26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E021BD-CBD9-4A14-A290-DEAD37F3B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35E7C2-5BE7-441E-9EB0-F4B9C351E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E049-87FC-4A4C-8099-E672221217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156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4F8ECE-A0B7-448A-8F91-F52EB3604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54D3647-F792-44C9-BE55-749DC2D17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E5F206-DA7E-4091-BF6F-8B262C895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7AE4-AF1C-426D-ABDF-9AA64A8D76EF}" type="datetimeFigureOut">
              <a:rPr lang="zh-TW" altLang="en-US" smtClean="0"/>
              <a:t>2020/10/26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FAEF23-0CA1-49CD-A4D8-8B11E042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96B3D7-58FB-4D22-B20C-E5B9C248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E049-87FC-4A4C-8099-E672221217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9993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2433658-E1E7-4221-8329-BB761DCD07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1D1B155-811E-470A-A5FF-94362A642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154113-3AEF-4F4C-9F60-256F6500D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7AE4-AF1C-426D-ABDF-9AA64A8D76EF}" type="datetimeFigureOut">
              <a:rPr lang="zh-TW" altLang="en-US" smtClean="0"/>
              <a:t>2020/10/26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647BA0-0712-4AE8-9C66-5F95F9BFF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B56AF6-0790-4C4E-9B5C-94C919585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E049-87FC-4A4C-8099-E672221217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8968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F7091B-D89B-4336-A089-087AAE629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D7AC6E-E404-499F-B1B5-13801B45D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BC0481-AEE7-40CA-8B36-866A49702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7AE4-AF1C-426D-ABDF-9AA64A8D76EF}" type="datetimeFigureOut">
              <a:rPr lang="zh-TW" altLang="en-US" smtClean="0"/>
              <a:t>2020/10/26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EEB399-DCED-4DDD-B256-CF84DD38E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A6CBF5-3350-4908-ADF0-0BA4ABE18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E049-87FC-4A4C-8099-E672221217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6242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2B86DD-69CF-46B7-86D7-943C61B8F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3D3E5B1-C26A-4E7D-A35B-F9CC59728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672362-E8AE-404A-9565-AD2E6B17D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7AE4-AF1C-426D-ABDF-9AA64A8D76EF}" type="datetimeFigureOut">
              <a:rPr lang="zh-TW" altLang="en-US" smtClean="0"/>
              <a:t>2020/10/26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5BD702-A64F-4F70-BAA8-4229E2243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622837-DF89-4705-B799-A55EB57C2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E049-87FC-4A4C-8099-E672221217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142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B17AC3-AE17-4F3D-AC34-CC2CD1D87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9B76FF-F67A-4873-B3A5-DA14FF422F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B641D7D-449F-4D38-BC3B-984878D29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59C2B20-C046-437A-800C-24A8D4A52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7AE4-AF1C-426D-ABDF-9AA64A8D76EF}" type="datetimeFigureOut">
              <a:rPr lang="zh-TW" altLang="en-US" smtClean="0"/>
              <a:t>2020/10/26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B28ED44-C842-4FA1-A977-728DFA112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BBF80A3-1C3A-47F0-A6B5-A4866498C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E049-87FC-4A4C-8099-E672221217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7017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14829E-8673-4EE0-BD44-2BB9FF768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55B3E45-29BF-40C5-B2CE-E2222B834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4A54ADC-EF39-45AA-B274-8F12ABFD0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02C8440-42E2-4533-A652-091ACC43E6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A918410-D8A2-4355-83FD-2EBC701F1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E5F4DC4-DBEB-4F73-B729-F03C08788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7AE4-AF1C-426D-ABDF-9AA64A8D76EF}" type="datetimeFigureOut">
              <a:rPr lang="zh-TW" altLang="en-US" smtClean="0"/>
              <a:t>2020/10/26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1FA7268-A539-4593-A998-1E30CB33F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40AC64A-8A6D-40D7-B3F6-12937E54D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E049-87FC-4A4C-8099-E672221217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754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ADBBA1-A766-4175-86AD-4844CCD18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C07D86E-4ED1-4885-B98D-0D5967AF3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7AE4-AF1C-426D-ABDF-9AA64A8D76EF}" type="datetimeFigureOut">
              <a:rPr lang="zh-TW" altLang="en-US" smtClean="0"/>
              <a:t>2020/10/26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2FF8486-DCF2-44A9-B2C3-4C256CF15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091FFB4-55B6-4712-9F18-A3D539391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E049-87FC-4A4C-8099-E672221217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2161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A998E81-75CD-44AB-BC75-EC5F43626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7AE4-AF1C-426D-ABDF-9AA64A8D76EF}" type="datetimeFigureOut">
              <a:rPr lang="zh-TW" altLang="en-US" smtClean="0"/>
              <a:t>2020/10/26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E234086-F520-4567-848D-F3048E8CA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DDFF402-B63F-49A1-A77C-C655848F4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E049-87FC-4A4C-8099-E672221217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8011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678A48-5F34-4E55-906C-F4367A820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216F05-81C8-4C32-8A7C-22B1336FC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5B9FC3E-EBD3-4ED6-A605-D3B07F9B0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9449E53-DA6A-439D-AF5C-E678E98B4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7AE4-AF1C-426D-ABDF-9AA64A8D76EF}" type="datetimeFigureOut">
              <a:rPr lang="zh-TW" altLang="en-US" smtClean="0"/>
              <a:t>2020/10/26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CFE5690-421C-4239-A969-88F883738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FB1517F-32FE-4D86-A363-D00A45D74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E049-87FC-4A4C-8099-E672221217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5142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AA0E80-1CBA-4807-84A3-16E6B5D47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A54CFFB-2E14-4474-805F-4CD6477D1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F1EA810-EDEF-43BD-9604-C09C87464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9E6F530-33A4-437C-AAF7-018BBA2B2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57AE4-AF1C-426D-ABDF-9AA64A8D76EF}" type="datetimeFigureOut">
              <a:rPr lang="zh-TW" altLang="en-US" smtClean="0"/>
              <a:t>2020/10/26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6985781-E3EA-4553-9CB5-83D4028BA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BA86A0D-034D-43BE-9D4F-DCC4CE790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2E049-87FC-4A4C-8099-E672221217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406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3CEBBE3-BA49-4311-8FBC-84CA7C2DA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DCACA23-4167-4621-961D-5D4CD495F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1009CA-DA91-4215-BDA6-9D7873AF56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57AE4-AF1C-426D-ABDF-9AA64A8D76EF}" type="datetimeFigureOut">
              <a:rPr lang="zh-TW" altLang="en-US" smtClean="0"/>
              <a:t>2020/10/26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1B89A1-D161-4811-B9AB-51FE4BC8F0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3CE248-EBEF-4F8A-9820-86A9854C13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2E049-87FC-4A4C-8099-E672221217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788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auckland.ac.nz/software/AlgAnim/qsort3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48E319-7C5D-4AB6-9411-E71A0CDAD8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HW6</a:t>
            </a:r>
            <a:r>
              <a:rPr lang="zh-TW" altLang="en-US" dirty="0"/>
              <a:t> </a:t>
            </a:r>
            <a:br>
              <a:rPr lang="en-US" altLang="zh-TW" dirty="0"/>
            </a:br>
            <a:r>
              <a:rPr lang="en-US" altLang="zh-TW" dirty="0"/>
              <a:t>Ch. 5.1-6</a:t>
            </a:r>
            <a:br>
              <a:rPr lang="en-US" altLang="zh-TW" dirty="0"/>
            </a:br>
            <a:r>
              <a:rPr lang="en-US" altLang="zh-TW" dirty="0"/>
              <a:t>Solution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6A6D0DD-B932-4366-9D93-E5908A0642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金緒勳</a:t>
            </a:r>
            <a:endParaRPr lang="en-US" altLang="zh-TW" dirty="0"/>
          </a:p>
          <a:p>
            <a:r>
              <a:rPr lang="zh-TW" altLang="en-US" dirty="0"/>
              <a:t>綜二</a:t>
            </a:r>
            <a:r>
              <a:rPr lang="en-US" altLang="zh-TW" dirty="0"/>
              <a:t>R737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/>
              <a:t>kim60138@gmail.com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1464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F9BEBB-C54A-4828-9A40-AE4E0F63C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A3: [Bottom-up]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0530AA-8C59-45BF-BADE-B93834A45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/>
              <a:t>O(n)</a:t>
            </a: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585A1FE8-50D5-4E0F-89CD-3823825CD6CD}"/>
              </a:ext>
            </a:extLst>
          </p:cNvPr>
          <p:cNvSpPr/>
          <p:nvPr/>
        </p:nvSpPr>
        <p:spPr>
          <a:xfrm>
            <a:off x="5492620" y="2052174"/>
            <a:ext cx="659363" cy="6041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A3D7632-56F5-4BA2-BEA8-BE8AD68D0D45}"/>
              </a:ext>
            </a:extLst>
          </p:cNvPr>
          <p:cNvSpPr/>
          <p:nvPr/>
        </p:nvSpPr>
        <p:spPr>
          <a:xfrm>
            <a:off x="4833257" y="2958411"/>
            <a:ext cx="659363" cy="6041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8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5D5C4FA9-D725-422B-B41E-9092DD4FB027}"/>
              </a:ext>
            </a:extLst>
          </p:cNvPr>
          <p:cNvSpPr/>
          <p:nvPr/>
        </p:nvSpPr>
        <p:spPr>
          <a:xfrm>
            <a:off x="4229878" y="3970527"/>
            <a:ext cx="659363" cy="6041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0F592E86-F3BE-4C52-B14F-63CDBA0C3E1D}"/>
              </a:ext>
            </a:extLst>
          </p:cNvPr>
          <p:cNvSpPr/>
          <p:nvPr/>
        </p:nvSpPr>
        <p:spPr>
          <a:xfrm>
            <a:off x="3900196" y="4982643"/>
            <a:ext cx="659363" cy="6041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6BFDF95D-D76F-4663-82BC-894D5CD4286B}"/>
              </a:ext>
            </a:extLst>
          </p:cNvPr>
          <p:cNvSpPr/>
          <p:nvPr/>
        </p:nvSpPr>
        <p:spPr>
          <a:xfrm>
            <a:off x="6341702" y="2944415"/>
            <a:ext cx="659363" cy="6041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2E9F10E7-D290-4AF8-88F6-A8799EAB0891}"/>
              </a:ext>
            </a:extLst>
          </p:cNvPr>
          <p:cNvSpPr/>
          <p:nvPr/>
        </p:nvSpPr>
        <p:spPr>
          <a:xfrm>
            <a:off x="5274906" y="3970527"/>
            <a:ext cx="659363" cy="6041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635BB862-56E6-4752-B22E-DA7DDF157D40}"/>
              </a:ext>
            </a:extLst>
          </p:cNvPr>
          <p:cNvSpPr/>
          <p:nvPr/>
        </p:nvSpPr>
        <p:spPr>
          <a:xfrm>
            <a:off x="6040015" y="3956580"/>
            <a:ext cx="659363" cy="6041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B8BB83DD-68CF-42F4-B554-51F061D2433D}"/>
              </a:ext>
            </a:extLst>
          </p:cNvPr>
          <p:cNvSpPr/>
          <p:nvPr/>
        </p:nvSpPr>
        <p:spPr>
          <a:xfrm>
            <a:off x="4721289" y="4997434"/>
            <a:ext cx="659363" cy="6041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01824F0E-D28E-4173-8FA9-97D46F9AAA8C}"/>
              </a:ext>
            </a:extLst>
          </p:cNvPr>
          <p:cNvSpPr/>
          <p:nvPr/>
        </p:nvSpPr>
        <p:spPr>
          <a:xfrm>
            <a:off x="6897652" y="3913586"/>
            <a:ext cx="659363" cy="6041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40C7D56D-08D7-47FC-8ED6-117992BE7573}"/>
              </a:ext>
            </a:extLst>
          </p:cNvPr>
          <p:cNvCxnSpPr>
            <a:stCxn id="4" idx="4"/>
            <a:endCxn id="5" idx="0"/>
          </p:cNvCxnSpPr>
          <p:nvPr/>
        </p:nvCxnSpPr>
        <p:spPr>
          <a:xfrm flipH="1">
            <a:off x="5162939" y="2656332"/>
            <a:ext cx="659363" cy="302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46018538-0B98-460A-99BB-78BE0F360859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5822302" y="2656332"/>
            <a:ext cx="849082" cy="288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D98B7D76-5627-4F7F-BD7A-32BE66C95D65}"/>
              </a:ext>
            </a:extLst>
          </p:cNvPr>
          <p:cNvCxnSpPr>
            <a:stCxn id="5" idx="4"/>
            <a:endCxn id="6" idx="0"/>
          </p:cNvCxnSpPr>
          <p:nvPr/>
        </p:nvCxnSpPr>
        <p:spPr>
          <a:xfrm flipH="1">
            <a:off x="4559560" y="3562569"/>
            <a:ext cx="603379" cy="407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A76B74B9-CF59-40D4-A3A0-66F42BBF68D6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5162939" y="3562569"/>
            <a:ext cx="441649" cy="407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376A4D4C-EA56-4D25-BFC3-3C41B246CE0E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6369697" y="3548573"/>
            <a:ext cx="301687" cy="408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BDF9A083-ABD1-46F5-B2B5-BE4549F56AEE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>
            <a:off x="6671384" y="3548573"/>
            <a:ext cx="555950" cy="365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E70ED531-9FD3-4FC1-B16C-6D9E00701BF6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4229878" y="4574685"/>
            <a:ext cx="329682" cy="407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CD02989A-836E-4446-A9B6-6C177E027384}"/>
              </a:ext>
            </a:extLst>
          </p:cNvPr>
          <p:cNvCxnSpPr>
            <a:cxnSpLocks/>
            <a:stCxn id="6" idx="4"/>
            <a:endCxn id="11" idx="0"/>
          </p:cNvCxnSpPr>
          <p:nvPr/>
        </p:nvCxnSpPr>
        <p:spPr>
          <a:xfrm>
            <a:off x="4559560" y="4574685"/>
            <a:ext cx="491411" cy="422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430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D2CF63-4988-47FF-A0F0-59232DD5B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A3: [Bottom-up][supplement]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1B1152B-9F63-4E40-BEA5-9D481EE146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184"/>
          <a:stretch/>
        </p:blipFill>
        <p:spPr>
          <a:xfrm>
            <a:off x="475370" y="1919412"/>
            <a:ext cx="5442284" cy="2832561"/>
          </a:xfr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C301895B-60C3-4439-9BD3-DF19D5A35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789" y="1408923"/>
            <a:ext cx="6127011" cy="521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422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4EA972-1088-47ED-B2DA-10A8C1C88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Q4: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936D48-5846-4848-9287-93DB252C2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zh-TW" dirty="0"/>
              <a:t>Please re-construct all possible binary trees based on each following condition. </a:t>
            </a:r>
            <a:endParaRPr lang="zh-TW" altLang="zh-TW" dirty="0"/>
          </a:p>
          <a:p>
            <a:pPr marL="514350" lvl="0" indent="-514350">
              <a:buFont typeface="+mj-lt"/>
              <a:buAutoNum type="alphaUcPeriod"/>
            </a:pPr>
            <a:r>
              <a:rPr lang="en-US" altLang="zh-TW" dirty="0" err="1"/>
              <a:t>Inorder</a:t>
            </a:r>
            <a:r>
              <a:rPr lang="en-US" altLang="zh-TW" dirty="0"/>
              <a:t> traversal sequence :  1 2 3</a:t>
            </a:r>
            <a:endParaRPr lang="zh-TW" altLang="zh-TW" dirty="0"/>
          </a:p>
          <a:p>
            <a:pPr marL="514350" lvl="0" indent="-514350">
              <a:buFont typeface="+mj-lt"/>
              <a:buAutoNum type="alphaUcPeriod"/>
            </a:pPr>
            <a:r>
              <a:rPr lang="en-US" altLang="zh-TW" dirty="0"/>
              <a:t>Preorder traversal sequence is equal to  </a:t>
            </a:r>
            <a:r>
              <a:rPr lang="en-US" altLang="zh-TW" dirty="0" err="1"/>
              <a:t>postorder</a:t>
            </a:r>
            <a:r>
              <a:rPr lang="en-US" altLang="zh-TW" dirty="0"/>
              <a:t> traversal sequence </a:t>
            </a:r>
            <a:endParaRPr lang="zh-TW" altLang="zh-TW" dirty="0"/>
          </a:p>
          <a:p>
            <a:pPr marL="514350" lvl="0" indent="-514350">
              <a:buFont typeface="+mj-lt"/>
              <a:buAutoNum type="alphaUcPeriod"/>
            </a:pPr>
            <a:r>
              <a:rPr lang="en-US" altLang="zh-TW" dirty="0"/>
              <a:t>Postorder traversal sequence is equal to </a:t>
            </a:r>
            <a:r>
              <a:rPr lang="en-US" altLang="zh-TW" dirty="0" err="1"/>
              <a:t>inorder</a:t>
            </a:r>
            <a:r>
              <a:rPr lang="en-US" altLang="zh-TW" dirty="0"/>
              <a:t> traversal sequence</a:t>
            </a:r>
            <a:endParaRPr lang="zh-TW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728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標題 15">
            <a:extLst>
              <a:ext uri="{FF2B5EF4-FFF2-40B4-BE49-F238E27FC236}">
                <a16:creationId xmlns:a16="http://schemas.microsoft.com/office/drawing/2014/main" id="{546E2223-C039-4171-A6F3-3F2BB78D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A4:</a:t>
            </a:r>
            <a:endParaRPr lang="zh-TW" altLang="en-US" dirty="0"/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B4B563A9-EE81-4E7A-86FE-66DE1E73E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UcPeriod"/>
            </a:pPr>
            <a:r>
              <a:rPr lang="en-US" altLang="zh-TW" dirty="0"/>
              <a:t> </a:t>
            </a:r>
          </a:p>
          <a:p>
            <a:pPr marL="514350" indent="-514350">
              <a:buFont typeface="+mj-lt"/>
              <a:buAutoNum type="alphaUcPeriod"/>
            </a:pPr>
            <a:endParaRPr lang="en-US" altLang="zh-TW" dirty="0"/>
          </a:p>
          <a:p>
            <a:pPr marL="514350" indent="-514350">
              <a:buFont typeface="+mj-lt"/>
              <a:buAutoNum type="alphaUcPeriod"/>
            </a:pPr>
            <a:endParaRPr lang="en-US" altLang="zh-TW" dirty="0"/>
          </a:p>
          <a:p>
            <a:pPr marL="514350" indent="-514350">
              <a:buFont typeface="+mj-lt"/>
              <a:buAutoNum type="alphaUcPeriod"/>
            </a:pPr>
            <a:endParaRPr lang="en-US" altLang="zh-TW" dirty="0"/>
          </a:p>
          <a:p>
            <a:pPr marL="514350" indent="-514350">
              <a:buFont typeface="+mj-lt"/>
              <a:buAutoNum type="alphaUcPeriod"/>
            </a:pPr>
            <a:endParaRPr lang="en-US" altLang="zh-TW" dirty="0"/>
          </a:p>
          <a:p>
            <a:pPr marL="514350" indent="-514350">
              <a:buFont typeface="+mj-lt"/>
              <a:buAutoNum type="alphaUcPeriod"/>
            </a:pPr>
            <a:endParaRPr lang="en-US" altLang="zh-TW" dirty="0"/>
          </a:p>
          <a:p>
            <a:pPr marL="514350" indent="-514350">
              <a:buFont typeface="+mj-lt"/>
              <a:buAutoNum type="alphaUcPeriod"/>
            </a:pPr>
            <a:r>
              <a:rPr lang="en-US" altLang="zh-TW" dirty="0"/>
              <a:t>Empty</a:t>
            </a:r>
            <a:r>
              <a:rPr lang="zh-TW" altLang="en-US" dirty="0"/>
              <a:t> </a:t>
            </a:r>
            <a:r>
              <a:rPr lang="en-US" altLang="zh-TW" dirty="0"/>
              <a:t>and root only </a:t>
            </a:r>
          </a:p>
          <a:p>
            <a:pPr marL="514350" indent="-514350">
              <a:buFont typeface="+mj-lt"/>
              <a:buAutoNum type="alphaUcPeriod"/>
            </a:pPr>
            <a:r>
              <a:rPr lang="en-US" altLang="zh-TW" dirty="0"/>
              <a:t>Empty, root only and left skewed binary tree</a:t>
            </a:r>
            <a:endParaRPr lang="zh-TW" altLang="en-US" dirty="0"/>
          </a:p>
          <a:p>
            <a:pPr marL="514350" indent="-514350">
              <a:buFont typeface="+mj-lt"/>
              <a:buAutoNum type="alphaUcPeriod"/>
            </a:pP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8C227D5-5082-4D7D-B2B7-4E01D31A0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633" y="2121536"/>
            <a:ext cx="1268078" cy="176799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A19C1D6-DD2F-45E1-B8D8-7BAD2C8E8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0978" y="2163524"/>
            <a:ext cx="1249788" cy="279221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F356DDA-22DB-4CFB-98EB-4124D96E7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7831" y="2163524"/>
            <a:ext cx="1414395" cy="279221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8840C92E-6C59-4E57-950E-E7F6B3E4C7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5466" y="2121536"/>
            <a:ext cx="1005927" cy="279221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C98383C-E7C5-4810-84CF-64D7671901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0186" y="2121536"/>
            <a:ext cx="1005927" cy="279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298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86F276-B30B-4FD7-9847-AD654BC2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Q5: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FF1F84-D167-4A57-AD57-86FE150A6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zh-TW" dirty="0"/>
              <a:t>Answer True or Fales to the following questions and explain your answers.</a:t>
            </a:r>
            <a:endParaRPr lang="zh-TW" altLang="zh-TW" dirty="0"/>
          </a:p>
          <a:p>
            <a:pPr marL="514350" lvl="0" indent="-514350">
              <a:buFont typeface="+mj-lt"/>
              <a:buAutoNum type="alphaUcPeriod"/>
            </a:pPr>
            <a:r>
              <a:rPr lang="en-US" altLang="zh-TW" dirty="0"/>
              <a:t>A binary tree re-constructed, based on a given </a:t>
            </a:r>
            <a:r>
              <a:rPr lang="en-US" altLang="zh-TW" dirty="0" err="1"/>
              <a:t>postorder</a:t>
            </a:r>
            <a:r>
              <a:rPr lang="en-US" altLang="zh-TW" dirty="0"/>
              <a:t> traversal sequence and an </a:t>
            </a:r>
            <a:r>
              <a:rPr lang="en-US" altLang="zh-TW" dirty="0" err="1"/>
              <a:t>inorder</a:t>
            </a:r>
            <a:r>
              <a:rPr lang="en-US" altLang="zh-TW" dirty="0"/>
              <a:t> traversal sequence, is unique.</a:t>
            </a:r>
            <a:endParaRPr lang="zh-TW" altLang="zh-TW" dirty="0"/>
          </a:p>
          <a:p>
            <a:pPr marL="514350" lvl="0" indent="-514350">
              <a:buFont typeface="+mj-lt"/>
              <a:buAutoNum type="alphaUcPeriod"/>
            </a:pPr>
            <a:r>
              <a:rPr lang="en-US" altLang="zh-TW" dirty="0"/>
              <a:t>A binary tree re-constructed, based on a given </a:t>
            </a:r>
            <a:r>
              <a:rPr lang="en-US" altLang="zh-TW" dirty="0" err="1"/>
              <a:t>postorder</a:t>
            </a:r>
            <a:r>
              <a:rPr lang="en-US" altLang="zh-TW" dirty="0"/>
              <a:t> traversal sequence and a preorder traversal sequence, is unique.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4447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84D12D-3254-41A6-9F97-31328FE3C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A5: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272CEC-CF1B-4558-ACFD-EC1EB9548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lphaLcPeriod"/>
            </a:pPr>
            <a:r>
              <a:rPr lang="en-US" altLang="zh-TW" dirty="0"/>
              <a:t>True</a:t>
            </a:r>
          </a:p>
          <a:p>
            <a:pPr marL="457200" lvl="1" indent="0">
              <a:buNone/>
            </a:pPr>
            <a:r>
              <a:rPr lang="en-US" altLang="zh-TW" dirty="0"/>
              <a:t>Postorder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LR</a:t>
            </a:r>
            <a:r>
              <a:rPr lang="en-US" altLang="zh-TW" dirty="0">
                <a:solidFill>
                  <a:srgbClr val="C00000"/>
                </a:solidFill>
              </a:rPr>
              <a:t>D</a:t>
            </a:r>
          </a:p>
          <a:p>
            <a:pPr marL="457200" lvl="1" indent="0">
              <a:buNone/>
            </a:pPr>
            <a:r>
              <a:rPr lang="en-US" altLang="zh-TW" dirty="0" err="1"/>
              <a:t>Inorder</a:t>
            </a:r>
            <a:r>
              <a:rPr lang="en-US" altLang="zh-TW" dirty="0"/>
              <a:t> : L</a:t>
            </a:r>
            <a:r>
              <a:rPr lang="en-US" altLang="zh-TW" dirty="0">
                <a:solidFill>
                  <a:srgbClr val="C00000"/>
                </a:solidFill>
              </a:rPr>
              <a:t>D</a:t>
            </a:r>
            <a:r>
              <a:rPr lang="en-US" altLang="zh-TW" dirty="0"/>
              <a:t>R</a:t>
            </a:r>
          </a:p>
          <a:p>
            <a:pPr marL="457200" lvl="1" indent="0">
              <a:buNone/>
            </a:pPr>
            <a:r>
              <a:rPr lang="en-US" altLang="zh-TW" dirty="0"/>
              <a:t>We can always find the root node (i.e. D) from </a:t>
            </a:r>
            <a:r>
              <a:rPr lang="en-US" altLang="zh-TW" dirty="0" err="1"/>
              <a:t>postorder</a:t>
            </a:r>
            <a:r>
              <a:rPr lang="en-US" altLang="zh-TW" dirty="0"/>
              <a:t> sequence, then find the left and right subtrees (i.e. L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R) from </a:t>
            </a:r>
            <a:r>
              <a:rPr lang="en-US" altLang="zh-TW" dirty="0" err="1"/>
              <a:t>inorder</a:t>
            </a:r>
            <a:r>
              <a:rPr lang="en-US" altLang="zh-TW" dirty="0"/>
              <a:t> sequence.</a:t>
            </a:r>
          </a:p>
          <a:p>
            <a:pPr marL="457200" lvl="1" indent="0">
              <a:buNone/>
            </a:pP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dirty="0"/>
              <a:t>unique</a:t>
            </a:r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marL="514350" indent="-514350">
              <a:buFont typeface="+mj-lt"/>
              <a:buAutoNum type="alphaLcPeriod"/>
            </a:pPr>
            <a:r>
              <a:rPr lang="en-US" altLang="zh-TW" dirty="0"/>
              <a:t>False</a:t>
            </a:r>
          </a:p>
          <a:p>
            <a:pPr marL="0" indent="0">
              <a:buNone/>
            </a:pPr>
            <a:r>
              <a:rPr lang="en-US" altLang="zh-TW" dirty="0"/>
              <a:t>E.g.</a:t>
            </a:r>
          </a:p>
          <a:p>
            <a:pPr marL="457200" lvl="1" indent="0">
              <a:buNone/>
            </a:pPr>
            <a:r>
              <a:rPr lang="en-US" altLang="zh-TW" dirty="0"/>
              <a:t>Preorder : ABC</a:t>
            </a:r>
          </a:p>
          <a:p>
            <a:pPr marL="457200" lvl="1" indent="0">
              <a:buNone/>
            </a:pPr>
            <a:r>
              <a:rPr lang="en-US" altLang="zh-TW" dirty="0"/>
              <a:t>Postorder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CBA</a:t>
            </a:r>
            <a:endParaRPr lang="en-US" altLang="zh-TW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lphaLcPeriod"/>
            </a:pPr>
            <a:endParaRPr lang="en-US" altLang="zh-TW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32CFDCF8-CE98-48AF-AC0D-227DBD40CD8B}"/>
              </a:ext>
            </a:extLst>
          </p:cNvPr>
          <p:cNvSpPr/>
          <p:nvPr/>
        </p:nvSpPr>
        <p:spPr>
          <a:xfrm>
            <a:off x="9228238" y="1193301"/>
            <a:ext cx="659363" cy="6041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A489CBD3-3982-4724-8D00-DE9ECD5B1482}"/>
              </a:ext>
            </a:extLst>
          </p:cNvPr>
          <p:cNvSpPr/>
          <p:nvPr/>
        </p:nvSpPr>
        <p:spPr>
          <a:xfrm>
            <a:off x="8649740" y="2112110"/>
            <a:ext cx="659363" cy="6041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L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86815A7E-6ED2-48F6-B186-F4F2D065C07E}"/>
              </a:ext>
            </a:extLst>
          </p:cNvPr>
          <p:cNvSpPr/>
          <p:nvPr/>
        </p:nvSpPr>
        <p:spPr>
          <a:xfrm>
            <a:off x="9848166" y="2112110"/>
            <a:ext cx="659363" cy="6041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R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F463D633-0B04-47CD-AC0F-482922E4C1D0}"/>
              </a:ext>
            </a:extLst>
          </p:cNvPr>
          <p:cNvCxnSpPr>
            <a:stCxn id="4" idx="4"/>
            <a:endCxn id="5" idx="0"/>
          </p:cNvCxnSpPr>
          <p:nvPr/>
        </p:nvCxnSpPr>
        <p:spPr>
          <a:xfrm flipH="1">
            <a:off x="8979422" y="1797459"/>
            <a:ext cx="578498" cy="314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12CF10EC-1699-4B1A-B453-32498E3130B4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9557920" y="1797459"/>
            <a:ext cx="619928" cy="314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>
            <a:extLst>
              <a:ext uri="{FF2B5EF4-FFF2-40B4-BE49-F238E27FC236}">
                <a16:creationId xmlns:a16="http://schemas.microsoft.com/office/drawing/2014/main" id="{D1F1C59E-761D-4069-A29F-C2D643AA8D96}"/>
              </a:ext>
            </a:extLst>
          </p:cNvPr>
          <p:cNvSpPr/>
          <p:nvPr/>
        </p:nvSpPr>
        <p:spPr>
          <a:xfrm>
            <a:off x="5557263" y="4838152"/>
            <a:ext cx="659363" cy="6041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6E98B720-345A-414F-BFD0-15F38C5598C7}"/>
              </a:ext>
            </a:extLst>
          </p:cNvPr>
          <p:cNvSpPr/>
          <p:nvPr/>
        </p:nvSpPr>
        <p:spPr>
          <a:xfrm>
            <a:off x="4994461" y="5353833"/>
            <a:ext cx="659363" cy="6041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89528F86-D302-446E-ACA1-88EDF6246BA2}"/>
              </a:ext>
            </a:extLst>
          </p:cNvPr>
          <p:cNvSpPr/>
          <p:nvPr/>
        </p:nvSpPr>
        <p:spPr>
          <a:xfrm>
            <a:off x="4431659" y="5878449"/>
            <a:ext cx="659363" cy="6041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895B83A7-7A7A-4223-BFB0-0D492427ECFE}"/>
              </a:ext>
            </a:extLst>
          </p:cNvPr>
          <p:cNvCxnSpPr>
            <a:cxnSpLocks/>
            <a:stCxn id="9" idx="3"/>
            <a:endCxn id="11" idx="7"/>
          </p:cNvCxnSpPr>
          <p:nvPr/>
        </p:nvCxnSpPr>
        <p:spPr>
          <a:xfrm flipH="1">
            <a:off x="5557263" y="5353833"/>
            <a:ext cx="96561" cy="88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7AF4ED55-C125-4EB0-B898-36465A7CD232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4994461" y="5869514"/>
            <a:ext cx="96561" cy="97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>
            <a:extLst>
              <a:ext uri="{FF2B5EF4-FFF2-40B4-BE49-F238E27FC236}">
                <a16:creationId xmlns:a16="http://schemas.microsoft.com/office/drawing/2014/main" id="{B0796605-8A9C-4BDF-BBFA-803438363731}"/>
              </a:ext>
            </a:extLst>
          </p:cNvPr>
          <p:cNvSpPr/>
          <p:nvPr/>
        </p:nvSpPr>
        <p:spPr>
          <a:xfrm>
            <a:off x="6912967" y="4891337"/>
            <a:ext cx="659363" cy="6041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FE29512D-93CD-417B-B466-9D7AB4CF47E2}"/>
              </a:ext>
            </a:extLst>
          </p:cNvPr>
          <p:cNvSpPr/>
          <p:nvPr/>
        </p:nvSpPr>
        <p:spPr>
          <a:xfrm>
            <a:off x="6350165" y="5407018"/>
            <a:ext cx="659363" cy="6041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72AE8109-AC4D-4AF1-9AE9-D2678D0D8694}"/>
              </a:ext>
            </a:extLst>
          </p:cNvPr>
          <p:cNvSpPr/>
          <p:nvPr/>
        </p:nvSpPr>
        <p:spPr>
          <a:xfrm>
            <a:off x="6956239" y="5980763"/>
            <a:ext cx="659363" cy="6041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56D01917-5526-40ED-9BE6-CE26AF6E3D78}"/>
              </a:ext>
            </a:extLst>
          </p:cNvPr>
          <p:cNvCxnSpPr>
            <a:cxnSpLocks/>
            <a:stCxn id="25" idx="3"/>
            <a:endCxn id="26" idx="7"/>
          </p:cNvCxnSpPr>
          <p:nvPr/>
        </p:nvCxnSpPr>
        <p:spPr>
          <a:xfrm flipH="1">
            <a:off x="6912967" y="5407018"/>
            <a:ext cx="96561" cy="88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3B930EB7-3C43-471B-8E38-3F3A3FD5C67B}"/>
              </a:ext>
            </a:extLst>
          </p:cNvPr>
          <p:cNvCxnSpPr>
            <a:cxnSpLocks/>
            <a:stCxn id="26" idx="5"/>
            <a:endCxn id="27" idx="1"/>
          </p:cNvCxnSpPr>
          <p:nvPr/>
        </p:nvCxnSpPr>
        <p:spPr>
          <a:xfrm>
            <a:off x="6912967" y="5922699"/>
            <a:ext cx="139833" cy="146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橢圓 36">
            <a:extLst>
              <a:ext uri="{FF2B5EF4-FFF2-40B4-BE49-F238E27FC236}">
                <a16:creationId xmlns:a16="http://schemas.microsoft.com/office/drawing/2014/main" id="{209F2D4D-C23C-4272-B477-D43CDC908B62}"/>
              </a:ext>
            </a:extLst>
          </p:cNvPr>
          <p:cNvSpPr/>
          <p:nvPr/>
        </p:nvSpPr>
        <p:spPr>
          <a:xfrm>
            <a:off x="7916384" y="4882685"/>
            <a:ext cx="659363" cy="6041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1250AC0A-E282-41BC-AF14-37DDBE919C06}"/>
              </a:ext>
            </a:extLst>
          </p:cNvPr>
          <p:cNvSpPr/>
          <p:nvPr/>
        </p:nvSpPr>
        <p:spPr>
          <a:xfrm>
            <a:off x="8522458" y="5410974"/>
            <a:ext cx="659363" cy="6041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F59D5E2A-5F18-460C-8ACB-A44389F59CD4}"/>
              </a:ext>
            </a:extLst>
          </p:cNvPr>
          <p:cNvSpPr/>
          <p:nvPr/>
        </p:nvSpPr>
        <p:spPr>
          <a:xfrm>
            <a:off x="7959656" y="5972111"/>
            <a:ext cx="659363" cy="6041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1B0C96EB-2D10-44BC-BEAB-89B36C932FC0}"/>
              </a:ext>
            </a:extLst>
          </p:cNvPr>
          <p:cNvCxnSpPr>
            <a:cxnSpLocks/>
            <a:stCxn id="37" idx="5"/>
            <a:endCxn id="38" idx="1"/>
          </p:cNvCxnSpPr>
          <p:nvPr/>
        </p:nvCxnSpPr>
        <p:spPr>
          <a:xfrm>
            <a:off x="8479186" y="5398366"/>
            <a:ext cx="139833" cy="101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D2B31FAE-9714-4E41-A9FD-0AAFE5E35A02}"/>
              </a:ext>
            </a:extLst>
          </p:cNvPr>
          <p:cNvCxnSpPr>
            <a:cxnSpLocks/>
            <a:stCxn id="38" idx="3"/>
            <a:endCxn id="39" idx="7"/>
          </p:cNvCxnSpPr>
          <p:nvPr/>
        </p:nvCxnSpPr>
        <p:spPr>
          <a:xfrm flipH="1">
            <a:off x="8522458" y="5926655"/>
            <a:ext cx="96561" cy="133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橢圓 49">
            <a:extLst>
              <a:ext uri="{FF2B5EF4-FFF2-40B4-BE49-F238E27FC236}">
                <a16:creationId xmlns:a16="http://schemas.microsoft.com/office/drawing/2014/main" id="{52F8007F-7C3A-4C12-BA56-19AE44A12C36}"/>
              </a:ext>
            </a:extLst>
          </p:cNvPr>
          <p:cNvSpPr/>
          <p:nvPr/>
        </p:nvSpPr>
        <p:spPr>
          <a:xfrm>
            <a:off x="9228238" y="4858560"/>
            <a:ext cx="659363" cy="6041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D241E82B-52A4-4E0E-8A29-9A95FC33378B}"/>
              </a:ext>
            </a:extLst>
          </p:cNvPr>
          <p:cNvSpPr/>
          <p:nvPr/>
        </p:nvSpPr>
        <p:spPr>
          <a:xfrm>
            <a:off x="9776513" y="5353833"/>
            <a:ext cx="659363" cy="6041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27734599-C2F4-4E12-A669-D1056EB75679}"/>
              </a:ext>
            </a:extLst>
          </p:cNvPr>
          <p:cNvSpPr/>
          <p:nvPr/>
        </p:nvSpPr>
        <p:spPr>
          <a:xfrm>
            <a:off x="10317105" y="5835428"/>
            <a:ext cx="659363" cy="6041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2AEDA037-8B65-42AE-87BF-2FCFA1F05A07}"/>
              </a:ext>
            </a:extLst>
          </p:cNvPr>
          <p:cNvCxnSpPr>
            <a:cxnSpLocks/>
            <a:stCxn id="50" idx="5"/>
            <a:endCxn id="51" idx="1"/>
          </p:cNvCxnSpPr>
          <p:nvPr/>
        </p:nvCxnSpPr>
        <p:spPr>
          <a:xfrm>
            <a:off x="9791040" y="5374241"/>
            <a:ext cx="82034" cy="6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6CE92CD1-8740-4517-9B8D-F8C75DB6D2A0}"/>
              </a:ext>
            </a:extLst>
          </p:cNvPr>
          <p:cNvCxnSpPr>
            <a:cxnSpLocks/>
            <a:stCxn id="51" idx="5"/>
            <a:endCxn id="52" idx="1"/>
          </p:cNvCxnSpPr>
          <p:nvPr/>
        </p:nvCxnSpPr>
        <p:spPr>
          <a:xfrm>
            <a:off x="10339315" y="5869514"/>
            <a:ext cx="74351" cy="54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B3C45A02-5FD3-4FD2-8CA5-2966365D589B}"/>
              </a:ext>
            </a:extLst>
          </p:cNvPr>
          <p:cNvSpPr/>
          <p:nvPr/>
        </p:nvSpPr>
        <p:spPr>
          <a:xfrm>
            <a:off x="3616255" y="5524860"/>
            <a:ext cx="659363" cy="28019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8217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B1C3A0-1DB1-4249-8482-F5434AF50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Q6: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C6CF22D-441A-4163-9756-5CAE3932FC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 altLang="zh-TW" dirty="0"/>
                  <a:t>Prove that the node of index </a:t>
                </a:r>
                <a:r>
                  <a:rPr lang="en-US" altLang="zh-TW" i="1" dirty="0"/>
                  <a:t>k </a:t>
                </a:r>
                <a:r>
                  <a:rPr lang="en-US" altLang="zh-TW" dirty="0"/>
                  <a:t>in complete binary tree is at the height equals ⌊log</a:t>
                </a:r>
                <a:r>
                  <a:rPr lang="en-US" altLang="zh-TW" baseline="-25000" dirty="0"/>
                  <a:t>2</a:t>
                </a:r>
                <a:r>
                  <a:rPr lang="en-US" altLang="zh-TW" dirty="0"/>
                  <a:t>k⌋+1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(The height of the root is 1.)</a:t>
                </a:r>
                <a:r>
                  <a:rPr lang="en-US" altLang="zh-TW" i="1" dirty="0"/>
                  <a:t> (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altLang="zh-TW" i="1" dirty="0"/>
                  <a:t>)</a:t>
                </a:r>
                <a:r>
                  <a:rPr lang="en-US" altLang="zh-TW" dirty="0"/>
                  <a:t> </a:t>
                </a:r>
                <a:endParaRPr lang="zh-TW" altLang="zh-TW" dirty="0"/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C6CF22D-441A-4163-9756-5CAE3932FC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8912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F0A871-3B15-4028-8835-55DDA81D9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A6: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56DC3A23-DC31-4564-99F1-8445FC1B8483}"/>
              </a:ext>
            </a:extLst>
          </p:cNvPr>
          <p:cNvSpPr/>
          <p:nvPr/>
        </p:nvSpPr>
        <p:spPr>
          <a:xfrm>
            <a:off x="2813456" y="1645353"/>
            <a:ext cx="659363" cy="6041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825998A9-CCF0-431D-83C3-819B8C980FBE}"/>
              </a:ext>
            </a:extLst>
          </p:cNvPr>
          <p:cNvSpPr/>
          <p:nvPr/>
        </p:nvSpPr>
        <p:spPr>
          <a:xfrm>
            <a:off x="2154093" y="2551590"/>
            <a:ext cx="659363" cy="6041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F302FA70-0069-4C2D-82E9-261B1A713809}"/>
              </a:ext>
            </a:extLst>
          </p:cNvPr>
          <p:cNvSpPr/>
          <p:nvPr/>
        </p:nvSpPr>
        <p:spPr>
          <a:xfrm>
            <a:off x="3662538" y="2537594"/>
            <a:ext cx="659363" cy="6041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F975B880-A79B-45B1-9ED5-F5472D07B663}"/>
              </a:ext>
            </a:extLst>
          </p:cNvPr>
          <p:cNvSpPr/>
          <p:nvPr/>
        </p:nvSpPr>
        <p:spPr>
          <a:xfrm>
            <a:off x="3440690" y="5212647"/>
            <a:ext cx="659363" cy="6041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…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41B5AED1-83AE-4926-8EE5-B547C8B0E917}"/>
              </a:ext>
            </a:extLst>
          </p:cNvPr>
          <p:cNvSpPr/>
          <p:nvPr/>
        </p:nvSpPr>
        <p:spPr>
          <a:xfrm>
            <a:off x="4299916" y="5176403"/>
            <a:ext cx="659363" cy="60415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…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C4BF40AD-6D28-42E8-9B2D-B490E97C0E18}"/>
              </a:ext>
            </a:extLst>
          </p:cNvPr>
          <p:cNvCxnSpPr>
            <a:stCxn id="6" idx="4"/>
            <a:endCxn id="7" idx="0"/>
          </p:cNvCxnSpPr>
          <p:nvPr/>
        </p:nvCxnSpPr>
        <p:spPr>
          <a:xfrm flipH="1">
            <a:off x="2483775" y="2249511"/>
            <a:ext cx="659363" cy="302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F1EE4FB8-38E3-4A8E-BDF5-4AFF746AC269}"/>
              </a:ext>
            </a:extLst>
          </p:cNvPr>
          <p:cNvCxnSpPr>
            <a:stCxn id="6" idx="4"/>
            <a:endCxn id="10" idx="0"/>
          </p:cNvCxnSpPr>
          <p:nvPr/>
        </p:nvCxnSpPr>
        <p:spPr>
          <a:xfrm>
            <a:off x="3143138" y="2249511"/>
            <a:ext cx="849082" cy="288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6538EC42-F7FD-4D7B-AC89-9454305B03C0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3770372" y="4754498"/>
            <a:ext cx="329681" cy="458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2F2E91FA-27CB-43B1-8F4C-065B51FE9959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4101642" y="4754498"/>
            <a:ext cx="527956" cy="421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5E6DEF29-2FF5-4870-8D04-214E7B6A118C}"/>
                  </a:ext>
                </a:extLst>
              </p:cNvPr>
              <p:cNvSpPr/>
              <p:nvPr/>
            </p:nvSpPr>
            <p:spPr>
              <a:xfrm>
                <a:off x="8018175" y="2419044"/>
                <a:ext cx="2544078" cy="468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5E6DEF29-2FF5-4870-8D04-214E7B6A11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175" y="2419044"/>
                <a:ext cx="2544078" cy="4682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字方塊 28">
            <a:extLst>
              <a:ext uri="{FF2B5EF4-FFF2-40B4-BE49-F238E27FC236}">
                <a16:creationId xmlns:a16="http://schemas.microsoft.com/office/drawing/2014/main" id="{65814624-28F7-4B12-B717-A53C009931E9}"/>
              </a:ext>
            </a:extLst>
          </p:cNvPr>
          <p:cNvSpPr txBox="1"/>
          <p:nvPr/>
        </p:nvSpPr>
        <p:spPr>
          <a:xfrm>
            <a:off x="6242703" y="6188518"/>
            <a:ext cx="22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46C56772-85CB-499C-8689-0B688DE34270}"/>
                  </a:ext>
                </a:extLst>
              </p:cNvPr>
              <p:cNvSpPr/>
              <p:nvPr/>
            </p:nvSpPr>
            <p:spPr>
              <a:xfrm>
                <a:off x="4733071" y="4877264"/>
                <a:ext cx="1107419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46C56772-85CB-499C-8689-0B688DE342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071" y="4877264"/>
                <a:ext cx="1107419" cy="3742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字方塊 26">
            <a:extLst>
              <a:ext uri="{FF2B5EF4-FFF2-40B4-BE49-F238E27FC236}">
                <a16:creationId xmlns:a16="http://schemas.microsoft.com/office/drawing/2014/main" id="{EA875175-8B5E-41EF-8325-EED3BBF3B7DE}"/>
              </a:ext>
            </a:extLst>
          </p:cNvPr>
          <p:cNvSpPr txBox="1"/>
          <p:nvPr/>
        </p:nvSpPr>
        <p:spPr>
          <a:xfrm>
            <a:off x="6146523" y="5351982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h-1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5F5E3235-4C7A-49C5-8AEF-2F459008F37D}"/>
              </a:ext>
            </a:extLst>
          </p:cNvPr>
          <p:cNvSpPr txBox="1"/>
          <p:nvPr/>
        </p:nvSpPr>
        <p:spPr>
          <a:xfrm>
            <a:off x="6242703" y="1739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1C2251CE-B43A-45EC-BB06-01635812AEC2}"/>
              </a:ext>
            </a:extLst>
          </p:cNvPr>
          <p:cNvSpPr txBox="1"/>
          <p:nvPr/>
        </p:nvSpPr>
        <p:spPr>
          <a:xfrm>
            <a:off x="6082500" y="1035729"/>
            <a:ext cx="62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level</a:t>
            </a:r>
            <a:endParaRPr lang="zh-TW" altLang="en-US" dirty="0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A23FFEC9-F8FE-450B-A9F8-669ACA53D955}"/>
              </a:ext>
            </a:extLst>
          </p:cNvPr>
          <p:cNvSpPr/>
          <p:nvPr/>
        </p:nvSpPr>
        <p:spPr>
          <a:xfrm>
            <a:off x="1451438" y="5176403"/>
            <a:ext cx="659363" cy="6041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…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776F4CBA-FE9B-4365-B4D6-426965516ADF}"/>
              </a:ext>
            </a:extLst>
          </p:cNvPr>
          <p:cNvSpPr/>
          <p:nvPr/>
        </p:nvSpPr>
        <p:spPr>
          <a:xfrm>
            <a:off x="1121756" y="6188519"/>
            <a:ext cx="659363" cy="6041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6EB295C4-18A4-4EEB-BBE1-D04DCCDD7A85}"/>
              </a:ext>
            </a:extLst>
          </p:cNvPr>
          <p:cNvSpPr/>
          <p:nvPr/>
        </p:nvSpPr>
        <p:spPr>
          <a:xfrm>
            <a:off x="2496466" y="5176403"/>
            <a:ext cx="659363" cy="6041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…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983C1D4D-C4FD-45F1-BE43-63A2CA065AD3}"/>
              </a:ext>
            </a:extLst>
          </p:cNvPr>
          <p:cNvSpPr/>
          <p:nvPr/>
        </p:nvSpPr>
        <p:spPr>
          <a:xfrm>
            <a:off x="1942849" y="6203310"/>
            <a:ext cx="659363" cy="6041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k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0322FD86-EF5C-454E-8E75-82A3F50ADBEA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1781120" y="4842539"/>
            <a:ext cx="491410" cy="333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40696971-8675-4565-913E-13D9E7FB412C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2272531" y="4842539"/>
            <a:ext cx="553617" cy="333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7D40C9E9-EC89-47A2-A56F-FB71B2B26595}"/>
              </a:ext>
            </a:extLst>
          </p:cNvPr>
          <p:cNvCxnSpPr>
            <a:cxnSpLocks/>
            <a:stCxn id="37" idx="4"/>
            <a:endCxn id="38" idx="0"/>
          </p:cNvCxnSpPr>
          <p:nvPr/>
        </p:nvCxnSpPr>
        <p:spPr>
          <a:xfrm flipH="1">
            <a:off x="1451438" y="5780561"/>
            <a:ext cx="329682" cy="407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6767560B-C66A-4AAD-9E83-CD7F1B68E5B1}"/>
              </a:ext>
            </a:extLst>
          </p:cNvPr>
          <p:cNvCxnSpPr>
            <a:cxnSpLocks/>
            <a:stCxn id="37" idx="4"/>
            <a:endCxn id="40" idx="0"/>
          </p:cNvCxnSpPr>
          <p:nvPr/>
        </p:nvCxnSpPr>
        <p:spPr>
          <a:xfrm>
            <a:off x="1781120" y="5780561"/>
            <a:ext cx="491411" cy="422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A6265707-AE72-4AF7-BC32-D3D4055EEA9B}"/>
              </a:ext>
            </a:extLst>
          </p:cNvPr>
          <p:cNvSpPr txBox="1"/>
          <p:nvPr/>
        </p:nvSpPr>
        <p:spPr>
          <a:xfrm>
            <a:off x="6242928" y="3830310"/>
            <a:ext cx="461665" cy="5409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/>
              <a:t>….</a:t>
            </a:r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E9607F18-95C2-4108-85A5-54BACABB92DC}"/>
              </a:ext>
            </a:extLst>
          </p:cNvPr>
          <p:cNvSpPr txBox="1"/>
          <p:nvPr/>
        </p:nvSpPr>
        <p:spPr>
          <a:xfrm>
            <a:off x="3100313" y="3830310"/>
            <a:ext cx="461665" cy="3871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/>
              <a:t>….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BFF379CF-E9BD-48E3-A05E-7ABF2BD1C1FB}"/>
                  </a:ext>
                </a:extLst>
              </p:cNvPr>
              <p:cNvSpPr/>
              <p:nvPr/>
            </p:nvSpPr>
            <p:spPr>
              <a:xfrm>
                <a:off x="7892208" y="3199443"/>
                <a:ext cx="2544078" cy="468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BFF379CF-E9BD-48E3-A05E-7ABF2BD1C1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208" y="3199443"/>
                <a:ext cx="2544078" cy="4682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1A7D9326-BADF-4AD6-A7D5-F3C02509664B}"/>
                  </a:ext>
                </a:extLst>
              </p:cNvPr>
              <p:cNvSpPr/>
              <p:nvPr/>
            </p:nvSpPr>
            <p:spPr>
              <a:xfrm>
                <a:off x="8218779" y="3869929"/>
                <a:ext cx="254407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−1≤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1A7D9326-BADF-4AD6-A7D5-F3C0250966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779" y="3869929"/>
                <a:ext cx="2544078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D5DC7918-D619-49B2-84DC-7201E27711E1}"/>
                  </a:ext>
                </a:extLst>
              </p:cNvPr>
              <p:cNvSpPr/>
              <p:nvPr/>
            </p:nvSpPr>
            <p:spPr>
              <a:xfrm>
                <a:off x="8290314" y="4503785"/>
                <a:ext cx="254407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nor/>
                            </m:rPr>
                            <a:rPr lang="en-US" altLang="zh-TW" sz="2400" dirty="0"/>
                            <m:t>⌊</m:t>
                          </m:r>
                          <m:r>
                            <m:rPr>
                              <m:nor/>
                            </m:rPr>
                            <a:rPr lang="en-US" altLang="zh-TW" sz="2400" dirty="0"/>
                            <m:t>log</m:t>
                          </m:r>
                          <m:r>
                            <m:rPr>
                              <m:nor/>
                            </m:rPr>
                            <a:rPr lang="en-US" altLang="zh-TW" sz="2400" baseline="-25000" dirty="0"/>
                            <m:t>2</m:t>
                          </m:r>
                          <m:r>
                            <m:rPr>
                              <m:nor/>
                            </m:rPr>
                            <a:rPr lang="en-US" altLang="zh-TW" sz="2400" dirty="0"/>
                            <m:t>k</m:t>
                          </m:r>
                          <m:r>
                            <m:rPr>
                              <m:nor/>
                            </m:rPr>
                            <a:rPr lang="en-US" altLang="zh-TW" sz="2400" dirty="0"/>
                            <m:t>⌋</m:t>
                          </m:r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D5DC7918-D619-49B2-84DC-7201E27711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314" y="4503785"/>
                <a:ext cx="2544078" cy="461665"/>
              </a:xfrm>
              <a:prstGeom prst="rect">
                <a:avLst/>
              </a:prstGeom>
              <a:blipFill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196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BF86D3-ED71-4A9C-A9A4-0982B0511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Q7: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8DD100-A77B-42D1-BCD2-979B43286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Prove that a full binary tree of depth </a:t>
            </a:r>
            <a:r>
              <a:rPr lang="en-US" altLang="zh-TW" i="1" dirty="0"/>
              <a:t>k</a:t>
            </a:r>
            <a:r>
              <a:rPr lang="en-US" altLang="zh-TW" dirty="0"/>
              <a:t> has 2</a:t>
            </a:r>
            <a:r>
              <a:rPr lang="en-US" altLang="zh-TW" baseline="30000" dirty="0"/>
              <a:t>k</a:t>
            </a:r>
            <a:r>
              <a:rPr lang="en-US" altLang="zh-TW" dirty="0"/>
              <a:t>-1 nodes</a:t>
            </a:r>
            <a:endParaRPr lang="zh-TW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4EF1D4E-B97A-49C5-8471-CBC0CF832D9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43404" y="2428162"/>
            <a:ext cx="7802881" cy="406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185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2491E7-2EBE-4431-8341-5B9F785A7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A7: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124BDFA-BD7E-47A7-86A4-27583DE2BC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124BDFA-BD7E-47A7-86A4-27583DE2BC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550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7A2E08-7DC8-4C2D-94E1-DCF3CB860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Q1: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8FEF48-7C2F-42E6-9B66-3DBA39A2D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zh-TW" dirty="0"/>
              <a:t>Please give an example to each of the following binary tree types.</a:t>
            </a:r>
            <a:endParaRPr lang="zh-TW" altLang="zh-TW" dirty="0"/>
          </a:p>
          <a:p>
            <a:pPr lvl="0"/>
            <a:r>
              <a:rPr lang="en-US" altLang="zh-TW" dirty="0"/>
              <a:t>Full binary tree</a:t>
            </a:r>
            <a:endParaRPr lang="zh-TW" altLang="zh-TW" dirty="0"/>
          </a:p>
          <a:p>
            <a:pPr lvl="0"/>
            <a:r>
              <a:rPr lang="en-US" altLang="zh-TW" dirty="0"/>
              <a:t>Complete binary tree</a:t>
            </a:r>
            <a:endParaRPr lang="zh-TW" altLang="zh-TW" dirty="0"/>
          </a:p>
          <a:p>
            <a:pPr lvl="0"/>
            <a:r>
              <a:rPr lang="en-US" altLang="zh-TW" dirty="0"/>
              <a:t>Skewed binary tree</a:t>
            </a:r>
            <a:endParaRPr lang="zh-TW" altLang="zh-TW" dirty="0"/>
          </a:p>
          <a:p>
            <a:pPr lvl="0"/>
            <a:r>
              <a:rPr lang="en-US" altLang="zh-TW" dirty="0"/>
              <a:t>Balanced Binary Tree</a:t>
            </a:r>
            <a:endParaRPr lang="zh-TW" altLang="zh-TW" dirty="0"/>
          </a:p>
          <a:p>
            <a:pPr lvl="0"/>
            <a:r>
              <a:rPr lang="en-US" altLang="zh-TW" dirty="0"/>
              <a:t>Degenerate (or pathological) tree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949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4269B1-E548-48AF-9E6C-EE14CFF5A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Q8: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6177EF-5D72-401E-9C6C-90158E68A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Can you apply Max/Min heap for sorting algorithm? If so, explain how to do it.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2924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A9CA6-1E33-4E0A-96E9-E29D649C7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A8: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ECF8F12-FB47-4A44-9484-4376789A3A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TW" dirty="0"/>
                  <a:t>Heap sort :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	step 1 : construct max heap by bottom-up method </a:t>
                </a:r>
                <a:r>
                  <a:rPr lang="en-US" altLang="zh-TW" dirty="0">
                    <a:sym typeface="Wingdings" panose="05000000000000000000" pitchFamily="2" charset="2"/>
                  </a:rPr>
                  <a:t></a:t>
                </a:r>
                <a:r>
                  <a:rPr lang="en-US" altLang="zh-TW" dirty="0"/>
                  <a:t> O(n)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	step 2 : find max item and delete it </a:t>
                </a:r>
                <a:r>
                  <a:rPr lang="en-US" altLang="zh-TW" dirty="0">
                    <a:sym typeface="Wingdings" panose="05000000000000000000" pitchFamily="2" charset="2"/>
                  </a:rPr>
                  <a:t> O(log k)</a:t>
                </a: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	step 3 : go step 2 until the heap is empty </a:t>
                </a:r>
                <a:r>
                  <a:rPr lang="en-US" altLang="zh-TW" dirty="0">
                    <a:sym typeface="Wingdings" panose="05000000000000000000" pitchFamily="2" charset="2"/>
                  </a:rPr>
                  <a:t> n times</a:t>
                </a:r>
              </a:p>
              <a:p>
                <a:pPr marL="0" indent="0">
                  <a:buNone/>
                </a:pPr>
                <a:endParaRPr lang="en-US" altLang="zh-TW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sym typeface="Wingdings" panose="05000000000000000000" pitchFamily="2" charset="2"/>
                  </a:rPr>
                  <a:t>Time complexity: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func>
                        </m:e>
                      </m:nary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!))=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TW" b="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ECF8F12-FB47-4A44-9484-4376789A3A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1866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AABF0D-CBB8-4305-AEE1-523D71ED7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disadvantages of heap sort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F7AF80-2EC0-4E58-8A2B-CE5AC8AE3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What are the disadvantages of heap sort?</a:t>
            </a:r>
          </a:p>
          <a:p>
            <a:pPr marL="0" indent="0">
              <a:buNone/>
            </a:pPr>
            <a:r>
              <a:rPr lang="en-US" altLang="zh-TW" dirty="0"/>
              <a:t>(Hint: spatial locality,  unnecessary comparisons and exchange) </a:t>
            </a:r>
          </a:p>
          <a:p>
            <a:pPr marL="0" indent="0">
              <a:buNone/>
            </a:pPr>
            <a:r>
              <a:rPr lang="en-US" altLang="zh-TW" dirty="0">
                <a:hlinkClick r:id="rId2"/>
              </a:rPr>
              <a:t>link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61618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0CADC5-FB6D-40EE-8B41-CABDAB6CD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Q9: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A16B1C-3E7A-46BF-ADA6-56F15A9B1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If we use an array to represent a binary tree of n nodes, the indices of nodes can start from 0 to n-1. If the index of a father node is “p”, what are the indices of its left son and right son?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77828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A633B0-0405-4273-A0C9-5277928A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A9: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011700-270D-48EF-99A9-0D4A12FC9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/>
              <a:t>2p+1, 2p+2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45A6383E-5ABE-42EA-94B2-4986CFE325D2}"/>
              </a:ext>
            </a:extLst>
          </p:cNvPr>
          <p:cNvSpPr/>
          <p:nvPr/>
        </p:nvSpPr>
        <p:spPr>
          <a:xfrm>
            <a:off x="7802472" y="1332853"/>
            <a:ext cx="659363" cy="6041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07893AFF-8300-4DC9-80AE-5B89F788122E}"/>
              </a:ext>
            </a:extLst>
          </p:cNvPr>
          <p:cNvSpPr/>
          <p:nvPr/>
        </p:nvSpPr>
        <p:spPr>
          <a:xfrm>
            <a:off x="7143109" y="2239090"/>
            <a:ext cx="659363" cy="6041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00D352AF-7D1C-4ED8-80A7-22827E04F28A}"/>
              </a:ext>
            </a:extLst>
          </p:cNvPr>
          <p:cNvSpPr/>
          <p:nvPr/>
        </p:nvSpPr>
        <p:spPr>
          <a:xfrm>
            <a:off x="8651554" y="2225094"/>
            <a:ext cx="659363" cy="6041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172921D7-0CCB-4B86-B43F-43AE934C8CF0}"/>
              </a:ext>
            </a:extLst>
          </p:cNvPr>
          <p:cNvSpPr/>
          <p:nvPr/>
        </p:nvSpPr>
        <p:spPr>
          <a:xfrm>
            <a:off x="8311269" y="4898054"/>
            <a:ext cx="659363" cy="6041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…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AA76E516-1DAE-4425-B6CB-944B572A725C}"/>
              </a:ext>
            </a:extLst>
          </p:cNvPr>
          <p:cNvSpPr/>
          <p:nvPr/>
        </p:nvSpPr>
        <p:spPr>
          <a:xfrm>
            <a:off x="9170495" y="4861810"/>
            <a:ext cx="659363" cy="6041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…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8FEB7296-DB77-45CF-9484-AB66F01072F0}"/>
              </a:ext>
            </a:extLst>
          </p:cNvPr>
          <p:cNvCxnSpPr>
            <a:stCxn id="4" idx="4"/>
            <a:endCxn id="5" idx="0"/>
          </p:cNvCxnSpPr>
          <p:nvPr/>
        </p:nvCxnSpPr>
        <p:spPr>
          <a:xfrm flipH="1">
            <a:off x="7472791" y="1937011"/>
            <a:ext cx="659363" cy="3020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82B55077-FA92-4A1B-8B5B-F3AA9B944A2A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8132154" y="1937011"/>
            <a:ext cx="849082" cy="2880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7E7BEBB2-74E0-4347-B8B4-EDC0E1B87AA4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8640951" y="4439905"/>
            <a:ext cx="329681" cy="4581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58A0EA42-14C7-4397-A15D-DF7604C80D4D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8972221" y="4439905"/>
            <a:ext cx="527956" cy="421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28C77187-940B-4619-85C2-1591AFD7D956}"/>
              </a:ext>
            </a:extLst>
          </p:cNvPr>
          <p:cNvSpPr/>
          <p:nvPr/>
        </p:nvSpPr>
        <p:spPr>
          <a:xfrm>
            <a:off x="6322017" y="4861810"/>
            <a:ext cx="659363" cy="6041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p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9EFBB410-8825-4575-A005-8E7C1D4DE890}"/>
              </a:ext>
            </a:extLst>
          </p:cNvPr>
          <p:cNvSpPr/>
          <p:nvPr/>
        </p:nvSpPr>
        <p:spPr>
          <a:xfrm>
            <a:off x="5992335" y="5873926"/>
            <a:ext cx="659363" cy="6041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2p+1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ADD496E9-0D02-434B-80D4-9A78CDC13EFA}"/>
              </a:ext>
            </a:extLst>
          </p:cNvPr>
          <p:cNvSpPr/>
          <p:nvPr/>
        </p:nvSpPr>
        <p:spPr>
          <a:xfrm>
            <a:off x="7367045" y="4861810"/>
            <a:ext cx="659363" cy="6041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…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70C44D95-3004-43D1-9283-E4A831FF89BC}"/>
              </a:ext>
            </a:extLst>
          </p:cNvPr>
          <p:cNvSpPr/>
          <p:nvPr/>
        </p:nvSpPr>
        <p:spPr>
          <a:xfrm>
            <a:off x="6813428" y="5888717"/>
            <a:ext cx="659363" cy="6041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2p+2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42E7ED89-C6E4-4F98-9637-5F11B893C3DA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6651699" y="4527946"/>
            <a:ext cx="491410" cy="3338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1A50D95C-1A17-44EB-9FE6-258B002976FC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7143110" y="4527946"/>
            <a:ext cx="553617" cy="3338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77D872DB-8EAE-40FA-8D73-0F143C1BA4C3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 flipH="1">
            <a:off x="6322017" y="5465968"/>
            <a:ext cx="329682" cy="407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0A9683CA-738C-44EE-9AFC-75229354D4E8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>
            <a:off x="6651699" y="5465968"/>
            <a:ext cx="491411" cy="4227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7D06E58-8784-469C-8692-BD7502439B9E}"/>
              </a:ext>
            </a:extLst>
          </p:cNvPr>
          <p:cNvSpPr txBox="1"/>
          <p:nvPr/>
        </p:nvSpPr>
        <p:spPr>
          <a:xfrm>
            <a:off x="7971241" y="3614166"/>
            <a:ext cx="615553" cy="387128"/>
          </a:xfrm>
          <a:prstGeom prst="rect">
            <a:avLst/>
          </a:prstGeom>
          <a:noFill/>
          <a:ln>
            <a:noFill/>
          </a:ln>
        </p:spPr>
        <p:txBody>
          <a:bodyPr vert="eaVert" wrap="square" rtlCol="0">
            <a:spAutoFit/>
          </a:bodyPr>
          <a:lstStyle/>
          <a:p>
            <a:r>
              <a:rPr lang="en-US" altLang="zh-TW" sz="2800" dirty="0"/>
              <a:t>….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99007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013C81-DBFC-4547-961B-303FD2CA3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Q10: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959761-17D9-4B25-B2CB-04CA94C3C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Please write a program to calculate the size of a binary tree. The size of a tree is the number of elements present in the tree.   For example, the size of the tree below is 5.</a:t>
            </a:r>
            <a:endParaRPr lang="zh-TW" altLang="zh-TW" dirty="0"/>
          </a:p>
          <a:p>
            <a:endParaRPr lang="zh-TW" altLang="en-US" dirty="0"/>
          </a:p>
        </p:txBody>
      </p:sp>
      <p:pic>
        <p:nvPicPr>
          <p:cNvPr id="4" name="圖片 3" descr="Example Tree">
            <a:extLst>
              <a:ext uri="{FF2B5EF4-FFF2-40B4-BE49-F238E27FC236}">
                <a16:creationId xmlns:a16="http://schemas.microsoft.com/office/drawing/2014/main" id="{AFDC8DF3-04A5-41B1-B8EC-6579E9BF13D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35657"/>
            <a:ext cx="4447592" cy="30053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79954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773B40-4DFD-4040-9CEA-89BEB9627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A10: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F137616-50F2-4562-AF0B-FDEB1E8A54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0058" y="1956180"/>
            <a:ext cx="6826368" cy="443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2256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2D2910-2997-4265-856E-B75667DBA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Q11: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7577B0-A9CA-48D5-AD02-AC0C18C12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/>
              <a:t>Please write a program to count the number of leaf nodes in a binary tree. You must consider two cases: the binary tree is implemented by an array and by a linked list.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19347223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25A950-20A0-4ADA-B0E1-A321CD1D0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A11: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ABA4AF6E-B615-404E-A472-D42C7A63AD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51"/>
          <a:stretch/>
        </p:blipFill>
        <p:spPr>
          <a:xfrm>
            <a:off x="1931437" y="1750938"/>
            <a:ext cx="6848669" cy="474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769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2C8680-963D-4A2B-8D43-71E6EF8C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A1:</a:t>
            </a:r>
            <a:endParaRPr lang="zh-TW" altLang="en-US" dirty="0"/>
          </a:p>
        </p:txBody>
      </p:sp>
      <p:pic>
        <p:nvPicPr>
          <p:cNvPr id="1026" name="Picture 2" descr="Different Types of Binary Tree with colourful illustrations | by Anand K  Parmar | Towards Data Science">
            <a:extLst>
              <a:ext uri="{FF2B5EF4-FFF2-40B4-BE49-F238E27FC236}">
                <a16:creationId xmlns:a16="http://schemas.microsoft.com/office/drawing/2014/main" id="{A3AC375F-511E-4FBF-AC08-5E86D77733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89" r="39771"/>
          <a:stretch/>
        </p:blipFill>
        <p:spPr bwMode="auto">
          <a:xfrm>
            <a:off x="7794171" y="1986190"/>
            <a:ext cx="177281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ifferent Types of Binary Tree with colourful illustrations | by Anand K  Parmar | Towards Data Science">
            <a:extLst>
              <a:ext uri="{FF2B5EF4-FFF2-40B4-BE49-F238E27FC236}">
                <a16:creationId xmlns:a16="http://schemas.microsoft.com/office/drawing/2014/main" id="{DD255B5B-CEA8-4A60-A9B6-4135715324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56" t="3469" r="2350" b="-3469"/>
          <a:stretch/>
        </p:blipFill>
        <p:spPr bwMode="auto">
          <a:xfrm>
            <a:off x="9739606" y="2070165"/>
            <a:ext cx="2023188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F4539C7C-A92C-44D7-BFD9-084683672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70881"/>
            <a:ext cx="9990877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Balanced binary tree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binary tree in which the left and right subtrees of </a:t>
            </a:r>
            <a:r>
              <a:rPr kumimoji="0" lang="zh-TW" altLang="zh-TW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every</a:t>
            </a: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node 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differ in height by no more than 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263238"/>
                </a:solidFill>
                <a:effectLst/>
                <a:latin typeface="Arial" panose="020B0604020202020204" pitchFamily="34" charset="0"/>
                <a:ea typeface="-apple-system"/>
              </a:rPr>
              <a:t> 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18400A7-BEE0-404C-AE3A-F5B8E40D6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426944"/>
              </p:ext>
            </p:extLst>
          </p:nvPr>
        </p:nvGraphicFramePr>
        <p:xfrm>
          <a:off x="838200" y="2986140"/>
          <a:ext cx="10515600" cy="64008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5520021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effectLst/>
                        </a:rPr>
                        <a:t>Degenerate binary tree :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A </a:t>
                      </a:r>
                      <a:r>
                        <a:rPr lang="en-US" i="1" dirty="0">
                          <a:effectLst/>
                        </a:rPr>
                        <a:t>degenerate binary tree</a:t>
                      </a:r>
                      <a:r>
                        <a:rPr lang="en-US" dirty="0">
                          <a:effectLst/>
                        </a:rPr>
                        <a:t> is a binary tree in which each node has 1 child.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600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297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8F27F-2C01-464B-8CE8-C9884C60A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Q2: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65ED88-46BE-42E2-8F30-4D4AB221B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Design a non-recursive method to </a:t>
            </a:r>
            <a:r>
              <a:rPr lang="en-US" altLang="zh-TW"/>
              <a:t>traverse a </a:t>
            </a:r>
            <a:r>
              <a:rPr lang="en-US" altLang="zh-TW" dirty="0"/>
              <a:t>binary tree in </a:t>
            </a:r>
            <a:r>
              <a:rPr lang="en-US" altLang="zh-TW" dirty="0" err="1"/>
              <a:t>postorder</a:t>
            </a:r>
            <a:r>
              <a:rPr lang="en-US" altLang="zh-TW" dirty="0"/>
              <a:t>.</a:t>
            </a:r>
            <a:endParaRPr lang="zh-TW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7289F12B-3380-4ED9-827A-7130F5AEA57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741" y="2677899"/>
            <a:ext cx="6048518" cy="363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85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7D6E52-5304-4492-A0C3-E7B9AAB1F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A2: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E29434F-C085-4C14-AAD6-E4F950E5B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6291" y="475527"/>
            <a:ext cx="5826452" cy="601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236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7654D8-B982-47EB-BA7C-35ABB2D9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Q3: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594CE0-96A4-4B98-BB5E-A1C20F563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Please construct a max-heap tree in both </a:t>
            </a:r>
            <a:r>
              <a:rPr lang="en-US" altLang="zh-TW" b="1" dirty="0"/>
              <a:t>bottom-up</a:t>
            </a:r>
            <a:r>
              <a:rPr lang="en-US" altLang="zh-TW" dirty="0"/>
              <a:t> and </a:t>
            </a:r>
            <a:r>
              <a:rPr lang="en-US" altLang="zh-TW" b="1" dirty="0"/>
              <a:t>top-down</a:t>
            </a:r>
            <a:r>
              <a:rPr lang="en-US" altLang="zh-TW" dirty="0"/>
              <a:t> method from the following array A, and explain how you do it and time complexity. </a:t>
            </a:r>
          </a:p>
          <a:p>
            <a:pPr marL="0" indent="0">
              <a:buNone/>
            </a:pPr>
            <a:r>
              <a:rPr lang="en-US" altLang="zh-TW" dirty="0"/>
              <a:t>A[9] = { 2, 5, 1, 8, 9, 3, 6, 4, 7 }</a:t>
            </a:r>
          </a:p>
        </p:txBody>
      </p:sp>
    </p:spTree>
    <p:extLst>
      <p:ext uri="{BB962C8B-B14F-4D97-AF65-F5344CB8AC3E}">
        <p14:creationId xmlns:p14="http://schemas.microsoft.com/office/powerpoint/2010/main" val="3339645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F9BEBB-C54A-4828-9A40-AE4E0F63C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A3: [Top-down]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20530AA-8C59-45BF-BADE-B93834A451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TW" dirty="0"/>
                  <a:t>Insert item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dirty="0"/>
                  <a:t>  </a:t>
                </a:r>
              </a:p>
              <a:p>
                <a:pPr marL="457200" lvl="1" indent="0">
                  <a:buNone/>
                </a:pPr>
                <a:r>
                  <a:rPr lang="en-US" altLang="zh-TW" dirty="0">
                    <a:sym typeface="Wingdings" panose="05000000000000000000" pitchFamily="2" charset="2"/>
                  </a:rPr>
                  <a:t></a:t>
                </a:r>
                <a:r>
                  <a:rPr lang="en-US" altLang="zh-TW" dirty="0"/>
                  <a:t> worst case: O(n*log n)</a:t>
                </a:r>
              </a:p>
              <a:p>
                <a:pPr marL="457200" lvl="1" indent="0">
                  <a:buNone/>
                </a:pPr>
                <a:r>
                  <a:rPr lang="en-US" altLang="zh-TW" dirty="0">
                    <a:sym typeface="Wingdings" panose="05000000000000000000" pitchFamily="2" charset="2"/>
                  </a:rPr>
                  <a:t></a:t>
                </a:r>
                <a:r>
                  <a:rPr lang="en-US" altLang="zh-TW" dirty="0"/>
                  <a:t> avg. case: O(n) </a:t>
                </a:r>
                <a:r>
                  <a:rPr lang="en-US" altLang="zh-TW" dirty="0">
                    <a:sym typeface="Wingdings" panose="05000000000000000000" pitchFamily="2" charset="2"/>
                  </a:rPr>
                  <a:t>[supplement]</a:t>
                </a:r>
                <a:r>
                  <a:rPr lang="en-US" altLang="zh-TW" dirty="0"/>
                  <a:t> </a:t>
                </a:r>
              </a:p>
              <a:p>
                <a:pPr lvl="1"/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20530AA-8C59-45BF-BADE-B93834A451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橢圓 3">
            <a:extLst>
              <a:ext uri="{FF2B5EF4-FFF2-40B4-BE49-F238E27FC236}">
                <a16:creationId xmlns:a16="http://schemas.microsoft.com/office/drawing/2014/main" id="{585A1FE8-50D5-4E0F-89CD-3823825CD6CD}"/>
              </a:ext>
            </a:extLst>
          </p:cNvPr>
          <p:cNvSpPr/>
          <p:nvPr/>
        </p:nvSpPr>
        <p:spPr>
          <a:xfrm>
            <a:off x="9289405" y="2285440"/>
            <a:ext cx="659363" cy="6041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A3D7632-56F5-4BA2-BEA8-BE8AD68D0D45}"/>
              </a:ext>
            </a:extLst>
          </p:cNvPr>
          <p:cNvSpPr/>
          <p:nvPr/>
        </p:nvSpPr>
        <p:spPr>
          <a:xfrm>
            <a:off x="8630042" y="3191677"/>
            <a:ext cx="659363" cy="6041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8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5D5C4FA9-D725-422B-B41E-9092DD4FB027}"/>
              </a:ext>
            </a:extLst>
          </p:cNvPr>
          <p:cNvSpPr/>
          <p:nvPr/>
        </p:nvSpPr>
        <p:spPr>
          <a:xfrm>
            <a:off x="8026663" y="4203793"/>
            <a:ext cx="659363" cy="6041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0F592E86-F3BE-4C52-B14F-63CDBA0C3E1D}"/>
              </a:ext>
            </a:extLst>
          </p:cNvPr>
          <p:cNvSpPr/>
          <p:nvPr/>
        </p:nvSpPr>
        <p:spPr>
          <a:xfrm>
            <a:off x="7696981" y="5215909"/>
            <a:ext cx="659363" cy="6041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6BFDF95D-D76F-4663-82BC-894D5CD4286B}"/>
              </a:ext>
            </a:extLst>
          </p:cNvPr>
          <p:cNvSpPr/>
          <p:nvPr/>
        </p:nvSpPr>
        <p:spPr>
          <a:xfrm>
            <a:off x="10138487" y="3177681"/>
            <a:ext cx="659363" cy="6041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2E9F10E7-D290-4AF8-88F6-A8799EAB0891}"/>
              </a:ext>
            </a:extLst>
          </p:cNvPr>
          <p:cNvSpPr/>
          <p:nvPr/>
        </p:nvSpPr>
        <p:spPr>
          <a:xfrm>
            <a:off x="9071691" y="4203793"/>
            <a:ext cx="659363" cy="6041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635BB862-56E6-4752-B22E-DA7DDF157D40}"/>
              </a:ext>
            </a:extLst>
          </p:cNvPr>
          <p:cNvSpPr/>
          <p:nvPr/>
        </p:nvSpPr>
        <p:spPr>
          <a:xfrm>
            <a:off x="9836800" y="4189846"/>
            <a:ext cx="659363" cy="6041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B8BB83DD-68CF-42F4-B554-51F061D2433D}"/>
              </a:ext>
            </a:extLst>
          </p:cNvPr>
          <p:cNvSpPr/>
          <p:nvPr/>
        </p:nvSpPr>
        <p:spPr>
          <a:xfrm>
            <a:off x="8518074" y="5230700"/>
            <a:ext cx="659363" cy="6041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01824F0E-D28E-4173-8FA9-97D46F9AAA8C}"/>
              </a:ext>
            </a:extLst>
          </p:cNvPr>
          <p:cNvSpPr/>
          <p:nvPr/>
        </p:nvSpPr>
        <p:spPr>
          <a:xfrm>
            <a:off x="10694437" y="4146852"/>
            <a:ext cx="659363" cy="6041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40C7D56D-08D7-47FC-8ED6-117992BE7573}"/>
              </a:ext>
            </a:extLst>
          </p:cNvPr>
          <p:cNvCxnSpPr>
            <a:stCxn id="4" idx="4"/>
            <a:endCxn id="5" idx="0"/>
          </p:cNvCxnSpPr>
          <p:nvPr/>
        </p:nvCxnSpPr>
        <p:spPr>
          <a:xfrm flipH="1">
            <a:off x="8959724" y="2889598"/>
            <a:ext cx="659363" cy="302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46018538-0B98-460A-99BB-78BE0F360859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9619087" y="2889598"/>
            <a:ext cx="849082" cy="288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D98B7D76-5627-4F7F-BD7A-32BE66C95D65}"/>
              </a:ext>
            </a:extLst>
          </p:cNvPr>
          <p:cNvCxnSpPr>
            <a:stCxn id="5" idx="4"/>
            <a:endCxn id="6" idx="0"/>
          </p:cNvCxnSpPr>
          <p:nvPr/>
        </p:nvCxnSpPr>
        <p:spPr>
          <a:xfrm flipH="1">
            <a:off x="8356345" y="3795835"/>
            <a:ext cx="603379" cy="407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A76B74B9-CF59-40D4-A3A0-66F42BBF68D6}"/>
              </a:ext>
            </a:extLst>
          </p:cNvPr>
          <p:cNvCxnSpPr>
            <a:stCxn id="5" idx="4"/>
            <a:endCxn id="9" idx="0"/>
          </p:cNvCxnSpPr>
          <p:nvPr/>
        </p:nvCxnSpPr>
        <p:spPr>
          <a:xfrm>
            <a:off x="8959724" y="3795835"/>
            <a:ext cx="441649" cy="407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376A4D4C-EA56-4D25-BFC3-3C41B246CE0E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10166482" y="3781839"/>
            <a:ext cx="301687" cy="408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BDF9A083-ABD1-46F5-B2B5-BE4549F56AEE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>
            <a:off x="10468169" y="3781839"/>
            <a:ext cx="555950" cy="365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E70ED531-9FD3-4FC1-B16C-6D9E00701BF6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8026663" y="4807951"/>
            <a:ext cx="329682" cy="407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CD02989A-836E-4446-A9B6-6C177E027384}"/>
              </a:ext>
            </a:extLst>
          </p:cNvPr>
          <p:cNvCxnSpPr>
            <a:cxnSpLocks/>
            <a:stCxn id="6" idx="4"/>
            <a:endCxn id="11" idx="0"/>
          </p:cNvCxnSpPr>
          <p:nvPr/>
        </p:nvCxnSpPr>
        <p:spPr>
          <a:xfrm>
            <a:off x="8356345" y="4807951"/>
            <a:ext cx="491411" cy="422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085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748CDA-D9B2-4CCF-86AF-49221A927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Insert - </a:t>
            </a:r>
            <a:r>
              <a:rPr lang="en-US" altLang="zh-TW" dirty="0">
                <a:sym typeface="Wingdings" panose="05000000000000000000" pitchFamily="2" charset="2"/>
              </a:rPr>
              <a:t>Avg. case : O(1)[supplement]</a:t>
            </a:r>
            <a:r>
              <a:rPr lang="en-US" altLang="zh-TW" dirty="0"/>
              <a:t> 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9BFBD07-E6CC-489C-B90A-8A65EB76E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46352"/>
            <a:ext cx="8497801" cy="4446523"/>
          </a:xfrm>
          <a:prstGeom prst="rect">
            <a:avLst/>
          </a:prstGeom>
        </p:spPr>
      </p:pic>
      <p:pic>
        <p:nvPicPr>
          <p:cNvPr id="2050" name="Picture 2" descr="Perfect Binary Tree Specific Level Order Traversal - GeeksforGeeks">
            <a:extLst>
              <a:ext uri="{FF2B5EF4-FFF2-40B4-BE49-F238E27FC236}">
                <a16:creationId xmlns:a16="http://schemas.microsoft.com/office/drawing/2014/main" id="{67D026C3-19DB-4C87-9ED6-04B5890F2F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04"/>
          <a:stretch/>
        </p:blipFill>
        <p:spPr bwMode="auto">
          <a:xfrm>
            <a:off x="6344816" y="2046352"/>
            <a:ext cx="5738327" cy="2329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4301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1B7698-F2AD-47D3-BD80-B0D1A43B4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Insert - </a:t>
            </a:r>
            <a:r>
              <a:rPr lang="en-US" altLang="zh-TW" dirty="0">
                <a:sym typeface="Wingdings" panose="05000000000000000000" pitchFamily="2" charset="2"/>
              </a:rPr>
              <a:t>worst case : </a:t>
            </a:r>
            <a:r>
              <a:rPr lang="en-US" altLang="zh-TW" dirty="0"/>
              <a:t>O(log n)</a:t>
            </a:r>
            <a:r>
              <a:rPr lang="en-US" altLang="zh-TW" dirty="0">
                <a:sym typeface="Wingdings" panose="05000000000000000000" pitchFamily="2" charset="2"/>
              </a:rPr>
              <a:t> [supplement]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5F1719-B15C-46B1-9D38-BBED3F452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How to optimize heap insertion of the worst case?	 hint: O(log (log n))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4888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2560</TotalTime>
  <Words>841</Words>
  <Application>Microsoft Office PowerPoint</Application>
  <PresentationFormat>寬螢幕</PresentationFormat>
  <Paragraphs>156</Paragraphs>
  <Slides>28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6" baseType="lpstr">
      <vt:lpstr>-apple-system</vt:lpstr>
      <vt:lpstr>新細明體</vt:lpstr>
      <vt:lpstr>Arial</vt:lpstr>
      <vt:lpstr>Calibri</vt:lpstr>
      <vt:lpstr>Calibri Light</vt:lpstr>
      <vt:lpstr>Cambria Math</vt:lpstr>
      <vt:lpstr>Wingdings</vt:lpstr>
      <vt:lpstr>Office 佈景主題</vt:lpstr>
      <vt:lpstr>HW6  Ch. 5.1-6 Solution</vt:lpstr>
      <vt:lpstr>Q1:</vt:lpstr>
      <vt:lpstr>A1:</vt:lpstr>
      <vt:lpstr>Q2:</vt:lpstr>
      <vt:lpstr>A2:</vt:lpstr>
      <vt:lpstr>Q3:</vt:lpstr>
      <vt:lpstr>A3: [Top-down]</vt:lpstr>
      <vt:lpstr>Insert - Avg. case : O(1)[supplement] </vt:lpstr>
      <vt:lpstr>Insert - worst case : O(log n) [supplement] </vt:lpstr>
      <vt:lpstr>A3: [Bottom-up]</vt:lpstr>
      <vt:lpstr>A3: [Bottom-up][supplement]</vt:lpstr>
      <vt:lpstr>Q4:</vt:lpstr>
      <vt:lpstr>A4:</vt:lpstr>
      <vt:lpstr>Q5:</vt:lpstr>
      <vt:lpstr>A5:</vt:lpstr>
      <vt:lpstr>Q6:</vt:lpstr>
      <vt:lpstr>A6:</vt:lpstr>
      <vt:lpstr>Q7:</vt:lpstr>
      <vt:lpstr>A7:</vt:lpstr>
      <vt:lpstr>Q8:</vt:lpstr>
      <vt:lpstr>A8:</vt:lpstr>
      <vt:lpstr>The disadvantages of heap sort</vt:lpstr>
      <vt:lpstr>Q9:</vt:lpstr>
      <vt:lpstr>A9:</vt:lpstr>
      <vt:lpstr>Q10:</vt:lpstr>
      <vt:lpstr>A10:</vt:lpstr>
      <vt:lpstr>Q11:</vt:lpstr>
      <vt:lpstr>A11: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HW7 Solution</dc:title>
  <dc:creator>logos</dc:creator>
  <cp:lastModifiedBy>logos</cp:lastModifiedBy>
  <cp:revision>108</cp:revision>
  <dcterms:created xsi:type="dcterms:W3CDTF">2020-10-06T04:19:41Z</dcterms:created>
  <dcterms:modified xsi:type="dcterms:W3CDTF">2020-10-26T00:57:59Z</dcterms:modified>
</cp:coreProperties>
</file>