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85" r:id="rId3"/>
    <p:sldId id="279" r:id="rId4"/>
    <p:sldId id="296" r:id="rId5"/>
    <p:sldId id="280" r:id="rId6"/>
    <p:sldId id="298" r:id="rId7"/>
    <p:sldId id="301" r:id="rId8"/>
    <p:sldId id="302" r:id="rId9"/>
    <p:sldId id="283" r:id="rId10"/>
    <p:sldId id="286" r:id="rId11"/>
    <p:sldId id="303" r:id="rId12"/>
    <p:sldId id="304" r:id="rId13"/>
    <p:sldId id="305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  <p:sldId id="266" r:id="rId23"/>
    <p:sldId id="267" r:id="rId24"/>
    <p:sldId id="268" r:id="rId25"/>
    <p:sldId id="269" r:id="rId26"/>
    <p:sldId id="270" r:id="rId27"/>
    <p:sldId id="271" r:id="rId28"/>
    <p:sldId id="273" r:id="rId29"/>
    <p:sldId id="274" r:id="rId30"/>
    <p:sldId id="275" r:id="rId31"/>
    <p:sldId id="276" r:id="rId32"/>
    <p:sldId id="277" r:id="rId33"/>
    <p:sldId id="278" r:id="rId34"/>
    <p:sldId id="290" r:id="rId35"/>
    <p:sldId id="288" r:id="rId36"/>
    <p:sldId id="289" r:id="rId37"/>
    <p:sldId id="291" r:id="rId38"/>
    <p:sldId id="293" r:id="rId39"/>
    <p:sldId id="294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6568AC-13EA-4F77-9A42-35D4BE7906F5}" type="datetimeFigureOut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EA941A-E2F8-44D0-885F-999D1D91015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85751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EA941A-E2F8-44D0-885F-999D1D910153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932292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934E27-3062-44F3-AFD2-DD7F92112B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B660C94-27E1-444A-A1A0-93A7B31452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5D4F822-4114-4728-9ABB-2F9FE88E2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06609-A9FE-4937-8FE6-DF91C9498A52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F6B7C5-F279-401F-AEB6-F253DF2AA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B2C8D3-75B8-4C4D-B803-76BF1BED9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368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D46A414-D701-42B7-A35E-A4F83944D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C3B811C-6119-4F0A-B768-8A9D9A16DD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E9D672-805D-4886-A543-91910190A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24B01-66C3-49F7-9E40-1636FAAF4ABF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55501BA-4CFF-4803-A5DB-529402D49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336CFF-FB49-41EF-9BC3-991AB6FDA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9683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C26E250-4A5F-44FB-8B4B-AA4FFB713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03C62EC-6554-48CC-AE49-252F4045B6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AC315C-FE6D-470D-A8AF-9343AE702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8AD88-91D0-4E25-A5CD-FE70FC0ACF84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99221F9-8AC1-47C4-8848-BCA812EFD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0CA570-9FB4-49EF-822B-69BE4852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4103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21340A-58CD-4DB9-BABA-8D99ACC49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88A9B8-7C35-4445-8F10-5A8475A6E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6FCDB62-9300-42E8-9487-935EBA016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892AA-7921-40FA-9667-07BF119D5C8C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2A373E-5E69-46E8-8EF1-4AA61D2DE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B1C9772-ED50-44FE-ACA5-3DACE98CA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4195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82A7CA-4847-4C64-ACEF-59D74ADF3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E264630-8013-412B-933C-A103C6893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80EA66-57C5-46E1-97C8-BDA001238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11F8F-0725-48B4-A7EA-4F28B43806AC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7A6E8D-757B-475A-A943-EAE4EEC73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5DBFCF6-BA24-4B9E-9FAC-E6CC1B1C0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110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5C1646-6945-4F02-8965-5E2C6A3B9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B03BEE-44CA-4314-A734-EB55477C8B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34B9E50-DEB5-4A08-91A2-47D9CB7A90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1199FB7-7DED-4DEC-87AF-DA137AD28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57E41-55E2-400A-A08F-A651C9319A9F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D718FD4-DA37-42A9-9AFC-FE962C43E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E3D5DA2C-8291-487D-8221-0417AED9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2288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B1A89C-EFDC-4E12-B9D9-85D19C4EE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B5A1156-25D7-4283-9A18-8417557F17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3CD6328-4F23-4444-BBF2-C7BAB183C6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588E0B9F-878D-433D-B8A0-9A9749A82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DE90B4-D8D1-4374-BFF2-AEA016B0FF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FC9589F-7FEC-4C2E-83A3-351C345B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5813C-F627-4813-A4C6-4F9DFF749885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3AFCDC4-2C73-4ECB-861E-D12D613D3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5A8C45-C5DD-479A-A394-C1406AAF7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4766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9806531-A31F-4413-9D4C-3F9904CE4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931E153-FC79-45C6-B2C7-2379E7802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D8EBCF-E56C-411F-A940-17DC89682748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9CF6C22-0B43-4554-BAAE-D116D1C9D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AA0AA99-78A3-4274-BF48-205A1EEB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1662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9617A54E-29D4-493E-9653-8CBDA9816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7D084-7426-4BFD-BDD6-0613E7B562CD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F13159B-518B-4821-8B1E-465B54DA0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81B58732-183E-40D3-9D54-874A5C926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6232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19D8DC-AE25-4805-A630-CD6795132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DFA0573-D53F-45DB-AE7A-B2D8BB2E3A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D2E5BEE2-6BD8-41EA-803E-1E8EF992F0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5743A76-8D05-4B00-BB9D-9E5B1A60D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9FCB-2AE0-48AA-A49E-2702723F92AC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CB9C110-5226-4A2B-A1A5-58AEBFC93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FF67F2D-BB6A-469E-8EAD-72797BBD2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34361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C9A8099-88FC-4575-95F0-9DF935C2A0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A454D11D-E3DC-48D8-92F4-737771A96B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7E72554-9C89-4206-A0B0-F772175949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115F588-E729-4F67-B28C-EBB793AA4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24414-AACD-40BF-8A26-CC9808F9BE2B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0F96658-B7FD-4D84-BCD4-309C981A89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804EA40-0B10-4721-8510-B85E265CD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950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337886E-51A9-48B5-BF0F-9BFA26401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AAD8E4-196B-429D-A333-5A268FB21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FC5C0D0-80D0-40B0-9059-659DCD633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00C0D-B7E2-40E2-B273-06739BF53971}" type="datetime1">
              <a:rPr lang="zh-TW" altLang="en-US" smtClean="0"/>
              <a:t>2020/11/2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D5486-90AE-4F37-8D8B-510F5766FA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4B1A64E-0C57-4F47-9C5B-FD5360C9C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335A39-3597-4100-9EFD-8C584FE3DB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2962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zh.wikipedia.org/wiki/%E9%98%BF%E5%85%8B%E6%9B%BC%E5%87%BD%E6%95%B8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06C52-C80E-45B0-B9FE-08674E6DB2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HW7</a:t>
            </a:r>
            <a:r>
              <a:rPr lang="zh-TW" altLang="en-US" dirty="0"/>
              <a:t> </a:t>
            </a:r>
            <a:br>
              <a:rPr lang="en-US" altLang="zh-TW" dirty="0"/>
            </a:br>
            <a:r>
              <a:rPr lang="en-US" altLang="zh-TW" dirty="0"/>
              <a:t>Ch. 5.7-10</a:t>
            </a:r>
            <a:br>
              <a:rPr lang="en-US" altLang="zh-TW" dirty="0"/>
            </a:br>
            <a:r>
              <a:rPr lang="en-US" altLang="zh-TW" dirty="0"/>
              <a:t>Solution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724BC4D-17A6-497F-9F8A-45D00519F1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dirty="0"/>
              <a:t>金緒勳</a:t>
            </a:r>
            <a:endParaRPr lang="en-US" altLang="zh-TW" dirty="0"/>
          </a:p>
          <a:p>
            <a:r>
              <a:rPr lang="zh-TW" altLang="en-US" dirty="0"/>
              <a:t>綜二</a:t>
            </a:r>
            <a:r>
              <a:rPr lang="en-US" altLang="zh-TW" dirty="0"/>
              <a:t>R737</a:t>
            </a:r>
            <a:r>
              <a:rPr lang="zh-TW" altLang="en-US" dirty="0"/>
              <a:t> </a:t>
            </a:r>
            <a:endParaRPr lang="en-US" altLang="zh-TW" dirty="0"/>
          </a:p>
          <a:p>
            <a:r>
              <a:rPr lang="en-US" altLang="zh-TW" dirty="0"/>
              <a:t>kim60138@gmail.com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07CB8D3-8685-47F9-8104-10C769475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310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ACF73B-C0EB-4CA8-AF52-0890EAD03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Weighted Union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4C21E4-9E1C-4EBD-8016-ACB0BF9A8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Union by weight:</a:t>
                </a:r>
              </a:p>
              <a:p>
                <a:pPr lvl="1"/>
                <a:r>
                  <a:rPr lang="en-US" altLang="zh-TW" dirty="0"/>
                  <a:t>if the </a:t>
                </a:r>
                <a:r>
                  <a:rPr lang="en-US" altLang="zh-TW" b="1" dirty="0"/>
                  <a:t>number</a:t>
                </a:r>
                <a:r>
                  <a:rPr lang="en-US" altLang="zh-TW" dirty="0"/>
                  <a:t> of nodes in the tree with root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is less than the </a:t>
                </a:r>
                <a:r>
                  <a:rPr lang="en-US" altLang="zh-TW" b="1" dirty="0"/>
                  <a:t>number</a:t>
                </a:r>
                <a:r>
                  <a:rPr lang="en-US" altLang="zh-TW" dirty="0"/>
                  <a:t> in the tree with root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, then make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the parent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; otherwise make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the parent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r>
                  <a:rPr lang="en-US" altLang="zh-TW" dirty="0"/>
                  <a:t>[Various Methods]: Union by height</a:t>
                </a:r>
              </a:p>
              <a:p>
                <a:pPr lvl="1"/>
                <a:r>
                  <a:rPr lang="en-US" altLang="zh-TW" dirty="0"/>
                  <a:t>if the </a:t>
                </a:r>
                <a:r>
                  <a:rPr lang="en-US" altLang="zh-TW" b="1" dirty="0"/>
                  <a:t>height</a:t>
                </a:r>
                <a:r>
                  <a:rPr lang="en-US" altLang="zh-TW" dirty="0"/>
                  <a:t> of the tree with root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is less than the </a:t>
                </a:r>
                <a:r>
                  <a:rPr lang="en-US" altLang="zh-TW" b="1" dirty="0"/>
                  <a:t>height </a:t>
                </a:r>
                <a:r>
                  <a:rPr lang="en-US" altLang="zh-TW" dirty="0"/>
                  <a:t>of the tree with</a:t>
                </a:r>
                <a:r>
                  <a:rPr lang="en-US" altLang="zh-TW" b="1" dirty="0"/>
                  <a:t> </a:t>
                </a:r>
                <a:r>
                  <a:rPr lang="en-US" altLang="zh-TW" dirty="0"/>
                  <a:t>root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, then make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 the parent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; otherwise make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zh-TW" dirty="0"/>
                  <a:t> the parent of 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altLang="zh-TW" dirty="0"/>
                  <a:t>.</a:t>
                </a:r>
              </a:p>
              <a:p>
                <a:endParaRPr lang="en-US" altLang="zh-TW" dirty="0"/>
              </a:p>
              <a:p>
                <a:pPr lvl="1"/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FC4C21E4-9E1C-4EBD-8016-ACB0BF9A8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62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0177212-6BC5-488F-AD7F-85AEA5B1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2513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DA78E-A4B6-4C1A-ABA7-01B99521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Union with Simple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01571EC-9087-4C9D-8C10-484E05796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 complexity:</a:t>
            </a:r>
          </a:p>
          <a:p>
            <a:pPr lvl="1"/>
            <a:r>
              <a:rPr lang="en-US" altLang="zh-TW" dirty="0"/>
              <a:t>Union: O(1)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Find: O(log n)</a:t>
            </a: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pPr lvl="1"/>
            <a:endParaRPr lang="en-US" altLang="zh-TW" dirty="0">
              <a:solidFill>
                <a:srgbClr val="C00000"/>
              </a:solidFill>
            </a:endParaRPr>
          </a:p>
          <a:p>
            <a:r>
              <a:rPr lang="en-US" altLang="zh-TW" dirty="0"/>
              <a:t>Is it possible to improve further?</a:t>
            </a:r>
          </a:p>
          <a:p>
            <a:pPr lvl="1"/>
            <a:r>
              <a:rPr lang="en-US" altLang="zh-TW" dirty="0"/>
              <a:t>Weighted Union with </a:t>
            </a:r>
            <a:r>
              <a:rPr lang="en-US" altLang="zh-TW" b="1" dirty="0">
                <a:sym typeface="Wingdings" panose="05000000000000000000" pitchFamily="2" charset="2"/>
              </a:rPr>
              <a:t>Collapsing Find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EB45606-1C8B-45DF-BF7A-8C5916DFC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740978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934D3E5-7B98-4138-89AE-14DF930D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>
                <a:sym typeface="Wingdings" panose="05000000000000000000" pitchFamily="2" charset="2"/>
              </a:rPr>
              <a:t>Collapsing Find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CB7407-F2BB-48B4-BDCF-ACBFA62887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path compression: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After</a:t>
                </a:r>
                <a14:m>
                  <m:oMath xmlns:m="http://schemas.openxmlformats.org/officeDocument/2006/math"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𝐹𝑖𝑛𝑑</m:t>
                    </m:r>
                    <m:d>
                      <m:dPr>
                        <m:ctrlPr>
                          <a:rPr lang="en-US" altLang="zh-TW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altLang="zh-TW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br>
                  <a:rPr lang="en-US" altLang="zh-TW" i="1" dirty="0"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𝑖𝑓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𝑛𝑜𝑑𝑒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𝑜𝑛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𝑡h𝑒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𝑝𝑎𝑡h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𝑓𝑟𝑜𝑚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𝑖𝑡𝑠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𝑎𝑛𝑑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𝑝𝑎𝑟𝑒𝑛𝑡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𝑟𝑜𝑜𝑡</m:t>
                      </m:r>
                      <m:d>
                        <m:dPr>
                          <m:ctrlPr>
                            <a:rPr lang="en-US" altLang="zh-TW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i="1" dirty="0" err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en-US" altLang="zh-TW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, </m:t>
                      </m:r>
                    </m:oMath>
                    <m:oMath xmlns:m="http://schemas.openxmlformats.org/officeDocument/2006/math"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𝑡h𝑒𝑛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𝑝𝑎𝑟𝑒𝑛𝑡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]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𝑖𝑠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𝑠𝑒𝑡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𝑡𝑜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𝑟𝑜𝑜𝑡</m:t>
                      </m:r>
                      <m:r>
                        <a:rPr lang="en-US" altLang="zh-TW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62CB7407-F2BB-48B4-BDCF-ACBFA6288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橢圓 3">
            <a:extLst>
              <a:ext uri="{FF2B5EF4-FFF2-40B4-BE49-F238E27FC236}">
                <a16:creationId xmlns:a16="http://schemas.microsoft.com/office/drawing/2014/main" id="{210C0F18-BC80-4905-9BE0-DAC6F092ECEF}"/>
              </a:ext>
            </a:extLst>
          </p:cNvPr>
          <p:cNvSpPr/>
          <p:nvPr/>
        </p:nvSpPr>
        <p:spPr>
          <a:xfrm>
            <a:off x="863847" y="6077407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7C1A25AE-978D-450A-BC5A-743510119B2B}"/>
              </a:ext>
            </a:extLst>
          </p:cNvPr>
          <p:cNvSpPr/>
          <p:nvPr/>
        </p:nvSpPr>
        <p:spPr>
          <a:xfrm>
            <a:off x="1371600" y="4534577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D331E51-7225-4F38-A108-DDDEFC99494B}"/>
              </a:ext>
            </a:extLst>
          </p:cNvPr>
          <p:cNvSpPr/>
          <p:nvPr/>
        </p:nvSpPr>
        <p:spPr>
          <a:xfrm>
            <a:off x="2043405" y="3911405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66D9F09-85CC-4939-8B18-F4AB9B040C01}"/>
              </a:ext>
            </a:extLst>
          </p:cNvPr>
          <p:cNvSpPr/>
          <p:nvPr/>
        </p:nvSpPr>
        <p:spPr>
          <a:xfrm>
            <a:off x="1380931" y="5305992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0AA35371-2EB8-490F-A05B-93F90E48ED87}"/>
              </a:ext>
            </a:extLst>
          </p:cNvPr>
          <p:cNvSpPr/>
          <p:nvPr/>
        </p:nvSpPr>
        <p:spPr>
          <a:xfrm>
            <a:off x="2696547" y="4483632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A155C514-78F9-4BEF-B94E-413A52546A2E}"/>
              </a:ext>
            </a:extLst>
          </p:cNvPr>
          <p:cNvCxnSpPr>
            <a:stCxn id="5" idx="7"/>
            <a:endCxn id="7" idx="3"/>
          </p:cNvCxnSpPr>
          <p:nvPr/>
        </p:nvCxnSpPr>
        <p:spPr>
          <a:xfrm flipV="1">
            <a:off x="1929092" y="4356348"/>
            <a:ext cx="209963" cy="254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B8B9B723-288E-46E7-9EC5-F98EB43FAD11}"/>
              </a:ext>
            </a:extLst>
          </p:cNvPr>
          <p:cNvCxnSpPr>
            <a:cxnSpLocks/>
            <a:stCxn id="8" idx="0"/>
            <a:endCxn id="5" idx="4"/>
          </p:cNvCxnSpPr>
          <p:nvPr/>
        </p:nvCxnSpPr>
        <p:spPr>
          <a:xfrm flipH="1" flipV="1">
            <a:off x="1698171" y="5055860"/>
            <a:ext cx="9331" cy="2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A2790505-44B2-4671-8E23-75A051DF70D8}"/>
              </a:ext>
            </a:extLst>
          </p:cNvPr>
          <p:cNvCxnSpPr>
            <a:stCxn id="4" idx="0"/>
            <a:endCxn id="8" idx="4"/>
          </p:cNvCxnSpPr>
          <p:nvPr/>
        </p:nvCxnSpPr>
        <p:spPr>
          <a:xfrm flipV="1">
            <a:off x="1190418" y="5827275"/>
            <a:ext cx="517084" cy="2501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670D2ECB-BF2D-4700-8BF1-4DE51FBD3452}"/>
              </a:ext>
            </a:extLst>
          </p:cNvPr>
          <p:cNvCxnSpPr>
            <a:stCxn id="11" idx="1"/>
            <a:endCxn id="7" idx="5"/>
          </p:cNvCxnSpPr>
          <p:nvPr/>
        </p:nvCxnSpPr>
        <p:spPr>
          <a:xfrm flipH="1" flipV="1">
            <a:off x="2600897" y="4356348"/>
            <a:ext cx="191300" cy="2036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6D46543B-D322-461D-A531-F3D3A6857B02}"/>
                  </a:ext>
                </a:extLst>
              </p:cNvPr>
              <p:cNvSpPr/>
              <p:nvPr/>
            </p:nvSpPr>
            <p:spPr>
              <a:xfrm>
                <a:off x="4743846" y="4432688"/>
                <a:ext cx="2527041" cy="1330063"/>
              </a:xfrm>
              <a:prstGeom prst="rightArrow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𝐴𝑓𝑡𝑒𝑟</m:t>
                      </m:r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𝐹𝑖𝑛𝑑</m:t>
                      </m:r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TW" i="1" dirty="0" err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zh-TW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箭號: 向右 27">
                <a:extLst>
                  <a:ext uri="{FF2B5EF4-FFF2-40B4-BE49-F238E27FC236}">
                    <a16:creationId xmlns:a16="http://schemas.microsoft.com/office/drawing/2014/main" id="{6D46543B-D322-461D-A531-F3D3A6857B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3846" y="4432688"/>
                <a:ext cx="2527041" cy="1330063"/>
              </a:xfrm>
              <a:prstGeom prst="rightArrow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橢圓 41">
            <a:extLst>
              <a:ext uri="{FF2B5EF4-FFF2-40B4-BE49-F238E27FC236}">
                <a16:creationId xmlns:a16="http://schemas.microsoft.com/office/drawing/2014/main" id="{8F187B85-A218-44B8-907B-C29CB34D6F15}"/>
              </a:ext>
            </a:extLst>
          </p:cNvPr>
          <p:cNvSpPr/>
          <p:nvPr/>
        </p:nvSpPr>
        <p:spPr>
          <a:xfrm>
            <a:off x="8408047" y="5071395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 err="1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4B56B7AB-0A1D-41B0-AD72-58B17DB9F973}"/>
              </a:ext>
            </a:extLst>
          </p:cNvPr>
          <p:cNvSpPr/>
          <p:nvPr/>
        </p:nvSpPr>
        <p:spPr>
          <a:xfrm>
            <a:off x="9846572" y="5055860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225C0504-D509-4D42-9141-BF8CECFE000A}"/>
              </a:ext>
            </a:extLst>
          </p:cNvPr>
          <p:cNvSpPr/>
          <p:nvPr/>
        </p:nvSpPr>
        <p:spPr>
          <a:xfrm>
            <a:off x="9713166" y="3835065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r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A3961F8F-7B3C-47F3-ACA3-6D626A2DB11E}"/>
              </a:ext>
            </a:extLst>
          </p:cNvPr>
          <p:cNvSpPr/>
          <p:nvPr/>
        </p:nvSpPr>
        <p:spPr>
          <a:xfrm>
            <a:off x="9135040" y="5063273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C0EFF5BA-14A7-4148-8DE6-B4D111AD103C}"/>
              </a:ext>
            </a:extLst>
          </p:cNvPr>
          <p:cNvSpPr/>
          <p:nvPr/>
        </p:nvSpPr>
        <p:spPr>
          <a:xfrm>
            <a:off x="11037546" y="5045350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7" name="直線單箭頭接點 46">
            <a:extLst>
              <a:ext uri="{FF2B5EF4-FFF2-40B4-BE49-F238E27FC236}">
                <a16:creationId xmlns:a16="http://schemas.microsoft.com/office/drawing/2014/main" id="{2CE78045-A118-41CB-98C9-505042814EBB}"/>
              </a:ext>
            </a:extLst>
          </p:cNvPr>
          <p:cNvCxnSpPr>
            <a:cxnSpLocks/>
            <a:stCxn id="43" idx="0"/>
            <a:endCxn id="44" idx="3"/>
          </p:cNvCxnSpPr>
          <p:nvPr/>
        </p:nvCxnSpPr>
        <p:spPr>
          <a:xfrm flipH="1" flipV="1">
            <a:off x="9808816" y="4280008"/>
            <a:ext cx="364327" cy="7758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7B925883-3D9E-45FF-B982-B5337D8AE33B}"/>
              </a:ext>
            </a:extLst>
          </p:cNvPr>
          <p:cNvCxnSpPr>
            <a:cxnSpLocks/>
            <a:stCxn id="45" idx="0"/>
            <a:endCxn id="44" idx="3"/>
          </p:cNvCxnSpPr>
          <p:nvPr/>
        </p:nvCxnSpPr>
        <p:spPr>
          <a:xfrm flipV="1">
            <a:off x="9461611" y="4280008"/>
            <a:ext cx="347205" cy="7832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2DC51F9C-4477-45F0-9FE8-633B4C925909}"/>
              </a:ext>
            </a:extLst>
          </p:cNvPr>
          <p:cNvCxnSpPr>
            <a:cxnSpLocks/>
            <a:stCxn id="42" idx="0"/>
            <a:endCxn id="44" idx="3"/>
          </p:cNvCxnSpPr>
          <p:nvPr/>
        </p:nvCxnSpPr>
        <p:spPr>
          <a:xfrm flipV="1">
            <a:off x="8734618" y="4280008"/>
            <a:ext cx="1074198" cy="7913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00E0882-83A5-411B-B5C0-0DEB8214CFA5}"/>
              </a:ext>
            </a:extLst>
          </p:cNvPr>
          <p:cNvCxnSpPr>
            <a:stCxn id="46" idx="1"/>
            <a:endCxn id="44" idx="5"/>
          </p:cNvCxnSpPr>
          <p:nvPr/>
        </p:nvCxnSpPr>
        <p:spPr>
          <a:xfrm flipH="1" flipV="1">
            <a:off x="10270658" y="4280008"/>
            <a:ext cx="862538" cy="8416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橢圓 69">
            <a:extLst>
              <a:ext uri="{FF2B5EF4-FFF2-40B4-BE49-F238E27FC236}">
                <a16:creationId xmlns:a16="http://schemas.microsoft.com/office/drawing/2014/main" id="{E3AB4E6B-81F2-48AB-8A01-CA304E7D4CE9}"/>
              </a:ext>
            </a:extLst>
          </p:cNvPr>
          <p:cNvSpPr/>
          <p:nvPr/>
        </p:nvSpPr>
        <p:spPr>
          <a:xfrm>
            <a:off x="1947755" y="6161860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2" name="直線單箭頭接點 71">
            <a:extLst>
              <a:ext uri="{FF2B5EF4-FFF2-40B4-BE49-F238E27FC236}">
                <a16:creationId xmlns:a16="http://schemas.microsoft.com/office/drawing/2014/main" id="{76F8B966-8230-4F71-B95C-B3842567DEB2}"/>
              </a:ext>
            </a:extLst>
          </p:cNvPr>
          <p:cNvCxnSpPr>
            <a:stCxn id="70" idx="0"/>
            <a:endCxn id="8" idx="4"/>
          </p:cNvCxnSpPr>
          <p:nvPr/>
        </p:nvCxnSpPr>
        <p:spPr>
          <a:xfrm flipH="1" flipV="1">
            <a:off x="1707502" y="5827275"/>
            <a:ext cx="566824" cy="334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橢圓 74">
            <a:extLst>
              <a:ext uri="{FF2B5EF4-FFF2-40B4-BE49-F238E27FC236}">
                <a16:creationId xmlns:a16="http://schemas.microsoft.com/office/drawing/2014/main" id="{443E9A59-DF0F-4EB6-8BE9-F731258FE7C6}"/>
              </a:ext>
            </a:extLst>
          </p:cNvPr>
          <p:cNvSpPr/>
          <p:nvPr/>
        </p:nvSpPr>
        <p:spPr>
          <a:xfrm>
            <a:off x="9135040" y="6176963"/>
            <a:ext cx="653142" cy="521283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77" name="直線單箭頭接點 76">
            <a:extLst>
              <a:ext uri="{FF2B5EF4-FFF2-40B4-BE49-F238E27FC236}">
                <a16:creationId xmlns:a16="http://schemas.microsoft.com/office/drawing/2014/main" id="{3F376DEA-04BE-420D-9DC1-00FDD336536A}"/>
              </a:ext>
            </a:extLst>
          </p:cNvPr>
          <p:cNvCxnSpPr>
            <a:stCxn id="75" idx="0"/>
            <a:endCxn id="45" idx="4"/>
          </p:cNvCxnSpPr>
          <p:nvPr/>
        </p:nvCxnSpPr>
        <p:spPr>
          <a:xfrm flipV="1">
            <a:off x="9461611" y="5584556"/>
            <a:ext cx="0" cy="5924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投影片編號版面配置區 78">
            <a:extLst>
              <a:ext uri="{FF2B5EF4-FFF2-40B4-BE49-F238E27FC236}">
                <a16:creationId xmlns:a16="http://schemas.microsoft.com/office/drawing/2014/main" id="{16501A84-D5D2-432D-AECB-7CDDF3058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08608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66F1A8-F484-4670-A40D-136861196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Weighted Union with </a:t>
            </a:r>
            <a:r>
              <a:rPr lang="en-US" altLang="zh-TW" dirty="0">
                <a:sym typeface="Wingdings" panose="05000000000000000000" pitchFamily="2" charset="2"/>
              </a:rPr>
              <a:t>Collapsing Find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4B8EFB-23B8-4C7C-A300-2649A5DB01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TW" dirty="0"/>
                  <a:t>Time complexity:</a:t>
                </a:r>
              </a:p>
              <a:p>
                <a:pPr lvl="1"/>
                <a:r>
                  <a:rPr lang="en-US" altLang="zh-TW" dirty="0"/>
                  <a:t>Union: O(1)</a:t>
                </a:r>
              </a:p>
              <a:p>
                <a:pPr lvl="1"/>
                <a:r>
                  <a:rPr lang="en-US" altLang="zh-TW" dirty="0">
                    <a:solidFill>
                      <a:srgbClr val="C00000"/>
                    </a:solidFill>
                  </a:rPr>
                  <a:t>Find: O(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TW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dirty="0">
                    <a:solidFill>
                      <a:srgbClr val="C00000"/>
                    </a:solidFill>
                  </a:rPr>
                  <a:t>)</a:t>
                </a:r>
              </a:p>
              <a:p>
                <a:endParaRPr lang="en-US" altLang="zh-TW" dirty="0">
                  <a:solidFill>
                    <a:srgbClr val="C00000"/>
                  </a:solidFill>
                </a:endParaRPr>
              </a:p>
              <a:p>
                <a:r>
                  <a:rPr lang="en-US" altLang="zh-TW" dirty="0"/>
                  <a:t>Inverse </a:t>
                </a:r>
                <a:r>
                  <a:rPr lang="en-US" altLang="zh-TW" dirty="0">
                    <a:hlinkClick r:id="rId2"/>
                  </a:rPr>
                  <a:t>Ackermann</a:t>
                </a:r>
                <a:r>
                  <a:rPr lang="en-US" altLang="zh-TW" dirty="0"/>
                  <a:t> </a:t>
                </a:r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altLang="zh-TW" dirty="0"/>
              </a:p>
              <a:p>
                <a14:m>
                  <m:oMath xmlns:m="http://schemas.openxmlformats.org/officeDocument/2006/math">
                    <m:r>
                      <a:rPr lang="zh-TW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𝛼</m:t>
                    </m:r>
                    <m:d>
                      <m:d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altLang="zh-TW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TW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zh-TW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TW" dirty="0"/>
                  <a:t> (in practice, this value is at most 4)</a:t>
                </a:r>
                <a:endParaRPr lang="zh-TW" altLang="en-US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44B8EFB-23B8-4C7C-A300-2649A5DB01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98F9CCD-29C1-4751-BCC8-1B5696488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82313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9072C8-2AE9-4B0A-841C-E078297F0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Q1: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367B3-D609-4C9B-A0E5-1B81D72F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Construct a BST from the given preorder traversal result: 15, 4, 1, 12, 10, 20, 30. Explain your approach.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E51E116-7734-4CB7-90CF-DC2BC4B10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5904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C1102-4B23-447F-910F-A798CBE8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A1: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09218-AF0F-40E1-8DC2-ECCE178B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Pre</a:t>
            </a:r>
            <a:r>
              <a:rPr lang="en-US" altLang="zh-TW" dirty="0"/>
              <a:t>order :</a:t>
            </a:r>
            <a:r>
              <a:rPr lang="zh-TW" altLang="en-US" dirty="0"/>
              <a:t> </a:t>
            </a:r>
            <a:r>
              <a:rPr lang="en-US" altLang="zh-TW" dirty="0">
                <a:solidFill>
                  <a:srgbClr val="C00000"/>
                </a:solidFill>
              </a:rPr>
              <a:t>15</a:t>
            </a:r>
            <a:r>
              <a:rPr lang="en-US" altLang="zh-TW" dirty="0"/>
              <a:t>, 4, 1, 12, 10, 20, 30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15 is the root of this binary search tree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/>
              <a:t>Due to </a:t>
            </a:r>
            <a:r>
              <a:rPr lang="en-US" altLang="zh-TW" dirty="0">
                <a:sym typeface="Wingdings" panose="05000000000000000000" pitchFamily="2" charset="2"/>
              </a:rPr>
              <a:t>binary search tree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dirty="0"/>
              <a:t>{4, 1, 12, 10} is the left subtree, {20, 30} is right subtree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And so on….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C587825-38D9-465F-9001-28DA986F0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55169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58C714B-B347-4A1C-A5A4-40D9B1BFA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A1: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95D0C01C-41FB-41E7-A2B4-4D9962D27492}"/>
              </a:ext>
            </a:extLst>
          </p:cNvPr>
          <p:cNvSpPr/>
          <p:nvPr/>
        </p:nvSpPr>
        <p:spPr>
          <a:xfrm>
            <a:off x="5330891" y="1987858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853173C3-2BDD-4F0F-88A5-89CB05279F59}"/>
              </a:ext>
            </a:extLst>
          </p:cNvPr>
          <p:cNvSpPr/>
          <p:nvPr/>
        </p:nvSpPr>
        <p:spPr>
          <a:xfrm>
            <a:off x="4445260" y="3130153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A226075-4739-4700-B94C-760B4BEDD9DA}"/>
              </a:ext>
            </a:extLst>
          </p:cNvPr>
          <p:cNvSpPr/>
          <p:nvPr/>
        </p:nvSpPr>
        <p:spPr>
          <a:xfrm>
            <a:off x="3904473" y="4318833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B3432DA5-3A08-4B77-A7CE-1FE2B0562BE2}"/>
              </a:ext>
            </a:extLst>
          </p:cNvPr>
          <p:cNvSpPr/>
          <p:nvPr/>
        </p:nvSpPr>
        <p:spPr>
          <a:xfrm>
            <a:off x="5107733" y="4374955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4C37DA4-24A2-46E4-8C93-72B94F629610}"/>
              </a:ext>
            </a:extLst>
          </p:cNvPr>
          <p:cNvSpPr/>
          <p:nvPr/>
        </p:nvSpPr>
        <p:spPr>
          <a:xfrm>
            <a:off x="4668418" y="5391862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24959239-242F-464F-A608-5A60B5181328}"/>
              </a:ext>
            </a:extLst>
          </p:cNvPr>
          <p:cNvSpPr/>
          <p:nvPr/>
        </p:nvSpPr>
        <p:spPr>
          <a:xfrm>
            <a:off x="6216524" y="3130153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96476342-22B5-4526-AF88-2855513333CB}"/>
              </a:ext>
            </a:extLst>
          </p:cNvPr>
          <p:cNvSpPr/>
          <p:nvPr/>
        </p:nvSpPr>
        <p:spPr>
          <a:xfrm>
            <a:off x="6851782" y="4374954"/>
            <a:ext cx="662473" cy="62515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30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FE0CF43D-A02A-4E09-832B-97CEFBE7B8AE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776497" y="2613009"/>
            <a:ext cx="885631" cy="5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0F859B0C-3F72-4549-B6D6-65A2738AB2A5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5662128" y="2613009"/>
            <a:ext cx="885633" cy="517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B30FC29A-55F6-4AAB-BF3E-AB302BCF0443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235710" y="3755304"/>
            <a:ext cx="540787" cy="56352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61922B99-B7E9-414C-AD4B-8064BF8F622C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776497" y="3755304"/>
            <a:ext cx="662473" cy="6196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39AE513C-9A56-4901-A569-7F921EA9B64F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547761" y="3755304"/>
            <a:ext cx="635258" cy="6196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接點 21">
            <a:extLst>
              <a:ext uri="{FF2B5EF4-FFF2-40B4-BE49-F238E27FC236}">
                <a16:creationId xmlns:a16="http://schemas.microsoft.com/office/drawing/2014/main" id="{EA128A69-5573-4F97-8C86-3DBC08940553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4999655" y="5000106"/>
            <a:ext cx="439315" cy="391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投影片編號版面配置區 42">
            <a:extLst>
              <a:ext uri="{FF2B5EF4-FFF2-40B4-BE49-F238E27FC236}">
                <a16:creationId xmlns:a16="http://schemas.microsoft.com/office/drawing/2014/main" id="{5E48753A-BE27-46AD-A646-398EDECC5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3171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0EF76-6D5C-41C8-90D9-2509CB61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Q2: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D2A550F-FCDD-4637-9ED1-FF1EAE738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Construct a BST from the given </a:t>
            </a:r>
            <a:r>
              <a:rPr lang="en-US" altLang="zh-TW" dirty="0" err="1"/>
              <a:t>postorder</a:t>
            </a:r>
            <a:r>
              <a:rPr lang="en-US" altLang="zh-TW" dirty="0"/>
              <a:t> traversal result: 2, 6, 4, 9, 13, 11, 7. Explain your approach.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1CC05DE2-25DC-45B1-9992-C473FD9A2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59029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C1102-4B23-447F-910F-A798CBE8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A2: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709218-AF0F-40E1-8DC2-ECCE178B5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>
                <a:solidFill>
                  <a:srgbClr val="C00000"/>
                </a:solidFill>
              </a:rPr>
              <a:t>Post</a:t>
            </a:r>
            <a:r>
              <a:rPr lang="en-US" altLang="zh-TW" dirty="0"/>
              <a:t>order :</a:t>
            </a:r>
            <a:r>
              <a:rPr lang="zh-TW" altLang="en-US" dirty="0"/>
              <a:t> </a:t>
            </a:r>
            <a:r>
              <a:rPr lang="en-US" altLang="zh-TW" dirty="0"/>
              <a:t> 2, 6, 4, 9, 13, 11, </a:t>
            </a:r>
            <a:r>
              <a:rPr lang="en-US" altLang="zh-TW" dirty="0">
                <a:solidFill>
                  <a:srgbClr val="C00000"/>
                </a:solidFill>
              </a:rPr>
              <a:t>7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dirty="0">
                <a:sym typeface="Wingdings" panose="05000000000000000000" pitchFamily="2" charset="2"/>
              </a:rPr>
              <a:t>7 is the root of this binary search tree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zh-TW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TW" dirty="0"/>
              <a:t>Due to </a:t>
            </a:r>
            <a:r>
              <a:rPr lang="en-US" altLang="zh-TW" dirty="0">
                <a:sym typeface="Wingdings" panose="05000000000000000000" pitchFamily="2" charset="2"/>
              </a:rPr>
              <a:t>binary search tree</a:t>
            </a:r>
          </a:p>
          <a:p>
            <a:pPr>
              <a:buFont typeface="Wingdings" panose="05000000000000000000" pitchFamily="2" charset="2"/>
              <a:buChar char="è"/>
            </a:pPr>
            <a:r>
              <a:rPr lang="en-US" altLang="zh-TW" dirty="0"/>
              <a:t>{2, 6, 4} is the left subtree, {9, 13, 11} is right subtree</a:t>
            </a:r>
          </a:p>
          <a:p>
            <a:pPr>
              <a:buFont typeface="Wingdings" panose="05000000000000000000" pitchFamily="2" charset="2"/>
              <a:buChar char="è"/>
            </a:pP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And so on….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9BE55665-E9AC-4E72-9ED8-CAEFB4470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47376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E04C4E-43A2-495E-8DAE-6FFBF24D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A2: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F229FB20-198E-4595-8248-A04E9C5A7C6D}"/>
              </a:ext>
            </a:extLst>
          </p:cNvPr>
          <p:cNvSpPr/>
          <p:nvPr/>
        </p:nvSpPr>
        <p:spPr>
          <a:xfrm>
            <a:off x="5225143" y="233265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9626659A-2F9A-4A7B-A885-0BA081017FFA}"/>
              </a:ext>
            </a:extLst>
          </p:cNvPr>
          <p:cNvSpPr/>
          <p:nvPr/>
        </p:nvSpPr>
        <p:spPr>
          <a:xfrm>
            <a:off x="4339512" y="347494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BE9C441F-C6D3-4051-BFE6-D2ABBFF761B6}"/>
              </a:ext>
            </a:extLst>
          </p:cNvPr>
          <p:cNvSpPr/>
          <p:nvPr/>
        </p:nvSpPr>
        <p:spPr>
          <a:xfrm>
            <a:off x="3798725" y="466362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D03A2CE-C119-4224-AF34-15C17D0D5A8F}"/>
              </a:ext>
            </a:extLst>
          </p:cNvPr>
          <p:cNvSpPr/>
          <p:nvPr/>
        </p:nvSpPr>
        <p:spPr>
          <a:xfrm>
            <a:off x="4835008" y="470984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B1839CA-DD6E-4D56-A266-FBCC8CA88766}"/>
              </a:ext>
            </a:extLst>
          </p:cNvPr>
          <p:cNvSpPr/>
          <p:nvPr/>
        </p:nvSpPr>
        <p:spPr>
          <a:xfrm>
            <a:off x="5705861" y="4725250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9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8DA71AF7-C19A-481F-8A7C-656ECC849BDE}"/>
              </a:ext>
            </a:extLst>
          </p:cNvPr>
          <p:cNvSpPr/>
          <p:nvPr/>
        </p:nvSpPr>
        <p:spPr>
          <a:xfrm>
            <a:off x="6110776" y="347494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6F7BA8B-D98E-4EF9-9096-3343995778D1}"/>
              </a:ext>
            </a:extLst>
          </p:cNvPr>
          <p:cNvSpPr/>
          <p:nvPr/>
        </p:nvSpPr>
        <p:spPr>
          <a:xfrm>
            <a:off x="6576714" y="473800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CEBB11B0-ED0C-4120-A81B-59A446ECD44A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4663361" y="2911856"/>
            <a:ext cx="885631" cy="56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0CDDDDE4-2139-45BD-90E8-F99D8EBAC0FF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5548992" y="2911856"/>
            <a:ext cx="885633" cy="5630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8856A076-F61F-4E88-B424-66DB66FB9379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4122574" y="4054151"/>
            <a:ext cx="540787" cy="6094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CDDD9053-A517-4327-B137-ACB2324106E4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>
            <a:off x="4663361" y="4054151"/>
            <a:ext cx="495496" cy="655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01EE411E-D7A5-4C88-8829-7EF030E4F4F6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6434625" y="4054151"/>
            <a:ext cx="465938" cy="68385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EE8461CE-E0CE-4994-83C0-7879230EA414}"/>
              </a:ext>
            </a:extLst>
          </p:cNvPr>
          <p:cNvCxnSpPr>
            <a:cxnSpLocks/>
            <a:stCxn id="9" idx="4"/>
            <a:endCxn id="8" idx="0"/>
          </p:cNvCxnSpPr>
          <p:nvPr/>
        </p:nvCxnSpPr>
        <p:spPr>
          <a:xfrm flipH="1">
            <a:off x="6029710" y="4054151"/>
            <a:ext cx="404915" cy="6710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投影片編號版面配置區 26">
            <a:extLst>
              <a:ext uri="{FF2B5EF4-FFF2-40B4-BE49-F238E27FC236}">
                <a16:creationId xmlns:a16="http://schemas.microsoft.com/office/drawing/2014/main" id="{A891BA4B-A277-4F65-A2CD-553389552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0410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>
            <a:extLst>
              <a:ext uri="{FF2B5EF4-FFF2-40B4-BE49-F238E27FC236}">
                <a16:creationId xmlns:a16="http://schemas.microsoft.com/office/drawing/2014/main" id="{5F7D2600-CCB9-49E7-81C5-01BFB4EE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Disjoint Set </a:t>
            </a:r>
            <a:endParaRPr lang="zh-TW" altLang="en-US" dirty="0"/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EAAB858-FB5D-4CE6-8EEE-2DB94CC39A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/>
              <a:t>Quick 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/>
              <a:t>Simple Union with Simple Find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b="1" dirty="0">
                <a:sym typeface="Wingdings" panose="05000000000000000000" pitchFamily="2" charset="2"/>
              </a:rPr>
              <a:t>Weighted Union with Collapsing Find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169200B-695E-476D-A068-031287282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9130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87EE99-AA6F-407B-B073-7546DC55C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 (A) 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D52E65A-2BB5-417F-8AAC-F9776A518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Please propose and explain your solutions to the following processes.</a:t>
            </a: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(A) Transform a tree into a binary tree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E27F151-AF2B-4DF4-84A5-BC4E6893A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753619" y="3036039"/>
            <a:ext cx="5709245" cy="28983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30E79EA-05D3-4D6F-8A7D-8A7CF5E55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253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A753-AE26-4845-9769-C0FB7DEB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(A):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EC15B-F220-4C56-839B-2F914611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(A)</a:t>
            </a:r>
            <a:r>
              <a:rPr lang="zh-TW" altLang="en-US" dirty="0"/>
              <a:t> </a:t>
            </a:r>
            <a:r>
              <a:rPr lang="en-US" altLang="zh-TW" dirty="0"/>
              <a:t>left-child right-sibling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76FE3AB-BB9F-45AA-89D7-86253F460E35}"/>
              </a:ext>
            </a:extLst>
          </p:cNvPr>
          <p:cNvSpPr/>
          <p:nvPr/>
        </p:nvSpPr>
        <p:spPr>
          <a:xfrm>
            <a:off x="4234251" y="2735262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B00E74F-08BA-40DA-AD09-F0BD697D464E}"/>
              </a:ext>
            </a:extLst>
          </p:cNvPr>
          <p:cNvSpPr/>
          <p:nvPr/>
        </p:nvSpPr>
        <p:spPr>
          <a:xfrm>
            <a:off x="2630093" y="4090834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CDF2384-B6E8-4EB6-A0EC-E2792B7D6C4C}"/>
              </a:ext>
            </a:extLst>
          </p:cNvPr>
          <p:cNvSpPr/>
          <p:nvPr/>
        </p:nvSpPr>
        <p:spPr>
          <a:xfrm>
            <a:off x="1696674" y="547931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070B1B-40F9-46F8-80A8-7ECF3271BF4F}"/>
              </a:ext>
            </a:extLst>
          </p:cNvPr>
          <p:cNvSpPr/>
          <p:nvPr/>
        </p:nvSpPr>
        <p:spPr>
          <a:xfrm>
            <a:off x="2562853" y="548955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2F2C3F-F196-4290-B6C4-F059131241C3}"/>
              </a:ext>
            </a:extLst>
          </p:cNvPr>
          <p:cNvSpPr/>
          <p:nvPr/>
        </p:nvSpPr>
        <p:spPr>
          <a:xfrm>
            <a:off x="3445741" y="5495471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7B72F4-D80F-407E-A776-7DC3F6DE99F3}"/>
              </a:ext>
            </a:extLst>
          </p:cNvPr>
          <p:cNvSpPr/>
          <p:nvPr/>
        </p:nvSpPr>
        <p:spPr>
          <a:xfrm>
            <a:off x="4303319" y="4000627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263643E-4AE0-4DE2-B3E2-EB54A9AF63A5}"/>
              </a:ext>
            </a:extLst>
          </p:cNvPr>
          <p:cNvSpPr/>
          <p:nvPr/>
        </p:nvSpPr>
        <p:spPr>
          <a:xfrm>
            <a:off x="4494261" y="548057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F2DBED04-D2FA-476D-AE20-0B48DDCE0BA9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 flipH="1">
            <a:off x="2953942" y="3314465"/>
            <a:ext cx="1604158" cy="7763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>
            <a:extLst>
              <a:ext uri="{FF2B5EF4-FFF2-40B4-BE49-F238E27FC236}">
                <a16:creationId xmlns:a16="http://schemas.microsoft.com/office/drawing/2014/main" id="{B3227D63-E426-4AA2-95C2-D2F53780840A}"/>
              </a:ext>
            </a:extLst>
          </p:cNvPr>
          <p:cNvCxnSpPr>
            <a:cxnSpLocks/>
            <a:stCxn id="4" idx="4"/>
            <a:endCxn id="9" idx="0"/>
          </p:cNvCxnSpPr>
          <p:nvPr/>
        </p:nvCxnSpPr>
        <p:spPr>
          <a:xfrm>
            <a:off x="4558100" y="3314465"/>
            <a:ext cx="69068" cy="6861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>
            <a:extLst>
              <a:ext uri="{FF2B5EF4-FFF2-40B4-BE49-F238E27FC236}">
                <a16:creationId xmlns:a16="http://schemas.microsoft.com/office/drawing/2014/main" id="{B842505E-47F8-48B2-AB67-E548B8FF18C8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020523" y="4670037"/>
            <a:ext cx="933419" cy="809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接點 13">
            <a:extLst>
              <a:ext uri="{FF2B5EF4-FFF2-40B4-BE49-F238E27FC236}">
                <a16:creationId xmlns:a16="http://schemas.microsoft.com/office/drawing/2014/main" id="{DDFFD0D2-F682-49A4-A803-AF696C2F9C31}"/>
              </a:ext>
            </a:extLst>
          </p:cNvPr>
          <p:cNvCxnSpPr>
            <a:cxnSpLocks/>
            <a:stCxn id="5" idx="4"/>
            <a:endCxn id="7" idx="0"/>
          </p:cNvCxnSpPr>
          <p:nvPr/>
        </p:nvCxnSpPr>
        <p:spPr>
          <a:xfrm flipH="1">
            <a:off x="2886702" y="4670037"/>
            <a:ext cx="67240" cy="81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>
            <a:extLst>
              <a:ext uri="{FF2B5EF4-FFF2-40B4-BE49-F238E27FC236}">
                <a16:creationId xmlns:a16="http://schemas.microsoft.com/office/drawing/2014/main" id="{8B1FE9D1-C7E3-4560-8752-687839F5372B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>
            <a:off x="4627168" y="4579830"/>
            <a:ext cx="190942" cy="9007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接點 15">
            <a:extLst>
              <a:ext uri="{FF2B5EF4-FFF2-40B4-BE49-F238E27FC236}">
                <a16:creationId xmlns:a16="http://schemas.microsoft.com/office/drawing/2014/main" id="{4790D633-80EE-4CF8-B00B-E1450B6CF8C2}"/>
              </a:ext>
            </a:extLst>
          </p:cNvPr>
          <p:cNvCxnSpPr>
            <a:cxnSpLocks/>
            <a:stCxn id="5" idx="4"/>
            <a:endCxn id="8" idx="0"/>
          </p:cNvCxnSpPr>
          <p:nvPr/>
        </p:nvCxnSpPr>
        <p:spPr>
          <a:xfrm>
            <a:off x="2953942" y="4670037"/>
            <a:ext cx="815648" cy="8254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9EEB78D7-818C-45D7-9970-218871F4FF4C}"/>
              </a:ext>
            </a:extLst>
          </p:cNvPr>
          <p:cNvSpPr/>
          <p:nvPr/>
        </p:nvSpPr>
        <p:spPr>
          <a:xfrm>
            <a:off x="5737879" y="546989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3F7F417-D0FD-42C6-BF85-455A52CD57D4}"/>
              </a:ext>
            </a:extLst>
          </p:cNvPr>
          <p:cNvSpPr/>
          <p:nvPr/>
        </p:nvSpPr>
        <p:spPr>
          <a:xfrm>
            <a:off x="5954498" y="400062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A6EE550-A299-42DF-A851-B9277293C872}"/>
              </a:ext>
            </a:extLst>
          </p:cNvPr>
          <p:cNvSpPr/>
          <p:nvPr/>
        </p:nvSpPr>
        <p:spPr>
          <a:xfrm>
            <a:off x="6741362" y="546989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6" name="直線接點 25">
            <a:extLst>
              <a:ext uri="{FF2B5EF4-FFF2-40B4-BE49-F238E27FC236}">
                <a16:creationId xmlns:a16="http://schemas.microsoft.com/office/drawing/2014/main" id="{B03641F6-90D2-4282-9E97-EF42169B6C95}"/>
              </a:ext>
            </a:extLst>
          </p:cNvPr>
          <p:cNvCxnSpPr>
            <a:cxnSpLocks/>
            <a:stCxn id="24" idx="4"/>
            <a:endCxn id="25" idx="0"/>
          </p:cNvCxnSpPr>
          <p:nvPr/>
        </p:nvCxnSpPr>
        <p:spPr>
          <a:xfrm>
            <a:off x="6278347" y="4579831"/>
            <a:ext cx="786864" cy="89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AFBA9313-A293-474A-98B2-509FBE5F833D}"/>
              </a:ext>
            </a:extLst>
          </p:cNvPr>
          <p:cNvCxnSpPr>
            <a:stCxn id="24" idx="4"/>
            <a:endCxn id="23" idx="0"/>
          </p:cNvCxnSpPr>
          <p:nvPr/>
        </p:nvCxnSpPr>
        <p:spPr>
          <a:xfrm flipH="1">
            <a:off x="6061728" y="4579831"/>
            <a:ext cx="216619" cy="8900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接點 29">
            <a:extLst>
              <a:ext uri="{FF2B5EF4-FFF2-40B4-BE49-F238E27FC236}">
                <a16:creationId xmlns:a16="http://schemas.microsoft.com/office/drawing/2014/main" id="{93A9BDDB-55FA-4405-ADC1-7AC9C8A97F91}"/>
              </a:ext>
            </a:extLst>
          </p:cNvPr>
          <p:cNvCxnSpPr>
            <a:stCxn id="4" idx="4"/>
            <a:endCxn id="24" idx="0"/>
          </p:cNvCxnSpPr>
          <p:nvPr/>
        </p:nvCxnSpPr>
        <p:spPr>
          <a:xfrm>
            <a:off x="4558100" y="3314465"/>
            <a:ext cx="1720247" cy="6861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投影片編號版面配置區 92">
            <a:extLst>
              <a:ext uri="{FF2B5EF4-FFF2-40B4-BE49-F238E27FC236}">
                <a16:creationId xmlns:a16="http://schemas.microsoft.com/office/drawing/2014/main" id="{38B791C5-7601-4C8A-BB4A-0C6DEF37E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10218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A753-AE26-4845-9769-C0FB7DEB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(A):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EC15B-F220-4C56-839B-2F914611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(A)</a:t>
            </a:r>
            <a:r>
              <a:rPr lang="zh-TW" altLang="en-US" dirty="0"/>
              <a:t> </a:t>
            </a:r>
            <a:r>
              <a:rPr lang="en-US" altLang="zh-TW" dirty="0"/>
              <a:t>left-child right-sibling</a:t>
            </a:r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676FE3AB-BB9F-45AA-89D7-86253F460E35}"/>
              </a:ext>
            </a:extLst>
          </p:cNvPr>
          <p:cNvSpPr/>
          <p:nvPr/>
        </p:nvSpPr>
        <p:spPr>
          <a:xfrm>
            <a:off x="4234251" y="2735262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6B00E74F-08BA-40DA-AD09-F0BD697D464E}"/>
              </a:ext>
            </a:extLst>
          </p:cNvPr>
          <p:cNvSpPr/>
          <p:nvPr/>
        </p:nvSpPr>
        <p:spPr>
          <a:xfrm>
            <a:off x="2630093" y="4090834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4CDF2384-B6E8-4EB6-A0EC-E2792B7D6C4C}"/>
              </a:ext>
            </a:extLst>
          </p:cNvPr>
          <p:cNvSpPr/>
          <p:nvPr/>
        </p:nvSpPr>
        <p:spPr>
          <a:xfrm>
            <a:off x="1696674" y="547931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0E070B1B-40F9-46F8-80A8-7ECF3271BF4F}"/>
              </a:ext>
            </a:extLst>
          </p:cNvPr>
          <p:cNvSpPr/>
          <p:nvPr/>
        </p:nvSpPr>
        <p:spPr>
          <a:xfrm>
            <a:off x="2562853" y="548955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C2F2C3F-F196-4290-B6C4-F059131241C3}"/>
              </a:ext>
            </a:extLst>
          </p:cNvPr>
          <p:cNvSpPr/>
          <p:nvPr/>
        </p:nvSpPr>
        <p:spPr>
          <a:xfrm>
            <a:off x="3445741" y="5495471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C97B72F4-D80F-407E-A776-7DC3F6DE99F3}"/>
              </a:ext>
            </a:extLst>
          </p:cNvPr>
          <p:cNvSpPr/>
          <p:nvPr/>
        </p:nvSpPr>
        <p:spPr>
          <a:xfrm>
            <a:off x="4303319" y="406792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3263643E-4AE0-4DE2-B3E2-EB54A9AF63A5}"/>
              </a:ext>
            </a:extLst>
          </p:cNvPr>
          <p:cNvSpPr/>
          <p:nvPr/>
        </p:nvSpPr>
        <p:spPr>
          <a:xfrm>
            <a:off x="4494261" y="548057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9EEB78D7-818C-45D7-9970-218871F4FF4C}"/>
              </a:ext>
            </a:extLst>
          </p:cNvPr>
          <p:cNvSpPr/>
          <p:nvPr/>
        </p:nvSpPr>
        <p:spPr>
          <a:xfrm>
            <a:off x="5737879" y="546989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B3F7F417-D0FD-42C6-BF85-455A52CD57D4}"/>
              </a:ext>
            </a:extLst>
          </p:cNvPr>
          <p:cNvSpPr/>
          <p:nvPr/>
        </p:nvSpPr>
        <p:spPr>
          <a:xfrm>
            <a:off x="6079591" y="4067927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25" name="橢圓 24">
            <a:extLst>
              <a:ext uri="{FF2B5EF4-FFF2-40B4-BE49-F238E27FC236}">
                <a16:creationId xmlns:a16="http://schemas.microsoft.com/office/drawing/2014/main" id="{DA6EE550-A299-42DF-A851-B9277293C872}"/>
              </a:ext>
            </a:extLst>
          </p:cNvPr>
          <p:cNvSpPr/>
          <p:nvPr/>
        </p:nvSpPr>
        <p:spPr>
          <a:xfrm>
            <a:off x="6741362" y="546989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17035E38-7732-4F46-BD7A-FAF0C225C00B}"/>
              </a:ext>
            </a:extLst>
          </p:cNvPr>
          <p:cNvCxnSpPr>
            <a:stCxn id="4" idx="3"/>
            <a:endCxn id="5" idx="0"/>
          </p:cNvCxnSpPr>
          <p:nvPr/>
        </p:nvCxnSpPr>
        <p:spPr>
          <a:xfrm flipH="1">
            <a:off x="2953942" y="3229643"/>
            <a:ext cx="1375162" cy="86119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FAAB80C1-8CA7-4E26-B336-DA5710CF7011}"/>
              </a:ext>
            </a:extLst>
          </p:cNvPr>
          <p:cNvCxnSpPr>
            <a:stCxn id="5" idx="4"/>
            <a:endCxn id="6" idx="0"/>
          </p:cNvCxnSpPr>
          <p:nvPr/>
        </p:nvCxnSpPr>
        <p:spPr>
          <a:xfrm flipH="1">
            <a:off x="2020523" y="4670037"/>
            <a:ext cx="933419" cy="8092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394F99D7-ED5E-4A02-924D-12C7BFF2886C}"/>
              </a:ext>
            </a:extLst>
          </p:cNvPr>
          <p:cNvCxnSpPr>
            <a:stCxn id="5" idx="6"/>
            <a:endCxn id="9" idx="2"/>
          </p:cNvCxnSpPr>
          <p:nvPr/>
        </p:nvCxnSpPr>
        <p:spPr>
          <a:xfrm flipV="1">
            <a:off x="3277790" y="4357530"/>
            <a:ext cx="1025529" cy="229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C6A06942-56FC-4067-BEE5-6253564219FA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2344371" y="5768917"/>
            <a:ext cx="218482" cy="102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0FE2F029-18F4-4ABC-9881-C2832EB1B788}"/>
              </a:ext>
            </a:extLst>
          </p:cNvPr>
          <p:cNvCxnSpPr>
            <a:stCxn id="7" idx="6"/>
            <a:endCxn id="8" idx="2"/>
          </p:cNvCxnSpPr>
          <p:nvPr/>
        </p:nvCxnSpPr>
        <p:spPr>
          <a:xfrm>
            <a:off x="3210550" y="5779155"/>
            <a:ext cx="235191" cy="59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44689F84-3ABD-4CDA-937E-3FD045815310}"/>
              </a:ext>
            </a:extLst>
          </p:cNvPr>
          <p:cNvCxnSpPr>
            <a:stCxn id="9" idx="6"/>
            <a:endCxn id="24" idx="2"/>
          </p:cNvCxnSpPr>
          <p:nvPr/>
        </p:nvCxnSpPr>
        <p:spPr>
          <a:xfrm flipV="1">
            <a:off x="4951016" y="4357529"/>
            <a:ext cx="1128575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91AB8DCB-1200-4629-B530-8377F3B22FAB}"/>
              </a:ext>
            </a:extLst>
          </p:cNvPr>
          <p:cNvCxnSpPr>
            <a:stCxn id="9" idx="4"/>
            <a:endCxn id="10" idx="0"/>
          </p:cNvCxnSpPr>
          <p:nvPr/>
        </p:nvCxnSpPr>
        <p:spPr>
          <a:xfrm>
            <a:off x="4627168" y="4647131"/>
            <a:ext cx="190942" cy="8334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單箭頭接點 38">
            <a:extLst>
              <a:ext uri="{FF2B5EF4-FFF2-40B4-BE49-F238E27FC236}">
                <a16:creationId xmlns:a16="http://schemas.microsoft.com/office/drawing/2014/main" id="{D5A62D4B-CB7C-4576-8CB9-358A7A027613}"/>
              </a:ext>
            </a:extLst>
          </p:cNvPr>
          <p:cNvCxnSpPr>
            <a:stCxn id="24" idx="4"/>
            <a:endCxn id="23" idx="0"/>
          </p:cNvCxnSpPr>
          <p:nvPr/>
        </p:nvCxnSpPr>
        <p:spPr>
          <a:xfrm flipH="1">
            <a:off x="6061728" y="4647130"/>
            <a:ext cx="341712" cy="8227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F22530F0-C0D5-42EC-95E5-4699B41F74DF}"/>
              </a:ext>
            </a:extLst>
          </p:cNvPr>
          <p:cNvCxnSpPr>
            <a:stCxn id="23" idx="6"/>
            <a:endCxn id="25" idx="2"/>
          </p:cNvCxnSpPr>
          <p:nvPr/>
        </p:nvCxnSpPr>
        <p:spPr>
          <a:xfrm>
            <a:off x="6385576" y="5759501"/>
            <a:ext cx="35578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投影片編號版面配置區 44">
            <a:extLst>
              <a:ext uri="{FF2B5EF4-FFF2-40B4-BE49-F238E27FC236}">
                <a16:creationId xmlns:a16="http://schemas.microsoft.com/office/drawing/2014/main" id="{118B1A47-D17F-4890-ADC6-414A13034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897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EA753-AE26-4845-9769-C0FB7DEB0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(A):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EC15B-F220-4C56-839B-2F91461116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sz="2500" dirty="0"/>
              <a:t>(A) We can transform this tree to a binary tree by turning each sibling 45° clockwise</a:t>
            </a:r>
            <a:endParaRPr lang="zh-TW" altLang="en-US" sz="2500" dirty="0"/>
          </a:p>
        </p:txBody>
      </p:sp>
      <p:sp>
        <p:nvSpPr>
          <p:cNvPr id="73" name="橢圓 72">
            <a:extLst>
              <a:ext uri="{FF2B5EF4-FFF2-40B4-BE49-F238E27FC236}">
                <a16:creationId xmlns:a16="http://schemas.microsoft.com/office/drawing/2014/main" id="{58C12A12-D61B-4AC4-B393-8871A2AFD545}"/>
              </a:ext>
            </a:extLst>
          </p:cNvPr>
          <p:cNvSpPr/>
          <p:nvPr/>
        </p:nvSpPr>
        <p:spPr>
          <a:xfrm>
            <a:off x="5313727" y="2211700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4" name="橢圓 73">
            <a:extLst>
              <a:ext uri="{FF2B5EF4-FFF2-40B4-BE49-F238E27FC236}">
                <a16:creationId xmlns:a16="http://schemas.microsoft.com/office/drawing/2014/main" id="{DFD9C74D-1964-4AD3-A2E0-6A40CCF6B0B9}"/>
              </a:ext>
            </a:extLst>
          </p:cNvPr>
          <p:cNvSpPr/>
          <p:nvPr/>
        </p:nvSpPr>
        <p:spPr>
          <a:xfrm>
            <a:off x="4745026" y="2976288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A6C9EA4-5888-4E7F-BBDA-D08465109BA7}"/>
              </a:ext>
            </a:extLst>
          </p:cNvPr>
          <p:cNvSpPr/>
          <p:nvPr/>
        </p:nvSpPr>
        <p:spPr>
          <a:xfrm>
            <a:off x="4144949" y="3758183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6" name="橢圓 75">
            <a:extLst>
              <a:ext uri="{FF2B5EF4-FFF2-40B4-BE49-F238E27FC236}">
                <a16:creationId xmlns:a16="http://schemas.microsoft.com/office/drawing/2014/main" id="{B73DBBE1-59B0-47F9-BE7D-5F56966F7696}"/>
              </a:ext>
            </a:extLst>
          </p:cNvPr>
          <p:cNvSpPr/>
          <p:nvPr/>
        </p:nvSpPr>
        <p:spPr>
          <a:xfrm>
            <a:off x="4420634" y="4521821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7" name="橢圓 76">
            <a:extLst>
              <a:ext uri="{FF2B5EF4-FFF2-40B4-BE49-F238E27FC236}">
                <a16:creationId xmlns:a16="http://schemas.microsoft.com/office/drawing/2014/main" id="{9E15A536-9558-4488-A41A-0224771FF217}"/>
              </a:ext>
            </a:extLst>
          </p:cNvPr>
          <p:cNvSpPr/>
          <p:nvPr/>
        </p:nvSpPr>
        <p:spPr>
          <a:xfrm>
            <a:off x="4581783" y="5267207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8" name="橢圓 77">
            <a:extLst>
              <a:ext uri="{FF2B5EF4-FFF2-40B4-BE49-F238E27FC236}">
                <a16:creationId xmlns:a16="http://schemas.microsoft.com/office/drawing/2014/main" id="{0FF42446-B3C4-4CE5-86AA-DB7197576DE3}"/>
              </a:ext>
            </a:extLst>
          </p:cNvPr>
          <p:cNvSpPr/>
          <p:nvPr/>
        </p:nvSpPr>
        <p:spPr>
          <a:xfrm>
            <a:off x="5554616" y="3700437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9" name="橢圓 78">
            <a:extLst>
              <a:ext uri="{FF2B5EF4-FFF2-40B4-BE49-F238E27FC236}">
                <a16:creationId xmlns:a16="http://schemas.microsoft.com/office/drawing/2014/main" id="{2B3FD35D-D71B-4A81-82AA-AFFCB147BDAD}"/>
              </a:ext>
            </a:extLst>
          </p:cNvPr>
          <p:cNvSpPr/>
          <p:nvPr/>
        </p:nvSpPr>
        <p:spPr>
          <a:xfrm>
            <a:off x="5278930" y="4521822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0" name="橢圓 79">
            <a:extLst>
              <a:ext uri="{FF2B5EF4-FFF2-40B4-BE49-F238E27FC236}">
                <a16:creationId xmlns:a16="http://schemas.microsoft.com/office/drawing/2014/main" id="{5CF29B98-2941-43C7-9C1F-DA1C94A92BD0}"/>
              </a:ext>
            </a:extLst>
          </p:cNvPr>
          <p:cNvSpPr/>
          <p:nvPr/>
        </p:nvSpPr>
        <p:spPr>
          <a:xfrm>
            <a:off x="5683537" y="5267206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1" name="橢圓 80">
            <a:extLst>
              <a:ext uri="{FF2B5EF4-FFF2-40B4-BE49-F238E27FC236}">
                <a16:creationId xmlns:a16="http://schemas.microsoft.com/office/drawing/2014/main" id="{D0CAF861-6E82-4FAE-B217-1EB5018BC8FE}"/>
              </a:ext>
            </a:extLst>
          </p:cNvPr>
          <p:cNvSpPr/>
          <p:nvPr/>
        </p:nvSpPr>
        <p:spPr>
          <a:xfrm>
            <a:off x="5960062" y="4483821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2" name="橢圓 81">
            <a:extLst>
              <a:ext uri="{FF2B5EF4-FFF2-40B4-BE49-F238E27FC236}">
                <a16:creationId xmlns:a16="http://schemas.microsoft.com/office/drawing/2014/main" id="{6EB71529-861A-4FB6-8BFC-1FAA4325D1A5}"/>
              </a:ext>
            </a:extLst>
          </p:cNvPr>
          <p:cNvSpPr/>
          <p:nvPr/>
        </p:nvSpPr>
        <p:spPr>
          <a:xfrm>
            <a:off x="5911033" y="6012590"/>
            <a:ext cx="551371" cy="478167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33" name="直線單箭頭接點 132">
            <a:extLst>
              <a:ext uri="{FF2B5EF4-FFF2-40B4-BE49-F238E27FC236}">
                <a16:creationId xmlns:a16="http://schemas.microsoft.com/office/drawing/2014/main" id="{2A8D4E61-EB87-47F9-9824-52F2CF80ABE4}"/>
              </a:ext>
            </a:extLst>
          </p:cNvPr>
          <p:cNvCxnSpPr>
            <a:stCxn id="73" idx="4"/>
            <a:endCxn id="74" idx="0"/>
          </p:cNvCxnSpPr>
          <p:nvPr/>
        </p:nvCxnSpPr>
        <p:spPr>
          <a:xfrm flipH="1">
            <a:off x="5020712" y="2689867"/>
            <a:ext cx="568701" cy="2864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單箭頭接點 134">
            <a:extLst>
              <a:ext uri="{FF2B5EF4-FFF2-40B4-BE49-F238E27FC236}">
                <a16:creationId xmlns:a16="http://schemas.microsoft.com/office/drawing/2014/main" id="{A2B8C5C9-39A1-4A5A-B31B-A0C1AC999412}"/>
              </a:ext>
            </a:extLst>
          </p:cNvPr>
          <p:cNvCxnSpPr>
            <a:stCxn id="74" idx="4"/>
            <a:endCxn id="75" idx="0"/>
          </p:cNvCxnSpPr>
          <p:nvPr/>
        </p:nvCxnSpPr>
        <p:spPr>
          <a:xfrm flipH="1">
            <a:off x="4420635" y="3454455"/>
            <a:ext cx="600077" cy="303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單箭頭接點 136">
            <a:extLst>
              <a:ext uri="{FF2B5EF4-FFF2-40B4-BE49-F238E27FC236}">
                <a16:creationId xmlns:a16="http://schemas.microsoft.com/office/drawing/2014/main" id="{16761634-07FE-4F89-BF2D-C2F84578AB39}"/>
              </a:ext>
            </a:extLst>
          </p:cNvPr>
          <p:cNvCxnSpPr>
            <a:stCxn id="74" idx="4"/>
            <a:endCxn id="78" idx="0"/>
          </p:cNvCxnSpPr>
          <p:nvPr/>
        </p:nvCxnSpPr>
        <p:spPr>
          <a:xfrm>
            <a:off x="5020712" y="3454455"/>
            <a:ext cx="809590" cy="245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>
            <a:extLst>
              <a:ext uri="{FF2B5EF4-FFF2-40B4-BE49-F238E27FC236}">
                <a16:creationId xmlns:a16="http://schemas.microsoft.com/office/drawing/2014/main" id="{2682B728-9A3C-4EEC-B5EF-49B240058F1E}"/>
              </a:ext>
            </a:extLst>
          </p:cNvPr>
          <p:cNvCxnSpPr>
            <a:stCxn id="75" idx="4"/>
            <a:endCxn id="76" idx="0"/>
          </p:cNvCxnSpPr>
          <p:nvPr/>
        </p:nvCxnSpPr>
        <p:spPr>
          <a:xfrm>
            <a:off x="4420635" y="4236350"/>
            <a:ext cx="275685" cy="2854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單箭頭接點 141">
            <a:extLst>
              <a:ext uri="{FF2B5EF4-FFF2-40B4-BE49-F238E27FC236}">
                <a16:creationId xmlns:a16="http://schemas.microsoft.com/office/drawing/2014/main" id="{687CFD77-D2F2-4367-8642-5D0F3145C5C0}"/>
              </a:ext>
            </a:extLst>
          </p:cNvPr>
          <p:cNvCxnSpPr>
            <a:stCxn id="76" idx="4"/>
            <a:endCxn id="77" idx="0"/>
          </p:cNvCxnSpPr>
          <p:nvPr/>
        </p:nvCxnSpPr>
        <p:spPr>
          <a:xfrm>
            <a:off x="4696320" y="4999988"/>
            <a:ext cx="161149" cy="26721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單箭頭接點 143">
            <a:extLst>
              <a:ext uri="{FF2B5EF4-FFF2-40B4-BE49-F238E27FC236}">
                <a16:creationId xmlns:a16="http://schemas.microsoft.com/office/drawing/2014/main" id="{394803CD-09BF-4AC6-BAE0-61551B8B79E0}"/>
              </a:ext>
            </a:extLst>
          </p:cNvPr>
          <p:cNvCxnSpPr>
            <a:stCxn id="78" idx="4"/>
            <a:endCxn id="79" idx="0"/>
          </p:cNvCxnSpPr>
          <p:nvPr/>
        </p:nvCxnSpPr>
        <p:spPr>
          <a:xfrm flipH="1">
            <a:off x="5554616" y="4178604"/>
            <a:ext cx="275686" cy="343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單箭頭接點 145">
            <a:extLst>
              <a:ext uri="{FF2B5EF4-FFF2-40B4-BE49-F238E27FC236}">
                <a16:creationId xmlns:a16="http://schemas.microsoft.com/office/drawing/2014/main" id="{3A62B781-1146-4C69-A955-01B73738209F}"/>
              </a:ext>
            </a:extLst>
          </p:cNvPr>
          <p:cNvCxnSpPr>
            <a:stCxn id="78" idx="4"/>
            <a:endCxn id="81" idx="0"/>
          </p:cNvCxnSpPr>
          <p:nvPr/>
        </p:nvCxnSpPr>
        <p:spPr>
          <a:xfrm>
            <a:off x="5830302" y="4178604"/>
            <a:ext cx="405446" cy="305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單箭頭接點 147">
            <a:extLst>
              <a:ext uri="{FF2B5EF4-FFF2-40B4-BE49-F238E27FC236}">
                <a16:creationId xmlns:a16="http://schemas.microsoft.com/office/drawing/2014/main" id="{2EEABBC5-F13E-473A-BE78-3FFF2E2E8B80}"/>
              </a:ext>
            </a:extLst>
          </p:cNvPr>
          <p:cNvCxnSpPr>
            <a:stCxn id="81" idx="4"/>
            <a:endCxn id="80" idx="0"/>
          </p:cNvCxnSpPr>
          <p:nvPr/>
        </p:nvCxnSpPr>
        <p:spPr>
          <a:xfrm flipH="1">
            <a:off x="5959223" y="4961988"/>
            <a:ext cx="276525" cy="3052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單箭頭接點 149">
            <a:extLst>
              <a:ext uri="{FF2B5EF4-FFF2-40B4-BE49-F238E27FC236}">
                <a16:creationId xmlns:a16="http://schemas.microsoft.com/office/drawing/2014/main" id="{06FEEA83-F8A0-4534-B9D3-A266B4E226C4}"/>
              </a:ext>
            </a:extLst>
          </p:cNvPr>
          <p:cNvCxnSpPr>
            <a:stCxn id="80" idx="4"/>
            <a:endCxn id="82" idx="0"/>
          </p:cNvCxnSpPr>
          <p:nvPr/>
        </p:nvCxnSpPr>
        <p:spPr>
          <a:xfrm>
            <a:off x="5959223" y="5745373"/>
            <a:ext cx="227496" cy="2672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投影片編號版面配置區 194">
            <a:extLst>
              <a:ext uri="{FF2B5EF4-FFF2-40B4-BE49-F238E27FC236}">
                <a16:creationId xmlns:a16="http://schemas.microsoft.com/office/drawing/2014/main" id="{28311F1C-E951-4B9A-95A1-9F3C7C193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742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D02CA9-28F2-4F22-BA0C-E0DEC6567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Q3 (B):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7E5A4E6-A55C-4CFF-8CBC-DDEF527D53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(B) Please propose an algorithm that can transform a forest into binary tree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B6521A6-06F1-4ED4-A651-03004BF1174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2344860" y="3067821"/>
            <a:ext cx="6444577" cy="2712234"/>
          </a:xfrm>
          <a:prstGeom prst="rect">
            <a:avLst/>
          </a:prstGeom>
        </p:spPr>
      </p:pic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CA1117B-7F79-4D69-95E1-F2AAA9AC45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495346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C1DC1-4DBA-4DF1-8540-7C10A53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(B):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9D9-F3A8-43F5-9038-15445C83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(B)</a:t>
            </a:r>
            <a:r>
              <a:rPr lang="zh-TW" altLang="en-US" dirty="0"/>
              <a:t> </a:t>
            </a:r>
            <a:r>
              <a:rPr lang="en-US" altLang="zh-TW" dirty="0"/>
              <a:t>left-child right-sibling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9B8E449-0834-4AAA-826B-E4EB6C481FB1}"/>
              </a:ext>
            </a:extLst>
          </p:cNvPr>
          <p:cNvSpPr/>
          <p:nvPr/>
        </p:nvSpPr>
        <p:spPr>
          <a:xfrm>
            <a:off x="2906269" y="3459566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6303074-38A4-4A56-B818-E3B444B70344}"/>
              </a:ext>
            </a:extLst>
          </p:cNvPr>
          <p:cNvSpPr/>
          <p:nvPr/>
        </p:nvSpPr>
        <p:spPr>
          <a:xfrm>
            <a:off x="2024595" y="4724930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884DD7-E025-4B75-B6D7-AF89A5285723}"/>
              </a:ext>
            </a:extLst>
          </p:cNvPr>
          <p:cNvSpPr/>
          <p:nvPr/>
        </p:nvSpPr>
        <p:spPr>
          <a:xfrm>
            <a:off x="5140672" y="3459566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B05DBC9-E720-4DB1-8EDA-DFAF37F2C9F3}"/>
              </a:ext>
            </a:extLst>
          </p:cNvPr>
          <p:cNvSpPr/>
          <p:nvPr/>
        </p:nvSpPr>
        <p:spPr>
          <a:xfrm>
            <a:off x="5140671" y="4747644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59FA688-1361-4173-9BAF-EED754D67F04}"/>
              </a:ext>
            </a:extLst>
          </p:cNvPr>
          <p:cNvSpPr/>
          <p:nvPr/>
        </p:nvSpPr>
        <p:spPr>
          <a:xfrm>
            <a:off x="7271031" y="3459566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F38CD76-4BF3-4F3F-A957-F852544C10C6}"/>
              </a:ext>
            </a:extLst>
          </p:cNvPr>
          <p:cNvSpPr/>
          <p:nvPr/>
        </p:nvSpPr>
        <p:spPr>
          <a:xfrm>
            <a:off x="2888579" y="4724931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7ED4C09-67C3-407C-BBEB-7F76F40AE270}"/>
              </a:ext>
            </a:extLst>
          </p:cNvPr>
          <p:cNvSpPr/>
          <p:nvPr/>
        </p:nvSpPr>
        <p:spPr>
          <a:xfrm>
            <a:off x="6623333" y="472492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7EA73B8-72B5-4EAD-83AC-EF17E58EB3C4}"/>
              </a:ext>
            </a:extLst>
          </p:cNvPr>
          <p:cNvSpPr/>
          <p:nvPr/>
        </p:nvSpPr>
        <p:spPr>
          <a:xfrm>
            <a:off x="8042280" y="4747644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157436E-2AD5-490E-9B62-3B01029D7AC8}"/>
              </a:ext>
            </a:extLst>
          </p:cNvPr>
          <p:cNvSpPr/>
          <p:nvPr/>
        </p:nvSpPr>
        <p:spPr>
          <a:xfrm>
            <a:off x="3751643" y="4724928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8071FAF-EB00-44DD-9B44-40016B8726C6}"/>
              </a:ext>
            </a:extLst>
          </p:cNvPr>
          <p:cNvSpPr/>
          <p:nvPr/>
        </p:nvSpPr>
        <p:spPr>
          <a:xfrm>
            <a:off x="6623334" y="5846120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F3DF076-ED11-48BA-8FF2-CF3534F0620E}"/>
              </a:ext>
            </a:extLst>
          </p:cNvPr>
          <p:cNvCxnSpPr>
            <a:stCxn id="4" idx="6"/>
            <a:endCxn id="6" idx="2"/>
          </p:cNvCxnSpPr>
          <p:nvPr/>
        </p:nvCxnSpPr>
        <p:spPr>
          <a:xfrm>
            <a:off x="3553966" y="3749168"/>
            <a:ext cx="1586706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10E1A94-BA44-4F7F-AF29-902F8C71CA7F}"/>
              </a:ext>
            </a:extLst>
          </p:cNvPr>
          <p:cNvCxnSpPr>
            <a:stCxn id="6" idx="6"/>
            <a:endCxn id="8" idx="2"/>
          </p:cNvCxnSpPr>
          <p:nvPr/>
        </p:nvCxnSpPr>
        <p:spPr>
          <a:xfrm>
            <a:off x="5788369" y="3749168"/>
            <a:ext cx="148266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C8303C2-85F3-4D20-97A7-04E553823E5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2348444" y="4038769"/>
            <a:ext cx="881674" cy="68616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CA7FD0D-7CBB-46E0-891D-74ACC3898C87}"/>
              </a:ext>
            </a:extLst>
          </p:cNvPr>
          <p:cNvCxnSpPr>
            <a:stCxn id="5" idx="6"/>
            <a:endCxn id="9" idx="2"/>
          </p:cNvCxnSpPr>
          <p:nvPr/>
        </p:nvCxnSpPr>
        <p:spPr>
          <a:xfrm>
            <a:off x="2672292" y="5014532"/>
            <a:ext cx="216287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4972C73-2CE1-4F77-848D-281B41EFF998}"/>
              </a:ext>
            </a:extLst>
          </p:cNvPr>
          <p:cNvCxnSpPr>
            <a:stCxn id="9" idx="6"/>
            <a:endCxn id="18" idx="2"/>
          </p:cNvCxnSpPr>
          <p:nvPr/>
        </p:nvCxnSpPr>
        <p:spPr>
          <a:xfrm flipV="1">
            <a:off x="3536276" y="5014530"/>
            <a:ext cx="215367" cy="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C398437-439A-443E-A82B-2DF71714EFF5}"/>
              </a:ext>
            </a:extLst>
          </p:cNvPr>
          <p:cNvCxnSpPr>
            <a:stCxn id="6" idx="4"/>
            <a:endCxn id="7" idx="0"/>
          </p:cNvCxnSpPr>
          <p:nvPr/>
        </p:nvCxnSpPr>
        <p:spPr>
          <a:xfrm flipH="1">
            <a:off x="5464520" y="4038769"/>
            <a:ext cx="1" cy="7088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B40CC20-FEC4-441A-B2B6-8141D068481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6947182" y="4038769"/>
            <a:ext cx="647698" cy="6861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CD85010-26D3-4EED-8DAF-8357CCFA236F}"/>
              </a:ext>
            </a:extLst>
          </p:cNvPr>
          <p:cNvCxnSpPr>
            <a:stCxn id="10" idx="6"/>
            <a:endCxn id="17" idx="2"/>
          </p:cNvCxnSpPr>
          <p:nvPr/>
        </p:nvCxnSpPr>
        <p:spPr>
          <a:xfrm>
            <a:off x="7271030" y="5014531"/>
            <a:ext cx="771250" cy="2271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49DFC5AB-06BF-4FC4-A663-B69EF5928BA7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>
            <a:off x="6947182" y="5304132"/>
            <a:ext cx="1" cy="54198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投影片編號版面配置區 68">
            <a:extLst>
              <a:ext uri="{FF2B5EF4-FFF2-40B4-BE49-F238E27FC236}">
                <a16:creationId xmlns:a16="http://schemas.microsoft.com/office/drawing/2014/main" id="{7F541D19-1621-4219-B424-DE632691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931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FC1DC1-4DBA-4DF1-8540-7C10A5378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A3 (B):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C6299D9-F3A8-43F5-9038-15445C833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(B)</a:t>
            </a:r>
            <a:r>
              <a:rPr lang="zh-TW" altLang="en-US" dirty="0"/>
              <a:t> </a:t>
            </a:r>
            <a:r>
              <a:rPr lang="en-US" altLang="zh-TW" dirty="0"/>
              <a:t>We can transform this tree to a binary tree by turning each sibling 45° clockwise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4" name="橢圓 3">
            <a:extLst>
              <a:ext uri="{FF2B5EF4-FFF2-40B4-BE49-F238E27FC236}">
                <a16:creationId xmlns:a16="http://schemas.microsoft.com/office/drawing/2014/main" id="{19B8E449-0834-4AAA-826B-E4EB6C481FB1}"/>
              </a:ext>
            </a:extLst>
          </p:cNvPr>
          <p:cNvSpPr/>
          <p:nvPr/>
        </p:nvSpPr>
        <p:spPr>
          <a:xfrm>
            <a:off x="4317846" y="2389450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A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E6303074-38A4-4A56-B818-E3B444B70344}"/>
              </a:ext>
            </a:extLst>
          </p:cNvPr>
          <p:cNvSpPr/>
          <p:nvPr/>
        </p:nvSpPr>
        <p:spPr>
          <a:xfrm>
            <a:off x="3496372" y="3407096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B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DB884DD7-E025-4B75-B6D7-AF89A5285723}"/>
              </a:ext>
            </a:extLst>
          </p:cNvPr>
          <p:cNvSpPr/>
          <p:nvPr/>
        </p:nvSpPr>
        <p:spPr>
          <a:xfrm>
            <a:off x="5140670" y="3407097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E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EB05DBC9-E720-4DB1-8EDA-DFAF37F2C9F3}"/>
              </a:ext>
            </a:extLst>
          </p:cNvPr>
          <p:cNvSpPr/>
          <p:nvPr/>
        </p:nvSpPr>
        <p:spPr>
          <a:xfrm>
            <a:off x="4646781" y="437686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F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C59FA688-1361-4173-9BAF-EED754D67F04}"/>
              </a:ext>
            </a:extLst>
          </p:cNvPr>
          <p:cNvSpPr/>
          <p:nvPr/>
        </p:nvSpPr>
        <p:spPr>
          <a:xfrm>
            <a:off x="5728547" y="4303397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G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F38CD76-4BF3-4F3F-A957-F852544C10C6}"/>
              </a:ext>
            </a:extLst>
          </p:cNvPr>
          <p:cNvSpPr/>
          <p:nvPr/>
        </p:nvSpPr>
        <p:spPr>
          <a:xfrm>
            <a:off x="3670149" y="4350033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C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E7ED4C09-67C3-407C-BBEB-7F76F40AE270}"/>
              </a:ext>
            </a:extLst>
          </p:cNvPr>
          <p:cNvSpPr/>
          <p:nvPr/>
        </p:nvSpPr>
        <p:spPr>
          <a:xfrm>
            <a:off x="5464518" y="5199697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H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7" name="橢圓 16">
            <a:extLst>
              <a:ext uri="{FF2B5EF4-FFF2-40B4-BE49-F238E27FC236}">
                <a16:creationId xmlns:a16="http://schemas.microsoft.com/office/drawing/2014/main" id="{97EA73B8-72B5-4EAD-83AC-EF17E58EB3C4}"/>
              </a:ext>
            </a:extLst>
          </p:cNvPr>
          <p:cNvSpPr/>
          <p:nvPr/>
        </p:nvSpPr>
        <p:spPr>
          <a:xfrm>
            <a:off x="6090483" y="614697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I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E157436E-2AD5-490E-9B62-3B01029D7AC8}"/>
              </a:ext>
            </a:extLst>
          </p:cNvPr>
          <p:cNvSpPr/>
          <p:nvPr/>
        </p:nvSpPr>
        <p:spPr>
          <a:xfrm>
            <a:off x="3907109" y="5308159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D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C8071FAF-EB00-44DD-9B44-40016B8726C6}"/>
              </a:ext>
            </a:extLst>
          </p:cNvPr>
          <p:cNvSpPr/>
          <p:nvPr/>
        </p:nvSpPr>
        <p:spPr>
          <a:xfrm>
            <a:off x="4965543" y="6146975"/>
            <a:ext cx="647697" cy="579203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J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CF3DF076-ED11-48BA-8FF2-CF3534F0620E}"/>
              </a:ext>
            </a:extLst>
          </p:cNvPr>
          <p:cNvCxnSpPr>
            <a:cxnSpLocks/>
            <a:stCxn id="4" idx="4"/>
            <a:endCxn id="6" idx="0"/>
          </p:cNvCxnSpPr>
          <p:nvPr/>
        </p:nvCxnSpPr>
        <p:spPr>
          <a:xfrm>
            <a:off x="4641695" y="2968653"/>
            <a:ext cx="822824" cy="4384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E10E1A94-BA44-4F7F-AF29-902F8C71CA7F}"/>
              </a:ext>
            </a:extLst>
          </p:cNvPr>
          <p:cNvCxnSpPr>
            <a:cxnSpLocks/>
            <a:stCxn id="6" idx="4"/>
            <a:endCxn id="8" idx="0"/>
          </p:cNvCxnSpPr>
          <p:nvPr/>
        </p:nvCxnSpPr>
        <p:spPr>
          <a:xfrm>
            <a:off x="5464519" y="3986300"/>
            <a:ext cx="587877" cy="317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1C8303C2-85F3-4D20-97A7-04E553823E52}"/>
              </a:ext>
            </a:extLst>
          </p:cNvPr>
          <p:cNvCxnSpPr>
            <a:stCxn id="4" idx="4"/>
            <a:endCxn id="5" idx="0"/>
          </p:cNvCxnSpPr>
          <p:nvPr/>
        </p:nvCxnSpPr>
        <p:spPr>
          <a:xfrm flipH="1">
            <a:off x="3820221" y="2968653"/>
            <a:ext cx="821474" cy="4384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1CA7FD0D-7CBB-46E0-891D-74ACC3898C87}"/>
              </a:ext>
            </a:extLst>
          </p:cNvPr>
          <p:cNvCxnSpPr>
            <a:cxnSpLocks/>
            <a:stCxn id="5" idx="4"/>
            <a:endCxn id="9" idx="0"/>
          </p:cNvCxnSpPr>
          <p:nvPr/>
        </p:nvCxnSpPr>
        <p:spPr>
          <a:xfrm>
            <a:off x="3820221" y="3986299"/>
            <a:ext cx="173777" cy="363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C4972C73-2CE1-4F77-848D-281B41EFF998}"/>
              </a:ext>
            </a:extLst>
          </p:cNvPr>
          <p:cNvCxnSpPr>
            <a:cxnSpLocks/>
            <a:stCxn id="9" idx="4"/>
            <a:endCxn id="18" idx="0"/>
          </p:cNvCxnSpPr>
          <p:nvPr/>
        </p:nvCxnSpPr>
        <p:spPr>
          <a:xfrm>
            <a:off x="3993998" y="4929236"/>
            <a:ext cx="236960" cy="378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CC398437-439A-443E-A82B-2DF71714EFF5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flipH="1">
            <a:off x="4970630" y="3986300"/>
            <a:ext cx="493889" cy="39056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>
            <a:extLst>
              <a:ext uri="{FF2B5EF4-FFF2-40B4-BE49-F238E27FC236}">
                <a16:creationId xmlns:a16="http://schemas.microsoft.com/office/drawing/2014/main" id="{DB40CC20-FEC4-441A-B2B6-8141D068481D}"/>
              </a:ext>
            </a:extLst>
          </p:cNvPr>
          <p:cNvCxnSpPr>
            <a:stCxn id="8" idx="4"/>
            <a:endCxn id="10" idx="0"/>
          </p:cNvCxnSpPr>
          <p:nvPr/>
        </p:nvCxnSpPr>
        <p:spPr>
          <a:xfrm flipH="1">
            <a:off x="5788367" y="4882600"/>
            <a:ext cx="264029" cy="3170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>
            <a:extLst>
              <a:ext uri="{FF2B5EF4-FFF2-40B4-BE49-F238E27FC236}">
                <a16:creationId xmlns:a16="http://schemas.microsoft.com/office/drawing/2014/main" id="{3CD85010-26D3-4EED-8DAF-8357CCFA236F}"/>
              </a:ext>
            </a:extLst>
          </p:cNvPr>
          <p:cNvCxnSpPr>
            <a:cxnSpLocks/>
            <a:stCxn id="10" idx="4"/>
            <a:endCxn id="17" idx="0"/>
          </p:cNvCxnSpPr>
          <p:nvPr/>
        </p:nvCxnSpPr>
        <p:spPr>
          <a:xfrm>
            <a:off x="5788367" y="5778900"/>
            <a:ext cx="625965" cy="368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>
            <a:extLst>
              <a:ext uri="{FF2B5EF4-FFF2-40B4-BE49-F238E27FC236}">
                <a16:creationId xmlns:a16="http://schemas.microsoft.com/office/drawing/2014/main" id="{49DFC5AB-06BF-4FC4-A663-B69EF5928BA7}"/>
              </a:ext>
            </a:extLst>
          </p:cNvPr>
          <p:cNvCxnSpPr>
            <a:stCxn id="10" idx="4"/>
            <a:endCxn id="19" idx="0"/>
          </p:cNvCxnSpPr>
          <p:nvPr/>
        </p:nvCxnSpPr>
        <p:spPr>
          <a:xfrm flipH="1">
            <a:off x="5289392" y="5778900"/>
            <a:ext cx="498975" cy="3680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投影片編號版面配置區 84">
            <a:extLst>
              <a:ext uri="{FF2B5EF4-FFF2-40B4-BE49-F238E27FC236}">
                <a16:creationId xmlns:a16="http://schemas.microsoft.com/office/drawing/2014/main" id="{C7AF3B66-F55C-4C8C-ADFE-3F9C55CAB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09643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4D7AB93-05FB-46D0-994D-959728118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Q4: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F9A0D2B-6C53-4EBB-8884-2F3D7C8F88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altLang="zh-TW" dirty="0"/>
              <a:t>Please discuss how to convert a given complete binary search tree into a Min Heap in which every node has its total left subtree node value less than its total right subtree node value. 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BC52124-E848-4198-A20E-C4DB8C79DA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717"/>
          <a:stretch/>
        </p:blipFill>
        <p:spPr>
          <a:xfrm>
            <a:off x="6464463" y="3369702"/>
            <a:ext cx="4135112" cy="24979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EAD188A-E365-4AE1-89D4-01E8F81AF7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9717"/>
          <a:stretch/>
        </p:blipFill>
        <p:spPr>
          <a:xfrm>
            <a:off x="1049913" y="3514563"/>
            <a:ext cx="3895311" cy="2353087"/>
          </a:xfrm>
          <a:prstGeom prst="rect">
            <a:avLst/>
          </a:prstGeom>
        </p:spPr>
      </p:pic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CC1F9CC-E1B3-4FD3-A656-CB2BAAD5E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60283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D44D59-0822-40CA-A77D-06D7FC8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A4:</a:t>
            </a:r>
            <a:endParaRPr lang="zh-TW" altLang="en-US" dirty="0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781F982-0D20-48CA-AFD5-C94520A6B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154" y="1958927"/>
            <a:ext cx="11467215" cy="2221187"/>
          </a:xfrm>
          <a:prstGeom prst="rect">
            <a:avLst/>
          </a:prstGeom>
        </p:spPr>
      </p:pic>
      <p:sp>
        <p:nvSpPr>
          <p:cNvPr id="14" name="投影片編號版面配置區 13">
            <a:extLst>
              <a:ext uri="{FF2B5EF4-FFF2-40B4-BE49-F238E27FC236}">
                <a16:creationId xmlns:a16="http://schemas.microsoft.com/office/drawing/2014/main" id="{5D749F85-8F4F-47BD-9CDD-01A96CF87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780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845734-6E49-430F-A5B7-819DCC61D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Q5: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4382F21-272D-4659-AA00-5037A11A04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Union is a basic function used in the disjoint set data structure. If you are to construct a set which includes the elements x1, x2, …, </a:t>
            </a:r>
            <a:r>
              <a:rPr lang="en-US" altLang="zh-TW" dirty="0" err="1"/>
              <a:t>xn</a:t>
            </a:r>
            <a:r>
              <a:rPr lang="en-US" altLang="zh-TW" dirty="0"/>
              <a:t>, starting from an  empty set. (i.e. x1, x2, …, </a:t>
            </a:r>
            <a:r>
              <a:rPr lang="en-US" altLang="zh-TW" dirty="0" err="1"/>
              <a:t>xn</a:t>
            </a:r>
            <a:r>
              <a:rPr lang="en-US" altLang="zh-TW" dirty="0"/>
              <a:t> should be in the same set)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Please calculate the total number of operations (make-set and union) needed to establish the set.</a:t>
            </a:r>
            <a:endParaRPr lang="zh-TW" altLang="zh-TW" dirty="0"/>
          </a:p>
          <a:p>
            <a:pPr marL="514350" lvl="0" indent="-514350">
              <a:buFont typeface="+mj-lt"/>
              <a:buAutoNum type="alphaUcPeriod"/>
            </a:pPr>
            <a:r>
              <a:rPr lang="en-US" altLang="zh-TW" dirty="0"/>
              <a:t>What is the worst-case time complexity? Please explain your analysis process.</a:t>
            </a:r>
            <a:endParaRPr lang="zh-TW" altLang="zh-TW" dirty="0"/>
          </a:p>
          <a:p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26E9C6A8-4286-48CB-ABFE-D7AAA8794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320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98BB9-7C27-4F6B-9A3A-4DFE8899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Quick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950FC-48A9-4D36-83BF-A9E71C83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array or linked list</a:t>
            </a:r>
          </a:p>
          <a:p>
            <a:pPr lvl="1"/>
            <a:r>
              <a:rPr lang="en-US" altLang="zh-TW" dirty="0" err="1"/>
              <a:t>Eg.</a:t>
            </a:r>
            <a:r>
              <a:rPr lang="en-US" altLang="zh-TW" dirty="0"/>
              <a:t> DS = {0, 1, 2, 5}, {3, 6, 7}, {4}</a:t>
            </a:r>
          </a:p>
          <a:p>
            <a:pPr lvl="1"/>
            <a:r>
              <a:rPr lang="en-US" altLang="zh-TW" dirty="0"/>
              <a:t>Array: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Linked list: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0CAC8D-9F36-4CC2-A492-D7B6BD35D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971387"/>
              </p:ext>
            </p:extLst>
          </p:nvPr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sp>
        <p:nvSpPr>
          <p:cNvPr id="40" name="橢圓 39">
            <a:extLst>
              <a:ext uri="{FF2B5EF4-FFF2-40B4-BE49-F238E27FC236}">
                <a16:creationId xmlns:a16="http://schemas.microsoft.com/office/drawing/2014/main" id="{FFF2DEEE-E35A-47E0-8672-703878175D9A}"/>
              </a:ext>
            </a:extLst>
          </p:cNvPr>
          <p:cNvSpPr/>
          <p:nvPr/>
        </p:nvSpPr>
        <p:spPr>
          <a:xfrm>
            <a:off x="1782928" y="5956104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1" name="橢圓 40">
            <a:extLst>
              <a:ext uri="{FF2B5EF4-FFF2-40B4-BE49-F238E27FC236}">
                <a16:creationId xmlns:a16="http://schemas.microsoft.com/office/drawing/2014/main" id="{281A848D-ECC4-4143-92C3-FB9CA63054CE}"/>
              </a:ext>
            </a:extLst>
          </p:cNvPr>
          <p:cNvSpPr/>
          <p:nvPr/>
        </p:nvSpPr>
        <p:spPr>
          <a:xfrm>
            <a:off x="2581986" y="599603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2" name="橢圓 41">
            <a:extLst>
              <a:ext uri="{FF2B5EF4-FFF2-40B4-BE49-F238E27FC236}">
                <a16:creationId xmlns:a16="http://schemas.microsoft.com/office/drawing/2014/main" id="{807E51F3-93E8-4599-A6BE-553F05437DC6}"/>
              </a:ext>
            </a:extLst>
          </p:cNvPr>
          <p:cNvSpPr/>
          <p:nvPr/>
        </p:nvSpPr>
        <p:spPr>
          <a:xfrm>
            <a:off x="3521267" y="5958142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3" name="橢圓 42">
            <a:extLst>
              <a:ext uri="{FF2B5EF4-FFF2-40B4-BE49-F238E27FC236}">
                <a16:creationId xmlns:a16="http://schemas.microsoft.com/office/drawing/2014/main" id="{3562BB46-B026-4796-9326-9F7D91CE5D33}"/>
              </a:ext>
            </a:extLst>
          </p:cNvPr>
          <p:cNvSpPr/>
          <p:nvPr/>
        </p:nvSpPr>
        <p:spPr>
          <a:xfrm>
            <a:off x="4458733" y="5966807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4" name="橢圓 43">
            <a:extLst>
              <a:ext uri="{FF2B5EF4-FFF2-40B4-BE49-F238E27FC236}">
                <a16:creationId xmlns:a16="http://schemas.microsoft.com/office/drawing/2014/main" id="{EC43FED9-4B38-4FF7-9D8E-6AD6E4B362B7}"/>
              </a:ext>
            </a:extLst>
          </p:cNvPr>
          <p:cNvSpPr/>
          <p:nvPr/>
        </p:nvSpPr>
        <p:spPr>
          <a:xfrm>
            <a:off x="5759067" y="591272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5" name="橢圓 44">
            <a:extLst>
              <a:ext uri="{FF2B5EF4-FFF2-40B4-BE49-F238E27FC236}">
                <a16:creationId xmlns:a16="http://schemas.microsoft.com/office/drawing/2014/main" id="{2A1FF8AF-123B-4BE1-960E-0496C5C4391F}"/>
              </a:ext>
            </a:extLst>
          </p:cNvPr>
          <p:cNvSpPr/>
          <p:nvPr/>
        </p:nvSpPr>
        <p:spPr>
          <a:xfrm>
            <a:off x="6612299" y="591272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6" name="橢圓 45">
            <a:extLst>
              <a:ext uri="{FF2B5EF4-FFF2-40B4-BE49-F238E27FC236}">
                <a16:creationId xmlns:a16="http://schemas.microsoft.com/office/drawing/2014/main" id="{3F067B24-FDB0-480D-958D-2D8528729F0B}"/>
              </a:ext>
            </a:extLst>
          </p:cNvPr>
          <p:cNvSpPr/>
          <p:nvPr/>
        </p:nvSpPr>
        <p:spPr>
          <a:xfrm>
            <a:off x="7465531" y="5887902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47" name="橢圓 46">
            <a:extLst>
              <a:ext uri="{FF2B5EF4-FFF2-40B4-BE49-F238E27FC236}">
                <a16:creationId xmlns:a16="http://schemas.microsoft.com/office/drawing/2014/main" id="{863790B5-1773-4F9A-94EC-B4F1A7BD8BD4}"/>
              </a:ext>
            </a:extLst>
          </p:cNvPr>
          <p:cNvSpPr/>
          <p:nvPr/>
        </p:nvSpPr>
        <p:spPr>
          <a:xfrm>
            <a:off x="9932731" y="5876750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單箭頭接點 47">
            <a:extLst>
              <a:ext uri="{FF2B5EF4-FFF2-40B4-BE49-F238E27FC236}">
                <a16:creationId xmlns:a16="http://schemas.microsoft.com/office/drawing/2014/main" id="{20BC032D-379E-4891-B2E4-524F16A71BBE}"/>
              </a:ext>
            </a:extLst>
          </p:cNvPr>
          <p:cNvCxnSpPr>
            <a:stCxn id="40" idx="0"/>
          </p:cNvCxnSpPr>
          <p:nvPr/>
        </p:nvCxnSpPr>
        <p:spPr>
          <a:xfrm flipV="1">
            <a:off x="2123496" y="4991878"/>
            <a:ext cx="927614" cy="96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5BD9AFB9-3F24-49D5-8776-85DBE58ECBF8}"/>
              </a:ext>
            </a:extLst>
          </p:cNvPr>
          <p:cNvCxnSpPr>
            <a:stCxn id="41" idx="0"/>
          </p:cNvCxnSpPr>
          <p:nvPr/>
        </p:nvCxnSpPr>
        <p:spPr>
          <a:xfrm flipV="1">
            <a:off x="2922554" y="4991878"/>
            <a:ext cx="426616" cy="10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>
            <a:extLst>
              <a:ext uri="{FF2B5EF4-FFF2-40B4-BE49-F238E27FC236}">
                <a16:creationId xmlns:a16="http://schemas.microsoft.com/office/drawing/2014/main" id="{1B27C8A6-CEFE-4E46-93F2-5204E6D07FC7}"/>
              </a:ext>
            </a:extLst>
          </p:cNvPr>
          <p:cNvCxnSpPr>
            <a:stCxn id="42" idx="0"/>
          </p:cNvCxnSpPr>
          <p:nvPr/>
        </p:nvCxnSpPr>
        <p:spPr>
          <a:xfrm flipH="1" flipV="1">
            <a:off x="3573626" y="4991878"/>
            <a:ext cx="288209" cy="96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橢圓 50">
            <a:extLst>
              <a:ext uri="{FF2B5EF4-FFF2-40B4-BE49-F238E27FC236}">
                <a16:creationId xmlns:a16="http://schemas.microsoft.com/office/drawing/2014/main" id="{5558ED8D-4C62-4157-8A0E-4E271133B4C6}"/>
              </a:ext>
            </a:extLst>
          </p:cNvPr>
          <p:cNvSpPr/>
          <p:nvPr/>
        </p:nvSpPr>
        <p:spPr>
          <a:xfrm>
            <a:off x="3189374" y="4328484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單箭頭接點 51">
            <a:extLst>
              <a:ext uri="{FF2B5EF4-FFF2-40B4-BE49-F238E27FC236}">
                <a16:creationId xmlns:a16="http://schemas.microsoft.com/office/drawing/2014/main" id="{8B70C304-B1C5-4DD7-8E1C-44D7AC368DC3}"/>
              </a:ext>
            </a:extLst>
          </p:cNvPr>
          <p:cNvCxnSpPr>
            <a:stCxn id="43" idx="0"/>
          </p:cNvCxnSpPr>
          <p:nvPr/>
        </p:nvCxnSpPr>
        <p:spPr>
          <a:xfrm flipH="1" flipV="1">
            <a:off x="3861834" y="4916313"/>
            <a:ext cx="937467" cy="10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7B9CB054-BD7E-4B1F-BCF3-73A81A83A95A}"/>
              </a:ext>
            </a:extLst>
          </p:cNvPr>
          <p:cNvSpPr/>
          <p:nvPr/>
        </p:nvSpPr>
        <p:spPr>
          <a:xfrm>
            <a:off x="6612298" y="4343694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BC5AB241-BD17-40A2-BC0C-265798678099}"/>
              </a:ext>
            </a:extLst>
          </p:cNvPr>
          <p:cNvCxnSpPr>
            <a:cxnSpLocks/>
            <a:stCxn id="46" idx="0"/>
          </p:cNvCxnSpPr>
          <p:nvPr/>
        </p:nvCxnSpPr>
        <p:spPr>
          <a:xfrm flipH="1" flipV="1">
            <a:off x="7136042" y="4968629"/>
            <a:ext cx="670057" cy="91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>
            <a:extLst>
              <a:ext uri="{FF2B5EF4-FFF2-40B4-BE49-F238E27FC236}">
                <a16:creationId xmlns:a16="http://schemas.microsoft.com/office/drawing/2014/main" id="{51B73C6D-C7E3-4F72-BCCF-502A9AEF0012}"/>
              </a:ext>
            </a:extLst>
          </p:cNvPr>
          <p:cNvCxnSpPr>
            <a:cxnSpLocks/>
            <a:stCxn id="45" idx="0"/>
          </p:cNvCxnSpPr>
          <p:nvPr/>
        </p:nvCxnSpPr>
        <p:spPr>
          <a:xfrm flipV="1">
            <a:off x="6952867" y="5066460"/>
            <a:ext cx="11078" cy="84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>
            <a:extLst>
              <a:ext uri="{FF2B5EF4-FFF2-40B4-BE49-F238E27FC236}">
                <a16:creationId xmlns:a16="http://schemas.microsoft.com/office/drawing/2014/main" id="{0D8525AB-11A1-473D-83CD-878179E2AC35}"/>
              </a:ext>
            </a:extLst>
          </p:cNvPr>
          <p:cNvCxnSpPr>
            <a:cxnSpLocks/>
            <a:stCxn id="44" idx="0"/>
          </p:cNvCxnSpPr>
          <p:nvPr/>
        </p:nvCxnSpPr>
        <p:spPr>
          <a:xfrm flipV="1">
            <a:off x="6099635" y="4991878"/>
            <a:ext cx="561527" cy="9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>
            <a:extLst>
              <a:ext uri="{FF2B5EF4-FFF2-40B4-BE49-F238E27FC236}">
                <a16:creationId xmlns:a16="http://schemas.microsoft.com/office/drawing/2014/main" id="{CB82BC6D-E32B-49C3-A1B5-96755AC62770}"/>
              </a:ext>
            </a:extLst>
          </p:cNvPr>
          <p:cNvSpPr/>
          <p:nvPr/>
        </p:nvSpPr>
        <p:spPr>
          <a:xfrm>
            <a:off x="9857859" y="4330995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58" name="直線單箭頭接點 57">
            <a:extLst>
              <a:ext uri="{FF2B5EF4-FFF2-40B4-BE49-F238E27FC236}">
                <a16:creationId xmlns:a16="http://schemas.microsoft.com/office/drawing/2014/main" id="{E224E436-3260-4B31-AB7B-2B742EF4CA69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10198426" y="5053761"/>
            <a:ext cx="74873" cy="82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投影片編號版面配置區 61">
            <a:extLst>
              <a:ext uri="{FF2B5EF4-FFF2-40B4-BE49-F238E27FC236}">
                <a16:creationId xmlns:a16="http://schemas.microsoft.com/office/drawing/2014/main" id="{51D1C0DD-470E-4709-A304-64F518306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571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1F0E2D-D164-4804-8FCF-9A2463311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A5: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8C0AE8-1FA8-4AA7-A3DE-386F724279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61787"/>
              </a:xfrm>
            </p:spPr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lphaUcPeriod"/>
                </a:pPr>
                <a:r>
                  <a:rPr lang="en-US" altLang="zh-TW" dirty="0"/>
                  <a:t>n make-set and (n-1) union</a:t>
                </a:r>
              </a:p>
              <a:p>
                <a:pPr marL="514350" indent="-514350">
                  <a:buFont typeface="+mj-lt"/>
                  <a:buAutoNum type="alphaUcPeriod"/>
                </a:pPr>
                <a:r>
                  <a:rPr lang="en-US" altLang="zh-TW" dirty="0"/>
                  <a:t>Union with quick find: </a:t>
                </a:r>
              </a:p>
              <a:p>
                <a:pPr marL="457200" lvl="1" indent="0">
                  <a:buNone/>
                </a:pPr>
                <a:r>
                  <a:rPr lang="en-US" altLang="zh-TW" dirty="0"/>
                  <a:t>Union(0,1)</a:t>
                </a:r>
                <a:r>
                  <a:rPr lang="en-US" altLang="zh-TW" dirty="0">
                    <a:sym typeface="Wingdings" panose="05000000000000000000" pitchFamily="2" charset="2"/>
                  </a:rPr>
                  <a:t></a:t>
                </a:r>
                <a:r>
                  <a:rPr lang="en-US" altLang="zh-TW" dirty="0"/>
                  <a:t>Union(1,2)</a:t>
                </a:r>
                <a:r>
                  <a:rPr lang="en-US" altLang="zh-TW" dirty="0">
                    <a:sym typeface="Wingdings" panose="05000000000000000000" pitchFamily="2" charset="2"/>
                  </a:rPr>
                  <a:t> …..Union(n-2, n-1)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Union(0,1):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altLang="zh-TW" dirty="0"/>
                  <a:t>Union(1,2)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TW" dirty="0"/>
              </a:p>
              <a:p>
                <a:pPr marL="971550" lvl="1" indent="-514350">
                  <a:buFont typeface="+mj-lt"/>
                  <a:buAutoNum type="arabicPeriod"/>
                </a:pPr>
                <a:endParaRPr lang="en-US" altLang="zh-TW" dirty="0"/>
              </a:p>
              <a:p>
                <a:pPr marL="45720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And so on….</a:t>
                </a:r>
              </a:p>
              <a:p>
                <a:pPr marL="457200" lvl="1" indent="0">
                  <a:buNone/>
                </a:pPr>
                <a:r>
                  <a:rPr lang="en-US" altLang="zh-TW" dirty="0">
                    <a:sym typeface="Wingdings" panose="05000000000000000000" pitchFamily="2" charset="2"/>
                  </a:rPr>
                  <a:t>O(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e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TW" dirty="0">
                    <a:sym typeface="Wingdings" panose="05000000000000000000" pitchFamily="2" charset="2"/>
                  </a:rPr>
                  <a:t>)</a:t>
                </a:r>
                <a:endParaRPr lang="en-US" altLang="zh-TW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288C0AE8-1FA8-4AA7-A3DE-386F724279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61787"/>
              </a:xfrm>
              <a:blipFill>
                <a:blip r:embed="rId2"/>
                <a:stretch>
                  <a:fillRect l="-1217" t="-217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47ECF5-7B37-4F1E-8E75-7C77544C4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30</a:t>
            </a:fld>
            <a:endParaRPr lang="zh-TW" altLang="en-US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75B909EB-81B8-4E54-B16F-A32859A562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245461"/>
              </p:ext>
            </p:extLst>
          </p:nvPr>
        </p:nvGraphicFramePr>
        <p:xfrm>
          <a:off x="2498531" y="360299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Sn-1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AF8E7BEF-E510-41E9-A65C-AD4010A9B3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6404333"/>
              </p:ext>
            </p:extLst>
          </p:nvPr>
        </p:nvGraphicFramePr>
        <p:xfrm>
          <a:off x="2498530" y="480402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id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0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2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 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bg1"/>
                          </a:solidFill>
                        </a:rPr>
                        <a:t>n-1</a:t>
                      </a:r>
                      <a:endParaRPr lang="zh-TW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Set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S2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S2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S3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Sn-1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468279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008F42-C075-46B4-8783-2A6697E1F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Q6: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8B9CD2-1BB5-4968-9262-7AC0B69940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TW" dirty="0"/>
              <a:t>According to the exercise 5 . Can you think of any other approach to speed up the union function? If yes, please describe how it works and analyze the time complexity of the methodology.</a:t>
            </a:r>
            <a:endParaRPr lang="zh-TW" altLang="zh-TW" dirty="0"/>
          </a:p>
          <a:p>
            <a:pPr marL="0" indent="0">
              <a:buNone/>
            </a:pP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66F2CE7-75F1-4E65-81F2-AA5F6E327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784615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CE461-FD07-4CB6-9B07-2C6C88714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A6: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50C44E-423C-4661-AFD8-85107C8995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Simple Find with Simple Union (page 9)</a:t>
            </a:r>
          </a:p>
          <a:p>
            <a:r>
              <a:rPr lang="en-US" altLang="zh-TW" dirty="0"/>
              <a:t>Weighted Union with Collapsing Find (page 13)</a:t>
            </a:r>
            <a:endParaRPr lang="zh-TW" altLang="en-US" dirty="0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1166407-096C-4F9D-B6D9-3725E7E2D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99711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00E93D1-6A80-413D-B6AA-232754D38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Q7: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E58535-C787-4917-AC42-E0CC71473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altLang="zh-TW" dirty="0"/>
              <a:t>Given the disjoint set DS = {0, 1, 2, 5}, {3, 6, 7}, {4}, please show how you may use an  “array” to represent this disjoint set. First describe your data structure and then show the result.</a:t>
            </a:r>
            <a:endParaRPr lang="zh-TW" altLang="zh-TW" dirty="0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65B0F8F-AD65-4859-AD46-0C389B08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975839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5FD770-AAD4-4102-A534-24C645726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A7: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6CF12FA-29B6-47C5-8B32-906404AD5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Method 1: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Method 2: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3CD053-7017-49E2-883C-6730670599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1644898"/>
              </p:ext>
            </p:extLst>
          </p:nvPr>
        </p:nvGraphicFramePr>
        <p:xfrm>
          <a:off x="2032000" y="2380152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DC46936E-2989-40B8-9C9F-ED6A5C1B06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9852571"/>
              </p:ext>
            </p:extLst>
          </p:nvPr>
        </p:nvGraphicFramePr>
        <p:xfrm>
          <a:off x="2031999" y="4519811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3CA1E545-A32C-46ED-9D2E-2D1C62887F0C}"/>
              </a:ext>
            </a:extLst>
          </p:cNvPr>
          <p:cNvSpPr txBox="1"/>
          <p:nvPr/>
        </p:nvSpPr>
        <p:spPr>
          <a:xfrm>
            <a:off x="2032000" y="3235008"/>
            <a:ext cx="2073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Note: -1 means root</a:t>
            </a:r>
            <a:endParaRPr lang="zh-TW" altLang="en-US" dirty="0"/>
          </a:p>
        </p:txBody>
      </p:sp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B09E1B0F-5A7A-423D-B10E-50195A5AF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9479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3B1F83-A7E2-481E-83CD-1654E344E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Q8: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865DA22-80F6-4AC3-973A-AE216097E6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TW" dirty="0"/>
              <a:t>Please explain how to delete a node for the following binary tree.</a:t>
            </a:r>
            <a:endParaRPr lang="zh-TW" altLang="zh-TW" dirty="0"/>
          </a:p>
          <a:p>
            <a:pPr lvl="0"/>
            <a:r>
              <a:rPr lang="en-US" altLang="zh-TW" dirty="0"/>
              <a:t>Case 1 : Delete 0002 node</a:t>
            </a:r>
            <a:endParaRPr lang="zh-TW" altLang="zh-TW" dirty="0"/>
          </a:p>
          <a:p>
            <a:pPr lvl="0"/>
            <a:r>
              <a:rPr lang="en-US" altLang="zh-TW" dirty="0"/>
              <a:t>Case 2 : Delete 0015 node</a:t>
            </a:r>
            <a:endParaRPr lang="zh-TW" altLang="zh-TW" dirty="0"/>
          </a:p>
          <a:p>
            <a:pPr lvl="0"/>
            <a:r>
              <a:rPr lang="en-US" altLang="zh-TW" dirty="0"/>
              <a:t>Case 3 : Delete 0050 node</a:t>
            </a:r>
          </a:p>
          <a:p>
            <a:pPr lvl="0"/>
            <a:endParaRPr lang="en-US" altLang="zh-TW" dirty="0"/>
          </a:p>
          <a:p>
            <a:pPr lvl="0"/>
            <a:endParaRPr lang="en-US" altLang="zh-TW" dirty="0"/>
          </a:p>
          <a:p>
            <a:pPr marL="0" lvl="0" indent="0">
              <a:buNone/>
            </a:pPr>
            <a:endParaRPr lang="zh-TW" altLang="zh-TW" dirty="0"/>
          </a:p>
          <a:p>
            <a:pPr marL="0" indent="0">
              <a:buNone/>
            </a:pPr>
            <a:r>
              <a:rPr lang="en-US" altLang="zh-TW" dirty="0"/>
              <a:t>Every tree node has three pointers to its parent, left child, right child. You should explain how to adjust the pointer after a node deletion.</a:t>
            </a:r>
            <a:endParaRPr lang="zh-TW" altLang="zh-TW" dirty="0"/>
          </a:p>
          <a:p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87AE35C-7DB8-4F1F-959F-F43F9F18A345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5355772" y="2192693"/>
            <a:ext cx="5281126" cy="2845837"/>
          </a:xfrm>
          <a:prstGeom prst="rect">
            <a:avLst/>
          </a:prstGeom>
        </p:spPr>
      </p:pic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C2D52A-643A-4230-9D36-B00D695F1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824908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DD7C79-1A58-40B2-BFFF-6CE9DD4B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Delete node in BST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9C83F6-AEBA-4E6E-B2A9-2665636981F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274"/>
          <a:stretch/>
        </p:blipFill>
        <p:spPr>
          <a:xfrm>
            <a:off x="1861685" y="1552380"/>
            <a:ext cx="7739515" cy="5194795"/>
          </a:xfrm>
          <a:prstGeom prst="rect">
            <a:avLst/>
          </a:prstGeom>
        </p:spPr>
      </p:pic>
      <p:sp>
        <p:nvSpPr>
          <p:cNvPr id="8" name="投影片編號版面配置區 7">
            <a:extLst>
              <a:ext uri="{FF2B5EF4-FFF2-40B4-BE49-F238E27FC236}">
                <a16:creationId xmlns:a16="http://schemas.microsoft.com/office/drawing/2014/main" id="{931CEBE9-B41A-4349-A9CF-2C5F4D2EA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9207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4838A-C0A1-4122-94F2-3CF21FA4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A8: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9B7B4-1914-4994-B785-5CBAD46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Case 1 : Delete 0002 node</a:t>
            </a:r>
            <a:endParaRPr lang="zh-TW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B58B061-CD58-4BEC-BA40-F884DEB871E3}"/>
              </a:ext>
            </a:extLst>
          </p:cNvPr>
          <p:cNvSpPr/>
          <p:nvPr/>
        </p:nvSpPr>
        <p:spPr>
          <a:xfrm>
            <a:off x="7880701" y="2383794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0020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5F8F396-445D-4558-97D4-78E7EFCC17D5}"/>
              </a:ext>
            </a:extLst>
          </p:cNvPr>
          <p:cNvSpPr/>
          <p:nvPr/>
        </p:nvSpPr>
        <p:spPr>
          <a:xfrm>
            <a:off x="6528318" y="3565674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0008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B4FD035-CFA5-45D9-B1CE-49D4ACE10030}"/>
              </a:ext>
            </a:extLst>
          </p:cNvPr>
          <p:cNvSpPr/>
          <p:nvPr/>
        </p:nvSpPr>
        <p:spPr>
          <a:xfrm>
            <a:off x="8108333" y="5711744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0030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A0D59BA-996B-4E0A-BF45-7434966ADCE4}"/>
              </a:ext>
            </a:extLst>
          </p:cNvPr>
          <p:cNvSpPr/>
          <p:nvPr/>
        </p:nvSpPr>
        <p:spPr>
          <a:xfrm>
            <a:off x="7282003" y="455600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0015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56501F-6E52-4462-8B17-8B58C32CB0A5}"/>
              </a:ext>
            </a:extLst>
          </p:cNvPr>
          <p:cNvSpPr/>
          <p:nvPr/>
        </p:nvSpPr>
        <p:spPr>
          <a:xfrm>
            <a:off x="6974945" y="5711743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0E8301-1F3C-4E72-8614-F4784B16DD7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7177678" y="2964484"/>
            <a:ext cx="814436" cy="7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8BA9EC-1BE5-4D2E-9559-5DA99FE34F37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 flipH="1">
            <a:off x="8488720" y="5068250"/>
            <a:ext cx="454400" cy="64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5D061-2AC3-4053-82E8-AAF5A323F4B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6908705" y="4245995"/>
            <a:ext cx="753685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C804E7-46D1-468A-ACC1-80A6E7B9BCBC}"/>
              </a:ext>
            </a:extLst>
          </p:cNvPr>
          <p:cNvCxnSpPr>
            <a:cxnSpLocks/>
            <a:stCxn id="9" idx="4"/>
            <a:endCxn id="10" idx="0"/>
          </p:cNvCxnSpPr>
          <p:nvPr/>
        </p:nvCxnSpPr>
        <p:spPr>
          <a:xfrm flipH="1">
            <a:off x="7355332" y="5236326"/>
            <a:ext cx="307058" cy="4754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432EC99A-4BDC-4D11-9F59-A8C7BAE2974E}"/>
              </a:ext>
            </a:extLst>
          </p:cNvPr>
          <p:cNvSpPr/>
          <p:nvPr/>
        </p:nvSpPr>
        <p:spPr>
          <a:xfrm>
            <a:off x="9320564" y="3261131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0060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8B0F998-A3BE-4F30-843A-ABD8CFA9CFCB}"/>
              </a:ext>
            </a:extLst>
          </p:cNvPr>
          <p:cNvCxnSpPr>
            <a:stCxn id="6" idx="5"/>
            <a:endCxn id="25" idx="1"/>
          </p:cNvCxnSpPr>
          <p:nvPr/>
        </p:nvCxnSpPr>
        <p:spPr>
          <a:xfrm>
            <a:off x="8530061" y="2964484"/>
            <a:ext cx="901916" cy="3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3EA3AB49-A041-437A-9972-C94A68FEF78E}"/>
              </a:ext>
            </a:extLst>
          </p:cNvPr>
          <p:cNvSpPr/>
          <p:nvPr/>
        </p:nvSpPr>
        <p:spPr>
          <a:xfrm>
            <a:off x="8562733" y="4387929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0050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6F39B-F828-4ADF-92EE-853DCD475E4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8943120" y="3841821"/>
            <a:ext cx="488857" cy="5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74FD5C26-3231-435A-8877-2328608E0AF2}"/>
              </a:ext>
            </a:extLst>
          </p:cNvPr>
          <p:cNvSpPr/>
          <p:nvPr/>
        </p:nvSpPr>
        <p:spPr>
          <a:xfrm>
            <a:off x="9013252" y="569093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0055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80CEBF6-D028-4E6A-B24E-0948BF9E387B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>
            <a:off x="8943120" y="5068250"/>
            <a:ext cx="450519" cy="6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D9197D65-6F30-4487-93B5-FD0872CBD65F}"/>
              </a:ext>
            </a:extLst>
          </p:cNvPr>
          <p:cNvSpPr/>
          <p:nvPr/>
        </p:nvSpPr>
        <p:spPr>
          <a:xfrm>
            <a:off x="10155466" y="4289488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A0CFE22-9B52-4FF9-B813-8DE3605D6777}"/>
              </a:ext>
            </a:extLst>
          </p:cNvPr>
          <p:cNvSpPr/>
          <p:nvPr/>
        </p:nvSpPr>
        <p:spPr>
          <a:xfrm>
            <a:off x="10764726" y="5662943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9330987-5B3D-4BFA-95A1-48632D939D8F}"/>
              </a:ext>
            </a:extLst>
          </p:cNvPr>
          <p:cNvSpPr/>
          <p:nvPr/>
        </p:nvSpPr>
        <p:spPr>
          <a:xfrm>
            <a:off x="9910587" y="5657440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0070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92B7296-89C1-4288-9D57-7A7C1A18BD81}"/>
              </a:ext>
            </a:extLst>
          </p:cNvPr>
          <p:cNvCxnSpPr>
            <a:cxnSpLocks/>
            <a:stCxn id="25" idx="5"/>
            <a:endCxn id="53" idx="0"/>
          </p:cNvCxnSpPr>
          <p:nvPr/>
        </p:nvCxnSpPr>
        <p:spPr>
          <a:xfrm>
            <a:off x="9969924" y="3841821"/>
            <a:ext cx="565929" cy="4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5B33BC-25E0-4388-B56B-9F3E2986B462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10290974" y="4969809"/>
            <a:ext cx="244879" cy="6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F33395-B92B-418F-9560-54DCD703847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10535853" y="4969809"/>
            <a:ext cx="609260" cy="6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7" name="圖片 116">
            <a:extLst>
              <a:ext uri="{FF2B5EF4-FFF2-40B4-BE49-F238E27FC236}">
                <a16:creationId xmlns:a16="http://schemas.microsoft.com/office/drawing/2014/main" id="{7DF6C237-DDE6-4314-8A63-1BB6456E75DD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69" y="3185258"/>
            <a:ext cx="5281126" cy="2845837"/>
          </a:xfrm>
          <a:prstGeom prst="rect">
            <a:avLst/>
          </a:prstGeom>
        </p:spPr>
      </p:pic>
      <p:sp>
        <p:nvSpPr>
          <p:cNvPr id="118" name="箭號: 向右 117">
            <a:extLst>
              <a:ext uri="{FF2B5EF4-FFF2-40B4-BE49-F238E27FC236}">
                <a16:creationId xmlns:a16="http://schemas.microsoft.com/office/drawing/2014/main" id="{75A2B040-1E04-4E30-BCFA-7AA25E94C789}"/>
              </a:ext>
            </a:extLst>
          </p:cNvPr>
          <p:cNvSpPr/>
          <p:nvPr/>
        </p:nvSpPr>
        <p:spPr>
          <a:xfrm>
            <a:off x="5203892" y="4313689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0" name="投影片編號版面配置區 119">
            <a:extLst>
              <a:ext uri="{FF2B5EF4-FFF2-40B4-BE49-F238E27FC236}">
                <a16:creationId xmlns:a16="http://schemas.microsoft.com/office/drawing/2014/main" id="{895E8B14-2E0A-439B-B0F3-EE28E3E3F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38930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4838A-C0A1-4122-94F2-3CF21FA4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A8: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9B7B4-1914-4994-B785-5CBAD46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Case 2 : Delete 0015 node</a:t>
            </a:r>
            <a:endParaRPr lang="zh-TW" altLang="zh-TW" dirty="0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B58B061-CD58-4BEC-BA40-F884DEB871E3}"/>
              </a:ext>
            </a:extLst>
          </p:cNvPr>
          <p:cNvSpPr/>
          <p:nvPr/>
        </p:nvSpPr>
        <p:spPr>
          <a:xfrm>
            <a:off x="8141958" y="2303629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0020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5F8F396-445D-4558-97D4-78E7EFCC17D5}"/>
              </a:ext>
            </a:extLst>
          </p:cNvPr>
          <p:cNvSpPr/>
          <p:nvPr/>
        </p:nvSpPr>
        <p:spPr>
          <a:xfrm>
            <a:off x="6789575" y="3485509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0008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B4FD035-CFA5-45D9-B1CE-49D4ACE10030}"/>
              </a:ext>
            </a:extLst>
          </p:cNvPr>
          <p:cNvSpPr/>
          <p:nvPr/>
        </p:nvSpPr>
        <p:spPr>
          <a:xfrm>
            <a:off x="8369590" y="5631579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0030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A0D59BA-996B-4E0A-BF45-7434966ADCE4}"/>
              </a:ext>
            </a:extLst>
          </p:cNvPr>
          <p:cNvSpPr/>
          <p:nvPr/>
        </p:nvSpPr>
        <p:spPr>
          <a:xfrm>
            <a:off x="7376657" y="443377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56501F-6E52-4462-8B17-8B58C32CB0A5}"/>
              </a:ext>
            </a:extLst>
          </p:cNvPr>
          <p:cNvSpPr/>
          <p:nvPr/>
        </p:nvSpPr>
        <p:spPr>
          <a:xfrm>
            <a:off x="6220768" y="4427368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0002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0E8301-1F3C-4E72-8614-F4784B16DD7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7438935" y="2884319"/>
            <a:ext cx="814436" cy="7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8BA9EC-1BE5-4D2E-9559-5DA99FE34F37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 flipH="1">
            <a:off x="8749977" y="4988085"/>
            <a:ext cx="454400" cy="64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5D061-2AC3-4053-82E8-AAF5A323F4B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7169962" y="4165830"/>
            <a:ext cx="587082" cy="267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C804E7-46D1-468A-ACC1-80A6E7B9BCB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601155" y="4165830"/>
            <a:ext cx="568807" cy="2615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432EC99A-4BDC-4D11-9F59-A8C7BAE2974E}"/>
              </a:ext>
            </a:extLst>
          </p:cNvPr>
          <p:cNvSpPr/>
          <p:nvPr/>
        </p:nvSpPr>
        <p:spPr>
          <a:xfrm>
            <a:off x="9581821" y="3180966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0060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8B0F998-A3BE-4F30-843A-ABD8CFA9CFCB}"/>
              </a:ext>
            </a:extLst>
          </p:cNvPr>
          <p:cNvCxnSpPr>
            <a:stCxn id="6" idx="5"/>
            <a:endCxn id="25" idx="1"/>
          </p:cNvCxnSpPr>
          <p:nvPr/>
        </p:nvCxnSpPr>
        <p:spPr>
          <a:xfrm>
            <a:off x="8791318" y="2884319"/>
            <a:ext cx="901916" cy="3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3EA3AB49-A041-437A-9972-C94A68FEF78E}"/>
              </a:ext>
            </a:extLst>
          </p:cNvPr>
          <p:cNvSpPr/>
          <p:nvPr/>
        </p:nvSpPr>
        <p:spPr>
          <a:xfrm>
            <a:off x="8823990" y="4307764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0050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6F39B-F828-4ADF-92EE-853DCD475E4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9204377" y="3761656"/>
            <a:ext cx="488857" cy="5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74FD5C26-3231-435A-8877-2328608E0AF2}"/>
              </a:ext>
            </a:extLst>
          </p:cNvPr>
          <p:cNvSpPr/>
          <p:nvPr/>
        </p:nvSpPr>
        <p:spPr>
          <a:xfrm>
            <a:off x="9274509" y="5610770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0055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80CEBF6-D028-4E6A-B24E-0948BF9E387B}"/>
              </a:ext>
            </a:extLst>
          </p:cNvPr>
          <p:cNvCxnSpPr>
            <a:cxnSpLocks/>
            <a:stCxn id="30" idx="4"/>
            <a:endCxn id="47" idx="0"/>
          </p:cNvCxnSpPr>
          <p:nvPr/>
        </p:nvCxnSpPr>
        <p:spPr>
          <a:xfrm>
            <a:off x="9204377" y="4988085"/>
            <a:ext cx="450519" cy="6226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D9197D65-6F30-4487-93B5-FD0872CBD65F}"/>
              </a:ext>
            </a:extLst>
          </p:cNvPr>
          <p:cNvSpPr/>
          <p:nvPr/>
        </p:nvSpPr>
        <p:spPr>
          <a:xfrm>
            <a:off x="10416723" y="4209323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A0CFE22-9B52-4FF9-B813-8DE3605D6777}"/>
              </a:ext>
            </a:extLst>
          </p:cNvPr>
          <p:cNvSpPr/>
          <p:nvPr/>
        </p:nvSpPr>
        <p:spPr>
          <a:xfrm>
            <a:off x="11025983" y="5582778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9330987-5B3D-4BFA-95A1-48632D939D8F}"/>
              </a:ext>
            </a:extLst>
          </p:cNvPr>
          <p:cNvSpPr/>
          <p:nvPr/>
        </p:nvSpPr>
        <p:spPr>
          <a:xfrm>
            <a:off x="10171844" y="557727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0070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92B7296-89C1-4288-9D57-7A7C1A18BD81}"/>
              </a:ext>
            </a:extLst>
          </p:cNvPr>
          <p:cNvCxnSpPr>
            <a:cxnSpLocks/>
            <a:stCxn id="25" idx="5"/>
            <a:endCxn id="53" idx="0"/>
          </p:cNvCxnSpPr>
          <p:nvPr/>
        </p:nvCxnSpPr>
        <p:spPr>
          <a:xfrm>
            <a:off x="10231181" y="3761656"/>
            <a:ext cx="565929" cy="4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5B33BC-25E0-4388-B56B-9F3E2986B462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10552231" y="4889644"/>
            <a:ext cx="244879" cy="6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F33395-B92B-418F-9560-54DCD703847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10797110" y="4889644"/>
            <a:ext cx="609260" cy="6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圖片 33">
            <a:extLst>
              <a:ext uri="{FF2B5EF4-FFF2-40B4-BE49-F238E27FC236}">
                <a16:creationId xmlns:a16="http://schemas.microsoft.com/office/drawing/2014/main" id="{5CD28E44-492F-4ECF-A480-8B092CDEB5C9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74769" y="3185258"/>
            <a:ext cx="5281126" cy="2845837"/>
          </a:xfrm>
          <a:prstGeom prst="rect">
            <a:avLst/>
          </a:prstGeom>
        </p:spPr>
      </p:pic>
      <p:sp>
        <p:nvSpPr>
          <p:cNvPr id="35" name="箭號: 向右 34">
            <a:extLst>
              <a:ext uri="{FF2B5EF4-FFF2-40B4-BE49-F238E27FC236}">
                <a16:creationId xmlns:a16="http://schemas.microsoft.com/office/drawing/2014/main" id="{8DB58C04-30DD-45E8-AC60-918F41651D65}"/>
              </a:ext>
            </a:extLst>
          </p:cNvPr>
          <p:cNvSpPr/>
          <p:nvPr/>
        </p:nvSpPr>
        <p:spPr>
          <a:xfrm>
            <a:off x="5203892" y="4313689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投影片編號版面配置區 18">
            <a:extLst>
              <a:ext uri="{FF2B5EF4-FFF2-40B4-BE49-F238E27FC236}">
                <a16:creationId xmlns:a16="http://schemas.microsoft.com/office/drawing/2014/main" id="{8B473ADF-B029-4CC1-97B8-957A17A6C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80613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4838A-C0A1-4122-94F2-3CF21FA4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A8: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39B7B4-1914-4994-B785-5CBAD46F8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 dirty="0"/>
              <a:t>Case 3 : Delete 0050 node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5B58B061-CD58-4BEC-BA40-F884DEB871E3}"/>
              </a:ext>
            </a:extLst>
          </p:cNvPr>
          <p:cNvSpPr/>
          <p:nvPr/>
        </p:nvSpPr>
        <p:spPr>
          <a:xfrm>
            <a:off x="8337901" y="217247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0020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85F8F396-445D-4558-97D4-78E7EFCC17D5}"/>
              </a:ext>
            </a:extLst>
          </p:cNvPr>
          <p:cNvSpPr/>
          <p:nvPr/>
        </p:nvSpPr>
        <p:spPr>
          <a:xfrm>
            <a:off x="6985518" y="335435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0008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9B4FD035-CFA5-45D9-B1CE-49D4ACE10030}"/>
              </a:ext>
            </a:extLst>
          </p:cNvPr>
          <p:cNvSpPr/>
          <p:nvPr/>
        </p:nvSpPr>
        <p:spPr>
          <a:xfrm>
            <a:off x="8565533" y="5500425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0030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A0D59BA-996B-4E0A-BF45-7434966ADCE4}"/>
              </a:ext>
            </a:extLst>
          </p:cNvPr>
          <p:cNvSpPr/>
          <p:nvPr/>
        </p:nvSpPr>
        <p:spPr>
          <a:xfrm>
            <a:off x="7641232" y="4344686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0015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B056501F-6E52-4462-8B17-8B58C32CB0A5}"/>
              </a:ext>
            </a:extLst>
          </p:cNvPr>
          <p:cNvSpPr/>
          <p:nvPr/>
        </p:nvSpPr>
        <p:spPr>
          <a:xfrm>
            <a:off x="6323886" y="4344686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0002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630E8301-1F3C-4E72-8614-F4784B16DD7C}"/>
              </a:ext>
            </a:extLst>
          </p:cNvPr>
          <p:cNvCxnSpPr>
            <a:stCxn id="6" idx="3"/>
            <a:endCxn id="7" idx="7"/>
          </p:cNvCxnSpPr>
          <p:nvPr/>
        </p:nvCxnSpPr>
        <p:spPr>
          <a:xfrm flipH="1">
            <a:off x="7634878" y="2753165"/>
            <a:ext cx="814436" cy="7008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D8BA9EC-1BE5-4D2E-9559-5DA99FE34F37}"/>
              </a:ext>
            </a:extLst>
          </p:cNvPr>
          <p:cNvCxnSpPr>
            <a:cxnSpLocks/>
            <a:stCxn id="30" idx="4"/>
            <a:endCxn id="8" idx="0"/>
          </p:cNvCxnSpPr>
          <p:nvPr/>
        </p:nvCxnSpPr>
        <p:spPr>
          <a:xfrm flipH="1">
            <a:off x="8945920" y="4856931"/>
            <a:ext cx="454400" cy="643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4F85D061-2AC3-4053-82E8-AAF5A323F4B1}"/>
              </a:ext>
            </a:extLst>
          </p:cNvPr>
          <p:cNvCxnSpPr>
            <a:cxnSpLocks/>
            <a:stCxn id="7" idx="4"/>
            <a:endCxn id="9" idx="0"/>
          </p:cNvCxnSpPr>
          <p:nvPr/>
        </p:nvCxnSpPr>
        <p:spPr>
          <a:xfrm>
            <a:off x="7365905" y="4034676"/>
            <a:ext cx="655714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E0C804E7-46D1-468A-ACC1-80A6E7B9BCBC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 flipH="1">
            <a:off x="6704273" y="4034676"/>
            <a:ext cx="661632" cy="310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橢圓 24">
            <a:extLst>
              <a:ext uri="{FF2B5EF4-FFF2-40B4-BE49-F238E27FC236}">
                <a16:creationId xmlns:a16="http://schemas.microsoft.com/office/drawing/2014/main" id="{432EC99A-4BDC-4D11-9F59-A8C7BAE2974E}"/>
              </a:ext>
            </a:extLst>
          </p:cNvPr>
          <p:cNvSpPr/>
          <p:nvPr/>
        </p:nvSpPr>
        <p:spPr>
          <a:xfrm>
            <a:off x="9777764" y="3049812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0060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58B0F998-A3BE-4F30-843A-ABD8CFA9CFCB}"/>
              </a:ext>
            </a:extLst>
          </p:cNvPr>
          <p:cNvCxnSpPr>
            <a:stCxn id="6" idx="5"/>
            <a:endCxn id="25" idx="1"/>
          </p:cNvCxnSpPr>
          <p:nvPr/>
        </p:nvCxnSpPr>
        <p:spPr>
          <a:xfrm>
            <a:off x="8987261" y="2753165"/>
            <a:ext cx="901916" cy="396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橢圓 29">
            <a:extLst>
              <a:ext uri="{FF2B5EF4-FFF2-40B4-BE49-F238E27FC236}">
                <a16:creationId xmlns:a16="http://schemas.microsoft.com/office/drawing/2014/main" id="{3EA3AB49-A041-437A-9972-C94A68FEF78E}"/>
              </a:ext>
            </a:extLst>
          </p:cNvPr>
          <p:cNvSpPr/>
          <p:nvPr/>
        </p:nvSpPr>
        <p:spPr>
          <a:xfrm>
            <a:off x="9019933" y="4176610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0055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1B06F39B-F828-4ADF-92EE-853DCD475E45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 flipH="1">
            <a:off x="9400320" y="3630502"/>
            <a:ext cx="488857" cy="5461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橢圓 46">
            <a:extLst>
              <a:ext uri="{FF2B5EF4-FFF2-40B4-BE49-F238E27FC236}">
                <a16:creationId xmlns:a16="http://schemas.microsoft.com/office/drawing/2014/main" id="{74FD5C26-3231-435A-8877-2328608E0AF2}"/>
              </a:ext>
            </a:extLst>
          </p:cNvPr>
          <p:cNvSpPr/>
          <p:nvPr/>
        </p:nvSpPr>
        <p:spPr>
          <a:xfrm>
            <a:off x="7264072" y="5446120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0011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49" name="直線單箭頭接點 48">
            <a:extLst>
              <a:ext uri="{FF2B5EF4-FFF2-40B4-BE49-F238E27FC236}">
                <a16:creationId xmlns:a16="http://schemas.microsoft.com/office/drawing/2014/main" id="{A80CEBF6-D028-4E6A-B24E-0948BF9E387B}"/>
              </a:ext>
            </a:extLst>
          </p:cNvPr>
          <p:cNvCxnSpPr>
            <a:cxnSpLocks/>
            <a:stCxn id="9" idx="4"/>
            <a:endCxn id="47" idx="0"/>
          </p:cNvCxnSpPr>
          <p:nvPr/>
        </p:nvCxnSpPr>
        <p:spPr>
          <a:xfrm flipH="1">
            <a:off x="7644459" y="5025007"/>
            <a:ext cx="377160" cy="4211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橢圓 52">
            <a:extLst>
              <a:ext uri="{FF2B5EF4-FFF2-40B4-BE49-F238E27FC236}">
                <a16:creationId xmlns:a16="http://schemas.microsoft.com/office/drawing/2014/main" id="{D9197D65-6F30-4487-93B5-FD0872CBD65F}"/>
              </a:ext>
            </a:extLst>
          </p:cNvPr>
          <p:cNvSpPr/>
          <p:nvPr/>
        </p:nvSpPr>
        <p:spPr>
          <a:xfrm>
            <a:off x="10612666" y="4078169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0080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4" name="橢圓 53">
            <a:extLst>
              <a:ext uri="{FF2B5EF4-FFF2-40B4-BE49-F238E27FC236}">
                <a16:creationId xmlns:a16="http://schemas.microsoft.com/office/drawing/2014/main" id="{EA0CFE22-9B52-4FF9-B813-8DE3605D6777}"/>
              </a:ext>
            </a:extLst>
          </p:cNvPr>
          <p:cNvSpPr/>
          <p:nvPr/>
        </p:nvSpPr>
        <p:spPr>
          <a:xfrm>
            <a:off x="11221926" y="5451624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0100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橢圓 54">
            <a:extLst>
              <a:ext uri="{FF2B5EF4-FFF2-40B4-BE49-F238E27FC236}">
                <a16:creationId xmlns:a16="http://schemas.microsoft.com/office/drawing/2014/main" id="{F9330987-5B3D-4BFA-95A1-48632D939D8F}"/>
              </a:ext>
            </a:extLst>
          </p:cNvPr>
          <p:cNvSpPr/>
          <p:nvPr/>
        </p:nvSpPr>
        <p:spPr>
          <a:xfrm>
            <a:off x="10367787" y="5446121"/>
            <a:ext cx="760773" cy="68032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200" dirty="0">
                <a:solidFill>
                  <a:schemeClr val="tx1"/>
                </a:solidFill>
              </a:rPr>
              <a:t>0070</a:t>
            </a:r>
            <a:endParaRPr lang="zh-TW" altLang="en-US" sz="1200" dirty="0">
              <a:solidFill>
                <a:schemeClr val="tx1"/>
              </a:solidFill>
            </a:endParaRPr>
          </a:p>
        </p:txBody>
      </p: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992B7296-89C1-4288-9D57-7A7C1A18BD81}"/>
              </a:ext>
            </a:extLst>
          </p:cNvPr>
          <p:cNvCxnSpPr>
            <a:cxnSpLocks/>
            <a:stCxn id="25" idx="5"/>
            <a:endCxn id="53" idx="0"/>
          </p:cNvCxnSpPr>
          <p:nvPr/>
        </p:nvCxnSpPr>
        <p:spPr>
          <a:xfrm>
            <a:off x="10427124" y="3630502"/>
            <a:ext cx="565929" cy="4476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195B33BC-25E0-4388-B56B-9F3E2986B462}"/>
              </a:ext>
            </a:extLst>
          </p:cNvPr>
          <p:cNvCxnSpPr>
            <a:stCxn id="53" idx="4"/>
            <a:endCxn id="55" idx="0"/>
          </p:cNvCxnSpPr>
          <p:nvPr/>
        </p:nvCxnSpPr>
        <p:spPr>
          <a:xfrm flipH="1">
            <a:off x="10748174" y="4758490"/>
            <a:ext cx="244879" cy="687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72F33395-B92B-418F-9560-54DCD703847D}"/>
              </a:ext>
            </a:extLst>
          </p:cNvPr>
          <p:cNvCxnSpPr>
            <a:cxnSpLocks/>
            <a:stCxn id="53" idx="4"/>
            <a:endCxn id="54" idx="0"/>
          </p:cNvCxnSpPr>
          <p:nvPr/>
        </p:nvCxnSpPr>
        <p:spPr>
          <a:xfrm>
            <a:off x="10993053" y="4758490"/>
            <a:ext cx="609260" cy="6931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圖片 36">
            <a:extLst>
              <a:ext uri="{FF2B5EF4-FFF2-40B4-BE49-F238E27FC236}">
                <a16:creationId xmlns:a16="http://schemas.microsoft.com/office/drawing/2014/main" id="{3C9D34C9-237F-4824-9254-E00E9A76B356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74769" y="3185258"/>
            <a:ext cx="5281126" cy="2845837"/>
          </a:xfrm>
          <a:prstGeom prst="rect">
            <a:avLst/>
          </a:prstGeom>
        </p:spPr>
      </p:pic>
      <p:sp>
        <p:nvSpPr>
          <p:cNvPr id="38" name="箭號: 向右 37">
            <a:extLst>
              <a:ext uri="{FF2B5EF4-FFF2-40B4-BE49-F238E27FC236}">
                <a16:creationId xmlns:a16="http://schemas.microsoft.com/office/drawing/2014/main" id="{4B56E07D-BCF4-4529-A087-5EA9A84F9DCF}"/>
              </a:ext>
            </a:extLst>
          </p:cNvPr>
          <p:cNvSpPr/>
          <p:nvPr/>
        </p:nvSpPr>
        <p:spPr>
          <a:xfrm>
            <a:off x="5203892" y="4313689"/>
            <a:ext cx="978408" cy="484632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投影片編號版面配置區 23">
            <a:extLst>
              <a:ext uri="{FF2B5EF4-FFF2-40B4-BE49-F238E27FC236}">
                <a16:creationId xmlns:a16="http://schemas.microsoft.com/office/drawing/2014/main" id="{F1787F84-6FDF-48EC-A252-9319BB413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40750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198BB9-7C27-4F6B-9A3A-4DFE88993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 with Quick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4950FC-48A9-4D36-83BF-A9E71C83D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array or linked list</a:t>
            </a:r>
          </a:p>
          <a:p>
            <a:pPr lvl="1"/>
            <a:r>
              <a:rPr lang="en-US" altLang="zh-TW" dirty="0" err="1"/>
              <a:t>Eg.</a:t>
            </a:r>
            <a:r>
              <a:rPr lang="en-US" altLang="zh-TW" dirty="0"/>
              <a:t> DS = {0, 1, 2, 5}, {3, 6, 7}, {4}</a:t>
            </a:r>
          </a:p>
          <a:p>
            <a:pPr lvl="1"/>
            <a:r>
              <a:rPr lang="en-US" altLang="zh-TW" dirty="0"/>
              <a:t>Array: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Linked list:</a:t>
            </a:r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30CAC8D-9F36-4CC2-A492-D7B6BD35DC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433503"/>
              </p:ext>
            </p:extLst>
          </p:nvPr>
        </p:nvGraphicFramePr>
        <p:xfrm>
          <a:off x="2032000" y="3058160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Set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S1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A614B718-A87A-4831-954E-2F928CD8E5E9}"/>
              </a:ext>
            </a:extLst>
          </p:cNvPr>
          <p:cNvSpPr/>
          <p:nvPr/>
        </p:nvSpPr>
        <p:spPr>
          <a:xfrm>
            <a:off x="1782928" y="5956104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FFF20B6A-A871-43FD-B5B0-EC723FCBC842}"/>
              </a:ext>
            </a:extLst>
          </p:cNvPr>
          <p:cNvSpPr/>
          <p:nvPr/>
        </p:nvSpPr>
        <p:spPr>
          <a:xfrm>
            <a:off x="2581986" y="599603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3A5DD24-1D87-430D-A3DD-0716D535EAE4}"/>
              </a:ext>
            </a:extLst>
          </p:cNvPr>
          <p:cNvSpPr/>
          <p:nvPr/>
        </p:nvSpPr>
        <p:spPr>
          <a:xfrm>
            <a:off x="3521267" y="5958142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FC8EE5E9-57AF-41FB-8F38-351B482B89FE}"/>
              </a:ext>
            </a:extLst>
          </p:cNvPr>
          <p:cNvSpPr/>
          <p:nvPr/>
        </p:nvSpPr>
        <p:spPr>
          <a:xfrm>
            <a:off x="4458733" y="5966807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95273EF7-5A4C-48ED-9CB0-8267E7A71904}"/>
              </a:ext>
            </a:extLst>
          </p:cNvPr>
          <p:cNvSpPr/>
          <p:nvPr/>
        </p:nvSpPr>
        <p:spPr>
          <a:xfrm>
            <a:off x="5759067" y="591272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FBF482D2-BFE7-4F85-8614-E9297FB461D0}"/>
              </a:ext>
            </a:extLst>
          </p:cNvPr>
          <p:cNvSpPr/>
          <p:nvPr/>
        </p:nvSpPr>
        <p:spPr>
          <a:xfrm>
            <a:off x="6612299" y="591272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913E610C-ABE3-42A2-8801-9D9704BD7E62}"/>
              </a:ext>
            </a:extLst>
          </p:cNvPr>
          <p:cNvSpPr/>
          <p:nvPr/>
        </p:nvSpPr>
        <p:spPr>
          <a:xfrm>
            <a:off x="7465531" y="5887902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4A6BFCF2-9525-4ECE-A08E-1AAD8BB2F3CE}"/>
              </a:ext>
            </a:extLst>
          </p:cNvPr>
          <p:cNvSpPr/>
          <p:nvPr/>
        </p:nvSpPr>
        <p:spPr>
          <a:xfrm>
            <a:off x="9932731" y="5876750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DBE6298-E322-4175-A988-B2939FA458B0}"/>
              </a:ext>
            </a:extLst>
          </p:cNvPr>
          <p:cNvCxnSpPr>
            <a:stCxn id="5" idx="0"/>
          </p:cNvCxnSpPr>
          <p:nvPr/>
        </p:nvCxnSpPr>
        <p:spPr>
          <a:xfrm flipV="1">
            <a:off x="2123496" y="4991878"/>
            <a:ext cx="927614" cy="964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89F54177-E44A-4A9F-9AD4-B4BF433A4BE1}"/>
              </a:ext>
            </a:extLst>
          </p:cNvPr>
          <p:cNvCxnSpPr>
            <a:stCxn id="6" idx="0"/>
          </p:cNvCxnSpPr>
          <p:nvPr/>
        </p:nvCxnSpPr>
        <p:spPr>
          <a:xfrm flipV="1">
            <a:off x="2922554" y="4991878"/>
            <a:ext cx="426616" cy="1004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894FF0C8-5BC1-448C-AC13-4443205475BF}"/>
              </a:ext>
            </a:extLst>
          </p:cNvPr>
          <p:cNvCxnSpPr>
            <a:stCxn id="7" idx="0"/>
          </p:cNvCxnSpPr>
          <p:nvPr/>
        </p:nvCxnSpPr>
        <p:spPr>
          <a:xfrm flipH="1" flipV="1">
            <a:off x="3573626" y="4991878"/>
            <a:ext cx="288209" cy="966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橢圓 19">
            <a:extLst>
              <a:ext uri="{FF2B5EF4-FFF2-40B4-BE49-F238E27FC236}">
                <a16:creationId xmlns:a16="http://schemas.microsoft.com/office/drawing/2014/main" id="{12348F48-3DC6-4C27-AF34-F32DDB17FF3B}"/>
              </a:ext>
            </a:extLst>
          </p:cNvPr>
          <p:cNvSpPr/>
          <p:nvPr/>
        </p:nvSpPr>
        <p:spPr>
          <a:xfrm>
            <a:off x="3189374" y="4328484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S1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B4D2680D-0A20-47E1-BB91-E53B7F2C4EEE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3861834" y="4916313"/>
            <a:ext cx="937467" cy="10504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橢圓 22">
            <a:extLst>
              <a:ext uri="{FF2B5EF4-FFF2-40B4-BE49-F238E27FC236}">
                <a16:creationId xmlns:a16="http://schemas.microsoft.com/office/drawing/2014/main" id="{C609CD12-A6C0-4302-B029-4D79329A75D0}"/>
              </a:ext>
            </a:extLst>
          </p:cNvPr>
          <p:cNvSpPr/>
          <p:nvPr/>
        </p:nvSpPr>
        <p:spPr>
          <a:xfrm>
            <a:off x="6612298" y="4343694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S2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6E89E117-D331-4F10-9BA4-9EA7C336DA8D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7136042" y="4968629"/>
            <a:ext cx="670057" cy="9192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70D49129-A48E-4A1E-951C-5E4BFA88DDCF}"/>
              </a:ext>
            </a:extLst>
          </p:cNvPr>
          <p:cNvCxnSpPr>
            <a:cxnSpLocks/>
            <a:stCxn id="10" idx="0"/>
          </p:cNvCxnSpPr>
          <p:nvPr/>
        </p:nvCxnSpPr>
        <p:spPr>
          <a:xfrm flipV="1">
            <a:off x="6952867" y="5066460"/>
            <a:ext cx="11078" cy="8462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EA9F0F51-E518-4F37-8B16-5191AADA3C12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099635" y="4991878"/>
            <a:ext cx="561527" cy="9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橢圓 33">
            <a:extLst>
              <a:ext uri="{FF2B5EF4-FFF2-40B4-BE49-F238E27FC236}">
                <a16:creationId xmlns:a16="http://schemas.microsoft.com/office/drawing/2014/main" id="{EEB65A21-B3DF-44B0-A50F-07781036DAB3}"/>
              </a:ext>
            </a:extLst>
          </p:cNvPr>
          <p:cNvSpPr/>
          <p:nvPr/>
        </p:nvSpPr>
        <p:spPr>
          <a:xfrm>
            <a:off x="9857859" y="4330995"/>
            <a:ext cx="681135" cy="587829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S3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36" name="直線單箭頭接點 35">
            <a:extLst>
              <a:ext uri="{FF2B5EF4-FFF2-40B4-BE49-F238E27FC236}">
                <a16:creationId xmlns:a16="http://schemas.microsoft.com/office/drawing/2014/main" id="{1CBF4257-1CBC-4F23-BAEE-C6291ABB489F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10198426" y="5053761"/>
            <a:ext cx="74873" cy="822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乘號 15">
            <a:extLst>
              <a:ext uri="{FF2B5EF4-FFF2-40B4-BE49-F238E27FC236}">
                <a16:creationId xmlns:a16="http://schemas.microsoft.com/office/drawing/2014/main" id="{A144989A-793D-4897-8531-C69DE2B94071}"/>
              </a:ext>
            </a:extLst>
          </p:cNvPr>
          <p:cNvSpPr/>
          <p:nvPr/>
        </p:nvSpPr>
        <p:spPr>
          <a:xfrm rot="3136691">
            <a:off x="6182005" y="5336723"/>
            <a:ext cx="329431" cy="35799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乘號 27">
            <a:extLst>
              <a:ext uri="{FF2B5EF4-FFF2-40B4-BE49-F238E27FC236}">
                <a16:creationId xmlns:a16="http://schemas.microsoft.com/office/drawing/2014/main" id="{68F857FB-D085-4F6A-ACFC-AA623611FAAF}"/>
              </a:ext>
            </a:extLst>
          </p:cNvPr>
          <p:cNvSpPr/>
          <p:nvPr/>
        </p:nvSpPr>
        <p:spPr>
          <a:xfrm rot="3136691">
            <a:off x="6799229" y="5352842"/>
            <a:ext cx="329431" cy="35799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乘號 29">
            <a:extLst>
              <a:ext uri="{FF2B5EF4-FFF2-40B4-BE49-F238E27FC236}">
                <a16:creationId xmlns:a16="http://schemas.microsoft.com/office/drawing/2014/main" id="{DF7FE2B2-5AC3-4DC9-90DA-99C6D712BF9C}"/>
              </a:ext>
            </a:extLst>
          </p:cNvPr>
          <p:cNvSpPr/>
          <p:nvPr/>
        </p:nvSpPr>
        <p:spPr>
          <a:xfrm rot="3136691">
            <a:off x="7318104" y="5286258"/>
            <a:ext cx="329431" cy="357994"/>
          </a:xfrm>
          <a:prstGeom prst="mathMultiply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1" name="直線單箭頭接點 20">
            <a:extLst>
              <a:ext uri="{FF2B5EF4-FFF2-40B4-BE49-F238E27FC236}">
                <a16:creationId xmlns:a16="http://schemas.microsoft.com/office/drawing/2014/main" id="{37ED8DAA-F12E-44C3-B75D-4BE72DBE48E3}"/>
              </a:ext>
            </a:extLst>
          </p:cNvPr>
          <p:cNvCxnSpPr>
            <a:cxnSpLocks/>
            <a:stCxn id="9" idx="0"/>
          </p:cNvCxnSpPr>
          <p:nvPr/>
        </p:nvCxnSpPr>
        <p:spPr>
          <a:xfrm flipH="1" flipV="1">
            <a:off x="4042606" y="4766104"/>
            <a:ext cx="2057029" cy="114661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BD7BC264-08DF-497C-A4E4-F556C61D2847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4031528" y="4577427"/>
            <a:ext cx="2921339" cy="13352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0C073708-9FDC-453F-8FB8-4B566B0FFCB9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4051280" y="4435450"/>
            <a:ext cx="3754819" cy="14524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投影片編號版面配置區 39">
            <a:extLst>
              <a:ext uri="{FF2B5EF4-FFF2-40B4-BE49-F238E27FC236}">
                <a16:creationId xmlns:a16="http://schemas.microsoft.com/office/drawing/2014/main" id="{F88368BF-185F-4DBA-AA9D-25BF46B7F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4473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CEEE6-D5F7-4DC9-83E1-E4760FE9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Union with Quick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14538-B4A8-48B2-AB42-E155F621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 complexity: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Union </a:t>
            </a:r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 O(n)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Find  O(1)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How to improve the union(</a:t>
            </a:r>
            <a:r>
              <a:rPr lang="en-US" altLang="zh-TW" dirty="0" err="1"/>
              <a:t>i</a:t>
            </a:r>
            <a:r>
              <a:rPr lang="en-US" altLang="zh-TW" dirty="0"/>
              <a:t>, j) operation?</a:t>
            </a:r>
          </a:p>
          <a:p>
            <a:pPr lvl="1"/>
            <a:r>
              <a:rPr lang="en-US" altLang="zh-TW" dirty="0"/>
              <a:t>Simple Union and Simple Find</a:t>
            </a:r>
          </a:p>
          <a:p>
            <a:endParaRPr lang="en-US" altLang="zh-TW" dirty="0">
              <a:sym typeface="Wingdings" panose="05000000000000000000" pitchFamily="2" charset="2"/>
            </a:endParaRP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D221AE9-9C56-4F96-8466-4D4002ED8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5201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C6238-374A-47B9-AAE5-8130AC8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Find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A2BA5-821D-4A16-920B-AE272563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array or linked list</a:t>
            </a:r>
          </a:p>
          <a:p>
            <a:pPr lvl="1"/>
            <a:r>
              <a:rPr lang="en-US" altLang="zh-TW" dirty="0" err="1"/>
              <a:t>Eg.</a:t>
            </a:r>
            <a:r>
              <a:rPr lang="en-US" altLang="zh-TW" dirty="0"/>
              <a:t> DS = {0, 1, 2, 5}, {3, 6, 7}, {4}</a:t>
            </a:r>
          </a:p>
          <a:p>
            <a:pPr lvl="1"/>
            <a:r>
              <a:rPr lang="en-US" altLang="zh-TW" dirty="0"/>
              <a:t>Array: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Linked list: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675E74-D5F2-44D2-90DC-8E7C1821B514}"/>
              </a:ext>
            </a:extLst>
          </p:cNvPr>
          <p:cNvGraphicFramePr>
            <a:graphicFrameLocks noGrp="1"/>
          </p:cNvGraphicFramePr>
          <p:nvPr/>
        </p:nvGraphicFramePr>
        <p:xfrm>
          <a:off x="2461207" y="299284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D23547E0-D168-45A5-A009-5772D4DF8263}"/>
              </a:ext>
            </a:extLst>
          </p:cNvPr>
          <p:cNvSpPr/>
          <p:nvPr/>
        </p:nvSpPr>
        <p:spPr>
          <a:xfrm>
            <a:off x="4662713" y="4493499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05F98D2-0DDF-41E6-9A30-D37C263701CF}"/>
              </a:ext>
            </a:extLst>
          </p:cNvPr>
          <p:cNvSpPr/>
          <p:nvPr/>
        </p:nvSpPr>
        <p:spPr>
          <a:xfrm>
            <a:off x="3702947" y="5966807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48FBC2B-B445-4B8C-B109-19D03AD1E984}"/>
              </a:ext>
            </a:extLst>
          </p:cNvPr>
          <p:cNvSpPr/>
          <p:nvPr/>
        </p:nvSpPr>
        <p:spPr>
          <a:xfrm>
            <a:off x="4697288" y="596680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BC27A5F-BC8C-4D1D-867B-4C4BBAB00808}"/>
              </a:ext>
            </a:extLst>
          </p:cNvPr>
          <p:cNvSpPr/>
          <p:nvPr/>
        </p:nvSpPr>
        <p:spPr>
          <a:xfrm>
            <a:off x="5590321" y="596680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C4EB1D0-3462-4BE8-8961-B17FAFB20C07}"/>
              </a:ext>
            </a:extLst>
          </p:cNvPr>
          <p:cNvSpPr/>
          <p:nvPr/>
        </p:nvSpPr>
        <p:spPr>
          <a:xfrm>
            <a:off x="7979238" y="406814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10B6ABC-1203-474F-9972-2BAF66788F3B}"/>
              </a:ext>
            </a:extLst>
          </p:cNvPr>
          <p:cNvSpPr/>
          <p:nvPr/>
        </p:nvSpPr>
        <p:spPr>
          <a:xfrm>
            <a:off x="7979238" y="505619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C60990-766C-4E84-8988-AAF6498535C2}"/>
              </a:ext>
            </a:extLst>
          </p:cNvPr>
          <p:cNvSpPr/>
          <p:nvPr/>
        </p:nvSpPr>
        <p:spPr>
          <a:xfrm>
            <a:off x="7979238" y="6081759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19BC8B6-F991-4D99-A75C-1D4A283E0504}"/>
              </a:ext>
            </a:extLst>
          </p:cNvPr>
          <p:cNvSpPr/>
          <p:nvPr/>
        </p:nvSpPr>
        <p:spPr>
          <a:xfrm>
            <a:off x="10151185" y="4623018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692498D-998B-48E4-BC62-945E8209802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43515" y="5225143"/>
            <a:ext cx="653773" cy="7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B063697-BA9A-45D3-8DB3-83799C03A04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03281" y="5225143"/>
            <a:ext cx="34575" cy="7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A2F552F-A11B-46F0-97AB-8CE23761AC8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43848" y="5225143"/>
            <a:ext cx="587041" cy="7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2D482B4-0C34-45FA-BA24-A87F4E0AB68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19805" y="4777035"/>
            <a:ext cx="1" cy="2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2F70D3-5A6E-4C3E-BA49-F6DC4AA9898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319805" y="5784274"/>
            <a:ext cx="1" cy="29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圖片 17">
            <a:extLst>
              <a:ext uri="{FF2B5EF4-FFF2-40B4-BE49-F238E27FC236}">
                <a16:creationId xmlns:a16="http://schemas.microsoft.com/office/drawing/2014/main" id="{17C1C990-5B68-4D01-9EB1-5942BFBF1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091" y="4671564"/>
            <a:ext cx="2482729" cy="2000895"/>
          </a:xfrm>
          <a:prstGeom prst="rect">
            <a:avLst/>
          </a:prstGeom>
        </p:spPr>
      </p:pic>
      <p:sp>
        <p:nvSpPr>
          <p:cNvPr id="16" name="投影片編號版面配置區 15">
            <a:extLst>
              <a:ext uri="{FF2B5EF4-FFF2-40B4-BE49-F238E27FC236}">
                <a16:creationId xmlns:a16="http://schemas.microsoft.com/office/drawing/2014/main" id="{6E0FFBAB-7FC2-4139-B643-9D9910DC47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04934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6C6238-374A-47B9-AAE5-8130AC848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1A2BA5-821D-4A16-920B-AE27256346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Using array or linked list</a:t>
            </a:r>
          </a:p>
          <a:p>
            <a:pPr lvl="1"/>
            <a:r>
              <a:rPr lang="en-US" altLang="zh-TW" dirty="0" err="1"/>
              <a:t>Eg.</a:t>
            </a:r>
            <a:r>
              <a:rPr lang="en-US" altLang="zh-TW" dirty="0"/>
              <a:t> DS = {0, 1, 2, 5}, {3, 6, 7}, {4}</a:t>
            </a:r>
          </a:p>
          <a:p>
            <a:pPr lvl="1"/>
            <a:r>
              <a:rPr lang="en-US" altLang="zh-TW" dirty="0"/>
              <a:t>Array: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r>
              <a:rPr lang="en-US" altLang="zh-TW" dirty="0"/>
              <a:t>Linked list:</a:t>
            </a:r>
            <a:endParaRPr lang="zh-TW" altLang="en-US" dirty="0"/>
          </a:p>
          <a:p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0675E74-D5F2-44D2-90DC-8E7C1821B5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364473"/>
              </p:ext>
            </p:extLst>
          </p:nvPr>
        </p:nvGraphicFramePr>
        <p:xfrm>
          <a:off x="2461207" y="2992846"/>
          <a:ext cx="8127999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3111">
                  <a:extLst>
                    <a:ext uri="{9D8B030D-6E8A-4147-A177-3AD203B41FA5}">
                      <a16:colId xmlns:a16="http://schemas.microsoft.com/office/drawing/2014/main" val="149346691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487229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37235723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1232098494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34688986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742565159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3874529331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688176595"/>
                    </a:ext>
                  </a:extLst>
                </a:gridCol>
                <a:gridCol w="903111">
                  <a:extLst>
                    <a:ext uri="{9D8B030D-6E8A-4147-A177-3AD203B41FA5}">
                      <a16:colId xmlns:a16="http://schemas.microsoft.com/office/drawing/2014/main" val="29707550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9955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parent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solidFill>
                            <a:srgbClr val="C00000"/>
                          </a:solidFill>
                        </a:rPr>
                        <a:t>3</a:t>
                      </a:r>
                      <a:endParaRPr lang="zh-TW" altLang="en-US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-1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6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2920313"/>
                  </a:ext>
                </a:extLst>
              </a:tr>
            </a:tbl>
          </a:graphicData>
        </a:graphic>
      </p:graphicFrame>
      <p:sp>
        <p:nvSpPr>
          <p:cNvPr id="5" name="橢圓 4">
            <a:extLst>
              <a:ext uri="{FF2B5EF4-FFF2-40B4-BE49-F238E27FC236}">
                <a16:creationId xmlns:a16="http://schemas.microsoft.com/office/drawing/2014/main" id="{D23547E0-D168-45A5-A009-5772D4DF8263}"/>
              </a:ext>
            </a:extLst>
          </p:cNvPr>
          <p:cNvSpPr/>
          <p:nvPr/>
        </p:nvSpPr>
        <p:spPr>
          <a:xfrm>
            <a:off x="4662713" y="4493499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0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05F98D2-0DDF-41E6-9A30-D37C263701CF}"/>
              </a:ext>
            </a:extLst>
          </p:cNvPr>
          <p:cNvSpPr/>
          <p:nvPr/>
        </p:nvSpPr>
        <p:spPr>
          <a:xfrm>
            <a:off x="3702947" y="5966807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1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F48FBC2B-B445-4B8C-B109-19D03AD1E984}"/>
              </a:ext>
            </a:extLst>
          </p:cNvPr>
          <p:cNvSpPr/>
          <p:nvPr/>
        </p:nvSpPr>
        <p:spPr>
          <a:xfrm>
            <a:off x="4697288" y="596680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2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5BC27A5F-BC8C-4D1D-867B-4C4BBAB00808}"/>
              </a:ext>
            </a:extLst>
          </p:cNvPr>
          <p:cNvSpPr/>
          <p:nvPr/>
        </p:nvSpPr>
        <p:spPr>
          <a:xfrm>
            <a:off x="5590321" y="596680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5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3C4EB1D0-3462-4BE8-8961-B17FAFB20C07}"/>
              </a:ext>
            </a:extLst>
          </p:cNvPr>
          <p:cNvSpPr/>
          <p:nvPr/>
        </p:nvSpPr>
        <p:spPr>
          <a:xfrm>
            <a:off x="7979238" y="4068146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3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110B6ABC-1203-474F-9972-2BAF66788F3B}"/>
              </a:ext>
            </a:extLst>
          </p:cNvPr>
          <p:cNvSpPr/>
          <p:nvPr/>
        </p:nvSpPr>
        <p:spPr>
          <a:xfrm>
            <a:off x="7979238" y="5056191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6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1" name="橢圓 10">
            <a:extLst>
              <a:ext uri="{FF2B5EF4-FFF2-40B4-BE49-F238E27FC236}">
                <a16:creationId xmlns:a16="http://schemas.microsoft.com/office/drawing/2014/main" id="{49C60990-766C-4E84-8988-AAF6498535C2}"/>
              </a:ext>
            </a:extLst>
          </p:cNvPr>
          <p:cNvSpPr/>
          <p:nvPr/>
        </p:nvSpPr>
        <p:spPr>
          <a:xfrm>
            <a:off x="7979238" y="6081759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7</a:t>
            </a:r>
            <a:endParaRPr lang="zh-TW" altLang="en-US" dirty="0">
              <a:solidFill>
                <a:schemeClr val="tx1"/>
              </a:solidFill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119BC8B6-F991-4D99-A75C-1D4A283E0504}"/>
              </a:ext>
            </a:extLst>
          </p:cNvPr>
          <p:cNvSpPr/>
          <p:nvPr/>
        </p:nvSpPr>
        <p:spPr>
          <a:xfrm>
            <a:off x="10151185" y="4623018"/>
            <a:ext cx="681135" cy="615821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>
                <a:solidFill>
                  <a:schemeClr val="tx1"/>
                </a:solidFill>
              </a:rPr>
              <a:t>4</a:t>
            </a:r>
            <a:endParaRPr lang="zh-TW" altLang="en-US" dirty="0">
              <a:solidFill>
                <a:schemeClr val="tx1"/>
              </a:solidFill>
            </a:endParaRPr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0692498D-998B-48E4-BC62-945E8209802E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4043515" y="5225143"/>
            <a:ext cx="653773" cy="7416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CB063697-BA9A-45D3-8DB3-83799C03A040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003281" y="5225143"/>
            <a:ext cx="34575" cy="7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單箭頭接點 16">
            <a:extLst>
              <a:ext uri="{FF2B5EF4-FFF2-40B4-BE49-F238E27FC236}">
                <a16:creationId xmlns:a16="http://schemas.microsoft.com/office/drawing/2014/main" id="{3A2F552F-A11B-46F0-97AB-8CE23761AC83}"/>
              </a:ext>
            </a:extLst>
          </p:cNvPr>
          <p:cNvCxnSpPr>
            <a:cxnSpLocks/>
            <a:stCxn id="8" idx="0"/>
          </p:cNvCxnSpPr>
          <p:nvPr/>
        </p:nvCxnSpPr>
        <p:spPr>
          <a:xfrm flipH="1" flipV="1">
            <a:off x="5343848" y="5225143"/>
            <a:ext cx="587041" cy="7416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>
            <a:extLst>
              <a:ext uri="{FF2B5EF4-FFF2-40B4-BE49-F238E27FC236}">
                <a16:creationId xmlns:a16="http://schemas.microsoft.com/office/drawing/2014/main" id="{92D482B4-0C34-45FA-BA24-A87F4E0AB681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8319805" y="4777035"/>
            <a:ext cx="1" cy="2791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>
            <a:extLst>
              <a:ext uri="{FF2B5EF4-FFF2-40B4-BE49-F238E27FC236}">
                <a16:creationId xmlns:a16="http://schemas.microsoft.com/office/drawing/2014/main" id="{102F70D3-5A6E-4C3E-BA49-F6DC4AA9898F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319805" y="5784274"/>
            <a:ext cx="1" cy="2974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8FEF1C3-823F-439A-8E26-F32BC083463F}"/>
              </a:ext>
            </a:extLst>
          </p:cNvPr>
          <p:cNvCxnSpPr/>
          <p:nvPr/>
        </p:nvCxnSpPr>
        <p:spPr>
          <a:xfrm flipV="1">
            <a:off x="5590321" y="4413380"/>
            <a:ext cx="2217599" cy="27058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圖片 20">
            <a:extLst>
              <a:ext uri="{FF2B5EF4-FFF2-40B4-BE49-F238E27FC236}">
                <a16:creationId xmlns:a16="http://schemas.microsoft.com/office/drawing/2014/main" id="{16A0FE0C-F87C-49AB-A2BE-9350E4EEB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34" y="4636824"/>
            <a:ext cx="2871375" cy="1540139"/>
          </a:xfrm>
          <a:prstGeom prst="rect">
            <a:avLst/>
          </a:prstGeom>
        </p:spPr>
      </p:pic>
      <p:sp>
        <p:nvSpPr>
          <p:cNvPr id="23" name="投影片編號版面配置區 22">
            <a:extLst>
              <a:ext uri="{FF2B5EF4-FFF2-40B4-BE49-F238E27FC236}">
                <a16:creationId xmlns:a16="http://schemas.microsoft.com/office/drawing/2014/main" id="{1B00A296-0169-4C6E-A104-D6841AE3D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931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0A220E-7E4D-4C62-A4E5-6F976C63B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1685582-E1B9-40BD-8F12-E7DCB3A712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TW" dirty="0"/>
              <a:t>Consider the following situation:</a:t>
            </a:r>
          </a:p>
          <a:p>
            <a:pPr marL="0" indent="0">
              <a:buNone/>
            </a:pPr>
            <a:r>
              <a:rPr lang="en-US" altLang="zh-TW" dirty="0"/>
              <a:t>Union(0,1)</a:t>
            </a:r>
            <a:r>
              <a:rPr lang="en-US" altLang="zh-TW" dirty="0">
                <a:sym typeface="Wingdings" panose="05000000000000000000" pitchFamily="2" charset="2"/>
              </a:rPr>
              <a:t></a:t>
            </a:r>
            <a:r>
              <a:rPr lang="en-US" altLang="zh-TW" dirty="0"/>
              <a:t>Union(1,2)</a:t>
            </a:r>
            <a:r>
              <a:rPr lang="en-US" altLang="zh-TW" dirty="0">
                <a:sym typeface="Wingdings" panose="05000000000000000000" pitchFamily="2" charset="2"/>
              </a:rPr>
              <a:t> </a:t>
            </a:r>
            <a:r>
              <a:rPr lang="en-US" altLang="zh-TW" dirty="0"/>
              <a:t>Union(2,3)</a:t>
            </a:r>
            <a:r>
              <a:rPr lang="en-US" altLang="zh-TW" dirty="0">
                <a:sym typeface="Wingdings" panose="05000000000000000000" pitchFamily="2" charset="2"/>
              </a:rPr>
              <a:t>…..Union(n-2,n-1)</a:t>
            </a:r>
          </a:p>
          <a:p>
            <a:pPr marL="0" indent="0">
              <a:buNone/>
            </a:pPr>
            <a:r>
              <a:rPr lang="en-US" altLang="zh-TW" dirty="0">
                <a:sym typeface="Wingdings" panose="05000000000000000000" pitchFamily="2" charset="2"/>
              </a:rPr>
              <a:t>In this situation, find(x) operation would have O(n) time in average case.</a:t>
            </a:r>
          </a:p>
          <a:p>
            <a:pPr marL="0" indent="0">
              <a:buNone/>
            </a:pPr>
            <a:r>
              <a:rPr lang="en-US" altLang="zh-TW">
                <a:sym typeface="Wingdings" panose="05000000000000000000" pitchFamily="2" charset="2"/>
              </a:rPr>
              <a:t>Random </a:t>
            </a:r>
            <a:r>
              <a:rPr lang="en-US" altLang="zh-TW" dirty="0">
                <a:sym typeface="Wingdings" panose="05000000000000000000" pitchFamily="2" charset="2"/>
              </a:rPr>
              <a:t>union may cause performance degradation of find operations.</a:t>
            </a:r>
          </a:p>
        </p:txBody>
      </p:sp>
      <p:pic>
        <p:nvPicPr>
          <p:cNvPr id="33" name="圖片 32">
            <a:extLst>
              <a:ext uri="{FF2B5EF4-FFF2-40B4-BE49-F238E27FC236}">
                <a16:creationId xmlns:a16="http://schemas.microsoft.com/office/drawing/2014/main" id="{BB7D3879-FCA5-4DC9-AA3E-0B4A64862C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7804" y="4215228"/>
            <a:ext cx="2619486" cy="2426936"/>
          </a:xfrm>
          <a:prstGeom prst="rect">
            <a:avLst/>
          </a:prstGeom>
        </p:spPr>
      </p:pic>
      <p:sp>
        <p:nvSpPr>
          <p:cNvPr id="35" name="投影片編號版面配置區 34">
            <a:extLst>
              <a:ext uri="{FF2B5EF4-FFF2-40B4-BE49-F238E27FC236}">
                <a16:creationId xmlns:a16="http://schemas.microsoft.com/office/drawing/2014/main" id="{EEC397B4-C604-4565-9F3D-FCDA14534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862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CEEE6-D5F7-4DC9-83E1-E4760FE9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Simple Find with Simple Union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A14538-B4A8-48B2-AB42-E155F6218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Time complexity:</a:t>
            </a:r>
          </a:p>
          <a:p>
            <a:pPr lvl="1"/>
            <a:r>
              <a:rPr lang="en-US" altLang="zh-TW" dirty="0"/>
              <a:t>Union </a:t>
            </a:r>
            <a:r>
              <a:rPr lang="en-US" altLang="zh-TW" dirty="0">
                <a:sym typeface="Wingdings" panose="05000000000000000000" pitchFamily="2" charset="2"/>
              </a:rPr>
              <a:t> O(1)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  <a:sym typeface="Wingdings" panose="05000000000000000000" pitchFamily="2" charset="2"/>
              </a:rPr>
              <a:t>Find  O(n)</a:t>
            </a:r>
          </a:p>
          <a:p>
            <a:pPr lvl="1"/>
            <a:endParaRPr lang="en-US" altLang="zh-TW" dirty="0">
              <a:sym typeface="Wingdings" panose="05000000000000000000" pitchFamily="2" charset="2"/>
            </a:endParaRPr>
          </a:p>
          <a:p>
            <a:r>
              <a:rPr lang="en-US" altLang="zh-TW" dirty="0"/>
              <a:t>Can we provide a win-win solution for find(</a:t>
            </a:r>
            <a:r>
              <a:rPr lang="en-US" altLang="zh-TW" dirty="0" err="1"/>
              <a:t>i</a:t>
            </a:r>
            <a:r>
              <a:rPr lang="en-US" altLang="zh-TW" dirty="0"/>
              <a:t>) and union(</a:t>
            </a:r>
            <a:r>
              <a:rPr lang="en-US" altLang="zh-TW" dirty="0" err="1"/>
              <a:t>i</a:t>
            </a:r>
            <a:r>
              <a:rPr lang="en-US" altLang="zh-TW" dirty="0"/>
              <a:t>, j) operations ?</a:t>
            </a:r>
          </a:p>
          <a:p>
            <a:pPr lvl="1"/>
            <a:r>
              <a:rPr lang="en-US" altLang="zh-TW" dirty="0">
                <a:sym typeface="Wingdings" panose="05000000000000000000" pitchFamily="2" charset="2"/>
              </a:rPr>
              <a:t>Weighted Union </a:t>
            </a:r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CD91FD65-1E54-4F9E-B725-207F1A8FB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35A39-3597-4100-9EFD-8C584FE3DBE8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2332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1396</TotalTime>
  <Words>1558</Words>
  <Application>Microsoft Office PowerPoint</Application>
  <PresentationFormat>寬螢幕</PresentationFormat>
  <Paragraphs>497</Paragraphs>
  <Slides>39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6" baseType="lpstr">
      <vt:lpstr>新細明體</vt:lpstr>
      <vt:lpstr>Arial</vt:lpstr>
      <vt:lpstr>Calibri</vt:lpstr>
      <vt:lpstr>Calibri Light</vt:lpstr>
      <vt:lpstr>Cambria Math</vt:lpstr>
      <vt:lpstr>Wingdings</vt:lpstr>
      <vt:lpstr>Office 佈景主題</vt:lpstr>
      <vt:lpstr>HW7  Ch. 5.7-10 Solution</vt:lpstr>
      <vt:lpstr>Disjoint Set </vt:lpstr>
      <vt:lpstr>Quick Find</vt:lpstr>
      <vt:lpstr>Union with Quick Find</vt:lpstr>
      <vt:lpstr>Union with Quick Find</vt:lpstr>
      <vt:lpstr>Simple Find</vt:lpstr>
      <vt:lpstr>Simple Union</vt:lpstr>
      <vt:lpstr>Simple Union</vt:lpstr>
      <vt:lpstr>Simple Find with Simple Union</vt:lpstr>
      <vt:lpstr>Weighted Union</vt:lpstr>
      <vt:lpstr>Weighted Union with Simple Find</vt:lpstr>
      <vt:lpstr>Collapsing Find</vt:lpstr>
      <vt:lpstr>Weighted Union with Collapsing Find</vt:lpstr>
      <vt:lpstr>Q1:</vt:lpstr>
      <vt:lpstr>A1:</vt:lpstr>
      <vt:lpstr>A1:</vt:lpstr>
      <vt:lpstr>Q2:</vt:lpstr>
      <vt:lpstr>A2:</vt:lpstr>
      <vt:lpstr>A2:</vt:lpstr>
      <vt:lpstr>Q3 (A) :</vt:lpstr>
      <vt:lpstr>A3 (A):</vt:lpstr>
      <vt:lpstr>A3 (A):</vt:lpstr>
      <vt:lpstr>A3 (A):</vt:lpstr>
      <vt:lpstr>Q3 (B):</vt:lpstr>
      <vt:lpstr>A3 (B):</vt:lpstr>
      <vt:lpstr>A3 (B):</vt:lpstr>
      <vt:lpstr>Q4:</vt:lpstr>
      <vt:lpstr>A4:</vt:lpstr>
      <vt:lpstr>Q5:</vt:lpstr>
      <vt:lpstr>A5:</vt:lpstr>
      <vt:lpstr>Q6:</vt:lpstr>
      <vt:lpstr>A6:</vt:lpstr>
      <vt:lpstr>Q7:</vt:lpstr>
      <vt:lpstr>A7:</vt:lpstr>
      <vt:lpstr>Q8:</vt:lpstr>
      <vt:lpstr>Delete node in BST</vt:lpstr>
      <vt:lpstr>A8:</vt:lpstr>
      <vt:lpstr>A8:</vt:lpstr>
      <vt:lpstr>A8: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logos</dc:creator>
  <cp:lastModifiedBy>logos</cp:lastModifiedBy>
  <cp:revision>140</cp:revision>
  <dcterms:created xsi:type="dcterms:W3CDTF">2020-10-31T06:14:15Z</dcterms:created>
  <dcterms:modified xsi:type="dcterms:W3CDTF">2020-11-02T03:42:58Z</dcterms:modified>
</cp:coreProperties>
</file>