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4"/>
  </p:notesMasterIdLst>
  <p:handoutMasterIdLst>
    <p:handoutMasterId r:id="rId55"/>
  </p:handoutMasterIdLst>
  <p:sldIdLst>
    <p:sldId id="256" r:id="rId3"/>
    <p:sldId id="257" r:id="rId4"/>
    <p:sldId id="258" r:id="rId5"/>
    <p:sldId id="259" r:id="rId6"/>
    <p:sldId id="260" r:id="rId7"/>
    <p:sldId id="261" r:id="rId8"/>
    <p:sldId id="262" r:id="rId9"/>
    <p:sldId id="264" r:id="rId10"/>
    <p:sldId id="263" r:id="rId11"/>
    <p:sldId id="265" r:id="rId12"/>
    <p:sldId id="266" r:id="rId13"/>
    <p:sldId id="267" r:id="rId14"/>
    <p:sldId id="268" r:id="rId15"/>
    <p:sldId id="30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0" r:id="rId29"/>
    <p:sldId id="282" r:id="rId30"/>
    <p:sldId id="283" r:id="rId31"/>
    <p:sldId id="284" r:id="rId32"/>
    <p:sldId id="285" r:id="rId33"/>
    <p:sldId id="286" r:id="rId34"/>
    <p:sldId id="310" r:id="rId35"/>
    <p:sldId id="311" r:id="rId36"/>
    <p:sldId id="290" r:id="rId37"/>
    <p:sldId id="289" r:id="rId38"/>
    <p:sldId id="291" r:id="rId39"/>
    <p:sldId id="293" r:id="rId40"/>
    <p:sldId id="309" r:id="rId41"/>
    <p:sldId id="295" r:id="rId42"/>
    <p:sldId id="297" r:id="rId43"/>
    <p:sldId id="298" r:id="rId44"/>
    <p:sldId id="299" r:id="rId45"/>
    <p:sldId id="300" r:id="rId46"/>
    <p:sldId id="303" r:id="rId47"/>
    <p:sldId id="304" r:id="rId48"/>
    <p:sldId id="305" r:id="rId49"/>
    <p:sldId id="306" r:id="rId50"/>
    <p:sldId id="292" r:id="rId51"/>
    <p:sldId id="294" r:id="rId52"/>
    <p:sldId id="30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C64666B4-A13C-4073-823C-3C980A4E5140}">
          <p14:sldIdLst>
            <p14:sldId id="256"/>
            <p14:sldId id="257"/>
            <p14:sldId id="258"/>
            <p14:sldId id="259"/>
            <p14:sldId id="260"/>
            <p14:sldId id="261"/>
            <p14:sldId id="262"/>
            <p14:sldId id="264"/>
            <p14:sldId id="263"/>
            <p14:sldId id="265"/>
            <p14:sldId id="266"/>
            <p14:sldId id="267"/>
            <p14:sldId id="268"/>
            <p14:sldId id="308"/>
            <p14:sldId id="269"/>
            <p14:sldId id="270"/>
            <p14:sldId id="271"/>
            <p14:sldId id="272"/>
            <p14:sldId id="273"/>
            <p14:sldId id="274"/>
            <p14:sldId id="275"/>
            <p14:sldId id="276"/>
            <p14:sldId id="277"/>
            <p14:sldId id="278"/>
            <p14:sldId id="279"/>
            <p14:sldId id="281"/>
            <p14:sldId id="280"/>
            <p14:sldId id="282"/>
            <p14:sldId id="283"/>
            <p14:sldId id="284"/>
            <p14:sldId id="285"/>
            <p14:sldId id="286"/>
            <p14:sldId id="310"/>
            <p14:sldId id="311"/>
            <p14:sldId id="290"/>
            <p14:sldId id="289"/>
            <p14:sldId id="291"/>
            <p14:sldId id="293"/>
            <p14:sldId id="309"/>
            <p14:sldId id="295"/>
            <p14:sldId id="297"/>
            <p14:sldId id="298"/>
            <p14:sldId id="299"/>
            <p14:sldId id="300"/>
            <p14:sldId id="303"/>
            <p14:sldId id="304"/>
            <p14:sldId id="305"/>
            <p14:sldId id="306"/>
            <p14:sldId id="292"/>
            <p14:sldId id="294"/>
            <p14:sldId id="307"/>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C546"/>
    <a:srgbClr val="FCBE9E"/>
    <a:srgbClr val="FCBE9F"/>
    <a:srgbClr val="92D050"/>
    <a:srgbClr val="82A1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4" autoAdjust="0"/>
    <p:restoredTop sz="92027" autoAdjust="0"/>
  </p:normalViewPr>
  <p:slideViewPr>
    <p:cSldViewPr snapToGrid="0">
      <p:cViewPr varScale="1">
        <p:scale>
          <a:sx n="61" d="100"/>
          <a:sy n="61" d="100"/>
        </p:scale>
        <p:origin x="956" y="56"/>
      </p:cViewPr>
      <p:guideLst>
        <p:guide pos="3840"/>
        <p:guide orient="horz" pos="2160"/>
      </p:guideLst>
    </p:cSldViewPr>
  </p:slideViewPr>
  <p:outlineViewPr>
    <p:cViewPr>
      <p:scale>
        <a:sx n="33" d="100"/>
        <a:sy n="33" d="100"/>
      </p:scale>
      <p:origin x="0" y="-5322"/>
    </p:cViewPr>
  </p:outlineViewPr>
  <p:notesTextViewPr>
    <p:cViewPr>
      <p:scale>
        <a:sx n="3" d="2"/>
        <a:sy n="3" d="2"/>
      </p:scale>
      <p:origin x="0" y="0"/>
    </p:cViewPr>
  </p:notesText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FD9D2DDA-69D8-473F-A583-B6774B31A77B}" type="datetimeFigureOut">
              <a:rPr lang="en-US" altLang="zh-TW"/>
              <a:t>11/17/2020</a:t>
            </a:fld>
            <a:endParaRPr lang="zh-TW"/>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02392CCB-FF08-4D29-8DA3-E1FD86044808}" type="slidenum">
              <a:rPr lang="zh-TW" sz="1600"/>
              <a:t>‹#›</a:t>
            </a:fld>
            <a:endParaRPr lang="zh-TW" dirty="0"/>
          </a:p>
        </p:txBody>
      </p:sp>
    </p:spTree>
    <p:extLst>
      <p:ext uri="{BB962C8B-B14F-4D97-AF65-F5344CB8AC3E}">
        <p14:creationId xmlns:p14="http://schemas.microsoft.com/office/powerpoint/2010/main" val="166215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A01F6DFB-6833-46E4-B515-70E0D9178056}" type="datetimeFigureOut">
              <a:t>2020/11/17</a:t>
            </a:fld>
            <a:endParaRPr lang="zh-TW"/>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958706C7-F2C3-48B6-8A22-C484D800B5D4}" type="slidenum">
              <a:t>‹#›</a:t>
            </a:fld>
            <a:endParaRPr lang="zh-TW"/>
          </a:p>
        </p:txBody>
      </p:sp>
    </p:spTree>
    <p:extLst>
      <p:ext uri="{BB962C8B-B14F-4D97-AF65-F5344CB8AC3E}">
        <p14:creationId xmlns:p14="http://schemas.microsoft.com/office/powerpoint/2010/main" val="599506853"/>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solidFill>
        <a:latin typeface="+mn-lt"/>
        <a:ea typeface="+mn-ea"/>
        <a:cs typeface="+mn-cs"/>
      </a:defRPr>
    </a:lvl1pPr>
    <a:lvl2pPr marL="457200" algn="l" defTabSz="914400" rtl="0" eaLnBrk="1" latinLnBrk="0" hangingPunct="1">
      <a:defRPr lang="zh-TW" sz="1200" kern="1200">
        <a:solidFill>
          <a:schemeClr val="tx1"/>
        </a:solidFill>
        <a:latin typeface="+mn-lt"/>
        <a:ea typeface="+mn-ea"/>
        <a:cs typeface="+mn-cs"/>
      </a:defRPr>
    </a:lvl2pPr>
    <a:lvl3pPr marL="914400" algn="l" defTabSz="914400" rtl="0" eaLnBrk="1" latinLnBrk="0" hangingPunct="1">
      <a:defRPr lang="zh-TW" sz="1200" kern="1200">
        <a:solidFill>
          <a:schemeClr val="tx1"/>
        </a:solidFill>
        <a:latin typeface="+mn-lt"/>
        <a:ea typeface="+mn-ea"/>
        <a:cs typeface="+mn-cs"/>
      </a:defRPr>
    </a:lvl3pPr>
    <a:lvl4pPr marL="1371600" algn="l" defTabSz="914400" rtl="0" eaLnBrk="1" latinLnBrk="0" hangingPunct="1">
      <a:defRPr lang="zh-TW" sz="1200" kern="1200">
        <a:solidFill>
          <a:schemeClr val="tx1"/>
        </a:solidFill>
        <a:latin typeface="+mn-lt"/>
        <a:ea typeface="+mn-ea"/>
        <a:cs typeface="+mn-cs"/>
      </a:defRPr>
    </a:lvl4pPr>
    <a:lvl5pPr marL="1828800" algn="l" defTabSz="914400" rtl="0" eaLnBrk="1" latinLnBrk="0" hangingPunct="1">
      <a:defRPr lang="zh-TW" sz="1200" kern="1200">
        <a:solidFill>
          <a:schemeClr val="tx1"/>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8706C7-F2C3-48B6-8A22-C484D800B5D4}" type="slidenum">
              <a:rPr lang="en-US" altLang="zh-TW" smtClean="0"/>
              <a:t>1</a:t>
            </a:fld>
            <a:endParaRPr lang="zh-TW" altLang="en-US"/>
          </a:p>
        </p:txBody>
      </p:sp>
    </p:spTree>
    <p:extLst>
      <p:ext uri="{BB962C8B-B14F-4D97-AF65-F5344CB8AC3E}">
        <p14:creationId xmlns:p14="http://schemas.microsoft.com/office/powerpoint/2010/main" val="3740051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找到第一個</a:t>
            </a:r>
            <a:r>
              <a:rPr lang="en-US" altLang="zh-TW" dirty="0"/>
              <a:t>vertex(A)</a:t>
            </a:r>
            <a:r>
              <a:rPr lang="zh-TW" altLang="en-US" dirty="0"/>
              <a:t>，並標示已經發現 </a:t>
            </a:r>
            <a:r>
              <a:rPr lang="en-US" altLang="zh-TW" dirty="0"/>
              <a:t>++time</a:t>
            </a:r>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40</a:t>
            </a:fld>
            <a:endParaRPr lang="zh-TW" altLang="en-US"/>
          </a:p>
        </p:txBody>
      </p:sp>
    </p:spTree>
    <p:extLst>
      <p:ext uri="{BB962C8B-B14F-4D97-AF65-F5344CB8AC3E}">
        <p14:creationId xmlns:p14="http://schemas.microsoft.com/office/powerpoint/2010/main" val="881675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接著尋找所有與</a:t>
            </a:r>
            <a:r>
              <a:rPr lang="en-US" altLang="zh-TW" dirty="0"/>
              <a:t>vertex(A)</a:t>
            </a:r>
            <a:r>
              <a:rPr lang="zh-TW" altLang="en-US" dirty="0"/>
              <a:t>相連的</a:t>
            </a:r>
            <a:r>
              <a:rPr lang="en-US" altLang="zh-TW" dirty="0"/>
              <a:t>vertex</a:t>
            </a:r>
            <a:r>
              <a:rPr lang="zh-TW" altLang="en-US" dirty="0"/>
              <a:t>，只要遇到第一個沒有搜尋過的，便把該</a:t>
            </a:r>
            <a:r>
              <a:rPr lang="en-US" altLang="zh-TW" dirty="0"/>
              <a:t>vertex</a:t>
            </a:r>
            <a:r>
              <a:rPr lang="zh-TW" altLang="en-US" dirty="0"/>
              <a:t>設為新的搜尋起點，並將該</a:t>
            </a:r>
            <a:r>
              <a:rPr lang="en-US" altLang="zh-TW" dirty="0"/>
              <a:t>vertex</a:t>
            </a:r>
            <a:r>
              <a:rPr lang="zh-TW" altLang="en-US" dirty="0"/>
              <a:t>的</a:t>
            </a:r>
            <a:r>
              <a:rPr lang="en-US" altLang="zh-TW" dirty="0"/>
              <a:t>predecessor</a:t>
            </a:r>
            <a:r>
              <a:rPr lang="zh-TW" altLang="en-US" dirty="0"/>
              <a:t>設為</a:t>
            </a:r>
            <a:r>
              <a:rPr lang="en-US" altLang="zh-TW" dirty="0"/>
              <a:t>vertex(A)</a:t>
            </a:r>
            <a:r>
              <a:rPr lang="zh-TW" altLang="en-US" dirty="0"/>
              <a:t>，以及</a:t>
            </a:r>
            <a:r>
              <a:rPr lang="en-US" altLang="zh-TW" dirty="0"/>
              <a:t>++time</a:t>
            </a:r>
            <a:r>
              <a:rPr lang="zh-TW" altLang="en-US" dirty="0"/>
              <a:t>。</a:t>
            </a:r>
          </a:p>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41</a:t>
            </a:fld>
            <a:endParaRPr lang="zh-TW" altLang="en-US"/>
          </a:p>
        </p:txBody>
      </p:sp>
    </p:spTree>
    <p:extLst>
      <p:ext uri="{BB962C8B-B14F-4D97-AF65-F5344CB8AC3E}">
        <p14:creationId xmlns:p14="http://schemas.microsoft.com/office/powerpoint/2010/main" val="1090775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然後持續前兩個步驟，不再贅述。</a:t>
            </a:r>
            <a:endParaRPr lang="en-US" altLang="zh-TW" dirty="0"/>
          </a:p>
          <a:p>
            <a:r>
              <a:rPr lang="zh-TW" altLang="en-US" dirty="0"/>
              <a:t>當</a:t>
            </a:r>
            <a:r>
              <a:rPr lang="en-US" altLang="zh-TW" dirty="0"/>
              <a:t>F</a:t>
            </a:r>
            <a:r>
              <a:rPr lang="zh-TW" altLang="en-US" dirty="0"/>
              <a:t>再也找不到任何「能夠抵達」的</a:t>
            </a:r>
            <a:r>
              <a:rPr lang="en-US" altLang="zh-TW" dirty="0"/>
              <a:t>vertex</a:t>
            </a:r>
            <a:r>
              <a:rPr lang="zh-TW" altLang="en-US" dirty="0"/>
              <a:t>時，代表以</a:t>
            </a:r>
            <a:r>
              <a:rPr lang="en-US" altLang="zh-TW" dirty="0"/>
              <a:t>F</a:t>
            </a:r>
            <a:r>
              <a:rPr lang="zh-TW" altLang="en-US" dirty="0"/>
              <a:t>作為起點的搜尋已經「結束」。並對</a:t>
            </a:r>
            <a:r>
              <a:rPr lang="en-US" altLang="zh-TW" dirty="0" err="1"/>
              <a:t>finis</a:t>
            </a:r>
            <a:r>
              <a:rPr lang="zh-TW" altLang="en-US" dirty="0"/>
              <a:t>進行</a:t>
            </a:r>
            <a:r>
              <a:rPr lang="en-US" altLang="zh-TW" dirty="0"/>
              <a:t>++time</a:t>
            </a:r>
            <a:r>
              <a:rPr lang="zh-TW" altLang="en-US" dirty="0"/>
              <a:t>，透過</a:t>
            </a:r>
            <a:r>
              <a:rPr lang="en-US" altLang="zh-TW" dirty="0" err="1"/>
              <a:t>predicessor</a:t>
            </a:r>
            <a:r>
              <a:rPr lang="zh-TW" altLang="en-US" dirty="0"/>
              <a:t>找回</a:t>
            </a:r>
            <a:r>
              <a:rPr lang="en-US" altLang="zh-TW" dirty="0"/>
              <a:t>E</a:t>
            </a:r>
            <a:r>
              <a:rPr lang="zh-TW" altLang="en-US" dirty="0"/>
              <a:t>。</a:t>
            </a:r>
            <a:endParaRPr lang="en-US" altLang="zh-TW"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42</a:t>
            </a:fld>
            <a:endParaRPr lang="zh-TW" altLang="en-US"/>
          </a:p>
        </p:txBody>
      </p:sp>
    </p:spTree>
    <p:extLst>
      <p:ext uri="{BB962C8B-B14F-4D97-AF65-F5344CB8AC3E}">
        <p14:creationId xmlns:p14="http://schemas.microsoft.com/office/powerpoint/2010/main" val="1948337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此時，</a:t>
            </a:r>
            <a:r>
              <a:rPr lang="en-US" altLang="zh-TW" dirty="0"/>
              <a:t>E</a:t>
            </a:r>
            <a:r>
              <a:rPr lang="zh-TW" altLang="en-US" dirty="0"/>
              <a:t>也沒有能夠抵達的</a:t>
            </a:r>
            <a:r>
              <a:rPr lang="en-US" altLang="zh-TW" dirty="0"/>
              <a:t>vertex</a:t>
            </a:r>
            <a:r>
              <a:rPr lang="zh-TW" altLang="en-US" dirty="0"/>
              <a:t>，代表</a:t>
            </a:r>
            <a:r>
              <a:rPr lang="en-US" altLang="zh-TW" dirty="0"/>
              <a:t>E</a:t>
            </a:r>
            <a:r>
              <a:rPr lang="zh-TW" altLang="en-US" dirty="0"/>
              <a:t>也「結束」，所以再</a:t>
            </a:r>
            <a:r>
              <a:rPr lang="en-US" altLang="zh-TW" dirty="0"/>
              <a:t>E</a:t>
            </a:r>
            <a:r>
              <a:rPr lang="zh-TW" altLang="en-US" dirty="0"/>
              <a:t>再</a:t>
            </a:r>
            <a:r>
              <a:rPr lang="en-US" altLang="zh-TW" dirty="0"/>
              <a:t>finish</a:t>
            </a:r>
            <a:r>
              <a:rPr lang="zh-TW" altLang="en-US" dirty="0"/>
              <a:t> </a:t>
            </a:r>
            <a:r>
              <a:rPr lang="en-US" altLang="zh-TW" dirty="0"/>
              <a:t>++time</a:t>
            </a:r>
            <a:r>
              <a:rPr lang="zh-TW" altLang="en-US" dirty="0"/>
              <a:t>。</a:t>
            </a:r>
            <a:endParaRPr lang="en-US" altLang="zh-TW"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43</a:t>
            </a:fld>
            <a:endParaRPr lang="zh-TW" altLang="en-US"/>
          </a:p>
        </p:txBody>
      </p:sp>
    </p:spTree>
    <p:extLst>
      <p:ext uri="{BB962C8B-B14F-4D97-AF65-F5344CB8AC3E}">
        <p14:creationId xmlns:p14="http://schemas.microsoft.com/office/powerpoint/2010/main" val="4014435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然後沿</a:t>
            </a:r>
            <a:r>
              <a:rPr lang="en-US" altLang="zh-TW" dirty="0"/>
              <a:t>E</a:t>
            </a:r>
            <a:r>
              <a:rPr lang="zh-TW" altLang="en-US" dirty="0"/>
              <a:t>的</a:t>
            </a:r>
            <a:r>
              <a:rPr lang="en-US" altLang="zh-TW" dirty="0"/>
              <a:t>predecessor</a:t>
            </a:r>
            <a:r>
              <a:rPr lang="zh-TW" altLang="en-US" dirty="0"/>
              <a:t>回到</a:t>
            </a:r>
            <a:r>
              <a:rPr lang="en-US" altLang="zh-TW" dirty="0"/>
              <a:t>C</a:t>
            </a:r>
            <a:r>
              <a:rPr lang="zh-TW" altLang="en-US" dirty="0"/>
              <a:t>，並發現可以抵達</a:t>
            </a:r>
            <a:r>
              <a:rPr lang="en-US" altLang="zh-TW" dirty="0"/>
              <a:t>vertex(D)</a:t>
            </a:r>
            <a:r>
              <a:rPr lang="zh-TW" altLang="en-US" dirty="0"/>
              <a:t>。因為</a:t>
            </a:r>
            <a:r>
              <a:rPr lang="en-US" altLang="zh-TW" dirty="0"/>
              <a:t>vertex(D)</a:t>
            </a:r>
            <a:r>
              <a:rPr lang="zh-TW" altLang="en-US" dirty="0"/>
              <a:t>沒有可以抵達的</a:t>
            </a:r>
            <a:r>
              <a:rPr lang="en-US" altLang="zh-TW" dirty="0"/>
              <a:t>vertex</a:t>
            </a:r>
            <a:r>
              <a:rPr lang="zh-TW" altLang="en-US" dirty="0"/>
              <a:t>，所以也進行「結束」。</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44</a:t>
            </a:fld>
            <a:endParaRPr lang="zh-TW" altLang="en-US"/>
          </a:p>
        </p:txBody>
      </p:sp>
    </p:spTree>
    <p:extLst>
      <p:ext uri="{BB962C8B-B14F-4D97-AF65-F5344CB8AC3E}">
        <p14:creationId xmlns:p14="http://schemas.microsoft.com/office/powerpoint/2010/main" val="2431715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沿</a:t>
            </a:r>
            <a:r>
              <a:rPr lang="en-US" altLang="zh-TW" dirty="0"/>
              <a:t>D</a:t>
            </a:r>
            <a:r>
              <a:rPr lang="zh-TW" altLang="en-US" dirty="0"/>
              <a:t>的</a:t>
            </a:r>
            <a:r>
              <a:rPr lang="en-US" altLang="zh-TW" dirty="0"/>
              <a:t>predecessor</a:t>
            </a:r>
            <a:r>
              <a:rPr lang="zh-TW" altLang="en-US" dirty="0"/>
              <a:t>回到</a:t>
            </a:r>
            <a:r>
              <a:rPr lang="en-US" altLang="zh-TW" dirty="0"/>
              <a:t>C</a:t>
            </a:r>
            <a:r>
              <a:rPr lang="zh-TW" altLang="en-US" dirty="0"/>
              <a:t>，發現沒有可以抵達的</a:t>
            </a:r>
            <a:r>
              <a:rPr lang="en-US" altLang="zh-TW" dirty="0"/>
              <a:t>vertex</a:t>
            </a:r>
            <a:r>
              <a:rPr lang="zh-TW" altLang="en-US" dirty="0"/>
              <a:t>，所以</a:t>
            </a:r>
            <a:r>
              <a:rPr lang="en-US" altLang="zh-TW" dirty="0"/>
              <a:t>C</a:t>
            </a:r>
            <a:r>
              <a:rPr lang="zh-TW" altLang="en-US" dirty="0"/>
              <a:t>也進行「結束」。並透過</a:t>
            </a:r>
            <a:r>
              <a:rPr lang="en-US" altLang="zh-TW" dirty="0"/>
              <a:t>predecessor</a:t>
            </a:r>
            <a:r>
              <a:rPr lang="zh-TW" altLang="en-US" dirty="0"/>
              <a:t>回到</a:t>
            </a:r>
            <a:r>
              <a:rPr lang="en-US" altLang="zh-TW" dirty="0"/>
              <a:t>A</a:t>
            </a:r>
            <a:r>
              <a:rPr lang="zh-TW" altLang="en-US" dirty="0"/>
              <a:t>。</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45</a:t>
            </a:fld>
            <a:endParaRPr lang="zh-TW" altLang="en-US"/>
          </a:p>
        </p:txBody>
      </p:sp>
    </p:spTree>
    <p:extLst>
      <p:ext uri="{BB962C8B-B14F-4D97-AF65-F5344CB8AC3E}">
        <p14:creationId xmlns:p14="http://schemas.microsoft.com/office/powerpoint/2010/main" val="1812245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此時</a:t>
            </a:r>
            <a:r>
              <a:rPr lang="en-US" altLang="zh-TW" dirty="0"/>
              <a:t>A</a:t>
            </a:r>
            <a:r>
              <a:rPr lang="zh-TW" altLang="en-US" dirty="0"/>
              <a:t>還有</a:t>
            </a:r>
            <a:r>
              <a:rPr lang="en-US" altLang="zh-TW" dirty="0"/>
              <a:t>vertex(B)</a:t>
            </a:r>
            <a:r>
              <a:rPr lang="zh-TW" altLang="en-US" dirty="0"/>
              <a:t>可以抵達，並再</a:t>
            </a:r>
            <a:r>
              <a:rPr lang="en-US" altLang="zh-TW" dirty="0"/>
              <a:t>predecessor</a:t>
            </a:r>
            <a:r>
              <a:rPr lang="zh-TW" altLang="en-US" dirty="0"/>
              <a:t>存入</a:t>
            </a:r>
            <a:r>
              <a:rPr lang="en-US" altLang="zh-TW" dirty="0"/>
              <a:t>A</a:t>
            </a:r>
            <a:r>
              <a:rPr lang="zh-TW" altLang="en-US" dirty="0"/>
              <a:t>。然後，因為</a:t>
            </a:r>
            <a:r>
              <a:rPr lang="en-US" altLang="zh-TW" dirty="0"/>
              <a:t>B</a:t>
            </a:r>
            <a:r>
              <a:rPr lang="zh-TW" altLang="en-US" dirty="0"/>
              <a:t>後面也沒有能夠抵達的</a:t>
            </a:r>
            <a:r>
              <a:rPr lang="en-US" altLang="zh-TW" dirty="0"/>
              <a:t>vertex</a:t>
            </a:r>
            <a:r>
              <a:rPr lang="zh-TW" altLang="en-US" dirty="0"/>
              <a:t>，所以進行「結束」。</a:t>
            </a:r>
            <a:endParaRPr lang="en-US" altLang="zh-TW"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46</a:t>
            </a:fld>
            <a:endParaRPr lang="zh-TW" altLang="en-US"/>
          </a:p>
        </p:txBody>
      </p:sp>
    </p:spTree>
    <p:extLst>
      <p:ext uri="{BB962C8B-B14F-4D97-AF65-F5344CB8AC3E}">
        <p14:creationId xmlns:p14="http://schemas.microsoft.com/office/powerpoint/2010/main" val="309270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最後</a:t>
            </a:r>
            <a:r>
              <a:rPr lang="en-US" altLang="zh-TW" dirty="0"/>
              <a:t>B</a:t>
            </a:r>
            <a:r>
              <a:rPr lang="zh-TW" altLang="en-US" dirty="0"/>
              <a:t>透過</a:t>
            </a:r>
            <a:r>
              <a:rPr lang="en-US" altLang="zh-TW" dirty="0"/>
              <a:t>predecessor</a:t>
            </a:r>
            <a:r>
              <a:rPr lang="zh-TW" altLang="en-US" dirty="0"/>
              <a:t>回到</a:t>
            </a:r>
            <a:r>
              <a:rPr lang="en-US" altLang="zh-TW" dirty="0"/>
              <a:t>A</a:t>
            </a:r>
            <a:r>
              <a:rPr lang="zh-TW" altLang="en-US" dirty="0"/>
              <a:t>，發現</a:t>
            </a:r>
            <a:r>
              <a:rPr lang="en-US" altLang="zh-TW" dirty="0"/>
              <a:t>vertex(A)</a:t>
            </a:r>
            <a:r>
              <a:rPr lang="zh-TW" altLang="en-US" dirty="0"/>
              <a:t>再也沒有能夠抵達的</a:t>
            </a:r>
            <a:r>
              <a:rPr lang="en-US" altLang="zh-TW" dirty="0"/>
              <a:t>vertex</a:t>
            </a:r>
            <a:r>
              <a:rPr lang="zh-TW" altLang="en-US" dirty="0"/>
              <a:t>，就也進行「結束」。</a:t>
            </a:r>
            <a:endParaRPr lang="en-US" altLang="zh-TW"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47</a:t>
            </a:fld>
            <a:endParaRPr lang="zh-TW" altLang="en-US"/>
          </a:p>
        </p:txBody>
      </p:sp>
    </p:spTree>
    <p:extLst>
      <p:ext uri="{BB962C8B-B14F-4D97-AF65-F5344CB8AC3E}">
        <p14:creationId xmlns:p14="http://schemas.microsoft.com/office/powerpoint/2010/main" val="2056607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最後</a:t>
            </a:r>
            <a:r>
              <a:rPr lang="en-US" altLang="zh-TW" dirty="0"/>
              <a:t>B</a:t>
            </a:r>
            <a:r>
              <a:rPr lang="zh-TW" altLang="en-US" dirty="0"/>
              <a:t>透過</a:t>
            </a:r>
            <a:r>
              <a:rPr lang="en-US" altLang="zh-TW" dirty="0"/>
              <a:t>predecessor</a:t>
            </a:r>
            <a:r>
              <a:rPr lang="zh-TW" altLang="en-US" dirty="0"/>
              <a:t>回到</a:t>
            </a:r>
            <a:r>
              <a:rPr lang="en-US" altLang="zh-TW" dirty="0"/>
              <a:t>A</a:t>
            </a:r>
            <a:r>
              <a:rPr lang="zh-TW" altLang="en-US" dirty="0"/>
              <a:t>，發現</a:t>
            </a:r>
            <a:r>
              <a:rPr lang="en-US" altLang="zh-TW" dirty="0"/>
              <a:t>vertex(A)</a:t>
            </a:r>
            <a:r>
              <a:rPr lang="zh-TW" altLang="en-US" dirty="0"/>
              <a:t>再也沒有能夠抵達的</a:t>
            </a:r>
            <a:r>
              <a:rPr lang="en-US" altLang="zh-TW" dirty="0"/>
              <a:t>vertex</a:t>
            </a:r>
            <a:r>
              <a:rPr lang="zh-TW" altLang="en-US" dirty="0"/>
              <a:t>，就也進行「結束」。</a:t>
            </a:r>
            <a:endParaRPr lang="en-US" altLang="zh-TW" dirty="0"/>
          </a:p>
          <a:p>
            <a:r>
              <a:rPr lang="zh-TW" altLang="en-US" dirty="0"/>
              <a:t>最先結束的</a:t>
            </a:r>
            <a:r>
              <a:rPr lang="en-US" altLang="zh-TW" dirty="0"/>
              <a:t>Vertex</a:t>
            </a:r>
            <a:r>
              <a:rPr lang="zh-TW" altLang="en-US" dirty="0"/>
              <a:t>會被</a:t>
            </a:r>
            <a:r>
              <a:rPr lang="en-US" altLang="zh-TW" dirty="0"/>
              <a:t>”</a:t>
            </a:r>
            <a:r>
              <a:rPr lang="zh-TW" altLang="en-US" dirty="0"/>
              <a:t>塗黑</a:t>
            </a:r>
            <a:r>
              <a:rPr lang="en-US" altLang="zh-TW" dirty="0"/>
              <a:t>”</a:t>
            </a:r>
            <a:r>
              <a:rPr lang="zh-TW" altLang="en-US" dirty="0"/>
              <a:t>，並放進</a:t>
            </a:r>
            <a:r>
              <a:rPr lang="en-US" altLang="zh-TW" dirty="0"/>
              <a:t>stack</a:t>
            </a:r>
            <a:r>
              <a:rPr lang="zh-TW" altLang="en-US" dirty="0"/>
              <a:t>中，當所有</a:t>
            </a:r>
            <a:r>
              <a:rPr lang="en-US" altLang="zh-TW" dirty="0"/>
              <a:t>vertex</a:t>
            </a:r>
            <a:r>
              <a:rPr lang="zh-TW" altLang="en-US" dirty="0"/>
              <a:t>都結束以後在一個個</a:t>
            </a:r>
            <a:r>
              <a:rPr lang="en-US" altLang="zh-TW" dirty="0"/>
              <a:t>pop</a:t>
            </a:r>
            <a:r>
              <a:rPr lang="zh-TW" altLang="en-US" dirty="0"/>
              <a:t>出來，就是我們的</a:t>
            </a:r>
            <a:r>
              <a:rPr lang="en-US" altLang="zh-TW" dirty="0"/>
              <a:t>topological</a:t>
            </a:r>
            <a:r>
              <a:rPr lang="zh-TW" altLang="en-US" dirty="0"/>
              <a:t> </a:t>
            </a:r>
            <a:r>
              <a:rPr lang="en-US" altLang="zh-TW" dirty="0"/>
              <a:t>order</a:t>
            </a:r>
            <a:r>
              <a:rPr lang="zh-TW" altLang="en-US" dirty="0"/>
              <a:t>。</a:t>
            </a:r>
            <a:endParaRPr lang="en-US" altLang="zh-TW" dirty="0"/>
          </a:p>
          <a:p>
            <a:r>
              <a:rPr lang="zh-TW" altLang="en-US" dirty="0"/>
              <a:t>為什麼由大到小，詳細看左下角連結。</a:t>
            </a:r>
            <a:endParaRPr lang="en-US" altLang="zh-TW"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48</a:t>
            </a:fld>
            <a:endParaRPr lang="zh-TW" altLang="en-US"/>
          </a:p>
        </p:txBody>
      </p:sp>
    </p:spTree>
    <p:extLst>
      <p:ext uri="{BB962C8B-B14F-4D97-AF65-F5344CB8AC3E}">
        <p14:creationId xmlns:p14="http://schemas.microsoft.com/office/powerpoint/2010/main" val="3190775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改題目給定固定</a:t>
            </a:r>
            <a:r>
              <a:rPr lang="en-US" altLang="zh-TW" dirty="0"/>
              <a:t>Graph</a:t>
            </a:r>
          </a:p>
          <a:p>
            <a:r>
              <a:rPr lang="en-US" altLang="zh-TW" dirty="0"/>
              <a:t>NIL</a:t>
            </a:r>
            <a:r>
              <a:rPr lang="zh-TW" altLang="en-US" dirty="0"/>
              <a:t>改成</a:t>
            </a:r>
            <a:r>
              <a:rPr lang="en-US" altLang="zh-TW" dirty="0"/>
              <a:t>-1</a:t>
            </a:r>
          </a:p>
          <a:p>
            <a:r>
              <a:rPr lang="en-US" altLang="zh-TW" dirty="0"/>
              <a:t>length</a:t>
            </a:r>
            <a:r>
              <a:rPr lang="zh-TW" altLang="en-US" dirty="0"/>
              <a:t>改成</a:t>
            </a:r>
            <a:r>
              <a:rPr lang="en-US" altLang="zh-TW" dirty="0"/>
              <a:t>weight</a:t>
            </a:r>
          </a:p>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2</a:t>
            </a:fld>
            <a:endParaRPr lang="zh-TW" altLang="en-US"/>
          </a:p>
        </p:txBody>
      </p:sp>
    </p:spTree>
    <p:extLst>
      <p:ext uri="{BB962C8B-B14F-4D97-AF65-F5344CB8AC3E}">
        <p14:creationId xmlns:p14="http://schemas.microsoft.com/office/powerpoint/2010/main" val="418904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砍掉 </a:t>
            </a:r>
            <a:r>
              <a:rPr lang="en-US" altLang="zh-TW" dirty="0"/>
              <a:t>(3)</a:t>
            </a:r>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12</a:t>
            </a:fld>
            <a:endParaRPr lang="zh-TW" altLang="en-US"/>
          </a:p>
        </p:txBody>
      </p:sp>
    </p:spTree>
    <p:extLst>
      <p:ext uri="{BB962C8B-B14F-4D97-AF65-F5344CB8AC3E}">
        <p14:creationId xmlns:p14="http://schemas.microsoft.com/office/powerpoint/2010/main" val="1429650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13</a:t>
            </a:fld>
            <a:endParaRPr lang="zh-TW" altLang="en-US"/>
          </a:p>
        </p:txBody>
      </p:sp>
    </p:spTree>
    <p:extLst>
      <p:ext uri="{BB962C8B-B14F-4D97-AF65-F5344CB8AC3E}">
        <p14:creationId xmlns:p14="http://schemas.microsoft.com/office/powerpoint/2010/main" val="295939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26</a:t>
            </a:fld>
            <a:endParaRPr lang="zh-TW" altLang="en-US"/>
          </a:p>
        </p:txBody>
      </p:sp>
    </p:spTree>
    <p:extLst>
      <p:ext uri="{BB962C8B-B14F-4D97-AF65-F5344CB8AC3E}">
        <p14:creationId xmlns:p14="http://schemas.microsoft.com/office/powerpoint/2010/main" val="3319848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4290" indent="0">
              <a:buNone/>
            </a:pPr>
            <a:r>
              <a:rPr lang="en-US" altLang="zh-TW" sz="1200" dirty="0" err="1"/>
              <a:t>AoE</a:t>
            </a:r>
            <a:r>
              <a:rPr lang="en-US" altLang="zh-TW" sz="1200" dirty="0"/>
              <a:t>:</a:t>
            </a:r>
            <a:r>
              <a:rPr lang="zh-TW" altLang="en-US" sz="1200" dirty="0"/>
              <a:t> 網路上的頂點</a:t>
            </a:r>
            <a:r>
              <a:rPr lang="en-US" altLang="zh-TW" sz="1200" dirty="0"/>
              <a:t>(vertex)</a:t>
            </a:r>
            <a:r>
              <a:rPr lang="zh-TW" altLang="en-US" sz="1200" dirty="0"/>
              <a:t>代表事件 </a:t>
            </a:r>
            <a:r>
              <a:rPr lang="en-US" altLang="zh-TW" sz="1200" dirty="0"/>
              <a:t>(event)</a:t>
            </a:r>
            <a:r>
              <a:rPr lang="zh-TW" altLang="en-US" sz="1200" dirty="0"/>
              <a:t>。事件發生意味著某項作業</a:t>
            </a:r>
            <a:r>
              <a:rPr lang="en-US" altLang="zh-TW" sz="1200" dirty="0"/>
              <a:t>(task)</a:t>
            </a:r>
            <a:r>
              <a:rPr lang="zh-TW" altLang="en-US" sz="1200" dirty="0"/>
              <a:t>已經完成。從某個頂點射出的邊所代表的作業，只有在該頂點所代表的事件發生後才可以開始執行。一個事件只有在所有射向這個頂點的作業都完成後才發生。</a:t>
            </a:r>
            <a:endParaRPr lang="zh-TW" altLang="zh-TW" sz="1200" dirty="0"/>
          </a:p>
          <a:p>
            <a:pPr marL="34290" indent="0">
              <a:buNone/>
            </a:pPr>
            <a:r>
              <a:rPr lang="en-US" altLang="zh-TW" sz="1200" dirty="0"/>
              <a:t>Critical</a:t>
            </a:r>
            <a:r>
              <a:rPr lang="zh-TW" altLang="en-US" sz="1200" dirty="0"/>
              <a:t> </a:t>
            </a:r>
            <a:r>
              <a:rPr lang="en-US" altLang="zh-TW" sz="1200" dirty="0"/>
              <a:t>path:</a:t>
            </a:r>
            <a:r>
              <a:rPr lang="zh-TW" altLang="en-US" sz="1200" dirty="0"/>
              <a:t> 由於</a:t>
            </a:r>
            <a:r>
              <a:rPr lang="en-US" altLang="zh-TW" sz="1200" dirty="0"/>
              <a:t>AOE</a:t>
            </a:r>
            <a:r>
              <a:rPr lang="zh-TW" altLang="en-US" sz="1200" dirty="0"/>
              <a:t>網路裏的作業可以同時處理，完成整個計畫的最少時間因此是從開始頂點到完成頂點的最長路徑 </a:t>
            </a:r>
            <a:r>
              <a:rPr lang="en-US" altLang="zh-TW" sz="1200" dirty="0"/>
              <a:t>(</a:t>
            </a:r>
            <a:r>
              <a:rPr lang="zh-TW" altLang="en-US" sz="1200" dirty="0"/>
              <a:t>路徑長度即路徑上所有作業所需時間的總和</a:t>
            </a:r>
            <a:r>
              <a:rPr lang="en-US" altLang="zh-TW" sz="1200" dirty="0"/>
              <a:t>)</a:t>
            </a:r>
            <a:r>
              <a:rPr lang="zh-TW" altLang="en-US" sz="1200" dirty="0"/>
              <a:t>。擁有最大長度的路徑稱為</a:t>
            </a:r>
            <a:r>
              <a:rPr lang="en-US" altLang="zh-TW" sz="1200" dirty="0"/>
              <a:t>critical</a:t>
            </a:r>
            <a:r>
              <a:rPr lang="zh-TW" altLang="en-US" sz="1200" dirty="0"/>
              <a:t> </a:t>
            </a:r>
            <a:r>
              <a:rPr lang="en-US" altLang="zh-TW" sz="1200" dirty="0"/>
              <a:t>path</a:t>
            </a:r>
            <a:r>
              <a:rPr lang="zh-TW" altLang="en-US" sz="1200" dirty="0"/>
              <a:t>。</a:t>
            </a:r>
          </a:p>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31</a:t>
            </a:fld>
            <a:endParaRPr lang="zh-TW" altLang="en-US"/>
          </a:p>
        </p:txBody>
      </p:sp>
    </p:spTree>
    <p:extLst>
      <p:ext uri="{BB962C8B-B14F-4D97-AF65-F5344CB8AC3E}">
        <p14:creationId xmlns:p14="http://schemas.microsoft.com/office/powerpoint/2010/main" val="3581079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36</a:t>
            </a:fld>
            <a:endParaRPr lang="zh-TW" altLang="en-US"/>
          </a:p>
        </p:txBody>
      </p:sp>
    </p:spTree>
    <p:extLst>
      <p:ext uri="{BB962C8B-B14F-4D97-AF65-F5344CB8AC3E}">
        <p14:creationId xmlns:p14="http://schemas.microsoft.com/office/powerpoint/2010/main" val="135589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38</a:t>
            </a:fld>
            <a:endParaRPr lang="zh-TW" altLang="en-US"/>
          </a:p>
        </p:txBody>
      </p:sp>
    </p:spTree>
    <p:extLst>
      <p:ext uri="{BB962C8B-B14F-4D97-AF65-F5344CB8AC3E}">
        <p14:creationId xmlns:p14="http://schemas.microsoft.com/office/powerpoint/2010/main" val="945878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解釋</a:t>
            </a:r>
            <a:r>
              <a:rPr lang="en-US" altLang="zh-TW" dirty="0"/>
              <a:t>discover</a:t>
            </a:r>
            <a:r>
              <a:rPr lang="zh-TW" altLang="en-US" dirty="0"/>
              <a:t>跟</a:t>
            </a:r>
            <a:r>
              <a:rPr lang="en-US" altLang="zh-TW" dirty="0"/>
              <a:t>finish</a:t>
            </a:r>
            <a:r>
              <a:rPr lang="zh-TW" altLang="en-US" dirty="0"/>
              <a:t>怎麼去應用</a:t>
            </a:r>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39</a:t>
            </a:fld>
            <a:endParaRPr lang="zh-TW" altLang="en-US"/>
          </a:p>
        </p:txBody>
      </p:sp>
    </p:spTree>
    <p:extLst>
      <p:ext uri="{BB962C8B-B14F-4D97-AF65-F5344CB8AC3E}">
        <p14:creationId xmlns:p14="http://schemas.microsoft.com/office/powerpoint/2010/main" val="1786943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9" name="矩形 8"/>
          <p:cNvSpPr/>
          <p:nvPr/>
        </p:nvSpPr>
        <p:spPr>
          <a:xfrm>
            <a:off x="-2" y="1905000"/>
            <a:ext cx="12188827"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10" name="矩形 9"/>
          <p:cNvSpPr/>
          <p:nvPr/>
        </p:nvSpPr>
        <p:spPr>
          <a:xfrm>
            <a:off x="-3" y="1795132"/>
            <a:ext cx="12188827"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11" name="矩形 10"/>
          <p:cNvSpPr/>
          <p:nvPr/>
        </p:nvSpPr>
        <p:spPr>
          <a:xfrm>
            <a:off x="-3" y="5142116"/>
            <a:ext cx="12188827"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2" name="標題 1"/>
          <p:cNvSpPr>
            <a:spLocks noGrp="1"/>
          </p:cNvSpPr>
          <p:nvPr>
            <p:ph type="ctrTitle"/>
          </p:nvPr>
        </p:nvSpPr>
        <p:spPr>
          <a:xfrm>
            <a:off x="1295400" y="2079812"/>
            <a:ext cx="9601200" cy="1724092"/>
          </a:xfrm>
        </p:spPr>
        <p:txBody>
          <a:bodyPr anchor="b"/>
          <a:lstStyle>
            <a:lvl1pPr algn="ctr" latinLnBrk="0">
              <a:defRPr lang="zh-TW" sz="4050"/>
            </a:lvl1pPr>
          </a:lstStyle>
          <a:p>
            <a:r>
              <a:rPr lang="zh-TW" altLang="en-US"/>
              <a:t>按一下以編輯母片標題樣式</a:t>
            </a:r>
            <a:endParaRPr lang="zh-TW"/>
          </a:p>
        </p:txBody>
      </p:sp>
      <p:sp>
        <p:nvSpPr>
          <p:cNvPr id="3" name="副標題 2"/>
          <p:cNvSpPr>
            <a:spLocks noGrp="1"/>
          </p:cNvSpPr>
          <p:nvPr>
            <p:ph type="subTitle" idx="1"/>
          </p:nvPr>
        </p:nvSpPr>
        <p:spPr>
          <a:xfrm>
            <a:off x="1295400" y="3959352"/>
            <a:ext cx="9601200" cy="914400"/>
          </a:xfrm>
        </p:spPr>
        <p:txBody>
          <a:bodyPr>
            <a:normAutofit/>
          </a:bodyPr>
          <a:lstStyle>
            <a:lvl1pPr marL="0" indent="0" algn="ctr" latinLnBrk="0">
              <a:spcBef>
                <a:spcPts val="0"/>
              </a:spcBef>
              <a:buNone/>
              <a:defRPr lang="zh-TW" sz="1500"/>
            </a:lvl1pPr>
            <a:lvl2pPr marL="342900" indent="0" algn="ctr" latinLnBrk="0">
              <a:buNone/>
              <a:defRPr lang="zh-TW" sz="2100"/>
            </a:lvl2pPr>
            <a:lvl3pPr marL="685800" indent="0" algn="ctr" latinLnBrk="0">
              <a:buNone/>
              <a:defRPr lang="zh-TW" sz="1800"/>
            </a:lvl3pPr>
            <a:lvl4pPr marL="1028700" indent="0" algn="ctr" latinLnBrk="0">
              <a:buNone/>
              <a:defRPr lang="zh-TW" sz="1500"/>
            </a:lvl4pPr>
            <a:lvl5pPr marL="1371600" indent="0" algn="ctr" latinLnBrk="0">
              <a:buNone/>
              <a:defRPr lang="zh-TW" sz="1500"/>
            </a:lvl5pPr>
            <a:lvl6pPr marL="1714500" indent="0" algn="ctr" latinLnBrk="0">
              <a:buNone/>
              <a:defRPr lang="zh-TW" sz="1500"/>
            </a:lvl6pPr>
            <a:lvl7pPr marL="2057400" indent="0" algn="ctr" latinLnBrk="0">
              <a:buNone/>
              <a:defRPr lang="zh-TW" sz="1500"/>
            </a:lvl7pPr>
            <a:lvl8pPr marL="2400300" indent="0" algn="ctr" latinLnBrk="0">
              <a:buNone/>
              <a:defRPr lang="zh-TW" sz="1500"/>
            </a:lvl8pPr>
            <a:lvl9pPr marL="2743200" indent="0" algn="ctr" latinLnBrk="0">
              <a:buNone/>
              <a:defRPr lang="zh-TW" sz="1500"/>
            </a:lvl9pPr>
          </a:lstStyle>
          <a:p>
            <a:r>
              <a:rPr lang="zh-TW" altLang="en-US"/>
              <a:t>按一下以編輯母片副標題樣式</a:t>
            </a:r>
            <a:endParaRPr lang="zh-TW"/>
          </a:p>
        </p:txBody>
      </p:sp>
    </p:spTree>
    <p:extLst>
      <p:ext uri="{BB962C8B-B14F-4D97-AF65-F5344CB8AC3E}">
        <p14:creationId xmlns:p14="http://schemas.microsoft.com/office/powerpoint/2010/main" val="19857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垂直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垂直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日期版面配置區 3"/>
          <p:cNvSpPr>
            <a:spLocks noGrp="1"/>
          </p:cNvSpPr>
          <p:nvPr>
            <p:ph type="dt" sz="half" idx="10"/>
          </p:nvPr>
        </p:nvSpPr>
        <p:spPr/>
        <p:txBody>
          <a:bodyPr/>
          <a:lstStyle/>
          <a:p>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273593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24901" y="274638"/>
            <a:ext cx="2628900" cy="5897562"/>
          </a:xfrm>
        </p:spPr>
        <p:txBody>
          <a:bodyPr vert="eaVert"/>
          <a:lstStyle/>
          <a:p>
            <a:r>
              <a:rPr lang="zh-TW" altLang="en-US"/>
              <a:t>按一下以編輯母片標題樣式</a:t>
            </a:r>
            <a:endParaRPr lang="zh-TW"/>
          </a:p>
        </p:txBody>
      </p:sp>
      <p:sp>
        <p:nvSpPr>
          <p:cNvPr id="3" name="垂直文字版面配置區 2"/>
          <p:cNvSpPr>
            <a:spLocks noGrp="1"/>
          </p:cNvSpPr>
          <p:nvPr>
            <p:ph type="body" orient="vert" idx="1"/>
          </p:nvPr>
        </p:nvSpPr>
        <p:spPr>
          <a:xfrm>
            <a:off x="838201" y="274638"/>
            <a:ext cx="7734300" cy="5897562"/>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日期版面配置區 3"/>
          <p:cNvSpPr>
            <a:spLocks noGrp="1"/>
          </p:cNvSpPr>
          <p:nvPr>
            <p:ph type="dt" sz="half" idx="10"/>
          </p:nvPr>
        </p:nvSpPr>
        <p:spPr/>
        <p:txBody>
          <a:bodyPr/>
          <a:lstStyle/>
          <a:p>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423050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Franklin Gothic Demi Cond" panose="020B0706030402020204" pitchFamily="34" charset="0"/>
              </a:defRPr>
            </a:lvl1pPr>
          </a:lstStyle>
          <a:p>
            <a:r>
              <a:rPr lang="zh-TW" altLang="en-US" dirty="0"/>
              <a:t>按一下以編輯母片標題樣式</a:t>
            </a:r>
            <a:endParaRPr lang="zh-TW" dirty="0"/>
          </a:p>
        </p:txBody>
      </p:sp>
      <p:sp>
        <p:nvSpPr>
          <p:cNvPr id="3" name="內容版面配置區 2"/>
          <p:cNvSpPr>
            <a:spLocks noGrp="1"/>
          </p:cNvSpPr>
          <p:nvPr>
            <p:ph idx="1"/>
          </p:nvPr>
        </p:nvSpPr>
        <p:spPr/>
        <p:txBody>
          <a:bodyPr/>
          <a:lstStyle>
            <a:lvl1pPr>
              <a:defRPr>
                <a:latin typeface="Franklin Gothic Demi Cond" panose="020B0706030402020204" pitchFamily="34" charset="0"/>
              </a:defRPr>
            </a:lvl1pPr>
            <a:lvl2pPr>
              <a:defRPr>
                <a:latin typeface="Franklin Gothic Demi Cond" panose="020B0706030402020204" pitchFamily="34" charset="0"/>
              </a:defRPr>
            </a:lvl2pPr>
            <a:lvl3pPr>
              <a:defRPr>
                <a:latin typeface="Franklin Gothic Demi Cond" panose="020B0706030402020204" pitchFamily="34" charset="0"/>
              </a:defRPr>
            </a:lvl3pPr>
            <a:lvl4pPr>
              <a:defRPr>
                <a:latin typeface="Franklin Gothic Demi Cond" panose="020B0706030402020204" pitchFamily="34" charset="0"/>
              </a:defRPr>
            </a:lvl4pPr>
            <a:lvl5pPr latinLnBrk="0">
              <a:defRPr lang="zh-TW">
                <a:latin typeface="Franklin Gothic Demi Cond" panose="020B0706030402020204" pitchFamily="34" charset="0"/>
              </a:defRPr>
            </a:lvl5pPr>
            <a:lvl6pPr latinLnBrk="0">
              <a:defRPr lang="zh-TW"/>
            </a:lvl6pPr>
            <a:lvl7pPr latinLnBrk="0">
              <a:defRPr lang="zh-TW"/>
            </a:lvl7pPr>
            <a:lvl8pPr latinLnBrk="0">
              <a:defRPr lang="zh-TW"/>
            </a:lvl8pPr>
            <a:lvl9pPr latinLnBrk="0">
              <a:defRPr lang="zh-TW"/>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zh-TW" dirty="0"/>
          </a:p>
        </p:txBody>
      </p:sp>
      <p:sp>
        <p:nvSpPr>
          <p:cNvPr id="4" name="日期版面配置區 3"/>
          <p:cNvSpPr>
            <a:spLocks noGrp="1"/>
          </p:cNvSpPr>
          <p:nvPr>
            <p:ph type="dt" sz="half" idx="10"/>
          </p:nvPr>
        </p:nvSpPr>
        <p:spPr>
          <a:xfrm>
            <a:off x="8875776" y="6601968"/>
            <a:ext cx="960120" cy="237744"/>
          </a:xfrm>
        </p:spPr>
        <p:txBody>
          <a:bodyPr/>
          <a:lstStyle>
            <a:lvl1pPr>
              <a:defRPr>
                <a:latin typeface="Franklin Gothic Demi Cond" panose="020B0706030402020204" pitchFamily="34" charset="0"/>
              </a:defRPr>
            </a:lvl1pPr>
          </a:lstStyle>
          <a:p>
            <a:endParaRPr lang="zh-TW" altLang="en-US" dirty="0"/>
          </a:p>
        </p:txBody>
      </p:sp>
      <p:sp>
        <p:nvSpPr>
          <p:cNvPr id="5" name="頁尾版面配置區 4"/>
          <p:cNvSpPr>
            <a:spLocks noGrp="1"/>
          </p:cNvSpPr>
          <p:nvPr>
            <p:ph type="ftr" sz="quarter" idx="11"/>
          </p:nvPr>
        </p:nvSpPr>
        <p:spPr/>
        <p:txBody>
          <a:bodyPr/>
          <a:lstStyle>
            <a:lvl1pPr>
              <a:defRPr>
                <a:latin typeface="Franklin Gothic Demi Cond" panose="020B0706030402020204" pitchFamily="34" charset="0"/>
              </a:defRPr>
            </a:lvl1pPr>
          </a:lstStyle>
          <a:p>
            <a:endParaRPr lang="zh-TW" altLang="en-US"/>
          </a:p>
        </p:txBody>
      </p:sp>
      <p:sp>
        <p:nvSpPr>
          <p:cNvPr id="6" name="投影片編號版面配置區 5"/>
          <p:cNvSpPr>
            <a:spLocks noGrp="1"/>
          </p:cNvSpPr>
          <p:nvPr>
            <p:ph type="sldNum" sz="quarter" idx="12"/>
          </p:nvPr>
        </p:nvSpPr>
        <p:spPr>
          <a:xfrm>
            <a:off x="10210800" y="6601968"/>
            <a:ext cx="640080" cy="237744"/>
          </a:xfrm>
        </p:spPr>
        <p:txBody>
          <a:bodyPr/>
          <a:lstStyle>
            <a:lvl1pPr>
              <a:defRPr sz="1100">
                <a:latin typeface="Franklin Gothic Demi Cond" panose="020B0706030402020204" pitchFamily="34" charset="0"/>
              </a:defRPr>
            </a:lvl1pPr>
          </a:lstStyle>
          <a:p>
            <a:fld id="{FC749032-2A07-4AE8-BA90-74324CAE0C87}" type="slidenum">
              <a:rPr lang="en-US" altLang="zh-TW" smtClean="0"/>
              <a:pPr/>
              <a:t>‹#›</a:t>
            </a:fld>
            <a:endParaRPr lang="en-US" altLang="en-US" dirty="0"/>
          </a:p>
        </p:txBody>
      </p:sp>
    </p:spTree>
    <p:extLst>
      <p:ext uri="{BB962C8B-B14F-4D97-AF65-F5344CB8AC3E}">
        <p14:creationId xmlns:p14="http://schemas.microsoft.com/office/powerpoint/2010/main" val="421731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gradFill rotWithShape="1">
          <a:gsLst>
            <a:gs pos="100000">
              <a:schemeClr val="accent1">
                <a:alpha val="80000"/>
              </a:schemeClr>
            </a:gs>
            <a:gs pos="0">
              <a:schemeClr val="accent1">
                <a:lumMod val="40000"/>
                <a:lumOff val="60000"/>
                <a:alpha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295400" y="2130552"/>
            <a:ext cx="9601200" cy="2359152"/>
          </a:xfrm>
        </p:spPr>
        <p:txBody>
          <a:bodyPr anchor="b">
            <a:normAutofit/>
          </a:bodyPr>
          <a:lstStyle>
            <a:lvl1pPr algn="ctr" latinLnBrk="0">
              <a:defRPr lang="zh-TW" sz="4050" b="1">
                <a:latin typeface="Franklin Gothic Demi Cond" panose="020B0706030402020204" pitchFamily="34" charset="0"/>
              </a:defRPr>
            </a:lvl1pPr>
          </a:lstStyle>
          <a:p>
            <a:r>
              <a:rPr lang="zh-TW" altLang="en-US" dirty="0"/>
              <a:t>按一下以編輯母片標題樣式</a:t>
            </a:r>
            <a:endParaRPr lang="zh-TW" dirty="0"/>
          </a:p>
        </p:txBody>
      </p:sp>
      <p:sp>
        <p:nvSpPr>
          <p:cNvPr id="3" name="文字版面配置區 2"/>
          <p:cNvSpPr>
            <a:spLocks noGrp="1"/>
          </p:cNvSpPr>
          <p:nvPr>
            <p:ph type="body" idx="1"/>
          </p:nvPr>
        </p:nvSpPr>
        <p:spPr>
          <a:xfrm>
            <a:off x="1295400" y="4572000"/>
            <a:ext cx="9601200" cy="841248"/>
          </a:xfrm>
        </p:spPr>
        <p:txBody>
          <a:bodyPr anchor="t"/>
          <a:lstStyle>
            <a:lvl1pPr marL="0" indent="0" algn="ctr" latinLnBrk="0">
              <a:spcBef>
                <a:spcPts val="0"/>
              </a:spcBef>
              <a:buNone/>
              <a:defRPr lang="zh-TW" sz="1500">
                <a:solidFill>
                  <a:schemeClr val="tx1">
                    <a:lumMod val="90000"/>
                    <a:lumOff val="10000"/>
                  </a:schemeClr>
                </a:solidFill>
                <a:latin typeface="Franklin Gothic Demi Cond" panose="020B0706030402020204" pitchFamily="34" charset="0"/>
              </a:defRPr>
            </a:lvl1pPr>
            <a:lvl2pPr marL="342900" indent="0" latinLnBrk="0">
              <a:buNone/>
              <a:defRPr lang="zh-TW" sz="1350">
                <a:solidFill>
                  <a:schemeClr val="tx1">
                    <a:tint val="75000"/>
                  </a:schemeClr>
                </a:solidFill>
              </a:defRPr>
            </a:lvl2pPr>
            <a:lvl3pPr marL="685800" indent="0" latinLnBrk="0">
              <a:buNone/>
              <a:defRPr lang="zh-TW" sz="1200">
                <a:solidFill>
                  <a:schemeClr val="tx1">
                    <a:tint val="75000"/>
                  </a:schemeClr>
                </a:solidFill>
              </a:defRPr>
            </a:lvl3pPr>
            <a:lvl4pPr marL="1028700" indent="0" latinLnBrk="0">
              <a:buNone/>
              <a:defRPr lang="zh-TW" sz="1050">
                <a:solidFill>
                  <a:schemeClr val="tx1">
                    <a:tint val="75000"/>
                  </a:schemeClr>
                </a:solidFill>
              </a:defRPr>
            </a:lvl4pPr>
            <a:lvl5pPr marL="1371600" indent="0" latinLnBrk="0">
              <a:buNone/>
              <a:defRPr lang="zh-TW" sz="1050">
                <a:solidFill>
                  <a:schemeClr val="tx1">
                    <a:tint val="75000"/>
                  </a:schemeClr>
                </a:solidFill>
              </a:defRPr>
            </a:lvl5pPr>
            <a:lvl6pPr marL="1714500" indent="0" latinLnBrk="0">
              <a:buNone/>
              <a:defRPr lang="zh-TW" sz="1050">
                <a:solidFill>
                  <a:schemeClr val="tx1">
                    <a:tint val="75000"/>
                  </a:schemeClr>
                </a:solidFill>
              </a:defRPr>
            </a:lvl6pPr>
            <a:lvl7pPr marL="2057400" indent="0" latinLnBrk="0">
              <a:buNone/>
              <a:defRPr lang="zh-TW" sz="1050">
                <a:solidFill>
                  <a:schemeClr val="tx1">
                    <a:tint val="75000"/>
                  </a:schemeClr>
                </a:solidFill>
              </a:defRPr>
            </a:lvl7pPr>
            <a:lvl8pPr marL="2400300" indent="0" latinLnBrk="0">
              <a:buNone/>
              <a:defRPr lang="zh-TW" sz="1050">
                <a:solidFill>
                  <a:schemeClr val="tx1">
                    <a:tint val="75000"/>
                  </a:schemeClr>
                </a:solidFill>
              </a:defRPr>
            </a:lvl8pPr>
            <a:lvl9pPr marL="2743200" indent="0" latinLnBrk="0">
              <a:buNone/>
              <a:defRPr lang="zh-TW" sz="1050">
                <a:solidFill>
                  <a:schemeClr val="tx1">
                    <a:tint val="75000"/>
                  </a:schemeClr>
                </a:solidFill>
              </a:defRPr>
            </a:lvl9pPr>
          </a:lstStyle>
          <a:p>
            <a:pPr lvl="0"/>
            <a:r>
              <a:rPr lang="zh-TW" altLang="en-US" dirty="0"/>
              <a:t>編輯母片文字樣式</a:t>
            </a:r>
          </a:p>
        </p:txBody>
      </p:sp>
      <p:sp>
        <p:nvSpPr>
          <p:cNvPr id="4" name="日期版面配置區 3"/>
          <p:cNvSpPr>
            <a:spLocks noGrp="1"/>
          </p:cNvSpPr>
          <p:nvPr>
            <p:ph type="dt" sz="half" idx="10"/>
          </p:nvPr>
        </p:nvSpPr>
        <p:spPr/>
        <p:txBody>
          <a:bodyPr/>
          <a:lstStyle>
            <a:lvl1pPr>
              <a:defRPr sz="1100">
                <a:latin typeface="Franklin Gothic Demi Cond" panose="020B0706030402020204" pitchFamily="34" charset="0"/>
              </a:defRPr>
            </a:lvl1pPr>
          </a:lstStyle>
          <a:p>
            <a:endParaRPr lang="zh-TW" altLang="en-US"/>
          </a:p>
        </p:txBody>
      </p:sp>
      <p:sp>
        <p:nvSpPr>
          <p:cNvPr id="5" name="頁尾版面配置區 4"/>
          <p:cNvSpPr>
            <a:spLocks noGrp="1"/>
          </p:cNvSpPr>
          <p:nvPr>
            <p:ph type="ftr" sz="quarter" idx="11"/>
          </p:nvPr>
        </p:nvSpPr>
        <p:spPr/>
        <p:txBody>
          <a:bodyPr/>
          <a:lstStyle>
            <a:lvl1pPr>
              <a:defRPr sz="1100">
                <a:latin typeface="Franklin Gothic Demi Cond" panose="020B0706030402020204" pitchFamily="34" charset="0"/>
              </a:defRPr>
            </a:lvl1pPr>
          </a:lstStyle>
          <a:p>
            <a:endParaRPr lang="zh-TW" altLang="en-US" dirty="0"/>
          </a:p>
        </p:txBody>
      </p:sp>
      <p:sp>
        <p:nvSpPr>
          <p:cNvPr id="6" name="投影片編號版面配置區 5"/>
          <p:cNvSpPr>
            <a:spLocks noGrp="1"/>
          </p:cNvSpPr>
          <p:nvPr>
            <p:ph type="sldNum" sz="quarter" idx="12"/>
          </p:nvPr>
        </p:nvSpPr>
        <p:spPr/>
        <p:txBody>
          <a:bodyPr/>
          <a:lstStyle>
            <a:lvl1pPr>
              <a:defRPr sz="1100">
                <a:latin typeface="Franklin Gothic Demi Cond" panose="020B0706030402020204" pitchFamily="34" charset="0"/>
              </a:defRPr>
            </a:lvl1pPr>
          </a:lstStyle>
          <a:p>
            <a:fld id="{FC749032-2A07-4AE8-BA90-74324CAE0C87}" type="slidenum">
              <a:rPr lang="en-US" altLang="zh-TW" smtClean="0"/>
              <a:pPr/>
              <a:t>‹#›</a:t>
            </a:fld>
            <a:endParaRPr lang="en-US" altLang="zh-TW" dirty="0"/>
          </a:p>
        </p:txBody>
      </p:sp>
    </p:spTree>
    <p:extLst>
      <p:ext uri="{BB962C8B-B14F-4D97-AF65-F5344CB8AC3E}">
        <p14:creationId xmlns:p14="http://schemas.microsoft.com/office/powerpoint/2010/main" val="316203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內容版面配置區 2"/>
          <p:cNvSpPr>
            <a:spLocks noGrp="1"/>
          </p:cNvSpPr>
          <p:nvPr>
            <p:ph sz="half" idx="1"/>
          </p:nvPr>
        </p:nvSpPr>
        <p:spPr>
          <a:xfrm>
            <a:off x="1341120" y="1901952"/>
            <a:ext cx="4572000" cy="4123944"/>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內容版面配置區 3"/>
          <p:cNvSpPr>
            <a:spLocks noGrp="1"/>
          </p:cNvSpPr>
          <p:nvPr>
            <p:ph sz="half" idx="2"/>
          </p:nvPr>
        </p:nvSpPr>
        <p:spPr>
          <a:xfrm>
            <a:off x="6278880" y="1901952"/>
            <a:ext cx="4572000" cy="4123944"/>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日期版面配置區 4"/>
          <p:cNvSpPr>
            <a:spLocks noGrp="1"/>
          </p:cNvSpPr>
          <p:nvPr>
            <p:ph type="dt" sz="half" idx="10"/>
          </p:nvPr>
        </p:nvSpPr>
        <p:spPr/>
        <p:txBody>
          <a:bodyPr/>
          <a:lstStyle/>
          <a:p>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367635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文字版面配置區 2"/>
          <p:cNvSpPr>
            <a:spLocks noGrp="1"/>
          </p:cNvSpPr>
          <p:nvPr>
            <p:ph type="body" idx="1"/>
          </p:nvPr>
        </p:nvSpPr>
        <p:spPr>
          <a:xfrm>
            <a:off x="1341120" y="1837464"/>
            <a:ext cx="4572000" cy="766588"/>
          </a:xfrm>
        </p:spPr>
        <p:txBody>
          <a:bodyPr anchor="ctr">
            <a:normAutofit/>
          </a:bodyPr>
          <a:lstStyle>
            <a:lvl1pPr marL="0" indent="0" latinLnBrk="0">
              <a:spcBef>
                <a:spcPts val="0"/>
              </a:spcBef>
              <a:buNone/>
              <a:defRPr lang="zh-TW" sz="1650" b="1">
                <a:solidFill>
                  <a:schemeClr val="tx1"/>
                </a:solidFill>
              </a:defRPr>
            </a:lvl1pPr>
            <a:lvl2pPr marL="342900" indent="0" latinLnBrk="0">
              <a:buNone/>
              <a:defRPr lang="zh-TW" sz="1500" b="1"/>
            </a:lvl2pPr>
            <a:lvl3pPr marL="685800" indent="0" latinLnBrk="0">
              <a:buNone/>
              <a:defRPr lang="zh-TW" sz="1350" b="1"/>
            </a:lvl3pPr>
            <a:lvl4pPr marL="1028700" indent="0" latinLnBrk="0">
              <a:buNone/>
              <a:defRPr lang="zh-TW" sz="1200" b="1"/>
            </a:lvl4pPr>
            <a:lvl5pPr marL="1371600" indent="0" latinLnBrk="0">
              <a:buNone/>
              <a:defRPr lang="zh-TW" sz="1200" b="1"/>
            </a:lvl5pPr>
            <a:lvl6pPr marL="1714500" indent="0" latinLnBrk="0">
              <a:buNone/>
              <a:defRPr lang="zh-TW" sz="1200" b="1"/>
            </a:lvl6pPr>
            <a:lvl7pPr marL="2057400" indent="0" latinLnBrk="0">
              <a:buNone/>
              <a:defRPr lang="zh-TW" sz="1200" b="1"/>
            </a:lvl7pPr>
            <a:lvl8pPr marL="2400300" indent="0" latinLnBrk="0">
              <a:buNone/>
              <a:defRPr lang="zh-TW" sz="1200" b="1"/>
            </a:lvl8pPr>
            <a:lvl9pPr marL="2743200" indent="0" latinLnBrk="0">
              <a:buNone/>
              <a:defRPr lang="zh-TW" sz="1200" b="1"/>
            </a:lvl9pPr>
          </a:lstStyle>
          <a:p>
            <a:pPr lvl="0"/>
            <a:r>
              <a:rPr lang="zh-TW" altLang="en-US"/>
              <a:t>編輯母片文字樣式</a:t>
            </a:r>
          </a:p>
        </p:txBody>
      </p:sp>
      <p:sp>
        <p:nvSpPr>
          <p:cNvPr id="4" name="內容版面配置區 3"/>
          <p:cNvSpPr>
            <a:spLocks noGrp="1"/>
          </p:cNvSpPr>
          <p:nvPr>
            <p:ph sz="half" idx="2"/>
          </p:nvPr>
        </p:nvSpPr>
        <p:spPr>
          <a:xfrm>
            <a:off x="1341120" y="2740734"/>
            <a:ext cx="4572000" cy="3288847"/>
          </a:xfrm>
        </p:spPr>
        <p:txBody>
          <a:bodyPr>
            <a:normAutofit/>
          </a:bodyPr>
          <a:lstStyle>
            <a:lvl1pPr latinLnBrk="0">
              <a:defRPr lang="zh-TW" sz="1350"/>
            </a:lvl1pPr>
            <a:lvl2pPr latinLnBrk="0">
              <a:defRPr lang="zh-TW" sz="1200"/>
            </a:lvl2pPr>
            <a:lvl3pPr latinLnBrk="0">
              <a:defRPr lang="zh-TW" sz="1050"/>
            </a:lvl3pPr>
            <a:lvl4pPr latinLnBrk="0">
              <a:defRPr lang="zh-TW" sz="900"/>
            </a:lvl4pPr>
            <a:lvl5pPr latinLnBrk="0">
              <a:defRPr lang="zh-TW" sz="900"/>
            </a:lvl5pPr>
            <a:lvl6pPr latinLnBrk="0">
              <a:defRPr lang="zh-TW" sz="900"/>
            </a:lvl6pPr>
            <a:lvl7pPr latinLnBrk="0">
              <a:defRPr lang="zh-TW" sz="900"/>
            </a:lvl7pPr>
            <a:lvl8pPr latinLnBrk="0">
              <a:defRPr lang="zh-TW" sz="900"/>
            </a:lvl8pPr>
            <a:lvl9pPr latinLnBrk="0">
              <a:defRPr lang="zh-TW" sz="9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文字版面配置區 4"/>
          <p:cNvSpPr>
            <a:spLocks noGrp="1"/>
          </p:cNvSpPr>
          <p:nvPr>
            <p:ph type="body" sz="quarter" idx="3"/>
          </p:nvPr>
        </p:nvSpPr>
        <p:spPr>
          <a:xfrm>
            <a:off x="6278880" y="1837464"/>
            <a:ext cx="4572000" cy="766588"/>
          </a:xfrm>
        </p:spPr>
        <p:txBody>
          <a:bodyPr anchor="ctr">
            <a:normAutofit/>
          </a:bodyPr>
          <a:lstStyle>
            <a:lvl1pPr marL="0" indent="0" latinLnBrk="0">
              <a:spcBef>
                <a:spcPts val="0"/>
              </a:spcBef>
              <a:buNone/>
              <a:defRPr lang="zh-TW" sz="1650" b="1">
                <a:solidFill>
                  <a:schemeClr val="tx1"/>
                </a:solidFill>
              </a:defRPr>
            </a:lvl1pPr>
            <a:lvl2pPr marL="342900" indent="0" latinLnBrk="0">
              <a:buNone/>
              <a:defRPr lang="zh-TW" sz="1500" b="1"/>
            </a:lvl2pPr>
            <a:lvl3pPr marL="685800" indent="0" latinLnBrk="0">
              <a:buNone/>
              <a:defRPr lang="zh-TW" sz="1350" b="1"/>
            </a:lvl3pPr>
            <a:lvl4pPr marL="1028700" indent="0" latinLnBrk="0">
              <a:buNone/>
              <a:defRPr lang="zh-TW" sz="1200" b="1"/>
            </a:lvl4pPr>
            <a:lvl5pPr marL="1371600" indent="0" latinLnBrk="0">
              <a:buNone/>
              <a:defRPr lang="zh-TW" sz="1200" b="1"/>
            </a:lvl5pPr>
            <a:lvl6pPr marL="1714500" indent="0" latinLnBrk="0">
              <a:buNone/>
              <a:defRPr lang="zh-TW" sz="1200" b="1"/>
            </a:lvl6pPr>
            <a:lvl7pPr marL="2057400" indent="0" latinLnBrk="0">
              <a:buNone/>
              <a:defRPr lang="zh-TW" sz="1200" b="1"/>
            </a:lvl7pPr>
            <a:lvl8pPr marL="2400300" indent="0" latinLnBrk="0">
              <a:buNone/>
              <a:defRPr lang="zh-TW" sz="1200" b="1"/>
            </a:lvl8pPr>
            <a:lvl9pPr marL="2743200" indent="0" latinLnBrk="0">
              <a:buNone/>
              <a:defRPr lang="zh-TW" sz="1200" b="1"/>
            </a:lvl9pPr>
          </a:lstStyle>
          <a:p>
            <a:pPr lvl="0"/>
            <a:r>
              <a:rPr lang="zh-TW" altLang="en-US"/>
              <a:t>編輯母片文字樣式</a:t>
            </a:r>
          </a:p>
        </p:txBody>
      </p:sp>
      <p:sp>
        <p:nvSpPr>
          <p:cNvPr id="6" name="內容版面配置區 5"/>
          <p:cNvSpPr>
            <a:spLocks noGrp="1"/>
          </p:cNvSpPr>
          <p:nvPr>
            <p:ph sz="quarter" idx="4"/>
          </p:nvPr>
        </p:nvSpPr>
        <p:spPr>
          <a:xfrm>
            <a:off x="6278880" y="2740734"/>
            <a:ext cx="4572000" cy="3288847"/>
          </a:xfrm>
        </p:spPr>
        <p:txBody>
          <a:bodyPr>
            <a:normAutofit/>
          </a:bodyPr>
          <a:lstStyle>
            <a:lvl1pPr latinLnBrk="0">
              <a:defRPr lang="zh-TW" sz="1350"/>
            </a:lvl1pPr>
            <a:lvl2pPr latinLnBrk="0">
              <a:defRPr lang="zh-TW" sz="1200"/>
            </a:lvl2pPr>
            <a:lvl3pPr latinLnBrk="0">
              <a:defRPr lang="zh-TW" sz="1050"/>
            </a:lvl3pPr>
            <a:lvl4pPr latinLnBrk="0">
              <a:defRPr lang="zh-TW" sz="900"/>
            </a:lvl4pPr>
            <a:lvl5pPr latinLnBrk="0">
              <a:defRPr lang="zh-TW" sz="900"/>
            </a:lvl5pPr>
            <a:lvl6pPr latinLnBrk="0">
              <a:defRPr lang="zh-TW" sz="900"/>
            </a:lvl6pPr>
            <a:lvl7pPr latinLnBrk="0">
              <a:defRPr lang="zh-TW" sz="900"/>
            </a:lvl7pPr>
            <a:lvl8pPr latinLnBrk="0">
              <a:defRPr lang="zh-TW" sz="900"/>
            </a:lvl8pPr>
            <a:lvl9pPr latinLnBrk="0">
              <a:defRPr lang="zh-TW" sz="9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7" name="日期版面配置區 6"/>
          <p:cNvSpPr>
            <a:spLocks noGrp="1"/>
          </p:cNvSpPr>
          <p:nvPr>
            <p:ph type="dt" sz="half" idx="10"/>
          </p:nvPr>
        </p:nvSpPr>
        <p:spPr/>
        <p:txBody>
          <a:bodyPr/>
          <a:lstStyle/>
          <a:p>
            <a:endParaRPr lang="zh-TW"/>
          </a:p>
        </p:txBody>
      </p:sp>
      <p:sp>
        <p:nvSpPr>
          <p:cNvPr id="8" name="頁尾版面配置區 7"/>
          <p:cNvSpPr>
            <a:spLocks noGrp="1"/>
          </p:cNvSpPr>
          <p:nvPr>
            <p:ph type="ftr" sz="quarter" idx="11"/>
          </p:nvPr>
        </p:nvSpPr>
        <p:spPr/>
        <p:txBody>
          <a:bodyPr/>
          <a:lstStyle/>
          <a:p>
            <a:endParaRPr lang="zh-TW"/>
          </a:p>
        </p:txBody>
      </p:sp>
      <p:sp>
        <p:nvSpPr>
          <p:cNvPr id="9" name="投影片編號版面配置區 8"/>
          <p:cNvSpPr>
            <a:spLocks noGrp="1"/>
          </p:cNvSpPr>
          <p:nvPr>
            <p:ph type="sldNum" sz="quarter" idx="12"/>
          </p:nvPr>
        </p:nvSpPr>
        <p:spPr/>
        <p:txBody>
          <a:bodyPr/>
          <a:lstStyle/>
          <a:p>
            <a:r>
              <a:rPr lang="zh-TW"/>
              <a:t>
            </a:t>
            </a:r>
            <a:fld id="{FC749032-2A07-4AE8-BA90-74324CAE0C87}" type="slidenum">
              <a:t>‹#›</a:t>
            </a:fld>
            <a:r>
              <a:rPr lang="zh-TW"/>
              <a:t>
            </a:t>
            </a:r>
          </a:p>
        </p:txBody>
      </p:sp>
    </p:spTree>
    <p:extLst>
      <p:ext uri="{BB962C8B-B14F-4D97-AF65-F5344CB8AC3E}">
        <p14:creationId xmlns:p14="http://schemas.microsoft.com/office/powerpoint/2010/main" val="325439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Franklin Gothic Demi Cond" panose="020B0706030402020204" pitchFamily="34" charset="0"/>
              </a:defRPr>
            </a:lvl1pPr>
          </a:lstStyle>
          <a:p>
            <a:r>
              <a:rPr lang="zh-TW" altLang="en-US" dirty="0"/>
              <a:t>按一下以編輯母片標題樣式</a:t>
            </a:r>
            <a:endParaRPr lang="zh-TW" dirty="0"/>
          </a:p>
        </p:txBody>
      </p:sp>
      <p:sp>
        <p:nvSpPr>
          <p:cNvPr id="3" name="日期版面配置區 2"/>
          <p:cNvSpPr>
            <a:spLocks noGrp="1"/>
          </p:cNvSpPr>
          <p:nvPr>
            <p:ph type="dt" sz="half" idx="10"/>
          </p:nvPr>
        </p:nvSpPr>
        <p:spPr/>
        <p:txBody>
          <a:bodyPr/>
          <a:lstStyle/>
          <a:p>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141291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群組 4"/>
          <p:cNvGrpSpPr/>
          <p:nvPr/>
        </p:nvGrpSpPr>
        <p:grpSpPr>
          <a:xfrm flipV="1">
            <a:off x="1585" y="0"/>
            <a:ext cx="12188827" cy="377952"/>
            <a:chOff x="-1" y="6480048"/>
            <a:chExt cx="12188827" cy="377952"/>
          </a:xfrm>
        </p:grpSpPr>
        <p:sp>
          <p:nvSpPr>
            <p:cNvPr id="6" name="矩形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7" name="矩形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grpSp>
      <p:sp>
        <p:nvSpPr>
          <p:cNvPr id="2" name="日期版面配置區 1"/>
          <p:cNvSpPr>
            <a:spLocks noGrp="1"/>
          </p:cNvSpPr>
          <p:nvPr>
            <p:ph type="dt" sz="half" idx="10"/>
          </p:nvPr>
        </p:nvSpPr>
        <p:spPr/>
        <p:txBody>
          <a:bodyPr/>
          <a:lstStyle/>
          <a:p>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32954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grpSp>
        <p:nvGrpSpPr>
          <p:cNvPr id="8" name="群組 7"/>
          <p:cNvGrpSpPr/>
          <p:nvPr/>
        </p:nvGrpSpPr>
        <p:grpSpPr>
          <a:xfrm flipV="1">
            <a:off x="1585" y="0"/>
            <a:ext cx="12188827" cy="377952"/>
            <a:chOff x="-1" y="6480048"/>
            <a:chExt cx="12188827" cy="377952"/>
          </a:xfrm>
        </p:grpSpPr>
        <p:sp>
          <p:nvSpPr>
            <p:cNvPr id="9" name="矩形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10" name="矩形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grpSp>
      <p:sp>
        <p:nvSpPr>
          <p:cNvPr id="2" name="標題 1"/>
          <p:cNvSpPr>
            <a:spLocks noGrp="1"/>
          </p:cNvSpPr>
          <p:nvPr>
            <p:ph type="title"/>
          </p:nvPr>
        </p:nvSpPr>
        <p:spPr>
          <a:xfrm>
            <a:off x="7470648" y="2350008"/>
            <a:ext cx="4206240" cy="1993392"/>
          </a:xfrm>
        </p:spPr>
        <p:txBody>
          <a:bodyPr anchor="b">
            <a:normAutofit/>
          </a:bodyPr>
          <a:lstStyle>
            <a:lvl1pPr latinLnBrk="0">
              <a:defRPr lang="zh-TW" sz="2550" b="1"/>
            </a:lvl1pPr>
          </a:lstStyle>
          <a:p>
            <a:r>
              <a:rPr lang="zh-TW" altLang="en-US"/>
              <a:t>按一下以編輯母片標題樣式</a:t>
            </a:r>
            <a:endParaRPr lang="zh-TW"/>
          </a:p>
        </p:txBody>
      </p:sp>
      <p:sp>
        <p:nvSpPr>
          <p:cNvPr id="3" name="內容版面配置區 2"/>
          <p:cNvSpPr>
            <a:spLocks noGrp="1"/>
          </p:cNvSpPr>
          <p:nvPr>
            <p:ph idx="1"/>
          </p:nvPr>
        </p:nvSpPr>
        <p:spPr>
          <a:xfrm>
            <a:off x="457200" y="758952"/>
            <a:ext cx="6629400" cy="5330952"/>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文字版面配置區 3"/>
          <p:cNvSpPr>
            <a:spLocks noGrp="1"/>
          </p:cNvSpPr>
          <p:nvPr>
            <p:ph type="body" sz="half" idx="2"/>
          </p:nvPr>
        </p:nvSpPr>
        <p:spPr>
          <a:xfrm>
            <a:off x="7470648" y="4361688"/>
            <a:ext cx="4206240" cy="1728216"/>
          </a:xfrm>
        </p:spPr>
        <p:txBody>
          <a:bodyPr>
            <a:normAutofit/>
          </a:bodyPr>
          <a:lstStyle>
            <a:lvl1pPr marL="0" indent="0" latinLnBrk="0">
              <a:spcBef>
                <a:spcPts val="900"/>
              </a:spcBef>
              <a:buNone/>
              <a:defRPr lang="zh-TW" sz="1200"/>
            </a:lvl1pPr>
            <a:lvl2pPr marL="342900" indent="0" latinLnBrk="0">
              <a:buNone/>
              <a:defRPr lang="zh-TW" sz="900"/>
            </a:lvl2pPr>
            <a:lvl3pPr marL="685800" indent="0" latinLnBrk="0">
              <a:buNone/>
              <a:defRPr lang="zh-TW" sz="750"/>
            </a:lvl3pPr>
            <a:lvl4pPr marL="1028700" indent="0" latinLnBrk="0">
              <a:buNone/>
              <a:defRPr lang="zh-TW" sz="675"/>
            </a:lvl4pPr>
            <a:lvl5pPr marL="1371600" indent="0" latinLnBrk="0">
              <a:buNone/>
              <a:defRPr lang="zh-TW" sz="675"/>
            </a:lvl5pPr>
            <a:lvl6pPr marL="1714500" indent="0" latinLnBrk="0">
              <a:buNone/>
              <a:defRPr lang="zh-TW" sz="675"/>
            </a:lvl6pPr>
            <a:lvl7pPr marL="2057400" indent="0" latinLnBrk="0">
              <a:buNone/>
              <a:defRPr lang="zh-TW" sz="675"/>
            </a:lvl7pPr>
            <a:lvl8pPr marL="2400300" indent="0" latinLnBrk="0">
              <a:buNone/>
              <a:defRPr lang="zh-TW" sz="675"/>
            </a:lvl8pPr>
            <a:lvl9pPr marL="2743200" indent="0" latinLnBrk="0">
              <a:buNone/>
              <a:defRPr lang="zh-TW" sz="675"/>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5393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grpSp>
        <p:nvGrpSpPr>
          <p:cNvPr id="8" name="群組 7"/>
          <p:cNvGrpSpPr/>
          <p:nvPr/>
        </p:nvGrpSpPr>
        <p:grpSpPr>
          <a:xfrm flipV="1">
            <a:off x="1585" y="0"/>
            <a:ext cx="12188827" cy="377952"/>
            <a:chOff x="-1" y="6480048"/>
            <a:chExt cx="12188827" cy="377952"/>
          </a:xfrm>
        </p:grpSpPr>
        <p:sp>
          <p:nvSpPr>
            <p:cNvPr id="9" name="矩形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10" name="矩形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grpSp>
      <p:sp>
        <p:nvSpPr>
          <p:cNvPr id="2" name="標題 1"/>
          <p:cNvSpPr>
            <a:spLocks noGrp="1"/>
          </p:cNvSpPr>
          <p:nvPr>
            <p:ph type="title"/>
          </p:nvPr>
        </p:nvSpPr>
        <p:spPr>
          <a:xfrm>
            <a:off x="7470648" y="2350008"/>
            <a:ext cx="4206240" cy="1993392"/>
          </a:xfrm>
        </p:spPr>
        <p:txBody>
          <a:bodyPr anchor="b">
            <a:normAutofit/>
          </a:bodyPr>
          <a:lstStyle>
            <a:lvl1pPr latinLnBrk="0">
              <a:defRPr lang="zh-TW" sz="2550" b="1"/>
            </a:lvl1pPr>
          </a:lstStyle>
          <a:p>
            <a:r>
              <a:rPr lang="zh-TW" altLang="en-US"/>
              <a:t>按一下以編輯母片標題樣式</a:t>
            </a:r>
            <a:endParaRPr lang="zh-TW"/>
          </a:p>
        </p:txBody>
      </p:sp>
      <p:sp>
        <p:nvSpPr>
          <p:cNvPr id="3" name="圖片版面配置區 2"/>
          <p:cNvSpPr>
            <a:spLocks noGrp="1"/>
          </p:cNvSpPr>
          <p:nvPr>
            <p:ph type="pic" idx="1"/>
          </p:nvPr>
        </p:nvSpPr>
        <p:spPr>
          <a:xfrm>
            <a:off x="150811" y="506104"/>
            <a:ext cx="6858003" cy="5843016"/>
          </a:xfrm>
          <a:solidFill>
            <a:schemeClr val="accent1">
              <a:lumMod val="40000"/>
              <a:lumOff val="60000"/>
            </a:schemeClr>
          </a:solidFill>
        </p:spPr>
        <p:txBody>
          <a:bodyPr>
            <a:normAutofit/>
          </a:bodyPr>
          <a:lstStyle>
            <a:lvl1pPr marL="0" indent="0" algn="ctr" latinLnBrk="0">
              <a:buNone/>
              <a:defRPr lang="zh-TW" sz="1500"/>
            </a:lvl1pPr>
            <a:lvl2pPr marL="342900" indent="0" latinLnBrk="0">
              <a:buNone/>
              <a:defRPr lang="zh-TW" sz="2100"/>
            </a:lvl2pPr>
            <a:lvl3pPr marL="685800" indent="0" latinLnBrk="0">
              <a:buNone/>
              <a:defRPr lang="zh-TW" sz="1800"/>
            </a:lvl3pPr>
            <a:lvl4pPr marL="1028700" indent="0" latinLnBrk="0">
              <a:buNone/>
              <a:defRPr lang="zh-TW" sz="1500"/>
            </a:lvl4pPr>
            <a:lvl5pPr marL="1371600" indent="0" latinLnBrk="0">
              <a:buNone/>
              <a:defRPr lang="zh-TW" sz="1500"/>
            </a:lvl5pPr>
            <a:lvl6pPr marL="1714500" indent="0" latinLnBrk="0">
              <a:buNone/>
              <a:defRPr lang="zh-TW" sz="1500"/>
            </a:lvl6pPr>
            <a:lvl7pPr marL="2057400" indent="0" latinLnBrk="0">
              <a:buNone/>
              <a:defRPr lang="zh-TW" sz="1500"/>
            </a:lvl7pPr>
            <a:lvl8pPr marL="2400300" indent="0" latinLnBrk="0">
              <a:buNone/>
              <a:defRPr lang="zh-TW" sz="1500"/>
            </a:lvl8pPr>
            <a:lvl9pPr marL="2743200" indent="0" latinLnBrk="0">
              <a:buNone/>
              <a:defRPr lang="zh-TW" sz="1500"/>
            </a:lvl9pPr>
          </a:lstStyle>
          <a:p>
            <a:r>
              <a:rPr lang="zh-TW" altLang="en-US"/>
              <a:t>按一下圖示以新增圖片</a:t>
            </a:r>
            <a:endParaRPr lang="zh-TW"/>
          </a:p>
        </p:txBody>
      </p:sp>
      <p:sp>
        <p:nvSpPr>
          <p:cNvPr id="4" name="文字版面配置區 3"/>
          <p:cNvSpPr>
            <a:spLocks noGrp="1"/>
          </p:cNvSpPr>
          <p:nvPr>
            <p:ph type="body" sz="half" idx="2"/>
          </p:nvPr>
        </p:nvSpPr>
        <p:spPr>
          <a:xfrm>
            <a:off x="7470648" y="4361688"/>
            <a:ext cx="4206240" cy="1728216"/>
          </a:xfrm>
        </p:spPr>
        <p:txBody>
          <a:bodyPr>
            <a:normAutofit/>
          </a:bodyPr>
          <a:lstStyle>
            <a:lvl1pPr marL="0" indent="0" latinLnBrk="0">
              <a:spcBef>
                <a:spcPts val="900"/>
              </a:spcBef>
              <a:buNone/>
              <a:defRPr lang="zh-TW" sz="1200"/>
            </a:lvl1pPr>
            <a:lvl2pPr marL="342900" indent="0" latinLnBrk="0">
              <a:buNone/>
              <a:defRPr lang="zh-TW" sz="900"/>
            </a:lvl2pPr>
            <a:lvl3pPr marL="685800" indent="0" latinLnBrk="0">
              <a:buNone/>
              <a:defRPr lang="zh-TW" sz="750"/>
            </a:lvl3pPr>
            <a:lvl4pPr marL="1028700" indent="0" latinLnBrk="0">
              <a:buNone/>
              <a:defRPr lang="zh-TW" sz="675"/>
            </a:lvl4pPr>
            <a:lvl5pPr marL="1371600" indent="0" latinLnBrk="0">
              <a:buNone/>
              <a:defRPr lang="zh-TW" sz="675"/>
            </a:lvl5pPr>
            <a:lvl6pPr marL="1714500" indent="0" latinLnBrk="0">
              <a:buNone/>
              <a:defRPr lang="zh-TW" sz="675"/>
            </a:lvl6pPr>
            <a:lvl7pPr marL="2057400" indent="0" latinLnBrk="0">
              <a:buNone/>
              <a:defRPr lang="zh-TW" sz="675"/>
            </a:lvl7pPr>
            <a:lvl8pPr marL="2400300" indent="0" latinLnBrk="0">
              <a:buNone/>
              <a:defRPr lang="zh-TW" sz="675"/>
            </a:lvl8pPr>
            <a:lvl9pPr marL="2743200" indent="0" latinLnBrk="0">
              <a:buNone/>
              <a:defRPr lang="zh-TW" sz="675"/>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110198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9000"/>
              </a:schemeClr>
            </a:gs>
            <a:gs pos="40000">
              <a:schemeClr val="accent1">
                <a:lumMod val="20000"/>
                <a:lumOff val="80000"/>
                <a:alpha val="66000"/>
              </a:schemeClr>
            </a:gs>
            <a:gs pos="100000">
              <a:schemeClr val="accent1">
                <a:lumMod val="40000"/>
                <a:lumOff val="60000"/>
              </a:schemeClr>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9" name="群組 8"/>
          <p:cNvGrpSpPr/>
          <p:nvPr/>
        </p:nvGrpSpPr>
        <p:grpSpPr>
          <a:xfrm>
            <a:off x="0" y="6480048"/>
            <a:ext cx="12188827" cy="377952"/>
            <a:chOff x="-1" y="6480048"/>
            <a:chExt cx="12188827" cy="377952"/>
          </a:xfrm>
        </p:grpSpPr>
        <p:sp>
          <p:nvSpPr>
            <p:cNvPr id="7" name="矩形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8" name="矩形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grpSp>
      <p:sp>
        <p:nvSpPr>
          <p:cNvPr id="2" name="標題版面配置區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zh-TW" dirty="0"/>
              <a:t>按一下以編輯母片標題樣式</a:t>
            </a:r>
          </a:p>
        </p:txBody>
      </p:sp>
      <p:sp>
        <p:nvSpPr>
          <p:cNvPr id="3" name="文字版面配置區 2"/>
          <p:cNvSpPr>
            <a:spLocks noGrp="1"/>
          </p:cNvSpPr>
          <p:nvPr>
            <p:ph type="body" idx="1"/>
          </p:nvPr>
        </p:nvSpPr>
        <p:spPr>
          <a:xfrm>
            <a:off x="1341120" y="1901954"/>
            <a:ext cx="9509760" cy="4127627"/>
          </a:xfrm>
          <a:prstGeom prst="rect">
            <a:avLst/>
          </a:prstGeom>
        </p:spPr>
        <p:txBody>
          <a:bodyPr vert="horz" lIns="91440" tIns="45720" rIns="91440" bIns="45720"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日期版面配置區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latinLnBrk="0">
              <a:defRPr lang="zh-TW" sz="675">
                <a:solidFill>
                  <a:schemeClr val="tx1"/>
                </a:solidFill>
              </a:defRPr>
            </a:lvl1pPr>
          </a:lstStyle>
          <a:p>
            <a:endParaRPr lang="zh-TW"/>
          </a:p>
        </p:txBody>
      </p:sp>
      <p:sp>
        <p:nvSpPr>
          <p:cNvPr id="5" name="頁尾版面配置區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latinLnBrk="0">
              <a:defRPr lang="zh-TW" sz="675">
                <a:solidFill>
                  <a:schemeClr val="tx1"/>
                </a:solidFill>
              </a:defRPr>
            </a:lvl1pPr>
          </a:lstStyle>
          <a:p>
            <a:endParaRPr lang="zh-TW"/>
          </a:p>
        </p:txBody>
      </p:sp>
      <p:sp>
        <p:nvSpPr>
          <p:cNvPr id="6" name="投影片編號版面配置區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latinLnBrk="0">
              <a:defRPr lang="zh-TW" sz="675">
                <a:solidFill>
                  <a:schemeClr val="tx1"/>
                </a:solidFill>
              </a:defRPr>
            </a:lvl1pPr>
          </a:lstStyle>
          <a:p>
            <a:fld id="{FC749032-2A07-4AE8-BA90-74324CAE0C87}" type="slidenum">
              <a:pPr/>
              <a:t>‹#›</a:t>
            </a:fld>
            <a:endParaRPr lang="zh-TW"/>
          </a:p>
        </p:txBody>
      </p:sp>
    </p:spTree>
    <p:extLst>
      <p:ext uri="{BB962C8B-B14F-4D97-AF65-F5344CB8AC3E}">
        <p14:creationId xmlns:p14="http://schemas.microsoft.com/office/powerpoint/2010/main" val="3870023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lang="zh-TW" sz="2550" b="1" kern="1200">
          <a:solidFill>
            <a:schemeClr val="tx1"/>
          </a:solidFill>
          <a:latin typeface="+mj-lt"/>
          <a:ea typeface="+mj-ea"/>
          <a:cs typeface="+mj-cs"/>
        </a:defRPr>
      </a:lvl1pPr>
    </p:titleStyle>
    <p:body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mn-lt"/>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mn-lt"/>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mn-lt"/>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mn-lt"/>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mn-lt"/>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p:bodyStyle>
    <p:otherStyle>
      <a:defPPr>
        <a:defRPr lang="zh-TW"/>
      </a:defPPr>
      <a:lvl1pPr marL="0" algn="l" defTabSz="685800" rtl="0" eaLnBrk="1" latinLnBrk="0" hangingPunct="1">
        <a:defRPr lang="zh-TW" sz="1350" kern="1200">
          <a:solidFill>
            <a:schemeClr val="tx1"/>
          </a:solidFill>
          <a:latin typeface="+mn-lt"/>
          <a:ea typeface="+mn-ea"/>
          <a:cs typeface="+mn-cs"/>
        </a:defRPr>
      </a:lvl1pPr>
      <a:lvl2pPr marL="342900" algn="l" defTabSz="685800" rtl="0" eaLnBrk="1" latinLnBrk="0" hangingPunct="1">
        <a:defRPr lang="zh-TW" sz="1350" kern="1200">
          <a:solidFill>
            <a:schemeClr val="tx1"/>
          </a:solidFill>
          <a:latin typeface="+mn-lt"/>
          <a:ea typeface="+mn-ea"/>
          <a:cs typeface="+mn-cs"/>
        </a:defRPr>
      </a:lvl2pPr>
      <a:lvl3pPr marL="685800" algn="l" defTabSz="685800" rtl="0" eaLnBrk="1" latinLnBrk="0" hangingPunct="1">
        <a:defRPr lang="zh-TW" sz="1350" kern="1200">
          <a:solidFill>
            <a:schemeClr val="tx1"/>
          </a:solidFill>
          <a:latin typeface="+mn-lt"/>
          <a:ea typeface="+mn-ea"/>
          <a:cs typeface="+mn-cs"/>
        </a:defRPr>
      </a:lvl3pPr>
      <a:lvl4pPr marL="1028700" algn="l" defTabSz="685800" rtl="0" eaLnBrk="1" latinLnBrk="0" hangingPunct="1">
        <a:defRPr lang="zh-TW" sz="1350" kern="1200">
          <a:solidFill>
            <a:schemeClr val="tx1"/>
          </a:solidFill>
          <a:latin typeface="+mn-lt"/>
          <a:ea typeface="+mn-ea"/>
          <a:cs typeface="+mn-cs"/>
        </a:defRPr>
      </a:lvl4pPr>
      <a:lvl5pPr marL="1371600" algn="l" defTabSz="685800" rtl="0" eaLnBrk="1" latinLnBrk="0" hangingPunct="1">
        <a:defRPr lang="zh-TW" sz="1350" kern="1200">
          <a:solidFill>
            <a:schemeClr val="tx1"/>
          </a:solidFill>
          <a:latin typeface="+mn-lt"/>
          <a:ea typeface="+mn-ea"/>
          <a:cs typeface="+mn-cs"/>
        </a:defRPr>
      </a:lvl5pPr>
      <a:lvl6pPr marL="1714500" algn="l" defTabSz="685800" rtl="0" eaLnBrk="1" latinLnBrk="0" hangingPunct="1">
        <a:defRPr lang="zh-TW" sz="1350" kern="1200">
          <a:solidFill>
            <a:schemeClr val="tx1"/>
          </a:solidFill>
          <a:latin typeface="+mn-lt"/>
          <a:ea typeface="+mn-ea"/>
          <a:cs typeface="+mn-cs"/>
        </a:defRPr>
      </a:lvl6pPr>
      <a:lvl7pPr marL="2057400" algn="l" defTabSz="685800" rtl="0" eaLnBrk="1" latinLnBrk="0" hangingPunct="1">
        <a:defRPr lang="zh-TW" sz="1350" kern="1200">
          <a:solidFill>
            <a:schemeClr val="tx1"/>
          </a:solidFill>
          <a:latin typeface="+mn-lt"/>
          <a:ea typeface="+mn-ea"/>
          <a:cs typeface="+mn-cs"/>
        </a:defRPr>
      </a:lvl7pPr>
      <a:lvl8pPr marL="2400300" algn="l" defTabSz="685800" rtl="0" eaLnBrk="1" latinLnBrk="0" hangingPunct="1">
        <a:defRPr lang="zh-TW" sz="1350" kern="1200">
          <a:solidFill>
            <a:schemeClr val="tx1"/>
          </a:solidFill>
          <a:latin typeface="+mn-lt"/>
          <a:ea typeface="+mn-ea"/>
          <a:cs typeface="+mn-cs"/>
        </a:defRPr>
      </a:lvl8pPr>
      <a:lvl9pPr marL="2743200" algn="l" defTabSz="685800" rtl="0" eaLnBrk="1" latinLnBrk="0" hangingPunct="1">
        <a:defRPr lang="zh-TW"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Bellman%E2%80%93Ford_algorith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hyperlink" Target="https://en.wikipedia.org/wiki/Floyd%E2%80%93Warshall_algorithm"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alrightchiu.github.io/SecondRound/graph-depth-first-searchdfsshen-du-you-xian-sou-xun.html"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alrightchiu.github.io/SecondRound/single-source-shortest-pathdijkstras-algorithm.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geeksforgeeks.org/topological-sortin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alrightchiu.github.io/SecondRound/graph-li-yong-dfsxun-zhao-dagde-topological-sorttuo-pu-pai-xu.html"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1737360" y="1960093"/>
            <a:ext cx="8981440" cy="1683790"/>
          </a:xfrm>
        </p:spPr>
        <p:txBody>
          <a:bodyPr>
            <a:noAutofit/>
          </a:bodyPr>
          <a:lstStyle/>
          <a:p>
            <a:r>
              <a:rPr lang="en-US" altLang="zh-TW" sz="3600" dirty="0">
                <a:latin typeface="Franklin Gothic Demi Cond" panose="020B0706030402020204" pitchFamily="34" charset="0"/>
              </a:rPr>
              <a:t>Data Structure Ch6.4-5</a:t>
            </a:r>
            <a:endParaRPr lang="zh-TW" altLang="zh-TW" sz="3600" dirty="0">
              <a:latin typeface="Franklin Gothic Demi Cond" panose="020B0706030402020204" pitchFamily="34" charset="0"/>
            </a:endParaRPr>
          </a:p>
        </p:txBody>
      </p:sp>
      <p:sp>
        <p:nvSpPr>
          <p:cNvPr id="7" name="副標題 6"/>
          <p:cNvSpPr>
            <a:spLocks noGrp="1"/>
          </p:cNvSpPr>
          <p:nvPr>
            <p:ph type="subTitle" idx="1"/>
          </p:nvPr>
        </p:nvSpPr>
        <p:spPr>
          <a:xfrm>
            <a:off x="1295400" y="3651503"/>
            <a:ext cx="9601200" cy="1471390"/>
          </a:xfrm>
        </p:spPr>
        <p:txBody>
          <a:bodyPr>
            <a:normAutofit/>
          </a:bodyPr>
          <a:lstStyle/>
          <a:p>
            <a:r>
              <a:rPr lang="en-US" altLang="zh-TW" sz="2400" dirty="0">
                <a:latin typeface="Franklin Gothic Demi Cond" panose="020B0706030402020204" pitchFamily="34" charset="0"/>
              </a:rPr>
              <a:t>Date: 2020/11/17</a:t>
            </a:r>
          </a:p>
          <a:p>
            <a:r>
              <a:rPr lang="en-US" altLang="zh-TW" sz="2400" dirty="0">
                <a:latin typeface="Franklin Gothic Demi Cond" panose="020B0706030402020204" pitchFamily="34" charset="0"/>
              </a:rPr>
              <a:t>TA:</a:t>
            </a:r>
            <a:r>
              <a:rPr lang="zh-TW" altLang="en-US" sz="2400" dirty="0">
                <a:latin typeface="Franklin Gothic Demi Cond" panose="020B0706030402020204" pitchFamily="34" charset="0"/>
              </a:rPr>
              <a:t> 江政勳</a:t>
            </a:r>
          </a:p>
        </p:txBody>
      </p:sp>
    </p:spTree>
    <p:extLst>
      <p:ext uri="{BB962C8B-B14F-4D97-AF65-F5344CB8AC3E}">
        <p14:creationId xmlns:p14="http://schemas.microsoft.com/office/powerpoint/2010/main" val="399801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43EEA8-D8DC-491A-8C06-FE1CB323F1FE}"/>
              </a:ext>
            </a:extLst>
          </p:cNvPr>
          <p:cNvSpPr>
            <a:spLocks noGrp="1"/>
          </p:cNvSpPr>
          <p:nvPr>
            <p:ph type="title"/>
          </p:nvPr>
        </p:nvSpPr>
        <p:spPr/>
        <p:txBody>
          <a:bodyPr>
            <a:normAutofit/>
          </a:bodyPr>
          <a:lstStyle/>
          <a:p>
            <a:r>
              <a:rPr lang="en-US" altLang="zh-TW" sz="3600" dirty="0"/>
              <a:t>Q1_Ans</a:t>
            </a:r>
            <a:endParaRPr lang="zh-TW" altLang="en-US" sz="3200" dirty="0"/>
          </a:p>
        </p:txBody>
      </p:sp>
      <p:sp>
        <p:nvSpPr>
          <p:cNvPr id="3" name="內容版面配置區 2">
            <a:extLst>
              <a:ext uri="{FF2B5EF4-FFF2-40B4-BE49-F238E27FC236}">
                <a16:creationId xmlns:a16="http://schemas.microsoft.com/office/drawing/2014/main" id="{CA7EA049-74FE-455B-ADE7-9480B431E15C}"/>
              </a:ext>
            </a:extLst>
          </p:cNvPr>
          <p:cNvSpPr>
            <a:spLocks noGrp="1"/>
          </p:cNvSpPr>
          <p:nvPr>
            <p:ph idx="1"/>
          </p:nvPr>
        </p:nvSpPr>
        <p:spPr/>
        <p:txBody>
          <a:bodyPr>
            <a:normAutofit/>
          </a:bodyPr>
          <a:lstStyle/>
          <a:p>
            <a:pPr marL="34290" indent="0">
              <a:buNone/>
            </a:pPr>
            <a:r>
              <a:rPr lang="en-US" altLang="zh-TW" sz="2400" dirty="0"/>
              <a:t>Loop 6:</a:t>
            </a:r>
            <a:endParaRPr lang="zh-TW" altLang="en-US" sz="2400" dirty="0"/>
          </a:p>
        </p:txBody>
      </p:sp>
      <p:sp>
        <p:nvSpPr>
          <p:cNvPr id="4" name="投影片編號版面配置區 3">
            <a:extLst>
              <a:ext uri="{FF2B5EF4-FFF2-40B4-BE49-F238E27FC236}">
                <a16:creationId xmlns:a16="http://schemas.microsoft.com/office/drawing/2014/main" id="{5E4E876F-196C-4D4F-8DD3-ED5D221BD44F}"/>
              </a:ext>
            </a:extLst>
          </p:cNvPr>
          <p:cNvSpPr>
            <a:spLocks noGrp="1"/>
          </p:cNvSpPr>
          <p:nvPr>
            <p:ph type="sldNum" sz="quarter" idx="12"/>
          </p:nvPr>
        </p:nvSpPr>
        <p:spPr/>
        <p:txBody>
          <a:bodyPr/>
          <a:lstStyle/>
          <a:p>
            <a:fld id="{FC749032-2A07-4AE8-BA90-74324CAE0C87}" type="slidenum">
              <a:rPr lang="en-US" altLang="zh-TW" smtClean="0"/>
              <a:pPr/>
              <a:t>10</a:t>
            </a:fld>
            <a:endParaRPr lang="en-US" altLang="en-US" dirty="0"/>
          </a:p>
        </p:txBody>
      </p:sp>
      <p:pic>
        <p:nvPicPr>
          <p:cNvPr id="7" name="圖片 6">
            <a:extLst>
              <a:ext uri="{FF2B5EF4-FFF2-40B4-BE49-F238E27FC236}">
                <a16:creationId xmlns:a16="http://schemas.microsoft.com/office/drawing/2014/main" id="{88B5C6B8-59CE-4BD6-91B6-3E25B958B721}"/>
              </a:ext>
            </a:extLst>
          </p:cNvPr>
          <p:cNvPicPr>
            <a:picLocks noChangeAspect="1"/>
          </p:cNvPicPr>
          <p:nvPr/>
        </p:nvPicPr>
        <p:blipFill>
          <a:blip r:embed="rId2"/>
          <a:stretch>
            <a:fillRect/>
          </a:stretch>
        </p:blipFill>
        <p:spPr>
          <a:xfrm>
            <a:off x="2274389" y="2434526"/>
            <a:ext cx="6737531" cy="22938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173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3F818E-7BA6-403B-A17F-00E88F469608}"/>
              </a:ext>
            </a:extLst>
          </p:cNvPr>
          <p:cNvSpPr>
            <a:spLocks noGrp="1"/>
          </p:cNvSpPr>
          <p:nvPr>
            <p:ph type="title"/>
          </p:nvPr>
        </p:nvSpPr>
        <p:spPr/>
        <p:txBody>
          <a:bodyPr>
            <a:normAutofit/>
          </a:bodyPr>
          <a:lstStyle/>
          <a:p>
            <a:r>
              <a:rPr lang="en-US" altLang="zh-TW" sz="3600" dirty="0"/>
              <a:t>Q2 (1/2)</a:t>
            </a:r>
            <a:endParaRPr lang="zh-TW" altLang="en-US" sz="3600" dirty="0"/>
          </a:p>
        </p:txBody>
      </p:sp>
      <p:sp>
        <p:nvSpPr>
          <p:cNvPr id="3" name="內容版面配置區 2">
            <a:extLst>
              <a:ext uri="{FF2B5EF4-FFF2-40B4-BE49-F238E27FC236}">
                <a16:creationId xmlns:a16="http://schemas.microsoft.com/office/drawing/2014/main" id="{141C4847-B2EE-4C15-8A34-A6F319B6F0FD}"/>
              </a:ext>
            </a:extLst>
          </p:cNvPr>
          <p:cNvSpPr>
            <a:spLocks noGrp="1"/>
          </p:cNvSpPr>
          <p:nvPr>
            <p:ph idx="1"/>
          </p:nvPr>
        </p:nvSpPr>
        <p:spPr/>
        <p:txBody>
          <a:bodyPr>
            <a:normAutofit/>
          </a:bodyPr>
          <a:lstStyle/>
          <a:p>
            <a:r>
              <a:rPr lang="en-US" altLang="zh-TW" sz="2400" dirty="0"/>
              <a:t>Read the following pseudocode for Dijkstra shortest path algorithm and then  answer the questions.</a:t>
            </a:r>
            <a:endParaRPr lang="zh-TW" altLang="en-US" sz="2400" dirty="0"/>
          </a:p>
        </p:txBody>
      </p:sp>
      <p:sp>
        <p:nvSpPr>
          <p:cNvPr id="4" name="投影片編號版面配置區 3">
            <a:extLst>
              <a:ext uri="{FF2B5EF4-FFF2-40B4-BE49-F238E27FC236}">
                <a16:creationId xmlns:a16="http://schemas.microsoft.com/office/drawing/2014/main" id="{DF5DF5F4-08B3-4A0B-9BD7-58866F8D402E}"/>
              </a:ext>
            </a:extLst>
          </p:cNvPr>
          <p:cNvSpPr>
            <a:spLocks noGrp="1"/>
          </p:cNvSpPr>
          <p:nvPr>
            <p:ph type="sldNum" sz="quarter" idx="12"/>
          </p:nvPr>
        </p:nvSpPr>
        <p:spPr/>
        <p:txBody>
          <a:bodyPr/>
          <a:lstStyle/>
          <a:p>
            <a:fld id="{FC749032-2A07-4AE8-BA90-74324CAE0C87}" type="slidenum">
              <a:rPr lang="en-US" altLang="zh-TW" smtClean="0"/>
              <a:pPr/>
              <a:t>11</a:t>
            </a:fld>
            <a:endParaRPr lang="en-US" altLang="en-US" dirty="0"/>
          </a:p>
        </p:txBody>
      </p:sp>
      <p:pic>
        <p:nvPicPr>
          <p:cNvPr id="5" name="圖片 4">
            <a:extLst>
              <a:ext uri="{FF2B5EF4-FFF2-40B4-BE49-F238E27FC236}">
                <a16:creationId xmlns:a16="http://schemas.microsoft.com/office/drawing/2014/main" id="{A50C1001-85C2-4B33-8B64-C32D71ABC9B5}"/>
              </a:ext>
            </a:extLst>
          </p:cNvPr>
          <p:cNvPicPr>
            <a:picLocks noChangeAspect="1"/>
          </p:cNvPicPr>
          <p:nvPr/>
        </p:nvPicPr>
        <p:blipFill>
          <a:blip r:embed="rId2"/>
          <a:stretch>
            <a:fillRect/>
          </a:stretch>
        </p:blipFill>
        <p:spPr>
          <a:xfrm>
            <a:off x="2506980" y="2667517"/>
            <a:ext cx="5104545" cy="2191074"/>
          </a:xfrm>
          <a:prstGeom prst="rect">
            <a:avLst/>
          </a:prstGeom>
        </p:spPr>
      </p:pic>
      <p:pic>
        <p:nvPicPr>
          <p:cNvPr id="6" name="圖片 5">
            <a:extLst>
              <a:ext uri="{FF2B5EF4-FFF2-40B4-BE49-F238E27FC236}">
                <a16:creationId xmlns:a16="http://schemas.microsoft.com/office/drawing/2014/main" id="{12D626B0-63C1-4CAD-B1CD-B826F419D238}"/>
              </a:ext>
            </a:extLst>
          </p:cNvPr>
          <p:cNvPicPr>
            <a:picLocks noChangeAspect="1"/>
          </p:cNvPicPr>
          <p:nvPr/>
        </p:nvPicPr>
        <p:blipFill rotWithShape="1">
          <a:blip r:embed="rId3"/>
          <a:srcRect t="2982"/>
          <a:stretch/>
        </p:blipFill>
        <p:spPr>
          <a:xfrm>
            <a:off x="2503411" y="4832033"/>
            <a:ext cx="5126922" cy="1584242"/>
          </a:xfrm>
          <a:prstGeom prst="rect">
            <a:avLst/>
          </a:prstGeom>
        </p:spPr>
      </p:pic>
    </p:spTree>
    <p:extLst>
      <p:ext uri="{BB962C8B-B14F-4D97-AF65-F5344CB8AC3E}">
        <p14:creationId xmlns:p14="http://schemas.microsoft.com/office/powerpoint/2010/main" val="333134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C60866-EE8E-44CD-BEE1-D9545CE4D544}"/>
              </a:ext>
            </a:extLst>
          </p:cNvPr>
          <p:cNvSpPr>
            <a:spLocks noGrp="1"/>
          </p:cNvSpPr>
          <p:nvPr>
            <p:ph type="title"/>
          </p:nvPr>
        </p:nvSpPr>
        <p:spPr/>
        <p:txBody>
          <a:bodyPr>
            <a:normAutofit/>
          </a:bodyPr>
          <a:lstStyle/>
          <a:p>
            <a:r>
              <a:rPr lang="en-US" altLang="zh-TW" sz="3600" dirty="0"/>
              <a:t>Q2 (2/2)</a:t>
            </a:r>
            <a:endParaRPr lang="zh-TW" altLang="en-US" sz="3200" dirty="0"/>
          </a:p>
        </p:txBody>
      </p:sp>
      <p:sp>
        <p:nvSpPr>
          <p:cNvPr id="3" name="內容版面配置區 2">
            <a:extLst>
              <a:ext uri="{FF2B5EF4-FFF2-40B4-BE49-F238E27FC236}">
                <a16:creationId xmlns:a16="http://schemas.microsoft.com/office/drawing/2014/main" id="{FB9A110C-679F-402B-A160-9EECF9A6CCE6}"/>
              </a:ext>
            </a:extLst>
          </p:cNvPr>
          <p:cNvSpPr>
            <a:spLocks noGrp="1"/>
          </p:cNvSpPr>
          <p:nvPr>
            <p:ph idx="1"/>
          </p:nvPr>
        </p:nvSpPr>
        <p:spPr/>
        <p:txBody>
          <a:bodyPr>
            <a:normAutofit/>
          </a:bodyPr>
          <a:lstStyle/>
          <a:p>
            <a:pPr marL="34290" indent="0">
              <a:buNone/>
            </a:pPr>
            <a:r>
              <a:rPr lang="en-US" altLang="zh-TW" sz="2400" dirty="0"/>
              <a:t>(1) Explain how the pseudocode work.</a:t>
            </a:r>
            <a:endParaRPr lang="zh-TW" altLang="zh-TW" sz="2400" dirty="0"/>
          </a:p>
          <a:p>
            <a:pPr marL="34290" indent="0">
              <a:buNone/>
            </a:pPr>
            <a:r>
              <a:rPr lang="en-US" altLang="zh-TW" sz="2400" dirty="0"/>
              <a:t>(2) When applying Dijkstra algorithm to the graph below starting from the  vertex 0, what issue may occur? </a:t>
            </a:r>
            <a:endParaRPr lang="zh-TW" altLang="zh-TW" sz="2400" dirty="0"/>
          </a:p>
          <a:p>
            <a:endParaRPr lang="zh-TW" altLang="en-US" sz="2400" dirty="0"/>
          </a:p>
        </p:txBody>
      </p:sp>
      <p:sp>
        <p:nvSpPr>
          <p:cNvPr id="4" name="投影片編號版面配置區 3">
            <a:extLst>
              <a:ext uri="{FF2B5EF4-FFF2-40B4-BE49-F238E27FC236}">
                <a16:creationId xmlns:a16="http://schemas.microsoft.com/office/drawing/2014/main" id="{82C0853A-1F73-46F3-A9FC-50743EEE5CDF}"/>
              </a:ext>
            </a:extLst>
          </p:cNvPr>
          <p:cNvSpPr>
            <a:spLocks noGrp="1"/>
          </p:cNvSpPr>
          <p:nvPr>
            <p:ph type="sldNum" sz="quarter" idx="12"/>
          </p:nvPr>
        </p:nvSpPr>
        <p:spPr/>
        <p:txBody>
          <a:bodyPr/>
          <a:lstStyle/>
          <a:p>
            <a:fld id="{FC749032-2A07-4AE8-BA90-74324CAE0C87}" type="slidenum">
              <a:rPr lang="en-US" altLang="zh-TW" smtClean="0"/>
              <a:pPr/>
              <a:t>12</a:t>
            </a:fld>
            <a:endParaRPr lang="en-US" altLang="en-US" dirty="0"/>
          </a:p>
        </p:txBody>
      </p:sp>
      <p:pic>
        <p:nvPicPr>
          <p:cNvPr id="6" name="圖片 5">
            <a:extLst>
              <a:ext uri="{FF2B5EF4-FFF2-40B4-BE49-F238E27FC236}">
                <a16:creationId xmlns:a16="http://schemas.microsoft.com/office/drawing/2014/main" id="{1FB485B4-A2F3-4EF7-83FC-9DD48E094685}"/>
              </a:ext>
            </a:extLst>
          </p:cNvPr>
          <p:cNvPicPr>
            <a:picLocks noChangeAspect="1"/>
          </p:cNvPicPr>
          <p:nvPr/>
        </p:nvPicPr>
        <p:blipFill>
          <a:blip r:embed="rId3"/>
          <a:stretch>
            <a:fillRect/>
          </a:stretch>
        </p:blipFill>
        <p:spPr>
          <a:xfrm>
            <a:off x="3025139" y="3429000"/>
            <a:ext cx="5142943" cy="2178188"/>
          </a:xfrm>
          <a:prstGeom prst="rect">
            <a:avLst/>
          </a:prstGeom>
        </p:spPr>
      </p:pic>
    </p:spTree>
    <p:extLst>
      <p:ext uri="{BB962C8B-B14F-4D97-AF65-F5344CB8AC3E}">
        <p14:creationId xmlns:p14="http://schemas.microsoft.com/office/powerpoint/2010/main" val="266734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37D082-A7A9-41DB-955F-B01B71B98C22}"/>
              </a:ext>
            </a:extLst>
          </p:cNvPr>
          <p:cNvSpPr>
            <a:spLocks noGrp="1"/>
          </p:cNvSpPr>
          <p:nvPr>
            <p:ph type="title"/>
          </p:nvPr>
        </p:nvSpPr>
        <p:spPr/>
        <p:txBody>
          <a:bodyPr>
            <a:normAutofit/>
          </a:bodyPr>
          <a:lstStyle/>
          <a:p>
            <a:r>
              <a:rPr lang="en-US" altLang="zh-TW" sz="3600" dirty="0"/>
              <a:t>Q2_Ans (1)</a:t>
            </a:r>
            <a:endParaRPr lang="zh-TW" altLang="en-US" sz="3200" dirty="0"/>
          </a:p>
        </p:txBody>
      </p:sp>
      <p:sp>
        <p:nvSpPr>
          <p:cNvPr id="3" name="內容版面配置區 2">
            <a:extLst>
              <a:ext uri="{FF2B5EF4-FFF2-40B4-BE49-F238E27FC236}">
                <a16:creationId xmlns:a16="http://schemas.microsoft.com/office/drawing/2014/main" id="{D76FD29B-FC60-4AC6-AF84-3CAE7DBACD0A}"/>
              </a:ext>
            </a:extLst>
          </p:cNvPr>
          <p:cNvSpPr>
            <a:spLocks noGrp="1"/>
          </p:cNvSpPr>
          <p:nvPr>
            <p:ph idx="1"/>
          </p:nvPr>
        </p:nvSpPr>
        <p:spPr>
          <a:xfrm>
            <a:off x="1341120" y="1901954"/>
            <a:ext cx="9509760" cy="4549646"/>
          </a:xfrm>
        </p:spPr>
        <p:txBody>
          <a:bodyPr>
            <a:normAutofit/>
          </a:bodyPr>
          <a:lstStyle/>
          <a:p>
            <a:pPr marL="491490" indent="-457200">
              <a:buAutoNum type="arabicParenBoth"/>
            </a:pPr>
            <a:r>
              <a:rPr lang="en-US" altLang="zh-TW" sz="2400" dirty="0"/>
              <a:t>Explain how the pseudocode work.</a:t>
            </a:r>
          </a:p>
          <a:p>
            <a:pPr marL="34290" indent="0">
              <a:buNone/>
            </a:pPr>
            <a:r>
              <a:rPr lang="en-US" altLang="zh-TW" sz="2400" dirty="0"/>
              <a:t>Ans:</a:t>
            </a:r>
            <a:r>
              <a:rPr lang="zh-TW" altLang="en-US" sz="2400" dirty="0"/>
              <a:t> </a:t>
            </a:r>
            <a:r>
              <a:rPr lang="en-US" altLang="zh-TW" sz="2400" dirty="0"/>
              <a:t>(Ref: textbook for 6.4</a:t>
            </a:r>
            <a:r>
              <a:rPr lang="zh-TW" altLang="en-US" sz="2400" dirty="0"/>
              <a:t> </a:t>
            </a:r>
            <a:r>
              <a:rPr lang="en-US" altLang="zh-TW" sz="2400" dirty="0"/>
              <a:t>Single Source All Destinations)</a:t>
            </a:r>
          </a:p>
          <a:p>
            <a:pPr algn="just"/>
            <a:r>
              <a:rPr lang="en-US" altLang="zh-TW" sz="2250" dirty="0"/>
              <a:t>The algorithm ShortestPath as first given by Dijkstra, makes use of these observations to determine the cost of the shortest paths from v to all other vertices in G.</a:t>
            </a:r>
          </a:p>
          <a:p>
            <a:pPr algn="just"/>
            <a:r>
              <a:rPr lang="en-US" altLang="zh-TW" sz="2250" dirty="0"/>
              <a:t>It is assumed that the n vertices of G are numbered 0 through n-1. The set S is maintained as a Boolean array with S(</a:t>
            </a:r>
            <a:r>
              <a:rPr lang="en-US" altLang="zh-TW" sz="2250" dirty="0" err="1"/>
              <a:t>i</a:t>
            </a:r>
            <a:r>
              <a:rPr lang="en-US" altLang="zh-TW" sz="2250" dirty="0"/>
              <a:t>) = false if vertex </a:t>
            </a:r>
            <a:r>
              <a:rPr lang="en-US" altLang="zh-TW" sz="2250" dirty="0" err="1"/>
              <a:t>i</a:t>
            </a:r>
            <a:r>
              <a:rPr lang="en-US" altLang="zh-TW" sz="2250" dirty="0"/>
              <a:t> is not in S and S(</a:t>
            </a:r>
            <a:r>
              <a:rPr lang="en-US" altLang="zh-TW" sz="2250" dirty="0" err="1"/>
              <a:t>i</a:t>
            </a:r>
            <a:r>
              <a:rPr lang="en-US" altLang="zh-TW" sz="2250" dirty="0"/>
              <a:t>) = true if it is.</a:t>
            </a:r>
            <a:r>
              <a:rPr lang="zh-TW" altLang="en-US" sz="2250" dirty="0"/>
              <a:t> </a:t>
            </a:r>
            <a:endParaRPr lang="en-US" altLang="zh-TW" sz="2250" dirty="0"/>
          </a:p>
          <a:p>
            <a:pPr algn="just"/>
            <a:r>
              <a:rPr lang="en-US" altLang="zh-TW" sz="2250" dirty="0"/>
              <a:t>It is assumed that the graph itself is represented by its length adjacency matrix with length[</a:t>
            </a:r>
            <a:r>
              <a:rPr lang="en-US" altLang="zh-TW" sz="2250" dirty="0" err="1"/>
              <a:t>i</a:t>
            </a:r>
            <a:r>
              <a:rPr lang="en-US" altLang="zh-TW" sz="2250" dirty="0"/>
              <a:t>][j] being the weight of the edge &lt;</a:t>
            </a:r>
            <a:r>
              <a:rPr lang="en-US" altLang="zh-TW" sz="2250" dirty="0" err="1"/>
              <a:t>i</a:t>
            </a:r>
            <a:r>
              <a:rPr lang="en-US" altLang="zh-TW" sz="2250" dirty="0"/>
              <a:t>, j&gt; in G. </a:t>
            </a:r>
            <a:endParaRPr lang="zh-TW" altLang="zh-TW" sz="2250" dirty="0"/>
          </a:p>
        </p:txBody>
      </p:sp>
      <p:sp>
        <p:nvSpPr>
          <p:cNvPr id="4" name="投影片編號版面配置區 3">
            <a:extLst>
              <a:ext uri="{FF2B5EF4-FFF2-40B4-BE49-F238E27FC236}">
                <a16:creationId xmlns:a16="http://schemas.microsoft.com/office/drawing/2014/main" id="{E4E93951-9D9E-49E4-B448-589238953F49}"/>
              </a:ext>
            </a:extLst>
          </p:cNvPr>
          <p:cNvSpPr>
            <a:spLocks noGrp="1"/>
          </p:cNvSpPr>
          <p:nvPr>
            <p:ph type="sldNum" sz="quarter" idx="12"/>
          </p:nvPr>
        </p:nvSpPr>
        <p:spPr/>
        <p:txBody>
          <a:bodyPr/>
          <a:lstStyle/>
          <a:p>
            <a:fld id="{FC749032-2A07-4AE8-BA90-74324CAE0C87}" type="slidenum">
              <a:rPr lang="en-US" altLang="zh-TW" smtClean="0"/>
              <a:pPr/>
              <a:t>13</a:t>
            </a:fld>
            <a:endParaRPr lang="en-US" altLang="en-US" dirty="0"/>
          </a:p>
        </p:txBody>
      </p:sp>
    </p:spTree>
    <p:extLst>
      <p:ext uri="{BB962C8B-B14F-4D97-AF65-F5344CB8AC3E}">
        <p14:creationId xmlns:p14="http://schemas.microsoft.com/office/powerpoint/2010/main" val="385191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44590C-7C4C-4EFF-8BFA-5E29D77A4BAE}"/>
              </a:ext>
            </a:extLst>
          </p:cNvPr>
          <p:cNvSpPr>
            <a:spLocks noGrp="1"/>
          </p:cNvSpPr>
          <p:nvPr>
            <p:ph type="title"/>
          </p:nvPr>
        </p:nvSpPr>
        <p:spPr/>
        <p:txBody>
          <a:bodyPr>
            <a:normAutofit/>
          </a:bodyPr>
          <a:lstStyle/>
          <a:p>
            <a:r>
              <a:rPr lang="en-US" altLang="zh-TW" sz="3600" dirty="0"/>
              <a:t>Q2_Ans (1)</a:t>
            </a:r>
            <a:endParaRPr lang="zh-TW" altLang="en-US" sz="3200" dirty="0"/>
          </a:p>
        </p:txBody>
      </p:sp>
      <p:sp>
        <p:nvSpPr>
          <p:cNvPr id="3" name="內容版面配置區 2">
            <a:extLst>
              <a:ext uri="{FF2B5EF4-FFF2-40B4-BE49-F238E27FC236}">
                <a16:creationId xmlns:a16="http://schemas.microsoft.com/office/drawing/2014/main" id="{4ED5C60A-9536-41CB-B407-BA591694ACE5}"/>
              </a:ext>
            </a:extLst>
          </p:cNvPr>
          <p:cNvSpPr>
            <a:spLocks noGrp="1"/>
          </p:cNvSpPr>
          <p:nvPr>
            <p:ph idx="1"/>
          </p:nvPr>
        </p:nvSpPr>
        <p:spPr>
          <a:xfrm>
            <a:off x="1341120" y="1901954"/>
            <a:ext cx="9509760" cy="4956046"/>
          </a:xfrm>
        </p:spPr>
        <p:txBody>
          <a:bodyPr>
            <a:normAutofit fontScale="92500"/>
          </a:bodyPr>
          <a:lstStyle/>
          <a:p>
            <a:pPr marL="491490" indent="-457200">
              <a:buAutoNum type="arabicParenBoth"/>
            </a:pPr>
            <a:r>
              <a:rPr lang="en-US" altLang="zh-TW" sz="2400" dirty="0"/>
              <a:t>(continue)</a:t>
            </a:r>
          </a:p>
          <a:p>
            <a:pPr marL="548640" indent="-514350">
              <a:buAutoNum type="romanLcParenBoth"/>
            </a:pPr>
            <a:r>
              <a:rPr lang="en-US" altLang="zh-TW" sz="2250" dirty="0"/>
              <a:t>If the next shortest path is to vertex u, then the path begins at v, ends at u and goes through only those vertices which are in S. To prove this we must show that all of the intermediate vertices on the shortest path to u must be in S. </a:t>
            </a:r>
          </a:p>
          <a:p>
            <a:pPr marL="274320" lvl="1" indent="0">
              <a:buNone/>
            </a:pPr>
            <a:r>
              <a:rPr lang="en-US" altLang="zh-TW" sz="2100" dirty="0"/>
              <a:t>      for (</a:t>
            </a:r>
            <a:r>
              <a:rPr lang="en-US" altLang="zh-TW" sz="2100" dirty="0" err="1"/>
              <a:t>i</a:t>
            </a:r>
            <a:r>
              <a:rPr lang="en-US" altLang="zh-TW" sz="2100" dirty="0"/>
              <a:t>=0; </a:t>
            </a:r>
            <a:r>
              <a:rPr lang="en-US" altLang="zh-TW" sz="2100" dirty="0" err="1"/>
              <a:t>i</a:t>
            </a:r>
            <a:r>
              <a:rPr lang="en-US" altLang="zh-TW" sz="2100" dirty="0"/>
              <a:t>&lt;n-2; </a:t>
            </a:r>
            <a:r>
              <a:rPr lang="en-US" altLang="zh-TW" sz="2100" dirty="0" err="1"/>
              <a:t>i</a:t>
            </a:r>
            <a:r>
              <a:rPr lang="en-US" altLang="zh-TW" sz="2100" dirty="0"/>
              <a:t>++) //determine (n-1) path from vertex v</a:t>
            </a:r>
          </a:p>
          <a:p>
            <a:pPr marL="548640" indent="-514350">
              <a:buAutoNum type="romanLcParenBoth"/>
            </a:pPr>
            <a:r>
              <a:rPr lang="en-US" altLang="zh-TW" sz="2250" dirty="0"/>
              <a:t>The destination of the next path generated must be that vertex u which has the minimum distance, </a:t>
            </a:r>
            <a:r>
              <a:rPr lang="en-US" altLang="zh-TW" sz="2250" dirty="0" err="1"/>
              <a:t>dist</a:t>
            </a:r>
            <a:r>
              <a:rPr lang="en-US" altLang="zh-TW" sz="2250" dirty="0"/>
              <a:t>(u), among all vertices not in S. </a:t>
            </a:r>
          </a:p>
          <a:p>
            <a:pPr marL="274320" lvl="1" indent="0">
              <a:buNone/>
            </a:pPr>
            <a:r>
              <a:rPr lang="en-US" altLang="zh-TW" sz="2100" dirty="0"/>
              <a:t>      int u = Choose(n);    s[u] = true;</a:t>
            </a:r>
          </a:p>
          <a:p>
            <a:pPr marL="548640" indent="-514350">
              <a:buAutoNum type="romanLcParenBoth"/>
            </a:pPr>
            <a:r>
              <a:rPr lang="en-US" altLang="zh-TW" sz="2250" dirty="0"/>
              <a:t>Having selected a vertex u as in (ii) and generated the shortest v to u path, vertex u becomes a member of S. At this point the length of the shortest paths starting at v, going through vertices only in S and ending at a vertex w not in S may decrease. </a:t>
            </a:r>
          </a:p>
          <a:p>
            <a:pPr marL="34290" indent="0">
              <a:buNone/>
            </a:pPr>
            <a:r>
              <a:rPr lang="zh-TW" altLang="en-US" sz="2250" dirty="0"/>
              <a:t>          </a:t>
            </a:r>
            <a:r>
              <a:rPr lang="en-US" altLang="zh-TW" sz="2250" dirty="0"/>
              <a:t>for (int w=0; w&lt;n; w++) </a:t>
            </a:r>
          </a:p>
          <a:p>
            <a:pPr marL="34290" indent="0">
              <a:buNone/>
            </a:pPr>
            <a:r>
              <a:rPr lang="en-US" altLang="zh-TW" sz="2250" dirty="0"/>
              <a:t>            if (! s[w]&amp;&amp;</a:t>
            </a:r>
            <a:r>
              <a:rPr lang="en-US" altLang="zh-TW" sz="2250" dirty="0" err="1"/>
              <a:t>dist</a:t>
            </a:r>
            <a:r>
              <a:rPr lang="en-US" altLang="zh-TW" sz="2250" dirty="0"/>
              <a:t>[u]+length[u][w] &lt; </a:t>
            </a:r>
            <a:r>
              <a:rPr lang="en-US" altLang="zh-TW" sz="2250" dirty="0" err="1"/>
              <a:t>dist</a:t>
            </a:r>
            <a:r>
              <a:rPr lang="en-US" altLang="zh-TW" sz="2250" dirty="0"/>
              <a:t>[w]) </a:t>
            </a:r>
            <a:r>
              <a:rPr lang="en-US" altLang="zh-TW" sz="2250" dirty="0" err="1"/>
              <a:t>dist</a:t>
            </a:r>
            <a:r>
              <a:rPr lang="en-US" altLang="zh-TW" sz="2250" dirty="0"/>
              <a:t>[w] = </a:t>
            </a:r>
            <a:r>
              <a:rPr lang="en-US" altLang="zh-TW" sz="2250" dirty="0" err="1"/>
              <a:t>dist</a:t>
            </a:r>
            <a:r>
              <a:rPr lang="en-US" altLang="zh-TW" sz="2250" dirty="0"/>
              <a:t>[u]+length[u][w];</a:t>
            </a:r>
            <a:endParaRPr lang="zh-TW" altLang="en-US" sz="2250" dirty="0"/>
          </a:p>
        </p:txBody>
      </p:sp>
      <p:sp>
        <p:nvSpPr>
          <p:cNvPr id="4" name="投影片編號版面配置區 3">
            <a:extLst>
              <a:ext uri="{FF2B5EF4-FFF2-40B4-BE49-F238E27FC236}">
                <a16:creationId xmlns:a16="http://schemas.microsoft.com/office/drawing/2014/main" id="{85343713-222A-484B-AC08-E3D7C009F357}"/>
              </a:ext>
            </a:extLst>
          </p:cNvPr>
          <p:cNvSpPr>
            <a:spLocks noGrp="1"/>
          </p:cNvSpPr>
          <p:nvPr>
            <p:ph type="sldNum" sz="quarter" idx="12"/>
          </p:nvPr>
        </p:nvSpPr>
        <p:spPr/>
        <p:txBody>
          <a:bodyPr/>
          <a:lstStyle/>
          <a:p>
            <a:fld id="{FC749032-2A07-4AE8-BA90-74324CAE0C87}" type="slidenum">
              <a:rPr lang="en-US" altLang="zh-TW" smtClean="0"/>
              <a:pPr/>
              <a:t>14</a:t>
            </a:fld>
            <a:endParaRPr lang="en-US" altLang="en-US" dirty="0"/>
          </a:p>
        </p:txBody>
      </p:sp>
    </p:spTree>
    <p:extLst>
      <p:ext uri="{BB962C8B-B14F-4D97-AF65-F5344CB8AC3E}">
        <p14:creationId xmlns:p14="http://schemas.microsoft.com/office/powerpoint/2010/main" val="125478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7ABEAA-E718-445E-B071-F420E54EAB04}"/>
              </a:ext>
            </a:extLst>
          </p:cNvPr>
          <p:cNvSpPr>
            <a:spLocks noGrp="1"/>
          </p:cNvSpPr>
          <p:nvPr>
            <p:ph type="title"/>
          </p:nvPr>
        </p:nvSpPr>
        <p:spPr/>
        <p:txBody>
          <a:bodyPr>
            <a:normAutofit/>
          </a:bodyPr>
          <a:lstStyle/>
          <a:p>
            <a:r>
              <a:rPr lang="en-US" altLang="zh-TW" sz="3600" dirty="0"/>
              <a:t>Q2_Ans (2)</a:t>
            </a:r>
            <a:endParaRPr lang="zh-TW" altLang="en-US" sz="3200" dirty="0"/>
          </a:p>
        </p:txBody>
      </p:sp>
      <p:sp>
        <p:nvSpPr>
          <p:cNvPr id="3" name="內容版面配置區 2">
            <a:extLst>
              <a:ext uri="{FF2B5EF4-FFF2-40B4-BE49-F238E27FC236}">
                <a16:creationId xmlns:a16="http://schemas.microsoft.com/office/drawing/2014/main" id="{E16581BD-4B0D-4507-A54D-19C238319445}"/>
              </a:ext>
            </a:extLst>
          </p:cNvPr>
          <p:cNvSpPr>
            <a:spLocks noGrp="1"/>
          </p:cNvSpPr>
          <p:nvPr>
            <p:ph idx="1"/>
          </p:nvPr>
        </p:nvSpPr>
        <p:spPr/>
        <p:txBody>
          <a:bodyPr>
            <a:normAutofit/>
          </a:bodyPr>
          <a:lstStyle/>
          <a:p>
            <a:pPr marL="34290" indent="0">
              <a:buNone/>
            </a:pPr>
            <a:r>
              <a:rPr lang="en-US" altLang="zh-TW" sz="2400" dirty="0"/>
              <a:t>(2)</a:t>
            </a:r>
            <a:r>
              <a:rPr lang="zh-TW" altLang="en-US" sz="2400" dirty="0"/>
              <a:t> </a:t>
            </a:r>
            <a:r>
              <a:rPr lang="en-US" altLang="zh-TW" sz="2400" dirty="0"/>
              <a:t>When applying Dijkstra algorithm to the graph below starting from the  vertex 0, what issue may occur? </a:t>
            </a:r>
          </a:p>
          <a:p>
            <a:pPr marL="34290" indent="0">
              <a:buNone/>
            </a:pPr>
            <a:endParaRPr lang="en-US" altLang="zh-TW" sz="2000" dirty="0"/>
          </a:p>
          <a:p>
            <a:pPr marL="34290" indent="0">
              <a:buNone/>
            </a:pPr>
            <a:endParaRPr lang="en-US" altLang="zh-TW" sz="2000" dirty="0"/>
          </a:p>
          <a:p>
            <a:pPr marL="34290" indent="0">
              <a:buNone/>
            </a:pPr>
            <a:endParaRPr lang="en-US" altLang="zh-TW" sz="2000" dirty="0"/>
          </a:p>
          <a:p>
            <a:pPr marL="34290" indent="0">
              <a:buNone/>
            </a:pPr>
            <a:endParaRPr lang="en-US" altLang="zh-TW" sz="2000" dirty="0"/>
          </a:p>
          <a:p>
            <a:pPr marL="34290" indent="0">
              <a:buNone/>
            </a:pPr>
            <a:endParaRPr lang="en-US" altLang="zh-TW" sz="1800" b="1" dirty="0"/>
          </a:p>
          <a:p>
            <a:pPr marL="34290" indent="0">
              <a:buNone/>
            </a:pPr>
            <a:endParaRPr lang="en-US" altLang="zh-TW" sz="2000" dirty="0"/>
          </a:p>
        </p:txBody>
      </p:sp>
      <p:sp>
        <p:nvSpPr>
          <p:cNvPr id="4" name="投影片編號版面配置區 3">
            <a:extLst>
              <a:ext uri="{FF2B5EF4-FFF2-40B4-BE49-F238E27FC236}">
                <a16:creationId xmlns:a16="http://schemas.microsoft.com/office/drawing/2014/main" id="{B9F7D083-AA58-4057-A638-2AF39D448EF2}"/>
              </a:ext>
            </a:extLst>
          </p:cNvPr>
          <p:cNvSpPr>
            <a:spLocks noGrp="1"/>
          </p:cNvSpPr>
          <p:nvPr>
            <p:ph type="sldNum" sz="quarter" idx="12"/>
          </p:nvPr>
        </p:nvSpPr>
        <p:spPr/>
        <p:txBody>
          <a:bodyPr/>
          <a:lstStyle/>
          <a:p>
            <a:fld id="{FC749032-2A07-4AE8-BA90-74324CAE0C87}" type="slidenum">
              <a:rPr lang="en-US" altLang="zh-TW" smtClean="0"/>
              <a:pPr/>
              <a:t>15</a:t>
            </a:fld>
            <a:endParaRPr lang="en-US" altLang="en-US" dirty="0"/>
          </a:p>
        </p:txBody>
      </p:sp>
      <p:pic>
        <p:nvPicPr>
          <p:cNvPr id="5" name="圖片 4">
            <a:extLst>
              <a:ext uri="{FF2B5EF4-FFF2-40B4-BE49-F238E27FC236}">
                <a16:creationId xmlns:a16="http://schemas.microsoft.com/office/drawing/2014/main" id="{9351A2E9-12E3-4CC0-8058-695C2B7326D9}"/>
              </a:ext>
            </a:extLst>
          </p:cNvPr>
          <p:cNvPicPr>
            <a:picLocks noChangeAspect="1"/>
          </p:cNvPicPr>
          <p:nvPr/>
        </p:nvPicPr>
        <p:blipFill>
          <a:blip r:embed="rId2"/>
          <a:stretch>
            <a:fillRect/>
          </a:stretch>
        </p:blipFill>
        <p:spPr>
          <a:xfrm>
            <a:off x="1425498" y="2786259"/>
            <a:ext cx="4510482" cy="1910322"/>
          </a:xfrm>
          <a:prstGeom prst="rect">
            <a:avLst/>
          </a:prstGeom>
        </p:spPr>
      </p:pic>
      <p:sp>
        <p:nvSpPr>
          <p:cNvPr id="6" name="文字方塊 5">
            <a:extLst>
              <a:ext uri="{FF2B5EF4-FFF2-40B4-BE49-F238E27FC236}">
                <a16:creationId xmlns:a16="http://schemas.microsoft.com/office/drawing/2014/main" id="{91326B14-7481-4818-99B6-703EFA36F0FE}"/>
              </a:ext>
            </a:extLst>
          </p:cNvPr>
          <p:cNvSpPr txBox="1"/>
          <p:nvPr/>
        </p:nvSpPr>
        <p:spPr>
          <a:xfrm>
            <a:off x="8746278" y="2525486"/>
            <a:ext cx="3148234" cy="3046988"/>
          </a:xfrm>
          <a:prstGeom prst="rect">
            <a:avLst/>
          </a:prstGeom>
          <a:noFill/>
          <a:ln>
            <a:solidFill>
              <a:schemeClr val="tx2"/>
            </a:solidFill>
          </a:ln>
        </p:spPr>
        <p:txBody>
          <a:bodyPr wrap="none" rtlCol="0">
            <a:spAutoFit/>
          </a:bodyPr>
          <a:lstStyle/>
          <a:p>
            <a:r>
              <a:rPr lang="en-US" altLang="zh-TW" sz="2400" dirty="0">
                <a:latin typeface="Franklin Gothic Demi Cond" panose="020B0706030402020204" pitchFamily="34" charset="0"/>
              </a:rPr>
              <a:t>Set n = 3 and v = 0</a:t>
            </a:r>
          </a:p>
          <a:p>
            <a:r>
              <a:rPr lang="en-US" altLang="zh-TW" sz="2400" u="sng" dirty="0">
                <a:latin typeface="Franklin Gothic Demi Cond" panose="020B0706030402020204" pitchFamily="34" charset="0"/>
              </a:rPr>
              <a:t>The result</a:t>
            </a:r>
            <a:r>
              <a:rPr lang="en-US" altLang="zh-TW" sz="2400" dirty="0">
                <a:latin typeface="Franklin Gothic Demi Cond" panose="020B0706030402020204" pitchFamily="34" charset="0"/>
              </a:rPr>
              <a:t>: </a:t>
            </a:r>
          </a:p>
          <a:p>
            <a:r>
              <a:rPr lang="en-US" altLang="zh-TW" sz="2400" dirty="0">
                <a:latin typeface="Franklin Gothic Demi Cond" panose="020B0706030402020204" pitchFamily="34" charset="0"/>
              </a:rPr>
              <a:t>s[0]=true</a:t>
            </a:r>
          </a:p>
          <a:p>
            <a:r>
              <a:rPr lang="en-US" altLang="zh-TW" sz="2400" dirty="0">
                <a:latin typeface="Franklin Gothic Demi Cond" panose="020B0706030402020204" pitchFamily="34" charset="0"/>
              </a:rPr>
              <a:t>s[1]=false</a:t>
            </a:r>
          </a:p>
          <a:p>
            <a:r>
              <a:rPr lang="en-US" altLang="zh-TW" sz="2400" dirty="0">
                <a:latin typeface="Franklin Gothic Demi Cond" panose="020B0706030402020204" pitchFamily="34" charset="0"/>
              </a:rPr>
              <a:t>s[2]=false</a:t>
            </a:r>
          </a:p>
          <a:p>
            <a:r>
              <a:rPr lang="en-US" altLang="zh-TW" sz="2400" dirty="0">
                <a:latin typeface="Franklin Gothic Demi Cond" panose="020B0706030402020204" pitchFamily="34" charset="0"/>
              </a:rPr>
              <a:t>dist[0]=0</a:t>
            </a:r>
          </a:p>
          <a:p>
            <a:r>
              <a:rPr lang="en-US" altLang="zh-TW" sz="2400" dirty="0">
                <a:latin typeface="Franklin Gothic Demi Cond" panose="020B0706030402020204" pitchFamily="34" charset="0"/>
              </a:rPr>
              <a:t>dist[1](=length[0][1])=7</a:t>
            </a:r>
          </a:p>
          <a:p>
            <a:r>
              <a:rPr lang="en-US" altLang="zh-TW" sz="2400" dirty="0">
                <a:latin typeface="Franklin Gothic Demi Cond" panose="020B0706030402020204" pitchFamily="34" charset="0"/>
              </a:rPr>
              <a:t>dist[2](=length[0][2])=5</a:t>
            </a:r>
            <a:endParaRPr lang="zh-TW" altLang="en-US" sz="2400" dirty="0">
              <a:latin typeface="Franklin Gothic Demi Cond" panose="020B0706030402020204" pitchFamily="34" charset="0"/>
            </a:endParaRPr>
          </a:p>
        </p:txBody>
      </p:sp>
      <p:pic>
        <p:nvPicPr>
          <p:cNvPr id="7" name="圖片 6">
            <a:extLst>
              <a:ext uri="{FF2B5EF4-FFF2-40B4-BE49-F238E27FC236}">
                <a16:creationId xmlns:a16="http://schemas.microsoft.com/office/drawing/2014/main" id="{2B726922-673C-488D-B748-028D3D365282}"/>
              </a:ext>
            </a:extLst>
          </p:cNvPr>
          <p:cNvPicPr>
            <a:picLocks noChangeAspect="1"/>
          </p:cNvPicPr>
          <p:nvPr/>
        </p:nvPicPr>
        <p:blipFill>
          <a:blip r:embed="rId3"/>
          <a:stretch>
            <a:fillRect/>
          </a:stretch>
        </p:blipFill>
        <p:spPr>
          <a:xfrm>
            <a:off x="5935980" y="2609850"/>
            <a:ext cx="2539365" cy="1638300"/>
          </a:xfrm>
          <a:prstGeom prst="rect">
            <a:avLst/>
          </a:prstGeom>
        </p:spPr>
      </p:pic>
      <p:sp>
        <p:nvSpPr>
          <p:cNvPr id="8" name="箭號: 向右 7">
            <a:extLst>
              <a:ext uri="{FF2B5EF4-FFF2-40B4-BE49-F238E27FC236}">
                <a16:creationId xmlns:a16="http://schemas.microsoft.com/office/drawing/2014/main" id="{83DBB947-4D08-4EDA-A320-81EB92AAA9C4}"/>
              </a:ext>
            </a:extLst>
          </p:cNvPr>
          <p:cNvSpPr/>
          <p:nvPr/>
        </p:nvSpPr>
        <p:spPr>
          <a:xfrm>
            <a:off x="8437245" y="3191933"/>
            <a:ext cx="347133" cy="47413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5504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6D04FF-AEA5-4415-8C0D-FAA4AA9ADFBE}"/>
              </a:ext>
            </a:extLst>
          </p:cNvPr>
          <p:cNvSpPr>
            <a:spLocks noGrp="1"/>
          </p:cNvSpPr>
          <p:nvPr>
            <p:ph type="title"/>
          </p:nvPr>
        </p:nvSpPr>
        <p:spPr/>
        <p:txBody>
          <a:bodyPr>
            <a:normAutofit/>
          </a:bodyPr>
          <a:lstStyle/>
          <a:p>
            <a:r>
              <a:rPr lang="en-US" altLang="zh-TW" sz="3600" dirty="0"/>
              <a:t>Q2_Ans (2)</a:t>
            </a:r>
            <a:endParaRPr lang="zh-TW" altLang="en-US" sz="3200" dirty="0"/>
          </a:p>
        </p:txBody>
      </p:sp>
      <p:sp>
        <p:nvSpPr>
          <p:cNvPr id="4" name="投影片編號版面配置區 3">
            <a:extLst>
              <a:ext uri="{FF2B5EF4-FFF2-40B4-BE49-F238E27FC236}">
                <a16:creationId xmlns:a16="http://schemas.microsoft.com/office/drawing/2014/main" id="{2EEC2677-2017-4394-9232-624327708526}"/>
              </a:ext>
            </a:extLst>
          </p:cNvPr>
          <p:cNvSpPr>
            <a:spLocks noGrp="1"/>
          </p:cNvSpPr>
          <p:nvPr>
            <p:ph type="sldNum" sz="quarter" idx="12"/>
          </p:nvPr>
        </p:nvSpPr>
        <p:spPr/>
        <p:txBody>
          <a:bodyPr/>
          <a:lstStyle/>
          <a:p>
            <a:fld id="{FC749032-2A07-4AE8-BA90-74324CAE0C87}" type="slidenum">
              <a:rPr lang="en-US" altLang="zh-TW" smtClean="0"/>
              <a:pPr/>
              <a:t>16</a:t>
            </a:fld>
            <a:endParaRPr lang="en-US" altLang="en-US" dirty="0"/>
          </a:p>
        </p:txBody>
      </p:sp>
      <p:pic>
        <p:nvPicPr>
          <p:cNvPr id="5" name="圖片 4">
            <a:extLst>
              <a:ext uri="{FF2B5EF4-FFF2-40B4-BE49-F238E27FC236}">
                <a16:creationId xmlns:a16="http://schemas.microsoft.com/office/drawing/2014/main" id="{C780805A-6F07-4489-93D1-913D040B3D0F}"/>
              </a:ext>
            </a:extLst>
          </p:cNvPr>
          <p:cNvPicPr>
            <a:picLocks noChangeAspect="1"/>
          </p:cNvPicPr>
          <p:nvPr/>
        </p:nvPicPr>
        <p:blipFill rotWithShape="1">
          <a:blip r:embed="rId2"/>
          <a:srcRect b="61182"/>
          <a:stretch/>
        </p:blipFill>
        <p:spPr>
          <a:xfrm>
            <a:off x="1002640" y="2230808"/>
            <a:ext cx="5218193" cy="731663"/>
          </a:xfrm>
          <a:prstGeom prst="rect">
            <a:avLst/>
          </a:prstGeom>
        </p:spPr>
      </p:pic>
      <p:sp>
        <p:nvSpPr>
          <p:cNvPr id="6" name="文字方塊 5">
            <a:extLst>
              <a:ext uri="{FF2B5EF4-FFF2-40B4-BE49-F238E27FC236}">
                <a16:creationId xmlns:a16="http://schemas.microsoft.com/office/drawing/2014/main" id="{142C3CC5-FED5-4BF4-A57C-178E949B798F}"/>
              </a:ext>
            </a:extLst>
          </p:cNvPr>
          <p:cNvSpPr txBox="1"/>
          <p:nvPr/>
        </p:nvSpPr>
        <p:spPr>
          <a:xfrm>
            <a:off x="6651122" y="1379503"/>
            <a:ext cx="1409360" cy="1938992"/>
          </a:xfrm>
          <a:prstGeom prst="rect">
            <a:avLst/>
          </a:prstGeom>
          <a:noFill/>
          <a:ln>
            <a:solidFill>
              <a:schemeClr val="tx2">
                <a:lumMod val="95000"/>
                <a:lumOff val="5000"/>
              </a:schemeClr>
            </a:solidFill>
          </a:ln>
        </p:spPr>
        <p:txBody>
          <a:bodyPr wrap="none" rtlCol="0">
            <a:spAutoFit/>
          </a:bodyPr>
          <a:lstStyle/>
          <a:p>
            <a:r>
              <a:rPr lang="en-US" altLang="zh-TW" sz="2400" u="sng" dirty="0">
                <a:latin typeface="Franklin Gothic Demi Cond" panose="020B0706030402020204" pitchFamily="34" charset="0"/>
              </a:rPr>
              <a:t>The result</a:t>
            </a:r>
            <a:r>
              <a:rPr lang="en-US" altLang="zh-TW" sz="2400" dirty="0">
                <a:latin typeface="Franklin Gothic Demi Cond" panose="020B0706030402020204" pitchFamily="34" charset="0"/>
              </a:rPr>
              <a:t>:</a:t>
            </a:r>
          </a:p>
          <a:p>
            <a:r>
              <a:rPr lang="en-US" altLang="zh-TW" sz="2400" dirty="0">
                <a:latin typeface="Franklin Gothic Demi Cond" panose="020B0706030402020204" pitchFamily="34" charset="0"/>
              </a:rPr>
              <a:t>u=2</a:t>
            </a:r>
          </a:p>
          <a:p>
            <a:r>
              <a:rPr lang="en-US" altLang="zh-TW" sz="2400" dirty="0">
                <a:latin typeface="Franklin Gothic Demi Cond" panose="020B0706030402020204" pitchFamily="34" charset="0"/>
              </a:rPr>
              <a:t>s[0]=true</a:t>
            </a:r>
          </a:p>
          <a:p>
            <a:r>
              <a:rPr lang="en-US" altLang="zh-TW" sz="2400" dirty="0">
                <a:latin typeface="Franklin Gothic Demi Cond" panose="020B0706030402020204" pitchFamily="34" charset="0"/>
              </a:rPr>
              <a:t>s[1]=false</a:t>
            </a:r>
          </a:p>
          <a:p>
            <a:r>
              <a:rPr lang="en-US" altLang="zh-TW" sz="2400" dirty="0">
                <a:latin typeface="Franklin Gothic Demi Cond" panose="020B0706030402020204" pitchFamily="34" charset="0"/>
              </a:rPr>
              <a:t>s[2]=true</a:t>
            </a:r>
            <a:endParaRPr lang="zh-TW" altLang="en-US" sz="2400" dirty="0">
              <a:latin typeface="Franklin Gothic Demi Cond" panose="020B0706030402020204" pitchFamily="34" charset="0"/>
            </a:endParaRPr>
          </a:p>
        </p:txBody>
      </p:sp>
      <p:pic>
        <p:nvPicPr>
          <p:cNvPr id="7" name="圖片 6">
            <a:extLst>
              <a:ext uri="{FF2B5EF4-FFF2-40B4-BE49-F238E27FC236}">
                <a16:creationId xmlns:a16="http://schemas.microsoft.com/office/drawing/2014/main" id="{26A3E595-0F42-4918-A649-F3C1D6E31ADA}"/>
              </a:ext>
            </a:extLst>
          </p:cNvPr>
          <p:cNvPicPr>
            <a:picLocks noChangeAspect="1"/>
          </p:cNvPicPr>
          <p:nvPr/>
        </p:nvPicPr>
        <p:blipFill rotWithShape="1">
          <a:blip r:embed="rId2"/>
          <a:srcRect t="51756"/>
          <a:stretch/>
        </p:blipFill>
        <p:spPr>
          <a:xfrm>
            <a:off x="1002641" y="3982443"/>
            <a:ext cx="5218193" cy="909329"/>
          </a:xfrm>
          <a:prstGeom prst="rect">
            <a:avLst/>
          </a:prstGeom>
        </p:spPr>
      </p:pic>
      <p:sp>
        <p:nvSpPr>
          <p:cNvPr id="8" name="文字方塊 7">
            <a:extLst>
              <a:ext uri="{FF2B5EF4-FFF2-40B4-BE49-F238E27FC236}">
                <a16:creationId xmlns:a16="http://schemas.microsoft.com/office/drawing/2014/main" id="{E346B6AF-9C58-42DD-AA71-EA9DEEF9B712}"/>
              </a:ext>
            </a:extLst>
          </p:cNvPr>
          <p:cNvSpPr txBox="1"/>
          <p:nvPr/>
        </p:nvSpPr>
        <p:spPr>
          <a:xfrm>
            <a:off x="6651122" y="3351595"/>
            <a:ext cx="5533887" cy="1938992"/>
          </a:xfrm>
          <a:prstGeom prst="rect">
            <a:avLst/>
          </a:prstGeom>
          <a:noFill/>
          <a:ln>
            <a:solidFill>
              <a:schemeClr val="tx2"/>
            </a:solidFill>
          </a:ln>
        </p:spPr>
        <p:txBody>
          <a:bodyPr wrap="none" rtlCol="0">
            <a:spAutoFit/>
          </a:bodyPr>
          <a:lstStyle/>
          <a:p>
            <a:r>
              <a:rPr lang="en-US" altLang="zh-TW" sz="2400" u="sng" dirty="0">
                <a:latin typeface="Franklin Gothic Demi Cond" panose="020B0706030402020204" pitchFamily="34" charset="0"/>
              </a:rPr>
              <a:t>We known</a:t>
            </a:r>
            <a:r>
              <a:rPr lang="en-US" altLang="zh-TW" sz="2400" dirty="0">
                <a:latin typeface="Franklin Gothic Demi Cond" panose="020B0706030402020204" pitchFamily="34" charset="0"/>
              </a:rPr>
              <a:t>:</a:t>
            </a:r>
          </a:p>
          <a:p>
            <a:r>
              <a:rPr lang="en-US" altLang="zh-TW" sz="2400" dirty="0">
                <a:latin typeface="Franklin Gothic Demi Cond" panose="020B0706030402020204" pitchFamily="34" charset="0"/>
              </a:rPr>
              <a:t>!s[w] when w=0 or 2 =&gt; if(0</a:t>
            </a:r>
            <a:r>
              <a:rPr lang="zh-TW" altLang="en-US" sz="2400" dirty="0">
                <a:latin typeface="Franklin Gothic Demi Cond" panose="020B0706030402020204" pitchFamily="34" charset="0"/>
              </a:rPr>
              <a:t> </a:t>
            </a:r>
            <a:r>
              <a:rPr lang="en-US" altLang="zh-TW" sz="2400" dirty="0">
                <a:latin typeface="Franklin Gothic Demi Cond" panose="020B0706030402020204" pitchFamily="34" charset="0"/>
              </a:rPr>
              <a:t>&amp;&amp;</a:t>
            </a:r>
            <a:r>
              <a:rPr lang="zh-TW" altLang="en-US" sz="2400" dirty="0">
                <a:latin typeface="Franklin Gothic Demi Cond" panose="020B0706030402020204" pitchFamily="34" charset="0"/>
              </a:rPr>
              <a:t> </a:t>
            </a:r>
            <a:r>
              <a:rPr lang="en-US" altLang="zh-TW" sz="2400" dirty="0">
                <a:latin typeface="Franklin Gothic Demi Cond" panose="020B0706030402020204" pitchFamily="34" charset="0"/>
              </a:rPr>
              <a:t>condition) = 0</a:t>
            </a:r>
          </a:p>
          <a:p>
            <a:r>
              <a:rPr lang="en-US" altLang="zh-TW" sz="2400" dirty="0">
                <a:latin typeface="Franklin Gothic Demi Cond" panose="020B0706030402020204" pitchFamily="34" charset="0"/>
              </a:rPr>
              <a:t>The result:</a:t>
            </a:r>
          </a:p>
          <a:p>
            <a:r>
              <a:rPr lang="en-US" altLang="zh-TW" sz="2400" dirty="0">
                <a:latin typeface="Franklin Gothic Demi Cond" panose="020B0706030402020204" pitchFamily="34" charset="0"/>
              </a:rPr>
              <a:t>w=1 =&gt; dist[2]+</a:t>
            </a:r>
            <a:r>
              <a:rPr lang="en-US" altLang="zh-TW" sz="2400" u="sng" dirty="0">
                <a:latin typeface="Franklin Gothic Demi Cond" panose="020B0706030402020204" pitchFamily="34" charset="0"/>
              </a:rPr>
              <a:t>length[2][1] (not exist)</a:t>
            </a:r>
          </a:p>
          <a:p>
            <a:r>
              <a:rPr lang="en-US" altLang="zh-TW" sz="2400" dirty="0">
                <a:latin typeface="Franklin Gothic Demi Cond" panose="020B0706030402020204" pitchFamily="34" charset="0"/>
              </a:rPr>
              <a:t>          =&gt; dist[2]+Large number&gt;dist[1]</a:t>
            </a:r>
            <a:endParaRPr lang="zh-TW" altLang="en-US" sz="2400" dirty="0">
              <a:latin typeface="Franklin Gothic Demi Cond" panose="020B0706030402020204" pitchFamily="34" charset="0"/>
            </a:endParaRPr>
          </a:p>
        </p:txBody>
      </p:sp>
      <p:pic>
        <p:nvPicPr>
          <p:cNvPr id="9" name="圖片 8">
            <a:extLst>
              <a:ext uri="{FF2B5EF4-FFF2-40B4-BE49-F238E27FC236}">
                <a16:creationId xmlns:a16="http://schemas.microsoft.com/office/drawing/2014/main" id="{893E4E1A-B4D2-4EB0-8DE8-DCDEED4643AB}"/>
              </a:ext>
            </a:extLst>
          </p:cNvPr>
          <p:cNvPicPr>
            <a:picLocks noChangeAspect="1"/>
          </p:cNvPicPr>
          <p:nvPr/>
        </p:nvPicPr>
        <p:blipFill>
          <a:blip r:embed="rId3"/>
          <a:stretch>
            <a:fillRect/>
          </a:stretch>
        </p:blipFill>
        <p:spPr>
          <a:xfrm>
            <a:off x="1768578" y="5029200"/>
            <a:ext cx="4060722" cy="1719835"/>
          </a:xfrm>
          <a:prstGeom prst="rect">
            <a:avLst/>
          </a:prstGeom>
        </p:spPr>
      </p:pic>
      <p:sp>
        <p:nvSpPr>
          <p:cNvPr id="10" name="文字方塊 9">
            <a:extLst>
              <a:ext uri="{FF2B5EF4-FFF2-40B4-BE49-F238E27FC236}">
                <a16:creationId xmlns:a16="http://schemas.microsoft.com/office/drawing/2014/main" id="{EE2A92CA-6C8F-4CAE-9239-9A566D5B95C6}"/>
              </a:ext>
            </a:extLst>
          </p:cNvPr>
          <p:cNvSpPr txBox="1"/>
          <p:nvPr/>
        </p:nvSpPr>
        <p:spPr>
          <a:xfrm>
            <a:off x="6651122" y="5270052"/>
            <a:ext cx="2285819" cy="1569660"/>
          </a:xfrm>
          <a:prstGeom prst="rect">
            <a:avLst/>
          </a:prstGeom>
          <a:noFill/>
          <a:ln>
            <a:solidFill>
              <a:schemeClr val="tx2"/>
            </a:solidFill>
          </a:ln>
        </p:spPr>
        <p:txBody>
          <a:bodyPr wrap="none" rtlCol="0">
            <a:spAutoFit/>
          </a:bodyPr>
          <a:lstStyle/>
          <a:p>
            <a:r>
              <a:rPr lang="en-US" altLang="zh-TW" sz="2400" u="sng" dirty="0">
                <a:latin typeface="Franklin Gothic Demi Cond" panose="020B0706030402020204" pitchFamily="34" charset="0"/>
              </a:rPr>
              <a:t>Ans</a:t>
            </a:r>
            <a:r>
              <a:rPr lang="en-US" altLang="zh-TW" sz="2400" dirty="0">
                <a:latin typeface="Franklin Gothic Demi Cond" panose="020B0706030402020204" pitchFamily="34" charset="0"/>
              </a:rPr>
              <a:t>: </a:t>
            </a:r>
          </a:p>
          <a:p>
            <a:r>
              <a:rPr lang="en-US" altLang="zh-TW" sz="2400" dirty="0">
                <a:latin typeface="Franklin Gothic Demi Cond" panose="020B0706030402020204" pitchFamily="34" charset="0"/>
              </a:rPr>
              <a:t>dist[0] = 0</a:t>
            </a:r>
          </a:p>
          <a:p>
            <a:r>
              <a:rPr lang="en-US" altLang="zh-TW" sz="2400" dirty="0">
                <a:latin typeface="Franklin Gothic Demi Cond" panose="020B0706030402020204" pitchFamily="34" charset="0"/>
              </a:rPr>
              <a:t>dist[1] = 7</a:t>
            </a:r>
          </a:p>
          <a:p>
            <a:r>
              <a:rPr lang="en-US" altLang="zh-TW" sz="2400" dirty="0">
                <a:latin typeface="Franklin Gothic Demi Cond" panose="020B0706030402020204" pitchFamily="34" charset="0"/>
              </a:rPr>
              <a:t>dist[2] = 5 (</a:t>
            </a:r>
            <a:r>
              <a:rPr lang="en-US" altLang="zh-TW" sz="2400" u="sng" dirty="0">
                <a:latin typeface="Franklin Gothic Demi Cond" panose="020B0706030402020204" pitchFamily="34" charset="0"/>
              </a:rPr>
              <a:t>not 2</a:t>
            </a:r>
            <a:r>
              <a:rPr lang="en-US" altLang="zh-TW" sz="2400" dirty="0">
                <a:latin typeface="Franklin Gothic Demi Cond" panose="020B0706030402020204" pitchFamily="34" charset="0"/>
              </a:rPr>
              <a:t>)</a:t>
            </a:r>
            <a:endParaRPr lang="zh-TW" altLang="en-US" sz="2400" dirty="0">
              <a:latin typeface="Franklin Gothic Demi Cond" panose="020B0706030402020204" pitchFamily="34" charset="0"/>
            </a:endParaRPr>
          </a:p>
        </p:txBody>
      </p:sp>
      <p:sp>
        <p:nvSpPr>
          <p:cNvPr id="3" name="箭號: 向右 2">
            <a:extLst>
              <a:ext uri="{FF2B5EF4-FFF2-40B4-BE49-F238E27FC236}">
                <a16:creationId xmlns:a16="http://schemas.microsoft.com/office/drawing/2014/main" id="{4AE6B523-5273-4082-98AA-C44BA6F120A3}"/>
              </a:ext>
            </a:extLst>
          </p:cNvPr>
          <p:cNvSpPr/>
          <p:nvPr/>
        </p:nvSpPr>
        <p:spPr>
          <a:xfrm>
            <a:off x="6096000" y="2359572"/>
            <a:ext cx="347133" cy="47413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3" name="箭號: 向右 12">
            <a:extLst>
              <a:ext uri="{FF2B5EF4-FFF2-40B4-BE49-F238E27FC236}">
                <a16:creationId xmlns:a16="http://schemas.microsoft.com/office/drawing/2014/main" id="{BF95CD06-C3C8-446E-A0C1-162873DF5540}"/>
              </a:ext>
            </a:extLst>
          </p:cNvPr>
          <p:cNvSpPr/>
          <p:nvPr/>
        </p:nvSpPr>
        <p:spPr>
          <a:xfrm>
            <a:off x="6212366" y="4151376"/>
            <a:ext cx="347133" cy="474133"/>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8383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13D2F9-4DF4-4573-B50A-3B411F6277E8}"/>
              </a:ext>
            </a:extLst>
          </p:cNvPr>
          <p:cNvSpPr>
            <a:spLocks noGrp="1"/>
          </p:cNvSpPr>
          <p:nvPr>
            <p:ph type="title"/>
          </p:nvPr>
        </p:nvSpPr>
        <p:spPr/>
        <p:txBody>
          <a:bodyPr>
            <a:normAutofit/>
          </a:bodyPr>
          <a:lstStyle/>
          <a:p>
            <a:r>
              <a:rPr lang="en-US" altLang="zh-TW" sz="3600" dirty="0"/>
              <a:t>Q3</a:t>
            </a:r>
            <a:endParaRPr lang="zh-TW" altLang="en-US" sz="3600" dirty="0"/>
          </a:p>
        </p:txBody>
      </p:sp>
      <p:sp>
        <p:nvSpPr>
          <p:cNvPr id="3" name="內容版面配置區 2">
            <a:extLst>
              <a:ext uri="{FF2B5EF4-FFF2-40B4-BE49-F238E27FC236}">
                <a16:creationId xmlns:a16="http://schemas.microsoft.com/office/drawing/2014/main" id="{3C52044A-B2F6-4287-85D4-1790C947E055}"/>
              </a:ext>
            </a:extLst>
          </p:cNvPr>
          <p:cNvSpPr>
            <a:spLocks noGrp="1"/>
          </p:cNvSpPr>
          <p:nvPr>
            <p:ph idx="1"/>
          </p:nvPr>
        </p:nvSpPr>
        <p:spPr/>
        <p:txBody>
          <a:bodyPr>
            <a:normAutofit/>
          </a:bodyPr>
          <a:lstStyle/>
          <a:p>
            <a:r>
              <a:rPr lang="en-US" altLang="zh-TW" sz="2400" dirty="0"/>
              <a:t>In addition to the Dijkstra algorithm, BellmanFord algorithm can also solve the single-source shortest paths problem. A sample BellmanFord pseudocode is listed below for your reference.</a:t>
            </a:r>
            <a:endParaRPr lang="zh-TW" altLang="en-US" sz="2400" dirty="0"/>
          </a:p>
        </p:txBody>
      </p:sp>
      <p:sp>
        <p:nvSpPr>
          <p:cNvPr id="4" name="投影片編號版面配置區 3">
            <a:extLst>
              <a:ext uri="{FF2B5EF4-FFF2-40B4-BE49-F238E27FC236}">
                <a16:creationId xmlns:a16="http://schemas.microsoft.com/office/drawing/2014/main" id="{3D92F562-3496-4A9A-AC36-FA68624E6267}"/>
              </a:ext>
            </a:extLst>
          </p:cNvPr>
          <p:cNvSpPr>
            <a:spLocks noGrp="1"/>
          </p:cNvSpPr>
          <p:nvPr>
            <p:ph type="sldNum" sz="quarter" idx="12"/>
          </p:nvPr>
        </p:nvSpPr>
        <p:spPr/>
        <p:txBody>
          <a:bodyPr/>
          <a:lstStyle/>
          <a:p>
            <a:fld id="{FC749032-2A07-4AE8-BA90-74324CAE0C87}" type="slidenum">
              <a:rPr lang="en-US" altLang="zh-TW" smtClean="0"/>
              <a:pPr/>
              <a:t>17</a:t>
            </a:fld>
            <a:endParaRPr lang="en-US" altLang="en-US" dirty="0"/>
          </a:p>
        </p:txBody>
      </p:sp>
      <p:pic>
        <p:nvPicPr>
          <p:cNvPr id="6" name="圖片 5">
            <a:extLst>
              <a:ext uri="{FF2B5EF4-FFF2-40B4-BE49-F238E27FC236}">
                <a16:creationId xmlns:a16="http://schemas.microsoft.com/office/drawing/2014/main" id="{EB64DC8E-6C5F-4C43-80E2-9CE6D4FC039A}"/>
              </a:ext>
            </a:extLst>
          </p:cNvPr>
          <p:cNvPicPr>
            <a:picLocks noChangeAspect="1"/>
          </p:cNvPicPr>
          <p:nvPr/>
        </p:nvPicPr>
        <p:blipFill>
          <a:blip r:embed="rId2"/>
          <a:stretch>
            <a:fillRect/>
          </a:stretch>
        </p:blipFill>
        <p:spPr>
          <a:xfrm>
            <a:off x="2865118" y="5656697"/>
            <a:ext cx="5758517" cy="378151"/>
          </a:xfrm>
          <a:prstGeom prst="rect">
            <a:avLst/>
          </a:prstGeom>
        </p:spPr>
      </p:pic>
      <p:pic>
        <p:nvPicPr>
          <p:cNvPr id="5" name="圖片 4">
            <a:extLst>
              <a:ext uri="{FF2B5EF4-FFF2-40B4-BE49-F238E27FC236}">
                <a16:creationId xmlns:a16="http://schemas.microsoft.com/office/drawing/2014/main" id="{D5DCCF8B-82BC-4204-8944-21792529251A}"/>
              </a:ext>
            </a:extLst>
          </p:cNvPr>
          <p:cNvPicPr>
            <a:picLocks noChangeAspect="1"/>
          </p:cNvPicPr>
          <p:nvPr/>
        </p:nvPicPr>
        <p:blipFill>
          <a:blip r:embed="rId3"/>
          <a:stretch>
            <a:fillRect/>
          </a:stretch>
        </p:blipFill>
        <p:spPr>
          <a:xfrm>
            <a:off x="2865119" y="2996091"/>
            <a:ext cx="5758517" cy="2665872"/>
          </a:xfrm>
          <a:prstGeom prst="rect">
            <a:avLst/>
          </a:prstGeom>
        </p:spPr>
      </p:pic>
    </p:spTree>
    <p:extLst>
      <p:ext uri="{BB962C8B-B14F-4D97-AF65-F5344CB8AC3E}">
        <p14:creationId xmlns:p14="http://schemas.microsoft.com/office/powerpoint/2010/main" val="407079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62C085-705E-4B78-9F70-E347FB0AC061}"/>
              </a:ext>
            </a:extLst>
          </p:cNvPr>
          <p:cNvSpPr>
            <a:spLocks noGrp="1"/>
          </p:cNvSpPr>
          <p:nvPr>
            <p:ph type="title"/>
          </p:nvPr>
        </p:nvSpPr>
        <p:spPr/>
        <p:txBody>
          <a:bodyPr>
            <a:normAutofit/>
          </a:bodyPr>
          <a:lstStyle/>
          <a:p>
            <a:r>
              <a:rPr lang="en-US" altLang="zh-TW" sz="3600" dirty="0"/>
              <a:t>Q3</a:t>
            </a:r>
            <a:endParaRPr lang="zh-TW" altLang="en-US" sz="3200" dirty="0"/>
          </a:p>
        </p:txBody>
      </p:sp>
      <p:sp>
        <p:nvSpPr>
          <p:cNvPr id="3" name="內容版面配置區 2">
            <a:extLst>
              <a:ext uri="{FF2B5EF4-FFF2-40B4-BE49-F238E27FC236}">
                <a16:creationId xmlns:a16="http://schemas.microsoft.com/office/drawing/2014/main" id="{DA1B4DC2-43FD-4A75-AF97-6C08A4ADBC7B}"/>
              </a:ext>
            </a:extLst>
          </p:cNvPr>
          <p:cNvSpPr>
            <a:spLocks noGrp="1"/>
          </p:cNvSpPr>
          <p:nvPr>
            <p:ph idx="1"/>
          </p:nvPr>
        </p:nvSpPr>
        <p:spPr/>
        <p:txBody>
          <a:bodyPr/>
          <a:lstStyle/>
          <a:p>
            <a:pPr marL="34290" indent="0">
              <a:buNone/>
            </a:pPr>
            <a:r>
              <a:rPr lang="en-US" altLang="zh-TW" sz="2400" dirty="0"/>
              <a:t>(1)</a:t>
            </a:r>
            <a:r>
              <a:rPr lang="zh-TW" altLang="en-US" sz="2400" dirty="0"/>
              <a:t> </a:t>
            </a:r>
            <a:r>
              <a:rPr lang="en-US" altLang="zh-TW" sz="2400" dirty="0"/>
              <a:t>Please explain the difference between the BellmanFord and the Dijkstra algorithm. Your answer should at least contain the difference of basic idea, and the time complexity. </a:t>
            </a:r>
          </a:p>
          <a:p>
            <a:pPr marL="34290" indent="0">
              <a:buNone/>
            </a:pPr>
            <a:r>
              <a:rPr lang="en-US" altLang="zh-TW" sz="2400" dirty="0"/>
              <a:t>(2)Please explain how can you apply the BellmanFord algorithm to find the shortest paths of the graph below. You may try to practice how to implement the algorithm.</a:t>
            </a:r>
            <a:endParaRPr lang="zh-TW" altLang="zh-TW" sz="2400" dirty="0"/>
          </a:p>
          <a:p>
            <a:endParaRPr lang="zh-TW" altLang="en-US" dirty="0"/>
          </a:p>
        </p:txBody>
      </p:sp>
      <p:sp>
        <p:nvSpPr>
          <p:cNvPr id="4" name="投影片編號版面配置區 3">
            <a:extLst>
              <a:ext uri="{FF2B5EF4-FFF2-40B4-BE49-F238E27FC236}">
                <a16:creationId xmlns:a16="http://schemas.microsoft.com/office/drawing/2014/main" id="{4F854D56-4F57-4717-9EBA-B1E1A5BFDC5D}"/>
              </a:ext>
            </a:extLst>
          </p:cNvPr>
          <p:cNvSpPr>
            <a:spLocks noGrp="1"/>
          </p:cNvSpPr>
          <p:nvPr>
            <p:ph type="sldNum" sz="quarter" idx="12"/>
          </p:nvPr>
        </p:nvSpPr>
        <p:spPr/>
        <p:txBody>
          <a:bodyPr/>
          <a:lstStyle/>
          <a:p>
            <a:fld id="{FC749032-2A07-4AE8-BA90-74324CAE0C87}" type="slidenum">
              <a:rPr lang="en-US" altLang="zh-TW" smtClean="0"/>
              <a:pPr/>
              <a:t>18</a:t>
            </a:fld>
            <a:endParaRPr lang="en-US" altLang="en-US" dirty="0"/>
          </a:p>
        </p:txBody>
      </p:sp>
      <p:pic>
        <p:nvPicPr>
          <p:cNvPr id="5" name="圖片 4">
            <a:extLst>
              <a:ext uri="{FF2B5EF4-FFF2-40B4-BE49-F238E27FC236}">
                <a16:creationId xmlns:a16="http://schemas.microsoft.com/office/drawing/2014/main" id="{509016D6-2ED4-4C7F-BBE8-E3AED46D7A07}"/>
              </a:ext>
            </a:extLst>
          </p:cNvPr>
          <p:cNvPicPr/>
          <p:nvPr/>
        </p:nvPicPr>
        <p:blipFill>
          <a:blip r:embed="rId2"/>
          <a:stretch>
            <a:fillRect/>
          </a:stretch>
        </p:blipFill>
        <p:spPr>
          <a:xfrm>
            <a:off x="4215063" y="3965767"/>
            <a:ext cx="3761874" cy="2620744"/>
          </a:xfrm>
          <a:prstGeom prst="rect">
            <a:avLst/>
          </a:prstGeom>
        </p:spPr>
      </p:pic>
    </p:spTree>
    <p:extLst>
      <p:ext uri="{BB962C8B-B14F-4D97-AF65-F5344CB8AC3E}">
        <p14:creationId xmlns:p14="http://schemas.microsoft.com/office/powerpoint/2010/main" val="365634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4E77CD-CAEE-4DE1-BA2D-84E657ED8973}"/>
              </a:ext>
            </a:extLst>
          </p:cNvPr>
          <p:cNvSpPr>
            <a:spLocks noGrp="1"/>
          </p:cNvSpPr>
          <p:nvPr>
            <p:ph type="title"/>
          </p:nvPr>
        </p:nvSpPr>
        <p:spPr/>
        <p:txBody>
          <a:bodyPr>
            <a:normAutofit/>
          </a:bodyPr>
          <a:lstStyle/>
          <a:p>
            <a:r>
              <a:rPr lang="en-US" altLang="zh-TW" sz="3600" dirty="0"/>
              <a:t>Q3_Ans</a:t>
            </a:r>
            <a:r>
              <a:rPr lang="zh-TW" altLang="en-US" sz="3600" dirty="0"/>
              <a:t> </a:t>
            </a:r>
            <a:r>
              <a:rPr lang="en-US" altLang="zh-TW" sz="3600" dirty="0"/>
              <a:t>(1)</a:t>
            </a:r>
            <a:endParaRPr lang="zh-TW" altLang="en-US" sz="3200" dirty="0"/>
          </a:p>
        </p:txBody>
      </p:sp>
      <p:sp>
        <p:nvSpPr>
          <p:cNvPr id="3" name="內容版面配置區 2">
            <a:extLst>
              <a:ext uri="{FF2B5EF4-FFF2-40B4-BE49-F238E27FC236}">
                <a16:creationId xmlns:a16="http://schemas.microsoft.com/office/drawing/2014/main" id="{37EFBB09-8622-4D53-85C6-4B39B1DD8786}"/>
              </a:ext>
            </a:extLst>
          </p:cNvPr>
          <p:cNvSpPr>
            <a:spLocks noGrp="1"/>
          </p:cNvSpPr>
          <p:nvPr>
            <p:ph idx="1"/>
          </p:nvPr>
        </p:nvSpPr>
        <p:spPr/>
        <p:txBody>
          <a:bodyPr/>
          <a:lstStyle/>
          <a:p>
            <a:pPr marL="34290" indent="0">
              <a:buNone/>
            </a:pPr>
            <a:r>
              <a:rPr lang="en-US" altLang="zh-TW" sz="2400" dirty="0"/>
              <a:t>(1)</a:t>
            </a:r>
            <a:r>
              <a:rPr lang="zh-TW" altLang="en-US" sz="2400" dirty="0"/>
              <a:t> </a:t>
            </a:r>
            <a:r>
              <a:rPr lang="en-US" altLang="zh-TW" sz="2400" dirty="0"/>
              <a:t>Please explain the difference between the BellmanFord and the Dijkstra algorithm. Your answer should at least contain the difference of basic idea, and the time complexity. </a:t>
            </a:r>
          </a:p>
          <a:p>
            <a:r>
              <a:rPr lang="en-US" altLang="zh-TW" sz="2400" dirty="0"/>
              <a:t>Ans:(Ref: </a:t>
            </a:r>
          </a:p>
          <a:p>
            <a:pPr lvl="1" algn="just"/>
            <a:r>
              <a:rPr lang="en-US" altLang="zh-TW" sz="2250" dirty="0"/>
              <a:t>Dijkstra</a:t>
            </a:r>
            <a:r>
              <a:rPr lang="zh-TW" altLang="en-US" sz="2250" dirty="0"/>
              <a:t> </a:t>
            </a:r>
            <a:r>
              <a:rPr lang="en-US" altLang="zh-TW" sz="2250" dirty="0"/>
              <a:t>alg. : Similar to Prim’s algorithm for </a:t>
            </a:r>
            <a:r>
              <a:rPr lang="en-US" altLang="zh-TW" sz="2250" u="sng" dirty="0"/>
              <a:t>minimum spanning tree</a:t>
            </a:r>
            <a:r>
              <a:rPr lang="en-US" altLang="zh-TW" sz="2250" dirty="0"/>
              <a:t>. Starting from the source vertex, if the extended vertex is found to be the shortest path, it is added to the set (S), and continues until all vertices are added to the set. It searches for the next vertex through O(n) and updates the </a:t>
            </a:r>
            <a:r>
              <a:rPr lang="en-US" altLang="zh-TW" sz="2250" dirty="0" err="1"/>
              <a:t>dist</a:t>
            </a:r>
            <a:r>
              <a:rPr lang="en-US" altLang="zh-TW" sz="2250" dirty="0"/>
              <a:t> length through O(n) time, so it takes O(n</a:t>
            </a:r>
            <a:r>
              <a:rPr lang="en-US" altLang="zh-TW" sz="2250" baseline="30000" dirty="0"/>
              <a:t>2</a:t>
            </a:r>
            <a:r>
              <a:rPr lang="en-US" altLang="zh-TW" sz="2250" dirty="0"/>
              <a:t>) to complete the shortest distance from the source vertex to all vertices.</a:t>
            </a:r>
            <a:endParaRPr lang="zh-TW" altLang="en-US" sz="2400" dirty="0"/>
          </a:p>
        </p:txBody>
      </p:sp>
      <p:sp>
        <p:nvSpPr>
          <p:cNvPr id="4" name="投影片編號版面配置區 3">
            <a:extLst>
              <a:ext uri="{FF2B5EF4-FFF2-40B4-BE49-F238E27FC236}">
                <a16:creationId xmlns:a16="http://schemas.microsoft.com/office/drawing/2014/main" id="{AAE8AC9D-3C09-42C4-B89D-3FFA3C1528AC}"/>
              </a:ext>
            </a:extLst>
          </p:cNvPr>
          <p:cNvSpPr>
            <a:spLocks noGrp="1"/>
          </p:cNvSpPr>
          <p:nvPr>
            <p:ph type="sldNum" sz="quarter" idx="12"/>
          </p:nvPr>
        </p:nvSpPr>
        <p:spPr/>
        <p:txBody>
          <a:bodyPr/>
          <a:lstStyle/>
          <a:p>
            <a:fld id="{FC749032-2A07-4AE8-BA90-74324CAE0C87}" type="slidenum">
              <a:rPr lang="en-US" altLang="zh-TW" smtClean="0"/>
              <a:pPr/>
              <a:t>19</a:t>
            </a:fld>
            <a:endParaRPr lang="en-US" altLang="en-US" dirty="0"/>
          </a:p>
        </p:txBody>
      </p:sp>
    </p:spTree>
    <p:extLst>
      <p:ext uri="{BB962C8B-B14F-4D97-AF65-F5344CB8AC3E}">
        <p14:creationId xmlns:p14="http://schemas.microsoft.com/office/powerpoint/2010/main" val="35341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B36BF3-6FAC-4056-B46F-7573BD7A0104}"/>
              </a:ext>
            </a:extLst>
          </p:cNvPr>
          <p:cNvSpPr>
            <a:spLocks noGrp="1"/>
          </p:cNvSpPr>
          <p:nvPr>
            <p:ph type="title"/>
          </p:nvPr>
        </p:nvSpPr>
        <p:spPr/>
        <p:txBody>
          <a:bodyPr>
            <a:normAutofit/>
          </a:bodyPr>
          <a:lstStyle/>
          <a:p>
            <a:r>
              <a:rPr lang="en-US" altLang="zh-TW" sz="3600" dirty="0"/>
              <a:t>Q1 (1/2)</a:t>
            </a:r>
            <a:endParaRPr lang="zh-TW" altLang="en-US" sz="3600" dirty="0"/>
          </a:p>
        </p:txBody>
      </p:sp>
      <p:sp>
        <p:nvSpPr>
          <p:cNvPr id="3" name="內容版面配置區 2">
            <a:extLst>
              <a:ext uri="{FF2B5EF4-FFF2-40B4-BE49-F238E27FC236}">
                <a16:creationId xmlns:a16="http://schemas.microsoft.com/office/drawing/2014/main" id="{461B2AEB-4C57-4ABA-869E-3507339802A2}"/>
              </a:ext>
            </a:extLst>
          </p:cNvPr>
          <p:cNvSpPr>
            <a:spLocks noGrp="1"/>
          </p:cNvSpPr>
          <p:nvPr>
            <p:ph idx="1"/>
          </p:nvPr>
        </p:nvSpPr>
        <p:spPr/>
        <p:txBody>
          <a:bodyPr>
            <a:normAutofit/>
          </a:bodyPr>
          <a:lstStyle/>
          <a:p>
            <a:pPr algn="just"/>
            <a:r>
              <a:rPr lang="en-US" altLang="zh-TW" sz="2400" dirty="0"/>
              <a:t>Many shortest path algorithms are based on two important concepts, INITIALIZE-SINGLE-SOURCE and RELAX. Please explain how RELAX works following the way INITIALIZE-SINGLE SOURCE is explained in the following.</a:t>
            </a:r>
          </a:p>
          <a:p>
            <a:pPr algn="just"/>
            <a:endParaRPr lang="en-US" altLang="zh-TW" sz="2400" dirty="0"/>
          </a:p>
          <a:p>
            <a:pPr algn="just"/>
            <a:endParaRPr lang="en-US" altLang="zh-TW" sz="2400" dirty="0"/>
          </a:p>
          <a:p>
            <a:pPr algn="just"/>
            <a:endParaRPr lang="en-US" altLang="zh-TW" sz="2400" dirty="0"/>
          </a:p>
          <a:p>
            <a:pPr algn="just"/>
            <a:endParaRPr lang="en-US" altLang="zh-TW" sz="2400" dirty="0"/>
          </a:p>
          <a:p>
            <a:pPr marL="34290" indent="0" algn="just">
              <a:buNone/>
            </a:pPr>
            <a:endParaRPr lang="en-US" altLang="zh-TW" dirty="0"/>
          </a:p>
          <a:p>
            <a:pPr algn="just"/>
            <a:endParaRPr lang="en-US" altLang="zh-TW" sz="2400" dirty="0"/>
          </a:p>
        </p:txBody>
      </p:sp>
      <p:sp>
        <p:nvSpPr>
          <p:cNvPr id="4" name="投影片編號版面配置區 3">
            <a:extLst>
              <a:ext uri="{FF2B5EF4-FFF2-40B4-BE49-F238E27FC236}">
                <a16:creationId xmlns:a16="http://schemas.microsoft.com/office/drawing/2014/main" id="{1F7F3BF0-8841-4E39-9FAB-2A37E5C10AAE}"/>
              </a:ext>
            </a:extLst>
          </p:cNvPr>
          <p:cNvSpPr>
            <a:spLocks noGrp="1"/>
          </p:cNvSpPr>
          <p:nvPr>
            <p:ph type="sldNum" sz="quarter" idx="12"/>
          </p:nvPr>
        </p:nvSpPr>
        <p:spPr/>
        <p:txBody>
          <a:bodyPr/>
          <a:lstStyle/>
          <a:p>
            <a:fld id="{FC749032-2A07-4AE8-BA90-74324CAE0C87}" type="slidenum">
              <a:rPr lang="en-US" altLang="zh-TW" smtClean="0"/>
              <a:pPr/>
              <a:t>2</a:t>
            </a:fld>
            <a:endParaRPr lang="en-US" altLang="en-US" dirty="0"/>
          </a:p>
        </p:txBody>
      </p:sp>
      <p:pic>
        <p:nvPicPr>
          <p:cNvPr id="7" name="圖片 6">
            <a:extLst>
              <a:ext uri="{FF2B5EF4-FFF2-40B4-BE49-F238E27FC236}">
                <a16:creationId xmlns:a16="http://schemas.microsoft.com/office/drawing/2014/main" id="{F03A0309-01A8-47C1-A57D-FEAA8A39C4A4}"/>
              </a:ext>
            </a:extLst>
          </p:cNvPr>
          <p:cNvPicPr>
            <a:picLocks noChangeAspect="1"/>
          </p:cNvPicPr>
          <p:nvPr/>
        </p:nvPicPr>
        <p:blipFill>
          <a:blip r:embed="rId3"/>
          <a:stretch>
            <a:fillRect/>
          </a:stretch>
        </p:blipFill>
        <p:spPr>
          <a:xfrm>
            <a:off x="1970658" y="3008787"/>
            <a:ext cx="8250683" cy="3478951"/>
          </a:xfrm>
          <a:prstGeom prst="rect">
            <a:avLst/>
          </a:prstGeom>
        </p:spPr>
      </p:pic>
    </p:spTree>
    <p:extLst>
      <p:ext uri="{BB962C8B-B14F-4D97-AF65-F5344CB8AC3E}">
        <p14:creationId xmlns:p14="http://schemas.microsoft.com/office/powerpoint/2010/main" val="153379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BA6DC2-76C2-4C5D-845A-488D2EEDE795}"/>
              </a:ext>
            </a:extLst>
          </p:cNvPr>
          <p:cNvSpPr>
            <a:spLocks noGrp="1"/>
          </p:cNvSpPr>
          <p:nvPr>
            <p:ph type="title"/>
          </p:nvPr>
        </p:nvSpPr>
        <p:spPr/>
        <p:txBody>
          <a:bodyPr>
            <a:normAutofit/>
          </a:bodyPr>
          <a:lstStyle/>
          <a:p>
            <a:r>
              <a:rPr lang="en-US" altLang="zh-TW" sz="3600" dirty="0"/>
              <a:t>Q3_Ans</a:t>
            </a:r>
            <a:r>
              <a:rPr lang="zh-TW" altLang="en-US" sz="3600" dirty="0"/>
              <a:t> </a:t>
            </a:r>
            <a:r>
              <a:rPr lang="en-US" altLang="zh-TW" sz="3600" dirty="0"/>
              <a:t>(1)</a:t>
            </a:r>
            <a:endParaRPr lang="zh-TW" altLang="en-US" sz="3200" dirty="0"/>
          </a:p>
        </p:txBody>
      </p:sp>
      <p:sp>
        <p:nvSpPr>
          <p:cNvPr id="3" name="內容版面配置區 2">
            <a:extLst>
              <a:ext uri="{FF2B5EF4-FFF2-40B4-BE49-F238E27FC236}">
                <a16:creationId xmlns:a16="http://schemas.microsoft.com/office/drawing/2014/main" id="{389C61C9-1402-49D1-8DB5-7387C4CEEBE4}"/>
              </a:ext>
            </a:extLst>
          </p:cNvPr>
          <p:cNvSpPr>
            <a:spLocks noGrp="1"/>
          </p:cNvSpPr>
          <p:nvPr>
            <p:ph idx="1"/>
          </p:nvPr>
        </p:nvSpPr>
        <p:spPr>
          <a:xfrm>
            <a:off x="1341119" y="1901954"/>
            <a:ext cx="9399070" cy="4127627"/>
          </a:xfrm>
        </p:spPr>
        <p:txBody>
          <a:bodyPr>
            <a:normAutofit/>
          </a:bodyPr>
          <a:lstStyle/>
          <a:p>
            <a:pPr lvl="1" algn="just"/>
            <a:r>
              <a:rPr lang="en-US" altLang="zh-TW" sz="2250" dirty="0"/>
              <a:t>BellmanFord Alg.:  The shortest path from the starting v to all the ending u can be completed by </a:t>
            </a:r>
            <a:r>
              <a:rPr lang="en-US" altLang="zh-TW" sz="2250" u="sng" dirty="0"/>
              <a:t>dynamic programming</a:t>
            </a:r>
            <a:r>
              <a:rPr lang="en-US" altLang="zh-TW" sz="2250" dirty="0"/>
              <a:t>. Suppose that the shortest path from v to u is the shortest path from v to j followed by &lt;j, u&gt; in a Graph. We say </a:t>
            </a:r>
            <a:r>
              <a:rPr lang="en-US" altLang="zh-TW" sz="2250" dirty="0" err="1"/>
              <a:t>i</a:t>
            </a:r>
            <a:r>
              <a:rPr lang="en-US" altLang="zh-TW" sz="2250" dirty="0"/>
              <a:t> on the &lt;</a:t>
            </a:r>
            <a:r>
              <a:rPr lang="en-US" altLang="zh-TW" sz="2250" dirty="0" err="1"/>
              <a:t>i</a:t>
            </a:r>
            <a:r>
              <a:rPr lang="en-US" altLang="zh-TW" sz="2250" dirty="0"/>
              <a:t>, u&gt; are all candidates for j, and we are interested in the shortest path, so dist</a:t>
            </a:r>
            <a:r>
              <a:rPr lang="en-US" altLang="zh-TW" sz="2250" baseline="30000" dirty="0"/>
              <a:t>k</a:t>
            </a:r>
            <a:r>
              <a:rPr lang="en-US" altLang="zh-TW" sz="2250" dirty="0"/>
              <a:t>[u] = min {dist</a:t>
            </a:r>
            <a:r>
              <a:rPr lang="en-US" altLang="zh-TW" sz="2250" baseline="30000" dirty="0"/>
              <a:t>k-1</a:t>
            </a:r>
            <a:r>
              <a:rPr lang="en-US" altLang="zh-TW" sz="2250" dirty="0"/>
              <a:t>[u], mini{dist</a:t>
            </a:r>
            <a:r>
              <a:rPr lang="en-US" altLang="zh-TW" sz="2250" baseline="30000" dirty="0"/>
              <a:t>k-1</a:t>
            </a:r>
            <a:r>
              <a:rPr lang="en-US" altLang="zh-TW" sz="2250" dirty="0"/>
              <a:t> [</a:t>
            </a:r>
            <a:r>
              <a:rPr lang="en-US" altLang="zh-TW" sz="2250" dirty="0" err="1"/>
              <a:t>i</a:t>
            </a:r>
            <a:r>
              <a:rPr lang="en-US" altLang="zh-TW" sz="2250" dirty="0"/>
              <a:t>]+length[</a:t>
            </a:r>
            <a:r>
              <a:rPr lang="en-US" altLang="zh-TW" sz="2250" dirty="0" err="1"/>
              <a:t>i</a:t>
            </a:r>
            <a:r>
              <a:rPr lang="en-US" altLang="zh-TW" sz="2250" dirty="0"/>
              <a:t>][u]}}. The smallest </a:t>
            </a:r>
            <a:r>
              <a:rPr lang="en-US" altLang="zh-TW" sz="2250" dirty="0" err="1"/>
              <a:t>i</a:t>
            </a:r>
            <a:r>
              <a:rPr lang="en-US" altLang="zh-TW" sz="2250" dirty="0"/>
              <a:t> is the correct value of j. BellmanFord can find the shortest path length from the starting v to each of the other vertices in Graph (G) by recursively dist</a:t>
            </a:r>
            <a:r>
              <a:rPr lang="en-US" altLang="zh-TW" sz="2250" baseline="30000" dirty="0"/>
              <a:t>k</a:t>
            </a:r>
            <a:r>
              <a:rPr lang="en-US" altLang="zh-TW" sz="2250" dirty="0"/>
              <a:t> k= 2, …,n-1. It takes O(n</a:t>
            </a:r>
            <a:r>
              <a:rPr lang="en-US" altLang="zh-TW" sz="2250" baseline="30000" dirty="0"/>
              <a:t>2</a:t>
            </a:r>
            <a:r>
              <a:rPr lang="en-US" altLang="zh-TW" sz="2250" dirty="0"/>
              <a:t>) for one iteration, and it takes O(n</a:t>
            </a:r>
            <a:r>
              <a:rPr lang="en-US" altLang="zh-TW" sz="2250" baseline="30000" dirty="0"/>
              <a:t>3</a:t>
            </a:r>
            <a:r>
              <a:rPr lang="en-US" altLang="zh-TW" sz="2250" dirty="0"/>
              <a:t>) after all iterations.</a:t>
            </a:r>
            <a:endParaRPr lang="en-US" altLang="zh-TW" sz="2400" dirty="0"/>
          </a:p>
        </p:txBody>
      </p:sp>
      <p:sp>
        <p:nvSpPr>
          <p:cNvPr id="4" name="投影片編號版面配置區 3">
            <a:extLst>
              <a:ext uri="{FF2B5EF4-FFF2-40B4-BE49-F238E27FC236}">
                <a16:creationId xmlns:a16="http://schemas.microsoft.com/office/drawing/2014/main" id="{E34A0167-1B2C-40DD-AA55-1CB3722C3E00}"/>
              </a:ext>
            </a:extLst>
          </p:cNvPr>
          <p:cNvSpPr>
            <a:spLocks noGrp="1"/>
          </p:cNvSpPr>
          <p:nvPr>
            <p:ph type="sldNum" sz="quarter" idx="12"/>
          </p:nvPr>
        </p:nvSpPr>
        <p:spPr/>
        <p:txBody>
          <a:bodyPr/>
          <a:lstStyle/>
          <a:p>
            <a:fld id="{FC749032-2A07-4AE8-BA90-74324CAE0C87}" type="slidenum">
              <a:rPr lang="en-US" altLang="zh-TW" smtClean="0"/>
              <a:pPr/>
              <a:t>20</a:t>
            </a:fld>
            <a:endParaRPr lang="en-US" altLang="en-US" dirty="0"/>
          </a:p>
        </p:txBody>
      </p:sp>
    </p:spTree>
    <p:extLst>
      <p:ext uri="{BB962C8B-B14F-4D97-AF65-F5344CB8AC3E}">
        <p14:creationId xmlns:p14="http://schemas.microsoft.com/office/powerpoint/2010/main" val="188193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F3C4C3-A9E8-4A43-8C03-2F12BA1004E0}"/>
              </a:ext>
            </a:extLst>
          </p:cNvPr>
          <p:cNvSpPr>
            <a:spLocks noGrp="1"/>
          </p:cNvSpPr>
          <p:nvPr>
            <p:ph type="title"/>
          </p:nvPr>
        </p:nvSpPr>
        <p:spPr/>
        <p:txBody>
          <a:bodyPr>
            <a:normAutofit/>
          </a:bodyPr>
          <a:lstStyle/>
          <a:p>
            <a:r>
              <a:rPr lang="en-US" altLang="zh-TW" sz="3600" dirty="0"/>
              <a:t>Q3_Ans</a:t>
            </a:r>
            <a:r>
              <a:rPr lang="zh-TW" altLang="en-US" sz="3600" dirty="0"/>
              <a:t> </a:t>
            </a:r>
            <a:r>
              <a:rPr lang="en-US" altLang="zh-TW" sz="3600" dirty="0"/>
              <a:t>(2)</a:t>
            </a:r>
            <a:endParaRPr lang="zh-TW" altLang="en-US" sz="3200" dirty="0"/>
          </a:p>
        </p:txBody>
      </p:sp>
      <p:sp>
        <p:nvSpPr>
          <p:cNvPr id="3" name="內容版面配置區 2">
            <a:extLst>
              <a:ext uri="{FF2B5EF4-FFF2-40B4-BE49-F238E27FC236}">
                <a16:creationId xmlns:a16="http://schemas.microsoft.com/office/drawing/2014/main" id="{DD4FD79F-219B-463B-8ABC-24E59828EC48}"/>
              </a:ext>
            </a:extLst>
          </p:cNvPr>
          <p:cNvSpPr>
            <a:spLocks noGrp="1"/>
          </p:cNvSpPr>
          <p:nvPr>
            <p:ph idx="1"/>
          </p:nvPr>
        </p:nvSpPr>
        <p:spPr/>
        <p:txBody>
          <a:bodyPr>
            <a:normAutofit/>
          </a:bodyPr>
          <a:lstStyle/>
          <a:p>
            <a:pPr marL="34290" indent="0">
              <a:buNone/>
            </a:pPr>
            <a:r>
              <a:rPr lang="en-US" altLang="zh-TW" sz="2400" dirty="0"/>
              <a:t>(2)</a:t>
            </a:r>
            <a:r>
              <a:rPr lang="zh-TW" altLang="en-US" sz="2400" dirty="0"/>
              <a:t> </a:t>
            </a:r>
            <a:r>
              <a:rPr lang="en-US" altLang="zh-TW" sz="2400" dirty="0"/>
              <a:t>Please explain how can you apply the BellmanFord algorithm to find the shortest paths of the graph below. You may try to practice how to implement the algorithm. (Ref: textbook for 6.4 Digraph with Negative Costs)</a:t>
            </a:r>
          </a:p>
          <a:p>
            <a:pPr marL="34290" indent="0">
              <a:buNone/>
            </a:pPr>
            <a:endParaRPr lang="zh-TW" altLang="en-US" sz="2400" dirty="0"/>
          </a:p>
        </p:txBody>
      </p:sp>
      <p:sp>
        <p:nvSpPr>
          <p:cNvPr id="4" name="投影片編號版面配置區 3">
            <a:extLst>
              <a:ext uri="{FF2B5EF4-FFF2-40B4-BE49-F238E27FC236}">
                <a16:creationId xmlns:a16="http://schemas.microsoft.com/office/drawing/2014/main" id="{20016ABD-068E-4035-8BFD-79032E9975B5}"/>
              </a:ext>
            </a:extLst>
          </p:cNvPr>
          <p:cNvSpPr>
            <a:spLocks noGrp="1"/>
          </p:cNvSpPr>
          <p:nvPr>
            <p:ph type="sldNum" sz="quarter" idx="12"/>
          </p:nvPr>
        </p:nvSpPr>
        <p:spPr/>
        <p:txBody>
          <a:bodyPr/>
          <a:lstStyle/>
          <a:p>
            <a:fld id="{FC749032-2A07-4AE8-BA90-74324CAE0C87}" type="slidenum">
              <a:rPr lang="en-US" altLang="zh-TW" smtClean="0"/>
              <a:pPr/>
              <a:t>21</a:t>
            </a:fld>
            <a:endParaRPr lang="en-US" altLang="en-US" dirty="0"/>
          </a:p>
        </p:txBody>
      </p:sp>
      <p:pic>
        <p:nvPicPr>
          <p:cNvPr id="5" name="圖片 4">
            <a:extLst>
              <a:ext uri="{FF2B5EF4-FFF2-40B4-BE49-F238E27FC236}">
                <a16:creationId xmlns:a16="http://schemas.microsoft.com/office/drawing/2014/main" id="{8CA9C6C4-0B14-415E-9A7F-23745BFB67B7}"/>
              </a:ext>
            </a:extLst>
          </p:cNvPr>
          <p:cNvPicPr/>
          <p:nvPr/>
        </p:nvPicPr>
        <p:blipFill>
          <a:blip r:embed="rId2"/>
          <a:stretch>
            <a:fillRect/>
          </a:stretch>
        </p:blipFill>
        <p:spPr>
          <a:xfrm>
            <a:off x="1164122" y="3171685"/>
            <a:ext cx="3761874" cy="2620744"/>
          </a:xfrm>
          <a:prstGeom prst="rect">
            <a:avLst/>
          </a:prstGeom>
        </p:spPr>
      </p:pic>
      <p:graphicFrame>
        <p:nvGraphicFramePr>
          <p:cNvPr id="6" name="表格 5">
            <a:extLst>
              <a:ext uri="{FF2B5EF4-FFF2-40B4-BE49-F238E27FC236}">
                <a16:creationId xmlns:a16="http://schemas.microsoft.com/office/drawing/2014/main" id="{38E310B7-7F42-46D0-AA51-7AE3EA491067}"/>
              </a:ext>
            </a:extLst>
          </p:cNvPr>
          <p:cNvGraphicFramePr>
            <a:graphicFrameLocks noGrp="1"/>
          </p:cNvGraphicFramePr>
          <p:nvPr>
            <p:extLst>
              <p:ext uri="{D42A27DB-BD31-4B8C-83A1-F6EECF244321}">
                <p14:modId xmlns:p14="http://schemas.microsoft.com/office/powerpoint/2010/main" val="2303360121"/>
              </p:ext>
            </p:extLst>
          </p:nvPr>
        </p:nvGraphicFramePr>
        <p:xfrm>
          <a:off x="5342022" y="3429000"/>
          <a:ext cx="5245770" cy="1854200"/>
        </p:xfrm>
        <a:graphic>
          <a:graphicData uri="http://schemas.openxmlformats.org/drawingml/2006/table">
            <a:tbl>
              <a:tblPr firstRow="1" bandRow="1">
                <a:tableStyleId>{BC89EF96-8CEA-46FF-86C4-4CE0E7609802}</a:tableStyleId>
              </a:tblPr>
              <a:tblGrid>
                <a:gridCol w="1049154">
                  <a:extLst>
                    <a:ext uri="{9D8B030D-6E8A-4147-A177-3AD203B41FA5}">
                      <a16:colId xmlns:a16="http://schemas.microsoft.com/office/drawing/2014/main" val="1549344237"/>
                    </a:ext>
                  </a:extLst>
                </a:gridCol>
                <a:gridCol w="1049154">
                  <a:extLst>
                    <a:ext uri="{9D8B030D-6E8A-4147-A177-3AD203B41FA5}">
                      <a16:colId xmlns:a16="http://schemas.microsoft.com/office/drawing/2014/main" val="3587431408"/>
                    </a:ext>
                  </a:extLst>
                </a:gridCol>
                <a:gridCol w="1049154">
                  <a:extLst>
                    <a:ext uri="{9D8B030D-6E8A-4147-A177-3AD203B41FA5}">
                      <a16:colId xmlns:a16="http://schemas.microsoft.com/office/drawing/2014/main" val="2950268095"/>
                    </a:ext>
                  </a:extLst>
                </a:gridCol>
                <a:gridCol w="1049154">
                  <a:extLst>
                    <a:ext uri="{9D8B030D-6E8A-4147-A177-3AD203B41FA5}">
                      <a16:colId xmlns:a16="http://schemas.microsoft.com/office/drawing/2014/main" val="2029755341"/>
                    </a:ext>
                  </a:extLst>
                </a:gridCol>
                <a:gridCol w="1049154">
                  <a:extLst>
                    <a:ext uri="{9D8B030D-6E8A-4147-A177-3AD203B41FA5}">
                      <a16:colId xmlns:a16="http://schemas.microsoft.com/office/drawing/2014/main" val="668313555"/>
                    </a:ext>
                  </a:extLst>
                </a:gridCol>
              </a:tblGrid>
              <a:tr h="370840">
                <a:tc rowSpan="2">
                  <a:txBody>
                    <a:bodyPr/>
                    <a:lstStyle/>
                    <a:p>
                      <a:pPr algn="ctr"/>
                      <a:endParaRPr lang="en-US" altLang="zh-TW" sz="1800" dirty="0">
                        <a:latin typeface="Franklin Gothic Demi Cond" panose="020B0706030402020204" pitchFamily="34" charset="0"/>
                      </a:endParaRPr>
                    </a:p>
                    <a:p>
                      <a:pPr algn="ctr"/>
                      <a:r>
                        <a:rPr lang="en-US" altLang="zh-TW" sz="1800" dirty="0">
                          <a:latin typeface="Franklin Gothic Demi Cond" panose="020B0706030402020204" pitchFamily="34" charset="0"/>
                        </a:rPr>
                        <a:t>k</a:t>
                      </a:r>
                      <a:endParaRPr lang="zh-TW" altLang="en-US" sz="1800" dirty="0">
                        <a:latin typeface="Franklin Gothic Demi Cond" panose="020B0706030402020204" pitchFamily="34" charset="0"/>
                      </a:endParaRPr>
                    </a:p>
                  </a:txBody>
                  <a:tcPr/>
                </a:tc>
                <a:tc gridSpan="4">
                  <a:txBody>
                    <a:bodyPr/>
                    <a:lstStyle/>
                    <a:p>
                      <a:pPr algn="ctr"/>
                      <a:r>
                        <a:rPr lang="en-US" altLang="zh-TW" sz="1800" dirty="0">
                          <a:latin typeface="Franklin Gothic Demi Cond" panose="020B0706030402020204" pitchFamily="34" charset="0"/>
                        </a:rPr>
                        <a:t>dist</a:t>
                      </a:r>
                      <a:r>
                        <a:rPr lang="en-US" altLang="zh-TW" sz="1800" baseline="30000" dirty="0">
                          <a:latin typeface="Franklin Gothic Demi Cond" panose="020B0706030402020204" pitchFamily="34" charset="0"/>
                        </a:rPr>
                        <a:t>k </a:t>
                      </a:r>
                      <a:r>
                        <a:rPr lang="en-US" altLang="zh-TW" sz="1800" baseline="0" dirty="0">
                          <a:latin typeface="Franklin Gothic Demi Cond" panose="020B0706030402020204" pitchFamily="34" charset="0"/>
                        </a:rPr>
                        <a:t>[4]</a:t>
                      </a:r>
                      <a:endParaRPr lang="zh-TW" altLang="en-US" sz="1800" baseline="0" dirty="0">
                        <a:latin typeface="Franklin Gothic Demi Cond" panose="020B0706030402020204" pitchFamily="34" charset="0"/>
                      </a:endParaRPr>
                    </a:p>
                  </a:txBody>
                  <a:tcPr/>
                </a:tc>
                <a:tc hMerge="1">
                  <a:txBody>
                    <a:bodyPr/>
                    <a:lstStyle/>
                    <a:p>
                      <a:endParaRPr lang="zh-TW" altLang="en-US" dirty="0"/>
                    </a:p>
                  </a:txBody>
                  <a:tcPr/>
                </a:tc>
                <a:tc hMerge="1">
                  <a:txBody>
                    <a:bodyPr/>
                    <a:lstStyle/>
                    <a:p>
                      <a:endParaRPr lang="zh-TW" altLang="en-US" dirty="0"/>
                    </a:p>
                  </a:txBody>
                  <a:tcPr/>
                </a:tc>
                <a:tc hMerge="1">
                  <a:txBody>
                    <a:bodyPr/>
                    <a:lstStyle/>
                    <a:p>
                      <a:pPr algn="ctr"/>
                      <a:endParaRPr lang="zh-TW" altLang="en-US" sz="1800" baseline="0" dirty="0">
                        <a:latin typeface="Franklin Gothic Demi Cond" panose="020B0706030402020204" pitchFamily="34" charset="0"/>
                      </a:endParaRPr>
                    </a:p>
                  </a:txBody>
                  <a:tcPr/>
                </a:tc>
                <a:extLst>
                  <a:ext uri="{0D108BD9-81ED-4DB2-BD59-A6C34878D82A}">
                    <a16:rowId xmlns:a16="http://schemas.microsoft.com/office/drawing/2014/main" val="118435568"/>
                  </a:ext>
                </a:extLst>
              </a:tr>
              <a:tr h="370840">
                <a:tc vMerge="1">
                  <a:txBody>
                    <a:bodyPr/>
                    <a:lstStyle/>
                    <a:p>
                      <a:pPr algn="ct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2</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3</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3311894567"/>
                  </a:ext>
                </a:extLst>
              </a:tr>
              <a:tr h="370840">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8</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7</a:t>
                      </a:r>
                      <a:endParaRPr lang="zh-TW" altLang="en-US" sz="1800" dirty="0">
                        <a:latin typeface="Franklin Gothic Demi Cond" panose="020B0706030402020204" pitchFamily="34" charset="0"/>
                      </a:endParaRPr>
                    </a:p>
                  </a:txBody>
                  <a:tcPr/>
                </a:tc>
                <a:tc>
                  <a:txBody>
                    <a:bodyPr/>
                    <a:lstStyle/>
                    <a:p>
                      <a:pPr algn="ctr"/>
                      <a:r>
                        <a:rPr lang="zh-TW" altLang="en-US" sz="1800" b="0" i="0" kern="1200" dirty="0">
                          <a:solidFill>
                            <a:schemeClr val="tx1"/>
                          </a:solidFill>
                          <a:effectLst/>
                          <a:latin typeface="Franklin Gothic Demi Cond" panose="020B0706030402020204" pitchFamily="34" charset="0"/>
                          <a:ea typeface="+mn-ea"/>
                          <a:cs typeface="+mn-cs"/>
                        </a:rPr>
                        <a:t>∞</a:t>
                      </a:r>
                      <a:endParaRPr lang="zh-TW" altLang="en-US" sz="2800" dirty="0">
                        <a:latin typeface="Franklin Gothic Demi Cond" panose="020B0706030402020204" pitchFamily="34" charset="0"/>
                      </a:endParaRPr>
                    </a:p>
                  </a:txBody>
                  <a:tcPr/>
                </a:tc>
                <a:extLst>
                  <a:ext uri="{0D108BD9-81ED-4DB2-BD59-A6C34878D82A}">
                    <a16:rowId xmlns:a16="http://schemas.microsoft.com/office/drawing/2014/main" val="1731542634"/>
                  </a:ext>
                </a:extLst>
              </a:tr>
              <a:tr h="370840">
                <a:tc>
                  <a:txBody>
                    <a:bodyPr/>
                    <a:lstStyle/>
                    <a:p>
                      <a:pPr algn="ctr"/>
                      <a:r>
                        <a:rPr lang="en-US" altLang="zh-TW" sz="1800" dirty="0">
                          <a:latin typeface="Franklin Gothic Demi Cond" panose="020B0706030402020204" pitchFamily="34" charset="0"/>
                        </a:rPr>
                        <a:t>2</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8</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7</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9</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958059743"/>
                  </a:ext>
                </a:extLst>
              </a:tr>
              <a:tr h="370840">
                <a:tc>
                  <a:txBody>
                    <a:bodyPr/>
                    <a:lstStyle/>
                    <a:p>
                      <a:pPr algn="ctr"/>
                      <a:r>
                        <a:rPr lang="en-US" altLang="zh-TW" sz="1800" dirty="0">
                          <a:latin typeface="Franklin Gothic Demi Cond" panose="020B0706030402020204" pitchFamily="34" charset="0"/>
                        </a:rPr>
                        <a:t>3</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7</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7</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9</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107937886"/>
                  </a:ext>
                </a:extLst>
              </a:tr>
            </a:tbl>
          </a:graphicData>
        </a:graphic>
      </p:graphicFrame>
    </p:spTree>
    <p:extLst>
      <p:ext uri="{BB962C8B-B14F-4D97-AF65-F5344CB8AC3E}">
        <p14:creationId xmlns:p14="http://schemas.microsoft.com/office/powerpoint/2010/main" val="180652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976A0F-CA72-4091-88E9-00D8041284CB}"/>
              </a:ext>
            </a:extLst>
          </p:cNvPr>
          <p:cNvSpPr>
            <a:spLocks noGrp="1"/>
          </p:cNvSpPr>
          <p:nvPr>
            <p:ph type="title"/>
          </p:nvPr>
        </p:nvSpPr>
        <p:spPr/>
        <p:txBody>
          <a:bodyPr>
            <a:normAutofit/>
          </a:bodyPr>
          <a:lstStyle/>
          <a:p>
            <a:r>
              <a:rPr lang="en-US" altLang="zh-TW" sz="3600" dirty="0"/>
              <a:t>Q4</a:t>
            </a:r>
            <a:endParaRPr lang="zh-TW" altLang="en-US" sz="3600" dirty="0"/>
          </a:p>
        </p:txBody>
      </p:sp>
      <p:sp>
        <p:nvSpPr>
          <p:cNvPr id="3" name="內容版面配置區 2">
            <a:extLst>
              <a:ext uri="{FF2B5EF4-FFF2-40B4-BE49-F238E27FC236}">
                <a16:creationId xmlns:a16="http://schemas.microsoft.com/office/drawing/2014/main" id="{90557AB0-A6ED-40FE-A75E-9C9689DA6D3D}"/>
              </a:ext>
            </a:extLst>
          </p:cNvPr>
          <p:cNvSpPr>
            <a:spLocks noGrp="1"/>
          </p:cNvSpPr>
          <p:nvPr>
            <p:ph idx="1"/>
          </p:nvPr>
        </p:nvSpPr>
        <p:spPr/>
        <p:txBody>
          <a:bodyPr/>
          <a:lstStyle/>
          <a:p>
            <a:r>
              <a:rPr lang="en-US" altLang="zh-TW" sz="2400" dirty="0"/>
              <a:t>Although BellmanFord cannot find the shortest path of a graph with negative-cycle, it can be modified to check whether the graph has negative-cycles. Please explain how this can be done.</a:t>
            </a:r>
            <a:endParaRPr lang="zh-TW" altLang="zh-TW" sz="2400" dirty="0"/>
          </a:p>
          <a:p>
            <a:endParaRPr lang="zh-TW" altLang="en-US" dirty="0"/>
          </a:p>
        </p:txBody>
      </p:sp>
      <p:sp>
        <p:nvSpPr>
          <p:cNvPr id="4" name="投影片編號版面配置區 3">
            <a:extLst>
              <a:ext uri="{FF2B5EF4-FFF2-40B4-BE49-F238E27FC236}">
                <a16:creationId xmlns:a16="http://schemas.microsoft.com/office/drawing/2014/main" id="{03AE0540-09DC-4DF8-B968-493FC511826C}"/>
              </a:ext>
            </a:extLst>
          </p:cNvPr>
          <p:cNvSpPr>
            <a:spLocks noGrp="1"/>
          </p:cNvSpPr>
          <p:nvPr>
            <p:ph type="sldNum" sz="quarter" idx="12"/>
          </p:nvPr>
        </p:nvSpPr>
        <p:spPr/>
        <p:txBody>
          <a:bodyPr/>
          <a:lstStyle/>
          <a:p>
            <a:fld id="{FC749032-2A07-4AE8-BA90-74324CAE0C87}" type="slidenum">
              <a:rPr lang="en-US" altLang="zh-TW" smtClean="0"/>
              <a:pPr/>
              <a:t>22</a:t>
            </a:fld>
            <a:endParaRPr lang="en-US" altLang="en-US" dirty="0"/>
          </a:p>
        </p:txBody>
      </p:sp>
    </p:spTree>
    <p:extLst>
      <p:ext uri="{BB962C8B-B14F-4D97-AF65-F5344CB8AC3E}">
        <p14:creationId xmlns:p14="http://schemas.microsoft.com/office/powerpoint/2010/main" val="133224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E53C8A-4CCA-4DE0-9BFA-E84466974DD9}"/>
              </a:ext>
            </a:extLst>
          </p:cNvPr>
          <p:cNvSpPr>
            <a:spLocks noGrp="1"/>
          </p:cNvSpPr>
          <p:nvPr>
            <p:ph type="title"/>
          </p:nvPr>
        </p:nvSpPr>
        <p:spPr/>
        <p:txBody>
          <a:bodyPr>
            <a:normAutofit/>
          </a:bodyPr>
          <a:lstStyle/>
          <a:p>
            <a:r>
              <a:rPr lang="en-US" altLang="zh-TW" sz="3600" dirty="0"/>
              <a:t>Q4_Ans</a:t>
            </a:r>
            <a:endParaRPr lang="zh-TW" altLang="en-US" sz="3600" dirty="0"/>
          </a:p>
        </p:txBody>
      </p:sp>
      <p:sp>
        <p:nvSpPr>
          <p:cNvPr id="3" name="內容版面配置區 2">
            <a:extLst>
              <a:ext uri="{FF2B5EF4-FFF2-40B4-BE49-F238E27FC236}">
                <a16:creationId xmlns:a16="http://schemas.microsoft.com/office/drawing/2014/main" id="{8EFED4F6-A31B-4503-9205-3EE0E90BB71E}"/>
              </a:ext>
            </a:extLst>
          </p:cNvPr>
          <p:cNvSpPr>
            <a:spLocks noGrp="1"/>
          </p:cNvSpPr>
          <p:nvPr>
            <p:ph idx="1"/>
          </p:nvPr>
        </p:nvSpPr>
        <p:spPr/>
        <p:txBody>
          <a:bodyPr>
            <a:normAutofit/>
          </a:bodyPr>
          <a:lstStyle/>
          <a:p>
            <a:pPr marL="34290" indent="0">
              <a:buNone/>
            </a:pPr>
            <a:r>
              <a:rPr lang="en-US" altLang="zh-TW" sz="2400" dirty="0"/>
              <a:t>the Bellman–Ford algorithm simply relaxes all the edges, and does this |V|-1 times (if there are no negative cycles).</a:t>
            </a:r>
            <a:endParaRPr lang="zh-TW" altLang="en-US" sz="2400" dirty="0"/>
          </a:p>
          <a:p>
            <a:pPr marL="34290" indent="0">
              <a:buNone/>
            </a:pPr>
            <a:endParaRPr lang="zh-TW" altLang="en-US" sz="2400" dirty="0"/>
          </a:p>
        </p:txBody>
      </p:sp>
      <p:sp>
        <p:nvSpPr>
          <p:cNvPr id="4" name="投影片編號版面配置區 3">
            <a:extLst>
              <a:ext uri="{FF2B5EF4-FFF2-40B4-BE49-F238E27FC236}">
                <a16:creationId xmlns:a16="http://schemas.microsoft.com/office/drawing/2014/main" id="{1DC92948-3895-4A29-9D0C-B7AFB4AA17D6}"/>
              </a:ext>
            </a:extLst>
          </p:cNvPr>
          <p:cNvSpPr>
            <a:spLocks noGrp="1"/>
          </p:cNvSpPr>
          <p:nvPr>
            <p:ph type="sldNum" sz="quarter" idx="12"/>
          </p:nvPr>
        </p:nvSpPr>
        <p:spPr/>
        <p:txBody>
          <a:bodyPr/>
          <a:lstStyle/>
          <a:p>
            <a:fld id="{FC749032-2A07-4AE8-BA90-74324CAE0C87}" type="slidenum">
              <a:rPr lang="en-US" altLang="zh-TW" smtClean="0"/>
              <a:pPr/>
              <a:t>23</a:t>
            </a:fld>
            <a:endParaRPr lang="en-US" altLang="en-US" dirty="0"/>
          </a:p>
        </p:txBody>
      </p:sp>
      <p:sp>
        <p:nvSpPr>
          <p:cNvPr id="6" name="矩形 5">
            <a:extLst>
              <a:ext uri="{FF2B5EF4-FFF2-40B4-BE49-F238E27FC236}">
                <a16:creationId xmlns:a16="http://schemas.microsoft.com/office/drawing/2014/main" id="{28AF26FB-4859-426D-B5B7-86707D23EACD}"/>
              </a:ext>
            </a:extLst>
          </p:cNvPr>
          <p:cNvSpPr/>
          <p:nvPr/>
        </p:nvSpPr>
        <p:spPr>
          <a:xfrm>
            <a:off x="1883965" y="2565856"/>
            <a:ext cx="7132216" cy="3908762"/>
          </a:xfrm>
          <a:prstGeom prst="rect">
            <a:avLst/>
          </a:prstGeom>
        </p:spPr>
        <p:txBody>
          <a:bodyPr wrap="square">
            <a:spAutoFit/>
          </a:bodyPr>
          <a:lstStyle/>
          <a:p>
            <a:r>
              <a:rPr lang="en-US" altLang="zh-TW" sz="2400" dirty="0">
                <a:latin typeface="Franklin Gothic Demi Cond" panose="020B0706030402020204" pitchFamily="34" charset="0"/>
              </a:rPr>
              <a:t>    // Step 1: Initialize</a:t>
            </a:r>
          </a:p>
          <a:p>
            <a:r>
              <a:rPr lang="en-US" altLang="zh-TW" sz="2400" dirty="0">
                <a:latin typeface="Franklin Gothic Demi Cond" panose="020B0706030402020204" pitchFamily="34" charset="0"/>
              </a:rPr>
              <a:t>   // Step 2: RELAX edges repeatedly |V|-1</a:t>
            </a:r>
          </a:p>
          <a:p>
            <a:r>
              <a:rPr lang="en-US" altLang="zh-TW" sz="2400" dirty="0">
                <a:latin typeface="Franklin Gothic Demi Cond" panose="020B0706030402020204" pitchFamily="34" charset="0"/>
              </a:rPr>
              <a:t>    // Step 3: check for negative-weight cycles</a:t>
            </a:r>
          </a:p>
          <a:p>
            <a:r>
              <a:rPr lang="en-US" altLang="zh-TW" sz="2400" dirty="0">
                <a:latin typeface="Franklin Gothic Demi Cond" panose="020B0706030402020204" pitchFamily="34" charset="0"/>
              </a:rPr>
              <a:t>    for each edge (u, v) with weight w in edges do</a:t>
            </a:r>
          </a:p>
          <a:p>
            <a:r>
              <a:rPr lang="en-US" altLang="zh-TW" sz="2400" dirty="0">
                <a:latin typeface="Franklin Gothic Demi Cond" panose="020B0706030402020204" pitchFamily="34" charset="0"/>
              </a:rPr>
              <a:t>        if distance[u] + w &lt; distance[v] then</a:t>
            </a:r>
          </a:p>
          <a:p>
            <a:r>
              <a:rPr lang="en-US" altLang="zh-TW" sz="2400" dirty="0">
                <a:latin typeface="Franklin Gothic Demi Cond" panose="020B0706030402020204" pitchFamily="34" charset="0"/>
              </a:rPr>
              <a:t>            error "Graph contains a negative-weight cycle“</a:t>
            </a:r>
          </a:p>
          <a:p>
            <a:endParaRPr lang="en-US" altLang="zh-TW" sz="2400" dirty="0">
              <a:latin typeface="Franklin Gothic Demi Cond" panose="020B0706030402020204" pitchFamily="34" charset="0"/>
            </a:endParaRPr>
          </a:p>
          <a:p>
            <a:r>
              <a:rPr lang="en-US" altLang="zh-TW" sz="2000" dirty="0">
                <a:latin typeface="Franklin Gothic Demi Cond" panose="020B0706030402020204" pitchFamily="34" charset="0"/>
              </a:rPr>
              <a:t>// If the shortest path can be found after updating |V|-1 times, it means that between any edge (u, v), the weights add up to be negative, resulting in a continuous decrease in the path. At this point, we can determine that Graph (G) has a negative cycle.</a:t>
            </a:r>
          </a:p>
        </p:txBody>
      </p:sp>
      <p:sp>
        <p:nvSpPr>
          <p:cNvPr id="7" name="矩形 6">
            <a:extLst>
              <a:ext uri="{FF2B5EF4-FFF2-40B4-BE49-F238E27FC236}">
                <a16:creationId xmlns:a16="http://schemas.microsoft.com/office/drawing/2014/main" id="{12AD14B5-71CD-417B-B107-B2B23AAE3FD2}"/>
              </a:ext>
            </a:extLst>
          </p:cNvPr>
          <p:cNvSpPr/>
          <p:nvPr/>
        </p:nvSpPr>
        <p:spPr>
          <a:xfrm>
            <a:off x="64169" y="6515513"/>
            <a:ext cx="6601326" cy="369332"/>
          </a:xfrm>
          <a:prstGeom prst="rect">
            <a:avLst/>
          </a:prstGeom>
        </p:spPr>
        <p:txBody>
          <a:bodyPr wrap="square">
            <a:spAutoFit/>
          </a:bodyPr>
          <a:lstStyle/>
          <a:p>
            <a:r>
              <a:rPr lang="en-US" altLang="zh-TW" dirty="0">
                <a:latin typeface="Franklin Gothic Demi Cond" panose="020B0706030402020204" pitchFamily="34" charset="0"/>
              </a:rPr>
              <a:t>Ref: </a:t>
            </a:r>
            <a:r>
              <a:rPr lang="en-US" altLang="zh-TW" dirty="0">
                <a:latin typeface="Franklin Gothic Demi Cond" panose="020B0706030402020204" pitchFamily="34" charset="0"/>
                <a:hlinkClick r:id="rId2"/>
              </a:rPr>
              <a:t>https://en.wikipedia.org/wiki/Bellman%E2%80%93Ford_algorithm </a:t>
            </a:r>
            <a:endParaRPr lang="en-US" altLang="zh-TW" dirty="0">
              <a:latin typeface="Franklin Gothic Demi Cond" panose="020B0706030402020204" pitchFamily="34" charset="0"/>
            </a:endParaRPr>
          </a:p>
        </p:txBody>
      </p:sp>
    </p:spTree>
    <p:extLst>
      <p:ext uri="{BB962C8B-B14F-4D97-AF65-F5344CB8AC3E}">
        <p14:creationId xmlns:p14="http://schemas.microsoft.com/office/powerpoint/2010/main" val="176625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C571B6-01CB-4165-A3CB-8830D054C00A}"/>
              </a:ext>
            </a:extLst>
          </p:cNvPr>
          <p:cNvSpPr>
            <a:spLocks noGrp="1"/>
          </p:cNvSpPr>
          <p:nvPr>
            <p:ph type="title"/>
          </p:nvPr>
        </p:nvSpPr>
        <p:spPr/>
        <p:txBody>
          <a:bodyPr>
            <a:normAutofit/>
          </a:bodyPr>
          <a:lstStyle/>
          <a:p>
            <a:r>
              <a:rPr lang="en-US" altLang="zh-TW" sz="3600" dirty="0"/>
              <a:t>Q5</a:t>
            </a:r>
            <a:endParaRPr lang="zh-TW" altLang="en-US" sz="3600" dirty="0"/>
          </a:p>
        </p:txBody>
      </p:sp>
      <p:sp>
        <p:nvSpPr>
          <p:cNvPr id="3" name="內容版面配置區 2">
            <a:extLst>
              <a:ext uri="{FF2B5EF4-FFF2-40B4-BE49-F238E27FC236}">
                <a16:creationId xmlns:a16="http://schemas.microsoft.com/office/drawing/2014/main" id="{8180B87F-5D85-44B0-8B9A-B364B6531C0C}"/>
              </a:ext>
            </a:extLst>
          </p:cNvPr>
          <p:cNvSpPr>
            <a:spLocks noGrp="1"/>
          </p:cNvSpPr>
          <p:nvPr>
            <p:ph idx="1"/>
          </p:nvPr>
        </p:nvSpPr>
        <p:spPr/>
        <p:txBody>
          <a:bodyPr>
            <a:normAutofit/>
          </a:bodyPr>
          <a:lstStyle/>
          <a:p>
            <a:r>
              <a:rPr lang="en-US" altLang="zh-TW" sz="2400" dirty="0"/>
              <a:t>The Floyd-</a:t>
            </a:r>
            <a:r>
              <a:rPr lang="en-US" altLang="zh-TW" sz="2400" dirty="0" err="1"/>
              <a:t>Warshall</a:t>
            </a:r>
            <a:r>
              <a:rPr lang="en-US" altLang="zh-TW" sz="2400" dirty="0"/>
              <a:t> algorithm is used to solve the All-Pairs Shortest Path problem. Please answer the following questions :</a:t>
            </a:r>
          </a:p>
          <a:p>
            <a:pPr marL="274320" lvl="1" indent="0">
              <a:buNone/>
            </a:pPr>
            <a:r>
              <a:rPr lang="en-US" altLang="zh-TW" sz="2100" dirty="0"/>
              <a:t>(1) What does All-Pairs Shortest Path mean?</a:t>
            </a:r>
            <a:endParaRPr lang="zh-TW" altLang="zh-TW" sz="2100" dirty="0"/>
          </a:p>
          <a:p>
            <a:pPr marL="274320" lvl="1" indent="0">
              <a:buNone/>
            </a:pPr>
            <a:r>
              <a:rPr lang="en-US" altLang="zh-TW" sz="2100" dirty="0"/>
              <a:t>(2) Explain the concept of the Floyd-</a:t>
            </a:r>
            <a:r>
              <a:rPr lang="en-US" altLang="zh-TW" sz="2100" dirty="0" err="1"/>
              <a:t>Warshall</a:t>
            </a:r>
            <a:r>
              <a:rPr lang="en-US" altLang="zh-TW" sz="2100" dirty="0"/>
              <a:t> algorithm.</a:t>
            </a:r>
            <a:endParaRPr lang="zh-TW" altLang="zh-TW" sz="2100" dirty="0"/>
          </a:p>
        </p:txBody>
      </p:sp>
      <p:sp>
        <p:nvSpPr>
          <p:cNvPr id="4" name="投影片編號版面配置區 3">
            <a:extLst>
              <a:ext uri="{FF2B5EF4-FFF2-40B4-BE49-F238E27FC236}">
                <a16:creationId xmlns:a16="http://schemas.microsoft.com/office/drawing/2014/main" id="{15267B66-D03B-4CF6-875C-09B9C6486EFA}"/>
              </a:ext>
            </a:extLst>
          </p:cNvPr>
          <p:cNvSpPr>
            <a:spLocks noGrp="1"/>
          </p:cNvSpPr>
          <p:nvPr>
            <p:ph type="sldNum" sz="quarter" idx="12"/>
          </p:nvPr>
        </p:nvSpPr>
        <p:spPr/>
        <p:txBody>
          <a:bodyPr/>
          <a:lstStyle/>
          <a:p>
            <a:fld id="{FC749032-2A07-4AE8-BA90-74324CAE0C87}" type="slidenum">
              <a:rPr lang="en-US" altLang="zh-TW" smtClean="0"/>
              <a:pPr/>
              <a:t>24</a:t>
            </a:fld>
            <a:endParaRPr lang="en-US" altLang="en-US" dirty="0"/>
          </a:p>
        </p:txBody>
      </p:sp>
    </p:spTree>
    <p:extLst>
      <p:ext uri="{BB962C8B-B14F-4D97-AF65-F5344CB8AC3E}">
        <p14:creationId xmlns:p14="http://schemas.microsoft.com/office/powerpoint/2010/main" val="201096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D1A2E4-178E-4A6F-BAD4-DEC9EE5833A2}"/>
              </a:ext>
            </a:extLst>
          </p:cNvPr>
          <p:cNvSpPr>
            <a:spLocks noGrp="1"/>
          </p:cNvSpPr>
          <p:nvPr>
            <p:ph type="title"/>
          </p:nvPr>
        </p:nvSpPr>
        <p:spPr/>
        <p:txBody>
          <a:bodyPr>
            <a:normAutofit/>
          </a:bodyPr>
          <a:lstStyle/>
          <a:p>
            <a:r>
              <a:rPr lang="en-US" altLang="zh-TW" sz="3600" dirty="0"/>
              <a:t>Q5_Ans</a:t>
            </a:r>
            <a:r>
              <a:rPr lang="zh-TW" altLang="en-US" sz="3600" dirty="0"/>
              <a:t> </a:t>
            </a:r>
            <a:r>
              <a:rPr lang="en-US" altLang="zh-TW" sz="3600" dirty="0"/>
              <a:t>(1)</a:t>
            </a:r>
            <a:endParaRPr lang="zh-TW" altLang="en-US" sz="3200" dirty="0"/>
          </a:p>
        </p:txBody>
      </p:sp>
      <p:sp>
        <p:nvSpPr>
          <p:cNvPr id="3" name="內容版面配置區 2">
            <a:extLst>
              <a:ext uri="{FF2B5EF4-FFF2-40B4-BE49-F238E27FC236}">
                <a16:creationId xmlns:a16="http://schemas.microsoft.com/office/drawing/2014/main" id="{8EF51209-ED11-48A9-8226-722AE412A7CA}"/>
              </a:ext>
            </a:extLst>
          </p:cNvPr>
          <p:cNvSpPr>
            <a:spLocks noGrp="1"/>
          </p:cNvSpPr>
          <p:nvPr>
            <p:ph idx="1"/>
          </p:nvPr>
        </p:nvSpPr>
        <p:spPr/>
        <p:txBody>
          <a:bodyPr/>
          <a:lstStyle/>
          <a:p>
            <a:pPr marL="491490" indent="-457200">
              <a:buAutoNum type="arabicParenBoth"/>
            </a:pPr>
            <a:r>
              <a:rPr lang="en-US" altLang="zh-TW" sz="2400" dirty="0"/>
              <a:t>What does All-Pairs Shortest Path mean? (Ref: textbook for 6.4 All Pairs Shortest Paths)</a:t>
            </a:r>
          </a:p>
          <a:p>
            <a:pPr marL="34290" indent="0">
              <a:buNone/>
            </a:pPr>
            <a:r>
              <a:rPr lang="en-US" altLang="zh-TW" sz="2400" dirty="0"/>
              <a:t>The all-pairs shortest path calls for finding the shortest paths between all pairs of vertices u, v (</a:t>
            </a:r>
            <a:r>
              <a:rPr lang="en-US" altLang="zh-TW" sz="2400" dirty="0" err="1"/>
              <a:t>u≠v</a:t>
            </a:r>
            <a:r>
              <a:rPr lang="en-US" altLang="zh-TW" sz="2400" dirty="0"/>
              <a:t>).</a:t>
            </a:r>
            <a:endParaRPr lang="zh-TW" altLang="en-US" sz="2400" dirty="0"/>
          </a:p>
        </p:txBody>
      </p:sp>
      <p:sp>
        <p:nvSpPr>
          <p:cNvPr id="4" name="投影片編號版面配置區 3">
            <a:extLst>
              <a:ext uri="{FF2B5EF4-FFF2-40B4-BE49-F238E27FC236}">
                <a16:creationId xmlns:a16="http://schemas.microsoft.com/office/drawing/2014/main" id="{B55F204D-F11B-46E5-B2C8-8B9070DA46A4}"/>
              </a:ext>
            </a:extLst>
          </p:cNvPr>
          <p:cNvSpPr>
            <a:spLocks noGrp="1"/>
          </p:cNvSpPr>
          <p:nvPr>
            <p:ph type="sldNum" sz="quarter" idx="12"/>
          </p:nvPr>
        </p:nvSpPr>
        <p:spPr/>
        <p:txBody>
          <a:bodyPr/>
          <a:lstStyle/>
          <a:p>
            <a:fld id="{FC749032-2A07-4AE8-BA90-74324CAE0C87}" type="slidenum">
              <a:rPr lang="en-US" altLang="zh-TW" smtClean="0"/>
              <a:pPr/>
              <a:t>25</a:t>
            </a:fld>
            <a:endParaRPr lang="en-US" altLang="en-US" dirty="0"/>
          </a:p>
        </p:txBody>
      </p:sp>
    </p:spTree>
    <p:extLst>
      <p:ext uri="{BB962C8B-B14F-4D97-AF65-F5344CB8AC3E}">
        <p14:creationId xmlns:p14="http://schemas.microsoft.com/office/powerpoint/2010/main" val="345790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D1A2E4-178E-4A6F-BAD4-DEC9EE5833A2}"/>
              </a:ext>
            </a:extLst>
          </p:cNvPr>
          <p:cNvSpPr>
            <a:spLocks noGrp="1"/>
          </p:cNvSpPr>
          <p:nvPr>
            <p:ph type="title"/>
          </p:nvPr>
        </p:nvSpPr>
        <p:spPr/>
        <p:txBody>
          <a:bodyPr>
            <a:normAutofit/>
          </a:bodyPr>
          <a:lstStyle/>
          <a:p>
            <a:r>
              <a:rPr lang="en-US" altLang="zh-TW" sz="3600" dirty="0"/>
              <a:t>Q5_Ans</a:t>
            </a:r>
            <a:r>
              <a:rPr lang="zh-TW" altLang="en-US" sz="3600" dirty="0"/>
              <a:t> </a:t>
            </a:r>
            <a:r>
              <a:rPr lang="en-US" altLang="zh-TW" sz="3600" dirty="0"/>
              <a:t>(2)</a:t>
            </a:r>
            <a:endParaRPr lang="zh-TW" altLang="en-US" sz="3200" dirty="0"/>
          </a:p>
        </p:txBody>
      </p:sp>
      <p:sp>
        <p:nvSpPr>
          <p:cNvPr id="3" name="內容版面配置區 2">
            <a:extLst>
              <a:ext uri="{FF2B5EF4-FFF2-40B4-BE49-F238E27FC236}">
                <a16:creationId xmlns:a16="http://schemas.microsoft.com/office/drawing/2014/main" id="{8EF51209-ED11-48A9-8226-722AE412A7CA}"/>
              </a:ext>
            </a:extLst>
          </p:cNvPr>
          <p:cNvSpPr>
            <a:spLocks noGrp="1"/>
          </p:cNvSpPr>
          <p:nvPr>
            <p:ph idx="1"/>
          </p:nvPr>
        </p:nvSpPr>
        <p:spPr/>
        <p:txBody>
          <a:bodyPr/>
          <a:lstStyle/>
          <a:p>
            <a:pPr marL="34290" indent="0">
              <a:buNone/>
            </a:pPr>
            <a:r>
              <a:rPr lang="en-US" altLang="zh-TW" sz="2250" dirty="0"/>
              <a:t>(2) Explain the concept of the Floyd-</a:t>
            </a:r>
            <a:r>
              <a:rPr lang="en-US" altLang="zh-TW" sz="2250" dirty="0" err="1"/>
              <a:t>Warshall</a:t>
            </a:r>
            <a:r>
              <a:rPr lang="en-US" altLang="zh-TW" sz="2250" dirty="0"/>
              <a:t> algorithm.</a:t>
            </a:r>
          </a:p>
          <a:p>
            <a:pPr marL="34290" indent="0">
              <a:buNone/>
            </a:pPr>
            <a:r>
              <a:rPr lang="en-US" altLang="zh-TW" sz="2400" dirty="0"/>
              <a:t>Regarding each vertex in Graph as a starting vertex, then this problem can be solved as a problem of n independent “single source all destinations”.</a:t>
            </a:r>
          </a:p>
          <a:p>
            <a:pPr marL="34290" indent="0">
              <a:buNone/>
            </a:pPr>
            <a:r>
              <a:rPr lang="en-US" altLang="zh-TW" sz="2400" dirty="0"/>
              <a:t>Pseudocode:</a:t>
            </a:r>
            <a:r>
              <a:rPr lang="zh-TW" altLang="en-US" sz="2400" dirty="0"/>
              <a:t> </a:t>
            </a:r>
            <a:r>
              <a:rPr lang="en-US" altLang="zh-TW" sz="2400" dirty="0"/>
              <a:t>(O(n</a:t>
            </a:r>
            <a:r>
              <a:rPr lang="en-US" altLang="zh-TW" sz="2400" baseline="30000" dirty="0"/>
              <a:t>3</a:t>
            </a:r>
            <a:r>
              <a:rPr lang="en-US" altLang="zh-TW" sz="2400" dirty="0"/>
              <a:t>))</a:t>
            </a:r>
            <a:endParaRPr lang="zh-TW" altLang="zh-TW" sz="2400" dirty="0"/>
          </a:p>
          <a:p>
            <a:pPr marL="34290" indent="0">
              <a:buNone/>
            </a:pPr>
            <a:endParaRPr lang="zh-TW" altLang="en-US" dirty="0"/>
          </a:p>
        </p:txBody>
      </p:sp>
      <p:sp>
        <p:nvSpPr>
          <p:cNvPr id="4" name="投影片編號版面配置區 3">
            <a:extLst>
              <a:ext uri="{FF2B5EF4-FFF2-40B4-BE49-F238E27FC236}">
                <a16:creationId xmlns:a16="http://schemas.microsoft.com/office/drawing/2014/main" id="{B55F204D-F11B-46E5-B2C8-8B9070DA46A4}"/>
              </a:ext>
            </a:extLst>
          </p:cNvPr>
          <p:cNvSpPr>
            <a:spLocks noGrp="1"/>
          </p:cNvSpPr>
          <p:nvPr>
            <p:ph type="sldNum" sz="quarter" idx="12"/>
          </p:nvPr>
        </p:nvSpPr>
        <p:spPr/>
        <p:txBody>
          <a:bodyPr/>
          <a:lstStyle/>
          <a:p>
            <a:fld id="{FC749032-2A07-4AE8-BA90-74324CAE0C87}" type="slidenum">
              <a:rPr lang="en-US" altLang="zh-TW" smtClean="0"/>
              <a:pPr/>
              <a:t>26</a:t>
            </a:fld>
            <a:endParaRPr lang="en-US" altLang="en-US" dirty="0"/>
          </a:p>
        </p:txBody>
      </p:sp>
      <p:pic>
        <p:nvPicPr>
          <p:cNvPr id="5" name="圖片 4">
            <a:extLst>
              <a:ext uri="{FF2B5EF4-FFF2-40B4-BE49-F238E27FC236}">
                <a16:creationId xmlns:a16="http://schemas.microsoft.com/office/drawing/2014/main" id="{DB68A7DD-800A-4027-99B0-C2F98933D9B9}"/>
              </a:ext>
            </a:extLst>
          </p:cNvPr>
          <p:cNvPicPr>
            <a:picLocks noChangeAspect="1"/>
          </p:cNvPicPr>
          <p:nvPr/>
        </p:nvPicPr>
        <p:blipFill>
          <a:blip r:embed="rId3"/>
          <a:stretch>
            <a:fillRect/>
          </a:stretch>
        </p:blipFill>
        <p:spPr>
          <a:xfrm>
            <a:off x="2272233" y="3752334"/>
            <a:ext cx="6899103" cy="24784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3530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75C2D-CCE1-4789-8CF3-50D3BDDD80F0}"/>
              </a:ext>
            </a:extLst>
          </p:cNvPr>
          <p:cNvSpPr>
            <a:spLocks noGrp="1"/>
          </p:cNvSpPr>
          <p:nvPr>
            <p:ph type="title"/>
          </p:nvPr>
        </p:nvSpPr>
        <p:spPr/>
        <p:txBody>
          <a:bodyPr>
            <a:normAutofit/>
          </a:bodyPr>
          <a:lstStyle/>
          <a:p>
            <a:r>
              <a:rPr lang="en-US" altLang="zh-TW" sz="3600" dirty="0"/>
              <a:t>Q5_Ans</a:t>
            </a:r>
            <a:r>
              <a:rPr lang="zh-TW" altLang="en-US" sz="3600" dirty="0"/>
              <a:t> </a:t>
            </a:r>
            <a:r>
              <a:rPr lang="en-US" altLang="zh-TW" sz="3600" dirty="0"/>
              <a:t>(2): Example</a:t>
            </a:r>
            <a:endParaRPr lang="zh-TW" altLang="en-US" sz="3200" dirty="0"/>
          </a:p>
        </p:txBody>
      </p:sp>
      <p:pic>
        <p:nvPicPr>
          <p:cNvPr id="5" name="內容版面配置區 4">
            <a:extLst>
              <a:ext uri="{FF2B5EF4-FFF2-40B4-BE49-F238E27FC236}">
                <a16:creationId xmlns:a16="http://schemas.microsoft.com/office/drawing/2014/main" id="{5AC13CE6-BE31-41BA-9644-F1C51FB5129B}"/>
              </a:ext>
            </a:extLst>
          </p:cNvPr>
          <p:cNvPicPr>
            <a:picLocks noGrp="1" noChangeAspect="1"/>
          </p:cNvPicPr>
          <p:nvPr>
            <p:ph idx="1"/>
          </p:nvPr>
        </p:nvPicPr>
        <p:blipFill>
          <a:blip r:embed="rId2"/>
          <a:stretch>
            <a:fillRect/>
          </a:stretch>
        </p:blipFill>
        <p:spPr>
          <a:xfrm>
            <a:off x="2722701" y="1881550"/>
            <a:ext cx="5746284" cy="2269825"/>
          </a:xfrm>
          <a:prstGeom prst="rect">
            <a:avLst/>
          </a:prstGeom>
        </p:spPr>
      </p:pic>
      <p:sp>
        <p:nvSpPr>
          <p:cNvPr id="4" name="投影片編號版面配置區 3">
            <a:extLst>
              <a:ext uri="{FF2B5EF4-FFF2-40B4-BE49-F238E27FC236}">
                <a16:creationId xmlns:a16="http://schemas.microsoft.com/office/drawing/2014/main" id="{A8CD6B81-A619-4DFA-A5AA-14730FB34683}"/>
              </a:ext>
            </a:extLst>
          </p:cNvPr>
          <p:cNvSpPr>
            <a:spLocks noGrp="1"/>
          </p:cNvSpPr>
          <p:nvPr>
            <p:ph type="sldNum" sz="quarter" idx="12"/>
          </p:nvPr>
        </p:nvSpPr>
        <p:spPr/>
        <p:txBody>
          <a:bodyPr/>
          <a:lstStyle/>
          <a:p>
            <a:fld id="{FC749032-2A07-4AE8-BA90-74324CAE0C87}" type="slidenum">
              <a:rPr lang="en-US" altLang="zh-TW" smtClean="0"/>
              <a:pPr/>
              <a:t>27</a:t>
            </a:fld>
            <a:endParaRPr lang="en-US" altLang="en-US" dirty="0"/>
          </a:p>
        </p:txBody>
      </p:sp>
      <p:pic>
        <p:nvPicPr>
          <p:cNvPr id="6" name="圖片 5">
            <a:extLst>
              <a:ext uri="{FF2B5EF4-FFF2-40B4-BE49-F238E27FC236}">
                <a16:creationId xmlns:a16="http://schemas.microsoft.com/office/drawing/2014/main" id="{C03F90CD-5EFA-4F58-B8A8-778A00C190B7}"/>
              </a:ext>
            </a:extLst>
          </p:cNvPr>
          <p:cNvPicPr>
            <a:picLocks noChangeAspect="1"/>
          </p:cNvPicPr>
          <p:nvPr/>
        </p:nvPicPr>
        <p:blipFill>
          <a:blip r:embed="rId3"/>
          <a:stretch>
            <a:fillRect/>
          </a:stretch>
        </p:blipFill>
        <p:spPr>
          <a:xfrm>
            <a:off x="1560893" y="4151375"/>
            <a:ext cx="9166659" cy="2109947"/>
          </a:xfrm>
          <a:prstGeom prst="rect">
            <a:avLst/>
          </a:prstGeom>
        </p:spPr>
      </p:pic>
      <p:sp>
        <p:nvSpPr>
          <p:cNvPr id="7" name="矩形 6">
            <a:extLst>
              <a:ext uri="{FF2B5EF4-FFF2-40B4-BE49-F238E27FC236}">
                <a16:creationId xmlns:a16="http://schemas.microsoft.com/office/drawing/2014/main" id="{F9AF0C80-B1E2-4858-97D7-B0D7064FC51C}"/>
              </a:ext>
            </a:extLst>
          </p:cNvPr>
          <p:cNvSpPr/>
          <p:nvPr/>
        </p:nvSpPr>
        <p:spPr>
          <a:xfrm>
            <a:off x="0" y="6536174"/>
            <a:ext cx="7724273" cy="338554"/>
          </a:xfrm>
          <a:prstGeom prst="rect">
            <a:avLst/>
          </a:prstGeom>
        </p:spPr>
        <p:txBody>
          <a:bodyPr wrap="square">
            <a:spAutoFit/>
          </a:bodyPr>
          <a:lstStyle/>
          <a:p>
            <a:r>
              <a:rPr lang="en-US" altLang="zh-TW" sz="1600" dirty="0">
                <a:latin typeface="Franklin Gothic Demi Cond" panose="020B0706030402020204" pitchFamily="34" charset="0"/>
              </a:rPr>
              <a:t>Ref:</a:t>
            </a:r>
            <a:r>
              <a:rPr lang="zh-TW" altLang="en-US" sz="1600" dirty="0">
                <a:latin typeface="Franklin Gothic Demi Cond" panose="020B0706030402020204" pitchFamily="34" charset="0"/>
              </a:rPr>
              <a:t> </a:t>
            </a:r>
            <a:r>
              <a:rPr lang="zh-TW" altLang="en-US" sz="1600" dirty="0">
                <a:latin typeface="Franklin Gothic Demi Cond" panose="020B0706030402020204" pitchFamily="34" charset="0"/>
                <a:hlinkClick r:id="rId4"/>
              </a:rPr>
              <a:t>https://en.wikipedia.org/wiki/Floyd%E2%80%93Warshall_algorithm</a:t>
            </a:r>
            <a:endParaRPr lang="zh-TW" altLang="en-US" sz="1600" dirty="0">
              <a:latin typeface="Franklin Gothic Demi Cond" panose="020B0706030402020204" pitchFamily="34" charset="0"/>
            </a:endParaRPr>
          </a:p>
        </p:txBody>
      </p:sp>
    </p:spTree>
    <p:extLst>
      <p:ext uri="{BB962C8B-B14F-4D97-AF65-F5344CB8AC3E}">
        <p14:creationId xmlns:p14="http://schemas.microsoft.com/office/powerpoint/2010/main" val="250059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AFADF4-5704-4EC7-BD48-94A7102E84D4}"/>
              </a:ext>
            </a:extLst>
          </p:cNvPr>
          <p:cNvSpPr>
            <a:spLocks noGrp="1"/>
          </p:cNvSpPr>
          <p:nvPr>
            <p:ph type="title"/>
          </p:nvPr>
        </p:nvSpPr>
        <p:spPr/>
        <p:txBody>
          <a:bodyPr>
            <a:normAutofit/>
          </a:bodyPr>
          <a:lstStyle/>
          <a:p>
            <a:r>
              <a:rPr lang="en-US" altLang="zh-TW" sz="3600" dirty="0"/>
              <a:t>Q6</a:t>
            </a:r>
            <a:endParaRPr lang="zh-TW" altLang="en-US" sz="3600" dirty="0"/>
          </a:p>
        </p:txBody>
      </p:sp>
      <p:sp>
        <p:nvSpPr>
          <p:cNvPr id="3" name="內容版面配置區 2">
            <a:extLst>
              <a:ext uri="{FF2B5EF4-FFF2-40B4-BE49-F238E27FC236}">
                <a16:creationId xmlns:a16="http://schemas.microsoft.com/office/drawing/2014/main" id="{3D754DF9-1678-4CF5-A5CF-DB88307D27E0}"/>
              </a:ext>
            </a:extLst>
          </p:cNvPr>
          <p:cNvSpPr>
            <a:spLocks noGrp="1"/>
          </p:cNvSpPr>
          <p:nvPr>
            <p:ph idx="1"/>
          </p:nvPr>
        </p:nvSpPr>
        <p:spPr/>
        <p:txBody>
          <a:bodyPr/>
          <a:lstStyle/>
          <a:p>
            <a:r>
              <a:rPr lang="en-US" altLang="zh-TW" sz="2400" dirty="0"/>
              <a:t>Please use Floyd-</a:t>
            </a:r>
            <a:r>
              <a:rPr lang="en-US" altLang="zh-TW" sz="2400" dirty="0" err="1"/>
              <a:t>Warshall</a:t>
            </a:r>
            <a:r>
              <a:rPr lang="en-US" altLang="zh-TW" sz="2400" dirty="0"/>
              <a:t> algorithm to find the shortest path of all vertices in following graph.</a:t>
            </a:r>
            <a:br>
              <a:rPr lang="zh-TW" altLang="zh-TW" dirty="0"/>
            </a:br>
            <a:endParaRPr lang="zh-TW" altLang="en-US" dirty="0"/>
          </a:p>
        </p:txBody>
      </p:sp>
      <p:sp>
        <p:nvSpPr>
          <p:cNvPr id="4" name="投影片編號版面配置區 3">
            <a:extLst>
              <a:ext uri="{FF2B5EF4-FFF2-40B4-BE49-F238E27FC236}">
                <a16:creationId xmlns:a16="http://schemas.microsoft.com/office/drawing/2014/main" id="{97B96B02-B629-450A-B0A6-0FA310B16227}"/>
              </a:ext>
            </a:extLst>
          </p:cNvPr>
          <p:cNvSpPr>
            <a:spLocks noGrp="1"/>
          </p:cNvSpPr>
          <p:nvPr>
            <p:ph type="sldNum" sz="quarter" idx="12"/>
          </p:nvPr>
        </p:nvSpPr>
        <p:spPr/>
        <p:txBody>
          <a:bodyPr/>
          <a:lstStyle/>
          <a:p>
            <a:fld id="{FC749032-2A07-4AE8-BA90-74324CAE0C87}" type="slidenum">
              <a:rPr lang="en-US" altLang="zh-TW" smtClean="0"/>
              <a:pPr/>
              <a:t>28</a:t>
            </a:fld>
            <a:endParaRPr lang="en-US" altLang="en-US" dirty="0"/>
          </a:p>
        </p:txBody>
      </p:sp>
      <p:pic>
        <p:nvPicPr>
          <p:cNvPr id="5" name="圖片 4" descr="cc">
            <a:extLst>
              <a:ext uri="{FF2B5EF4-FFF2-40B4-BE49-F238E27FC236}">
                <a16:creationId xmlns:a16="http://schemas.microsoft.com/office/drawing/2014/main" id="{50CCEBCF-0FAB-4244-812B-9ED1624EC28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86430" y="3061217"/>
            <a:ext cx="3961381" cy="2657794"/>
          </a:xfrm>
          <a:prstGeom prst="rect">
            <a:avLst/>
          </a:prstGeom>
          <a:noFill/>
          <a:ln>
            <a:noFill/>
          </a:ln>
        </p:spPr>
      </p:pic>
    </p:spTree>
    <p:extLst>
      <p:ext uri="{BB962C8B-B14F-4D97-AF65-F5344CB8AC3E}">
        <p14:creationId xmlns:p14="http://schemas.microsoft.com/office/powerpoint/2010/main" val="43045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8EA1F4-AC67-457F-83DA-CFF7CA2E3291}"/>
              </a:ext>
            </a:extLst>
          </p:cNvPr>
          <p:cNvSpPr>
            <a:spLocks noGrp="1"/>
          </p:cNvSpPr>
          <p:nvPr>
            <p:ph type="title"/>
          </p:nvPr>
        </p:nvSpPr>
        <p:spPr/>
        <p:txBody>
          <a:bodyPr>
            <a:normAutofit/>
          </a:bodyPr>
          <a:lstStyle/>
          <a:p>
            <a:r>
              <a:rPr lang="en-US" altLang="zh-TW" sz="3600" dirty="0"/>
              <a:t>Q6_Ans</a:t>
            </a:r>
            <a:endParaRPr lang="zh-TW" altLang="en-US" sz="3200" dirty="0"/>
          </a:p>
        </p:txBody>
      </p:sp>
      <p:sp>
        <p:nvSpPr>
          <p:cNvPr id="4" name="投影片編號版面配置區 3">
            <a:extLst>
              <a:ext uri="{FF2B5EF4-FFF2-40B4-BE49-F238E27FC236}">
                <a16:creationId xmlns:a16="http://schemas.microsoft.com/office/drawing/2014/main" id="{68D5C146-0B76-4415-B07D-349D1A31B0B9}"/>
              </a:ext>
            </a:extLst>
          </p:cNvPr>
          <p:cNvSpPr>
            <a:spLocks noGrp="1"/>
          </p:cNvSpPr>
          <p:nvPr>
            <p:ph type="sldNum" sz="quarter" idx="12"/>
          </p:nvPr>
        </p:nvSpPr>
        <p:spPr/>
        <p:txBody>
          <a:bodyPr/>
          <a:lstStyle/>
          <a:p>
            <a:fld id="{FC749032-2A07-4AE8-BA90-74324CAE0C87}" type="slidenum">
              <a:rPr lang="en-US" altLang="zh-TW" smtClean="0"/>
              <a:pPr/>
              <a:t>29</a:t>
            </a:fld>
            <a:endParaRPr lang="en-US" altLang="en-US" dirty="0"/>
          </a:p>
        </p:txBody>
      </p:sp>
      <p:graphicFrame>
        <p:nvGraphicFramePr>
          <p:cNvPr id="5" name="表格 4">
            <a:extLst>
              <a:ext uri="{FF2B5EF4-FFF2-40B4-BE49-F238E27FC236}">
                <a16:creationId xmlns:a16="http://schemas.microsoft.com/office/drawing/2014/main" id="{150966AD-8EF2-46BF-A530-018E4B3EA7AC}"/>
              </a:ext>
            </a:extLst>
          </p:cNvPr>
          <p:cNvGraphicFramePr>
            <a:graphicFrameLocks noGrp="1"/>
          </p:cNvGraphicFramePr>
          <p:nvPr>
            <p:extLst>
              <p:ext uri="{D42A27DB-BD31-4B8C-83A1-F6EECF244321}">
                <p14:modId xmlns:p14="http://schemas.microsoft.com/office/powerpoint/2010/main" val="4258472150"/>
              </p:ext>
            </p:extLst>
          </p:nvPr>
        </p:nvGraphicFramePr>
        <p:xfrm>
          <a:off x="831005" y="1768606"/>
          <a:ext cx="3061370" cy="2286000"/>
        </p:xfrm>
        <a:graphic>
          <a:graphicData uri="http://schemas.openxmlformats.org/drawingml/2006/table">
            <a:tbl>
              <a:tblPr firstRow="1" bandRow="1">
                <a:tableStyleId>{BC89EF96-8CEA-46FF-86C4-4CE0E7609802}</a:tableStyleId>
              </a:tblPr>
              <a:tblGrid>
                <a:gridCol w="612274">
                  <a:extLst>
                    <a:ext uri="{9D8B030D-6E8A-4147-A177-3AD203B41FA5}">
                      <a16:colId xmlns:a16="http://schemas.microsoft.com/office/drawing/2014/main" val="1534680896"/>
                    </a:ext>
                  </a:extLst>
                </a:gridCol>
                <a:gridCol w="612274">
                  <a:extLst>
                    <a:ext uri="{9D8B030D-6E8A-4147-A177-3AD203B41FA5}">
                      <a16:colId xmlns:a16="http://schemas.microsoft.com/office/drawing/2014/main" val="366905604"/>
                    </a:ext>
                  </a:extLst>
                </a:gridCol>
                <a:gridCol w="612274">
                  <a:extLst>
                    <a:ext uri="{9D8B030D-6E8A-4147-A177-3AD203B41FA5}">
                      <a16:colId xmlns:a16="http://schemas.microsoft.com/office/drawing/2014/main" val="914266964"/>
                    </a:ext>
                  </a:extLst>
                </a:gridCol>
                <a:gridCol w="612274">
                  <a:extLst>
                    <a:ext uri="{9D8B030D-6E8A-4147-A177-3AD203B41FA5}">
                      <a16:colId xmlns:a16="http://schemas.microsoft.com/office/drawing/2014/main" val="4274817717"/>
                    </a:ext>
                  </a:extLst>
                </a:gridCol>
                <a:gridCol w="612274">
                  <a:extLst>
                    <a:ext uri="{9D8B030D-6E8A-4147-A177-3AD203B41FA5}">
                      <a16:colId xmlns:a16="http://schemas.microsoft.com/office/drawing/2014/main" val="3652373256"/>
                    </a:ext>
                  </a:extLst>
                </a:gridCol>
              </a:tblGrid>
              <a:tr h="358185">
                <a:tc>
                  <a:txBody>
                    <a:bodyPr/>
                    <a:lstStyle/>
                    <a:p>
                      <a:pPr algn="ctr"/>
                      <a:r>
                        <a:rPr lang="en-US" altLang="zh-TW" sz="2400" dirty="0">
                          <a:latin typeface="Franklin Gothic Demi Cond" panose="020B0706030402020204" pitchFamily="34" charset="0"/>
                        </a:rPr>
                        <a:t>A</a:t>
                      </a:r>
                      <a:r>
                        <a:rPr lang="en-US" altLang="zh-TW" sz="2400" baseline="30000" dirty="0">
                          <a:latin typeface="Franklin Gothic Demi Cond" panose="020B0706030402020204" pitchFamily="34" charset="0"/>
                        </a:rPr>
                        <a:t>-1</a:t>
                      </a:r>
                      <a:endParaRPr lang="zh-TW" altLang="en-US" sz="2400" baseline="300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A</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B</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C</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D</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129504109"/>
                  </a:ext>
                </a:extLst>
              </a:tr>
              <a:tr h="358185">
                <a:tc>
                  <a:txBody>
                    <a:bodyPr/>
                    <a:lstStyle/>
                    <a:p>
                      <a:pPr algn="ctr"/>
                      <a:r>
                        <a:rPr lang="en-US" altLang="zh-TW" sz="2400" dirty="0">
                          <a:latin typeface="Franklin Gothic Demi Cond" panose="020B0706030402020204" pitchFamily="34" charset="0"/>
                        </a:rPr>
                        <a:t>A</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400" b="0" i="0" kern="1200" dirty="0">
                          <a:solidFill>
                            <a:schemeClr val="tx1"/>
                          </a:solidFill>
                          <a:effectLst/>
                          <a:latin typeface="Franklin Gothic Demi Cond" panose="020B0706030402020204" pitchFamily="34" charset="0"/>
                          <a:ea typeface="+mn-ea"/>
                          <a:cs typeface="+mn-cs"/>
                        </a:rPr>
                        <a:t>2</a:t>
                      </a:r>
                      <a:endParaRPr lang="zh-TW" altLang="en-US" sz="36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6</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8</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821072022"/>
                  </a:ext>
                </a:extLst>
              </a:tr>
              <a:tr h="358185">
                <a:tc>
                  <a:txBody>
                    <a:bodyPr/>
                    <a:lstStyle/>
                    <a:p>
                      <a:pPr algn="ctr"/>
                      <a:r>
                        <a:rPr lang="en-US" altLang="zh-TW" sz="2400" dirty="0">
                          <a:latin typeface="Franklin Gothic Demi Cond" panose="020B0706030402020204" pitchFamily="34" charset="0"/>
                        </a:rPr>
                        <a:t>B</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-2</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3</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679081314"/>
                  </a:ext>
                </a:extLst>
              </a:tr>
              <a:tr h="358185">
                <a:tc>
                  <a:txBody>
                    <a:bodyPr/>
                    <a:lstStyle/>
                    <a:p>
                      <a:pPr algn="ctr"/>
                      <a:r>
                        <a:rPr lang="en-US" altLang="zh-TW" sz="2400" dirty="0">
                          <a:latin typeface="Franklin Gothic Demi Cond" panose="020B0706030402020204" pitchFamily="34" charset="0"/>
                        </a:rPr>
                        <a:t>C</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4</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1</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675857671"/>
                  </a:ext>
                </a:extLst>
              </a:tr>
              <a:tr h="358185">
                <a:tc>
                  <a:txBody>
                    <a:bodyPr/>
                    <a:lstStyle/>
                    <a:p>
                      <a:pPr algn="ctr"/>
                      <a:r>
                        <a:rPr lang="en-US" altLang="zh-TW" sz="2400" dirty="0">
                          <a:latin typeface="Franklin Gothic Demi Cond" panose="020B0706030402020204" pitchFamily="34" charset="0"/>
                        </a:rPr>
                        <a:t>D</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34263045"/>
                  </a:ext>
                </a:extLst>
              </a:tr>
            </a:tbl>
          </a:graphicData>
        </a:graphic>
      </p:graphicFrame>
      <p:pic>
        <p:nvPicPr>
          <p:cNvPr id="6" name="圖片 5" descr="cc">
            <a:extLst>
              <a:ext uri="{FF2B5EF4-FFF2-40B4-BE49-F238E27FC236}">
                <a16:creationId xmlns:a16="http://schemas.microsoft.com/office/drawing/2014/main" id="{ADE15515-2E7B-4E97-AFE5-93975318B08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893735" y="164685"/>
            <a:ext cx="3961381" cy="2657794"/>
          </a:xfrm>
          <a:prstGeom prst="rect">
            <a:avLst/>
          </a:prstGeom>
          <a:noFill/>
          <a:ln>
            <a:noFill/>
          </a:ln>
        </p:spPr>
      </p:pic>
      <p:graphicFrame>
        <p:nvGraphicFramePr>
          <p:cNvPr id="7" name="表格 6">
            <a:extLst>
              <a:ext uri="{FF2B5EF4-FFF2-40B4-BE49-F238E27FC236}">
                <a16:creationId xmlns:a16="http://schemas.microsoft.com/office/drawing/2014/main" id="{C9FC72C8-7940-493E-AAD5-EA50E05548C8}"/>
              </a:ext>
            </a:extLst>
          </p:cNvPr>
          <p:cNvGraphicFramePr>
            <a:graphicFrameLocks noGrp="1"/>
          </p:cNvGraphicFramePr>
          <p:nvPr>
            <p:extLst>
              <p:ext uri="{D42A27DB-BD31-4B8C-83A1-F6EECF244321}">
                <p14:modId xmlns:p14="http://schemas.microsoft.com/office/powerpoint/2010/main" val="719229838"/>
              </p:ext>
            </p:extLst>
          </p:nvPr>
        </p:nvGraphicFramePr>
        <p:xfrm>
          <a:off x="4101431" y="1758781"/>
          <a:ext cx="3061370" cy="2286000"/>
        </p:xfrm>
        <a:graphic>
          <a:graphicData uri="http://schemas.openxmlformats.org/drawingml/2006/table">
            <a:tbl>
              <a:tblPr firstRow="1" bandRow="1">
                <a:tableStyleId>{BC89EF96-8CEA-46FF-86C4-4CE0E7609802}</a:tableStyleId>
              </a:tblPr>
              <a:tblGrid>
                <a:gridCol w="612274">
                  <a:extLst>
                    <a:ext uri="{9D8B030D-6E8A-4147-A177-3AD203B41FA5}">
                      <a16:colId xmlns:a16="http://schemas.microsoft.com/office/drawing/2014/main" val="1534680896"/>
                    </a:ext>
                  </a:extLst>
                </a:gridCol>
                <a:gridCol w="612274">
                  <a:extLst>
                    <a:ext uri="{9D8B030D-6E8A-4147-A177-3AD203B41FA5}">
                      <a16:colId xmlns:a16="http://schemas.microsoft.com/office/drawing/2014/main" val="366905604"/>
                    </a:ext>
                  </a:extLst>
                </a:gridCol>
                <a:gridCol w="612274">
                  <a:extLst>
                    <a:ext uri="{9D8B030D-6E8A-4147-A177-3AD203B41FA5}">
                      <a16:colId xmlns:a16="http://schemas.microsoft.com/office/drawing/2014/main" val="914266964"/>
                    </a:ext>
                  </a:extLst>
                </a:gridCol>
                <a:gridCol w="612274">
                  <a:extLst>
                    <a:ext uri="{9D8B030D-6E8A-4147-A177-3AD203B41FA5}">
                      <a16:colId xmlns:a16="http://schemas.microsoft.com/office/drawing/2014/main" val="4274817717"/>
                    </a:ext>
                  </a:extLst>
                </a:gridCol>
                <a:gridCol w="612274">
                  <a:extLst>
                    <a:ext uri="{9D8B030D-6E8A-4147-A177-3AD203B41FA5}">
                      <a16:colId xmlns:a16="http://schemas.microsoft.com/office/drawing/2014/main" val="3652373256"/>
                    </a:ext>
                  </a:extLst>
                </a:gridCol>
              </a:tblGrid>
              <a:tr h="358185">
                <a:tc>
                  <a:txBody>
                    <a:bodyPr/>
                    <a:lstStyle/>
                    <a:p>
                      <a:pPr algn="ctr"/>
                      <a:r>
                        <a:rPr lang="en-US" altLang="zh-TW" sz="2400" dirty="0">
                          <a:latin typeface="Franklin Gothic Demi Cond" panose="020B0706030402020204" pitchFamily="34" charset="0"/>
                        </a:rPr>
                        <a:t>A</a:t>
                      </a:r>
                      <a:r>
                        <a:rPr lang="en-US" altLang="zh-TW" sz="2400" baseline="30000" dirty="0">
                          <a:latin typeface="Franklin Gothic Demi Cond" panose="020B0706030402020204" pitchFamily="34" charset="0"/>
                        </a:rPr>
                        <a:t>A</a:t>
                      </a:r>
                      <a:endParaRPr lang="zh-TW" altLang="en-US" sz="2400" baseline="300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A</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B</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C</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D</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129504109"/>
                  </a:ext>
                </a:extLst>
              </a:tr>
              <a:tr h="358185">
                <a:tc>
                  <a:txBody>
                    <a:bodyPr/>
                    <a:lstStyle/>
                    <a:p>
                      <a:pPr algn="ctr"/>
                      <a:r>
                        <a:rPr lang="en-US" altLang="zh-TW" sz="2400" dirty="0">
                          <a:latin typeface="Franklin Gothic Demi Cond" panose="020B0706030402020204" pitchFamily="34" charset="0"/>
                        </a:rPr>
                        <a:t>A</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400" b="0" i="0" kern="1200" dirty="0">
                          <a:solidFill>
                            <a:schemeClr val="tx1"/>
                          </a:solidFill>
                          <a:effectLst/>
                          <a:latin typeface="Franklin Gothic Demi Cond" panose="020B0706030402020204" pitchFamily="34" charset="0"/>
                          <a:ea typeface="+mn-ea"/>
                          <a:cs typeface="+mn-cs"/>
                        </a:rPr>
                        <a:t>2</a:t>
                      </a:r>
                      <a:endParaRPr lang="zh-TW" altLang="en-US" sz="36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6</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8</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821072022"/>
                  </a:ext>
                </a:extLst>
              </a:tr>
              <a:tr h="358185">
                <a:tc>
                  <a:txBody>
                    <a:bodyPr/>
                    <a:lstStyle/>
                    <a:p>
                      <a:pPr algn="ctr"/>
                      <a:r>
                        <a:rPr lang="en-US" altLang="zh-TW" sz="2400" dirty="0">
                          <a:latin typeface="Franklin Gothic Demi Cond" panose="020B0706030402020204" pitchFamily="34" charset="0"/>
                        </a:rPr>
                        <a:t>B</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-2</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3</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679081314"/>
                  </a:ext>
                </a:extLst>
              </a:tr>
              <a:tr h="358185">
                <a:tc>
                  <a:txBody>
                    <a:bodyPr/>
                    <a:lstStyle/>
                    <a:p>
                      <a:pPr algn="ctr"/>
                      <a:r>
                        <a:rPr lang="en-US" altLang="zh-TW" sz="2400" dirty="0">
                          <a:latin typeface="Franklin Gothic Demi Cond" panose="020B0706030402020204" pitchFamily="34" charset="0"/>
                        </a:rPr>
                        <a:t>C</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4</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400" b="0" i="0" kern="1200" dirty="0">
                          <a:solidFill>
                            <a:srgbClr val="FF0000"/>
                          </a:solidFill>
                          <a:effectLst/>
                          <a:latin typeface="Franklin Gothic Demi Cond" panose="020B0706030402020204" pitchFamily="34" charset="0"/>
                          <a:ea typeface="+mn-ea"/>
                          <a:cs typeface="+mn-cs"/>
                        </a:rPr>
                        <a:t>6</a:t>
                      </a:r>
                      <a:endParaRPr lang="zh-TW" altLang="en-US" sz="3600" dirty="0">
                        <a:solidFill>
                          <a:srgbClr val="FF0000"/>
                        </a:solidFill>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1</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675857671"/>
                  </a:ext>
                </a:extLst>
              </a:tr>
              <a:tr h="358185">
                <a:tc>
                  <a:txBody>
                    <a:bodyPr/>
                    <a:lstStyle/>
                    <a:p>
                      <a:pPr algn="ctr"/>
                      <a:r>
                        <a:rPr lang="en-US" altLang="zh-TW" sz="2400" dirty="0">
                          <a:latin typeface="Franklin Gothic Demi Cond" panose="020B0706030402020204" pitchFamily="34" charset="0"/>
                        </a:rPr>
                        <a:t>D</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34263045"/>
                  </a:ext>
                </a:extLst>
              </a:tr>
            </a:tbl>
          </a:graphicData>
        </a:graphic>
      </p:graphicFrame>
      <p:graphicFrame>
        <p:nvGraphicFramePr>
          <p:cNvPr id="8" name="表格 7">
            <a:extLst>
              <a:ext uri="{FF2B5EF4-FFF2-40B4-BE49-F238E27FC236}">
                <a16:creationId xmlns:a16="http://schemas.microsoft.com/office/drawing/2014/main" id="{4C2A8229-55F8-4677-B4E6-5032D537971A}"/>
              </a:ext>
            </a:extLst>
          </p:cNvPr>
          <p:cNvGraphicFramePr>
            <a:graphicFrameLocks noGrp="1"/>
          </p:cNvGraphicFramePr>
          <p:nvPr>
            <p:extLst>
              <p:ext uri="{D42A27DB-BD31-4B8C-83A1-F6EECF244321}">
                <p14:modId xmlns:p14="http://schemas.microsoft.com/office/powerpoint/2010/main" val="1471396350"/>
              </p:ext>
            </p:extLst>
          </p:nvPr>
        </p:nvGraphicFramePr>
        <p:xfrm>
          <a:off x="831005" y="4211695"/>
          <a:ext cx="3061370" cy="2286000"/>
        </p:xfrm>
        <a:graphic>
          <a:graphicData uri="http://schemas.openxmlformats.org/drawingml/2006/table">
            <a:tbl>
              <a:tblPr firstRow="1" bandRow="1">
                <a:tableStyleId>{BC89EF96-8CEA-46FF-86C4-4CE0E7609802}</a:tableStyleId>
              </a:tblPr>
              <a:tblGrid>
                <a:gridCol w="612274">
                  <a:extLst>
                    <a:ext uri="{9D8B030D-6E8A-4147-A177-3AD203B41FA5}">
                      <a16:colId xmlns:a16="http://schemas.microsoft.com/office/drawing/2014/main" val="1534680896"/>
                    </a:ext>
                  </a:extLst>
                </a:gridCol>
                <a:gridCol w="612274">
                  <a:extLst>
                    <a:ext uri="{9D8B030D-6E8A-4147-A177-3AD203B41FA5}">
                      <a16:colId xmlns:a16="http://schemas.microsoft.com/office/drawing/2014/main" val="366905604"/>
                    </a:ext>
                  </a:extLst>
                </a:gridCol>
                <a:gridCol w="612274">
                  <a:extLst>
                    <a:ext uri="{9D8B030D-6E8A-4147-A177-3AD203B41FA5}">
                      <a16:colId xmlns:a16="http://schemas.microsoft.com/office/drawing/2014/main" val="914266964"/>
                    </a:ext>
                  </a:extLst>
                </a:gridCol>
                <a:gridCol w="612274">
                  <a:extLst>
                    <a:ext uri="{9D8B030D-6E8A-4147-A177-3AD203B41FA5}">
                      <a16:colId xmlns:a16="http://schemas.microsoft.com/office/drawing/2014/main" val="4274817717"/>
                    </a:ext>
                  </a:extLst>
                </a:gridCol>
                <a:gridCol w="612274">
                  <a:extLst>
                    <a:ext uri="{9D8B030D-6E8A-4147-A177-3AD203B41FA5}">
                      <a16:colId xmlns:a16="http://schemas.microsoft.com/office/drawing/2014/main" val="3652373256"/>
                    </a:ext>
                  </a:extLst>
                </a:gridCol>
              </a:tblGrid>
              <a:tr h="358185">
                <a:tc>
                  <a:txBody>
                    <a:bodyPr/>
                    <a:lstStyle/>
                    <a:p>
                      <a:pPr algn="ctr"/>
                      <a:r>
                        <a:rPr lang="en-US" altLang="zh-TW" sz="2400" dirty="0">
                          <a:latin typeface="Franklin Gothic Demi Cond" panose="020B0706030402020204" pitchFamily="34" charset="0"/>
                        </a:rPr>
                        <a:t>A</a:t>
                      </a:r>
                      <a:r>
                        <a:rPr lang="en-US" altLang="zh-TW" sz="2400" baseline="30000" dirty="0">
                          <a:latin typeface="Franklin Gothic Demi Cond" panose="020B0706030402020204" pitchFamily="34" charset="0"/>
                        </a:rPr>
                        <a:t>B</a:t>
                      </a:r>
                      <a:endParaRPr lang="zh-TW" altLang="en-US" sz="2400" baseline="300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A</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B</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C</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D</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129504109"/>
                  </a:ext>
                </a:extLst>
              </a:tr>
              <a:tr h="358185">
                <a:tc>
                  <a:txBody>
                    <a:bodyPr/>
                    <a:lstStyle/>
                    <a:p>
                      <a:pPr algn="ctr"/>
                      <a:r>
                        <a:rPr lang="en-US" altLang="zh-TW" sz="2400" dirty="0">
                          <a:latin typeface="Franklin Gothic Demi Cond" panose="020B0706030402020204" pitchFamily="34" charset="0"/>
                        </a:rPr>
                        <a:t>A</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400" b="0" i="0" kern="1200" dirty="0">
                          <a:solidFill>
                            <a:schemeClr val="tx1"/>
                          </a:solidFill>
                          <a:effectLst/>
                          <a:latin typeface="Franklin Gothic Demi Cond" panose="020B0706030402020204" pitchFamily="34" charset="0"/>
                          <a:ea typeface="+mn-ea"/>
                          <a:cs typeface="+mn-cs"/>
                        </a:rPr>
                        <a:t>2</a:t>
                      </a:r>
                      <a:endParaRPr lang="zh-TW" altLang="en-US" sz="3600" dirty="0">
                        <a:latin typeface="Franklin Gothic Demi Cond" panose="020B0706030402020204" pitchFamily="34" charset="0"/>
                      </a:endParaRPr>
                    </a:p>
                  </a:txBody>
                  <a:tcPr/>
                </a:tc>
                <a:tc>
                  <a:txBody>
                    <a:bodyPr/>
                    <a:lstStyle/>
                    <a:p>
                      <a:pPr algn="ctr"/>
                      <a:r>
                        <a:rPr lang="en-US" altLang="zh-TW" sz="2400" dirty="0">
                          <a:solidFill>
                            <a:srgbClr val="FF0000"/>
                          </a:solidFill>
                          <a:latin typeface="Franklin Gothic Demi Cond" panose="020B0706030402020204" pitchFamily="34" charset="0"/>
                        </a:rPr>
                        <a:t>0</a:t>
                      </a:r>
                      <a:endParaRPr lang="zh-TW" altLang="en-US" sz="2400" dirty="0">
                        <a:solidFill>
                          <a:srgbClr val="FF0000"/>
                        </a:solidFill>
                        <a:latin typeface="Franklin Gothic Demi Cond" panose="020B0706030402020204" pitchFamily="34" charset="0"/>
                      </a:endParaRPr>
                    </a:p>
                  </a:txBody>
                  <a:tcPr/>
                </a:tc>
                <a:tc>
                  <a:txBody>
                    <a:bodyPr/>
                    <a:lstStyle/>
                    <a:p>
                      <a:pPr algn="ctr"/>
                      <a:r>
                        <a:rPr lang="en-US" altLang="zh-TW" sz="2400" dirty="0">
                          <a:solidFill>
                            <a:srgbClr val="FF0000"/>
                          </a:solidFill>
                          <a:latin typeface="Franklin Gothic Demi Cond" panose="020B0706030402020204" pitchFamily="34" charset="0"/>
                        </a:rPr>
                        <a:t>5</a:t>
                      </a:r>
                      <a:endParaRPr lang="zh-TW" altLang="en-US" sz="24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2821072022"/>
                  </a:ext>
                </a:extLst>
              </a:tr>
              <a:tr h="358185">
                <a:tc>
                  <a:txBody>
                    <a:bodyPr/>
                    <a:lstStyle/>
                    <a:p>
                      <a:pPr algn="ctr"/>
                      <a:r>
                        <a:rPr lang="en-US" altLang="zh-TW" sz="2400" dirty="0">
                          <a:latin typeface="Franklin Gothic Demi Cond" panose="020B0706030402020204" pitchFamily="34" charset="0"/>
                        </a:rPr>
                        <a:t>B</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-2</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3</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679081314"/>
                  </a:ext>
                </a:extLst>
              </a:tr>
              <a:tr h="358185">
                <a:tc>
                  <a:txBody>
                    <a:bodyPr/>
                    <a:lstStyle/>
                    <a:p>
                      <a:pPr algn="ctr"/>
                      <a:r>
                        <a:rPr lang="en-US" altLang="zh-TW" sz="2400" dirty="0">
                          <a:latin typeface="Franklin Gothic Demi Cond" panose="020B0706030402020204" pitchFamily="34" charset="0"/>
                        </a:rPr>
                        <a:t>C</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4</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400" b="0" i="0" kern="1200" dirty="0">
                          <a:solidFill>
                            <a:schemeClr val="tx1"/>
                          </a:solidFill>
                          <a:effectLst/>
                          <a:latin typeface="Franklin Gothic Demi Cond" panose="020B0706030402020204" pitchFamily="34" charset="0"/>
                          <a:ea typeface="+mn-ea"/>
                          <a:cs typeface="+mn-cs"/>
                        </a:rPr>
                        <a:t>6</a:t>
                      </a:r>
                      <a:endParaRPr lang="zh-TW" altLang="en-US" sz="36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1</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675857671"/>
                  </a:ext>
                </a:extLst>
              </a:tr>
              <a:tr h="358185">
                <a:tc>
                  <a:txBody>
                    <a:bodyPr/>
                    <a:lstStyle/>
                    <a:p>
                      <a:pPr algn="ctr"/>
                      <a:r>
                        <a:rPr lang="en-US" altLang="zh-TW" sz="2400" dirty="0">
                          <a:latin typeface="Franklin Gothic Demi Cond" panose="020B0706030402020204" pitchFamily="34" charset="0"/>
                        </a:rPr>
                        <a:t>D</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34263045"/>
                  </a:ext>
                </a:extLst>
              </a:tr>
            </a:tbl>
          </a:graphicData>
        </a:graphic>
      </p:graphicFrame>
      <p:graphicFrame>
        <p:nvGraphicFramePr>
          <p:cNvPr id="11" name="表格 10">
            <a:extLst>
              <a:ext uri="{FF2B5EF4-FFF2-40B4-BE49-F238E27FC236}">
                <a16:creationId xmlns:a16="http://schemas.microsoft.com/office/drawing/2014/main" id="{4DBED873-68AA-4ACA-8244-6BC650A812FB}"/>
              </a:ext>
            </a:extLst>
          </p:cNvPr>
          <p:cNvGraphicFramePr>
            <a:graphicFrameLocks noGrp="1"/>
          </p:cNvGraphicFramePr>
          <p:nvPr>
            <p:extLst>
              <p:ext uri="{D42A27DB-BD31-4B8C-83A1-F6EECF244321}">
                <p14:modId xmlns:p14="http://schemas.microsoft.com/office/powerpoint/2010/main" val="141393046"/>
              </p:ext>
            </p:extLst>
          </p:nvPr>
        </p:nvGraphicFramePr>
        <p:xfrm>
          <a:off x="4144209" y="4211695"/>
          <a:ext cx="3061370" cy="2286000"/>
        </p:xfrm>
        <a:graphic>
          <a:graphicData uri="http://schemas.openxmlformats.org/drawingml/2006/table">
            <a:tbl>
              <a:tblPr firstRow="1" bandRow="1">
                <a:tableStyleId>{BC89EF96-8CEA-46FF-86C4-4CE0E7609802}</a:tableStyleId>
              </a:tblPr>
              <a:tblGrid>
                <a:gridCol w="612274">
                  <a:extLst>
                    <a:ext uri="{9D8B030D-6E8A-4147-A177-3AD203B41FA5}">
                      <a16:colId xmlns:a16="http://schemas.microsoft.com/office/drawing/2014/main" val="1534680896"/>
                    </a:ext>
                  </a:extLst>
                </a:gridCol>
                <a:gridCol w="612274">
                  <a:extLst>
                    <a:ext uri="{9D8B030D-6E8A-4147-A177-3AD203B41FA5}">
                      <a16:colId xmlns:a16="http://schemas.microsoft.com/office/drawing/2014/main" val="366905604"/>
                    </a:ext>
                  </a:extLst>
                </a:gridCol>
                <a:gridCol w="612274">
                  <a:extLst>
                    <a:ext uri="{9D8B030D-6E8A-4147-A177-3AD203B41FA5}">
                      <a16:colId xmlns:a16="http://schemas.microsoft.com/office/drawing/2014/main" val="914266964"/>
                    </a:ext>
                  </a:extLst>
                </a:gridCol>
                <a:gridCol w="612274">
                  <a:extLst>
                    <a:ext uri="{9D8B030D-6E8A-4147-A177-3AD203B41FA5}">
                      <a16:colId xmlns:a16="http://schemas.microsoft.com/office/drawing/2014/main" val="4274817717"/>
                    </a:ext>
                  </a:extLst>
                </a:gridCol>
                <a:gridCol w="612274">
                  <a:extLst>
                    <a:ext uri="{9D8B030D-6E8A-4147-A177-3AD203B41FA5}">
                      <a16:colId xmlns:a16="http://schemas.microsoft.com/office/drawing/2014/main" val="3652373256"/>
                    </a:ext>
                  </a:extLst>
                </a:gridCol>
              </a:tblGrid>
              <a:tr h="358185">
                <a:tc>
                  <a:txBody>
                    <a:bodyPr/>
                    <a:lstStyle/>
                    <a:p>
                      <a:pPr algn="ctr"/>
                      <a:r>
                        <a:rPr lang="en-US" altLang="zh-TW" sz="2400" dirty="0">
                          <a:latin typeface="Franklin Gothic Demi Cond" panose="020B0706030402020204" pitchFamily="34" charset="0"/>
                        </a:rPr>
                        <a:t>A</a:t>
                      </a:r>
                      <a:r>
                        <a:rPr lang="en-US" altLang="zh-TW" sz="2400" baseline="30000" dirty="0">
                          <a:latin typeface="Franklin Gothic Demi Cond" panose="020B0706030402020204" pitchFamily="34" charset="0"/>
                        </a:rPr>
                        <a:t>C</a:t>
                      </a:r>
                      <a:endParaRPr lang="zh-TW" altLang="en-US" sz="2400" baseline="300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A</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B</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C</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D</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129504109"/>
                  </a:ext>
                </a:extLst>
              </a:tr>
              <a:tr h="358185">
                <a:tc>
                  <a:txBody>
                    <a:bodyPr/>
                    <a:lstStyle/>
                    <a:p>
                      <a:pPr algn="ctr"/>
                      <a:r>
                        <a:rPr lang="en-US" altLang="zh-TW" sz="2400" dirty="0">
                          <a:latin typeface="Franklin Gothic Demi Cond" panose="020B0706030402020204" pitchFamily="34" charset="0"/>
                        </a:rPr>
                        <a:t>A</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400" b="0" i="0" kern="1200" dirty="0">
                          <a:solidFill>
                            <a:schemeClr val="tx1"/>
                          </a:solidFill>
                          <a:effectLst/>
                          <a:latin typeface="Franklin Gothic Demi Cond" panose="020B0706030402020204" pitchFamily="34" charset="0"/>
                          <a:ea typeface="+mn-ea"/>
                          <a:cs typeface="+mn-cs"/>
                        </a:rPr>
                        <a:t>2</a:t>
                      </a:r>
                      <a:endParaRPr lang="zh-TW" altLang="en-US" sz="3600" dirty="0">
                        <a:latin typeface="Franklin Gothic Demi Cond" panose="020B0706030402020204" pitchFamily="34" charset="0"/>
                      </a:endParaRPr>
                    </a:p>
                  </a:txBody>
                  <a:tcPr/>
                </a:tc>
                <a:tc>
                  <a:txBody>
                    <a:bodyPr/>
                    <a:lstStyle/>
                    <a:p>
                      <a:pPr algn="ctr"/>
                      <a:r>
                        <a:rPr lang="en-US" altLang="zh-TW" sz="2400" dirty="0">
                          <a:solidFill>
                            <a:schemeClr val="tx1"/>
                          </a:solidFill>
                          <a:latin typeface="Franklin Gothic Demi Cond" panose="020B0706030402020204" pitchFamily="34" charset="0"/>
                        </a:rPr>
                        <a:t>0</a:t>
                      </a:r>
                      <a:endParaRPr lang="zh-TW" altLang="en-US" sz="2400" dirty="0">
                        <a:solidFill>
                          <a:schemeClr val="tx1"/>
                        </a:solidFill>
                        <a:latin typeface="Franklin Gothic Demi Cond" panose="020B0706030402020204" pitchFamily="34" charset="0"/>
                      </a:endParaRPr>
                    </a:p>
                  </a:txBody>
                  <a:tcPr/>
                </a:tc>
                <a:tc>
                  <a:txBody>
                    <a:bodyPr/>
                    <a:lstStyle/>
                    <a:p>
                      <a:pPr algn="ctr"/>
                      <a:r>
                        <a:rPr lang="en-US" altLang="zh-TW" sz="2400" dirty="0">
                          <a:solidFill>
                            <a:srgbClr val="FF0000"/>
                          </a:solidFill>
                          <a:latin typeface="Franklin Gothic Demi Cond" panose="020B0706030402020204" pitchFamily="34" charset="0"/>
                        </a:rPr>
                        <a:t>1</a:t>
                      </a:r>
                      <a:endParaRPr lang="zh-TW" altLang="en-US" sz="24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2821072022"/>
                  </a:ext>
                </a:extLst>
              </a:tr>
              <a:tr h="358185">
                <a:tc>
                  <a:txBody>
                    <a:bodyPr/>
                    <a:lstStyle/>
                    <a:p>
                      <a:pPr algn="ctr"/>
                      <a:r>
                        <a:rPr lang="en-US" altLang="zh-TW" sz="2400" dirty="0">
                          <a:latin typeface="Franklin Gothic Demi Cond" panose="020B0706030402020204" pitchFamily="34" charset="0"/>
                        </a:rPr>
                        <a:t>B</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400" b="0" i="0" kern="1200" dirty="0">
                          <a:solidFill>
                            <a:srgbClr val="FF0000"/>
                          </a:solidFill>
                          <a:effectLst/>
                          <a:latin typeface="Franklin Gothic Demi Cond" panose="020B0706030402020204" pitchFamily="34" charset="0"/>
                          <a:ea typeface="+mn-ea"/>
                          <a:cs typeface="+mn-cs"/>
                        </a:rPr>
                        <a:t>2</a:t>
                      </a:r>
                      <a:endParaRPr lang="zh-TW" altLang="en-US" sz="3600" dirty="0">
                        <a:solidFill>
                          <a:srgbClr val="FF0000"/>
                        </a:solidFill>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-2</a:t>
                      </a:r>
                      <a:endParaRPr lang="zh-TW" altLang="en-US" sz="2400" dirty="0">
                        <a:latin typeface="Franklin Gothic Demi Cond" panose="020B0706030402020204" pitchFamily="34" charset="0"/>
                      </a:endParaRPr>
                    </a:p>
                  </a:txBody>
                  <a:tcPr/>
                </a:tc>
                <a:tc>
                  <a:txBody>
                    <a:bodyPr/>
                    <a:lstStyle/>
                    <a:p>
                      <a:pPr algn="ctr"/>
                      <a:r>
                        <a:rPr lang="en-US" altLang="zh-TW" sz="2400" dirty="0">
                          <a:solidFill>
                            <a:srgbClr val="FF0000"/>
                          </a:solidFill>
                          <a:latin typeface="Franklin Gothic Demi Cond" panose="020B0706030402020204" pitchFamily="34" charset="0"/>
                        </a:rPr>
                        <a:t>-1</a:t>
                      </a:r>
                      <a:endParaRPr lang="zh-TW" altLang="en-US" sz="24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2679081314"/>
                  </a:ext>
                </a:extLst>
              </a:tr>
              <a:tr h="358185">
                <a:tc>
                  <a:txBody>
                    <a:bodyPr/>
                    <a:lstStyle/>
                    <a:p>
                      <a:pPr algn="ctr"/>
                      <a:r>
                        <a:rPr lang="en-US" altLang="zh-TW" sz="2400" dirty="0">
                          <a:latin typeface="Franklin Gothic Demi Cond" panose="020B0706030402020204" pitchFamily="34" charset="0"/>
                        </a:rPr>
                        <a:t>C</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4</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400" b="0" i="0" kern="1200" dirty="0">
                          <a:solidFill>
                            <a:schemeClr val="tx1"/>
                          </a:solidFill>
                          <a:effectLst/>
                          <a:latin typeface="Franklin Gothic Demi Cond" panose="020B0706030402020204" pitchFamily="34" charset="0"/>
                          <a:ea typeface="+mn-ea"/>
                          <a:cs typeface="+mn-cs"/>
                        </a:rPr>
                        <a:t>6</a:t>
                      </a:r>
                      <a:endParaRPr lang="zh-TW" altLang="en-US" sz="36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1</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675857671"/>
                  </a:ext>
                </a:extLst>
              </a:tr>
              <a:tr h="358185">
                <a:tc>
                  <a:txBody>
                    <a:bodyPr/>
                    <a:lstStyle/>
                    <a:p>
                      <a:pPr algn="ctr"/>
                      <a:r>
                        <a:rPr lang="en-US" altLang="zh-TW" sz="2400" dirty="0">
                          <a:latin typeface="Franklin Gothic Demi Cond" panose="020B0706030402020204" pitchFamily="34" charset="0"/>
                        </a:rPr>
                        <a:t>D</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34263045"/>
                  </a:ext>
                </a:extLst>
              </a:tr>
            </a:tbl>
          </a:graphicData>
        </a:graphic>
      </p:graphicFrame>
      <p:graphicFrame>
        <p:nvGraphicFramePr>
          <p:cNvPr id="12" name="表格 11">
            <a:extLst>
              <a:ext uri="{FF2B5EF4-FFF2-40B4-BE49-F238E27FC236}">
                <a16:creationId xmlns:a16="http://schemas.microsoft.com/office/drawing/2014/main" id="{E1DB1579-D080-4DD4-B31D-6CF40AD1D361}"/>
              </a:ext>
            </a:extLst>
          </p:cNvPr>
          <p:cNvGraphicFramePr>
            <a:graphicFrameLocks noGrp="1"/>
          </p:cNvGraphicFramePr>
          <p:nvPr>
            <p:extLst>
              <p:ext uri="{D42A27DB-BD31-4B8C-83A1-F6EECF244321}">
                <p14:modId xmlns:p14="http://schemas.microsoft.com/office/powerpoint/2010/main" val="2643936321"/>
              </p:ext>
            </p:extLst>
          </p:nvPr>
        </p:nvGraphicFramePr>
        <p:xfrm>
          <a:off x="7444048" y="4155057"/>
          <a:ext cx="3061370" cy="2286000"/>
        </p:xfrm>
        <a:graphic>
          <a:graphicData uri="http://schemas.openxmlformats.org/drawingml/2006/table">
            <a:tbl>
              <a:tblPr firstRow="1" bandRow="1">
                <a:tableStyleId>{BC89EF96-8CEA-46FF-86C4-4CE0E7609802}</a:tableStyleId>
              </a:tblPr>
              <a:tblGrid>
                <a:gridCol w="612274">
                  <a:extLst>
                    <a:ext uri="{9D8B030D-6E8A-4147-A177-3AD203B41FA5}">
                      <a16:colId xmlns:a16="http://schemas.microsoft.com/office/drawing/2014/main" val="1534680896"/>
                    </a:ext>
                  </a:extLst>
                </a:gridCol>
                <a:gridCol w="612274">
                  <a:extLst>
                    <a:ext uri="{9D8B030D-6E8A-4147-A177-3AD203B41FA5}">
                      <a16:colId xmlns:a16="http://schemas.microsoft.com/office/drawing/2014/main" val="366905604"/>
                    </a:ext>
                  </a:extLst>
                </a:gridCol>
                <a:gridCol w="612274">
                  <a:extLst>
                    <a:ext uri="{9D8B030D-6E8A-4147-A177-3AD203B41FA5}">
                      <a16:colId xmlns:a16="http://schemas.microsoft.com/office/drawing/2014/main" val="914266964"/>
                    </a:ext>
                  </a:extLst>
                </a:gridCol>
                <a:gridCol w="612274">
                  <a:extLst>
                    <a:ext uri="{9D8B030D-6E8A-4147-A177-3AD203B41FA5}">
                      <a16:colId xmlns:a16="http://schemas.microsoft.com/office/drawing/2014/main" val="4274817717"/>
                    </a:ext>
                  </a:extLst>
                </a:gridCol>
                <a:gridCol w="612274">
                  <a:extLst>
                    <a:ext uri="{9D8B030D-6E8A-4147-A177-3AD203B41FA5}">
                      <a16:colId xmlns:a16="http://schemas.microsoft.com/office/drawing/2014/main" val="3652373256"/>
                    </a:ext>
                  </a:extLst>
                </a:gridCol>
              </a:tblGrid>
              <a:tr h="358185">
                <a:tc>
                  <a:txBody>
                    <a:bodyPr/>
                    <a:lstStyle/>
                    <a:p>
                      <a:pPr algn="ctr"/>
                      <a:r>
                        <a:rPr lang="en-US" altLang="zh-TW" sz="2400" dirty="0">
                          <a:latin typeface="Franklin Gothic Demi Cond" panose="020B0706030402020204" pitchFamily="34" charset="0"/>
                        </a:rPr>
                        <a:t>A</a:t>
                      </a:r>
                      <a:r>
                        <a:rPr lang="en-US" altLang="zh-TW" sz="2400" baseline="30000" dirty="0">
                          <a:latin typeface="Franklin Gothic Demi Cond" panose="020B0706030402020204" pitchFamily="34" charset="0"/>
                        </a:rPr>
                        <a:t>D</a:t>
                      </a:r>
                      <a:endParaRPr lang="zh-TW" altLang="en-US" sz="2400" baseline="300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A</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B</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C</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D</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129504109"/>
                  </a:ext>
                </a:extLst>
              </a:tr>
              <a:tr h="358185">
                <a:tc>
                  <a:txBody>
                    <a:bodyPr/>
                    <a:lstStyle/>
                    <a:p>
                      <a:pPr algn="ctr"/>
                      <a:r>
                        <a:rPr lang="en-US" altLang="zh-TW" sz="2400" dirty="0">
                          <a:latin typeface="Franklin Gothic Demi Cond" panose="020B0706030402020204" pitchFamily="34" charset="0"/>
                        </a:rPr>
                        <a:t>A</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400" b="0" i="0" kern="1200" dirty="0">
                          <a:solidFill>
                            <a:schemeClr val="tx1"/>
                          </a:solidFill>
                          <a:effectLst/>
                          <a:latin typeface="Franklin Gothic Demi Cond" panose="020B0706030402020204" pitchFamily="34" charset="0"/>
                          <a:ea typeface="+mn-ea"/>
                          <a:cs typeface="+mn-cs"/>
                        </a:rPr>
                        <a:t>2</a:t>
                      </a:r>
                      <a:endParaRPr lang="zh-TW" altLang="en-US" sz="3600" dirty="0">
                        <a:latin typeface="Franklin Gothic Demi Cond" panose="020B0706030402020204" pitchFamily="34" charset="0"/>
                      </a:endParaRPr>
                    </a:p>
                  </a:txBody>
                  <a:tcPr/>
                </a:tc>
                <a:tc>
                  <a:txBody>
                    <a:bodyPr/>
                    <a:lstStyle/>
                    <a:p>
                      <a:pPr algn="ctr"/>
                      <a:r>
                        <a:rPr lang="en-US" altLang="zh-TW" sz="2400" dirty="0">
                          <a:solidFill>
                            <a:schemeClr val="tx1"/>
                          </a:solidFill>
                          <a:latin typeface="Franklin Gothic Demi Cond" panose="020B0706030402020204" pitchFamily="34" charset="0"/>
                        </a:rPr>
                        <a:t>0</a:t>
                      </a:r>
                      <a:endParaRPr lang="zh-TW" altLang="en-US" sz="2400" dirty="0">
                        <a:solidFill>
                          <a:schemeClr val="tx1"/>
                        </a:solidFill>
                        <a:latin typeface="Franklin Gothic Demi Cond" panose="020B0706030402020204" pitchFamily="34" charset="0"/>
                      </a:endParaRPr>
                    </a:p>
                  </a:txBody>
                  <a:tcPr/>
                </a:tc>
                <a:tc>
                  <a:txBody>
                    <a:bodyPr/>
                    <a:lstStyle/>
                    <a:p>
                      <a:pPr algn="ctr"/>
                      <a:r>
                        <a:rPr lang="en-US" altLang="zh-TW" sz="2400" dirty="0">
                          <a:solidFill>
                            <a:schemeClr val="tx1"/>
                          </a:solidFill>
                          <a:latin typeface="Franklin Gothic Demi Cond" panose="020B0706030402020204" pitchFamily="34" charset="0"/>
                        </a:rPr>
                        <a:t>1</a:t>
                      </a:r>
                      <a:endParaRPr lang="zh-TW" altLang="en-US" sz="2400" dirty="0">
                        <a:solidFill>
                          <a:schemeClr val="tx1"/>
                        </a:solidFill>
                        <a:latin typeface="Franklin Gothic Demi Cond" panose="020B0706030402020204" pitchFamily="34" charset="0"/>
                      </a:endParaRPr>
                    </a:p>
                  </a:txBody>
                  <a:tcPr/>
                </a:tc>
                <a:extLst>
                  <a:ext uri="{0D108BD9-81ED-4DB2-BD59-A6C34878D82A}">
                    <a16:rowId xmlns:a16="http://schemas.microsoft.com/office/drawing/2014/main" val="2821072022"/>
                  </a:ext>
                </a:extLst>
              </a:tr>
              <a:tr h="358185">
                <a:tc>
                  <a:txBody>
                    <a:bodyPr/>
                    <a:lstStyle/>
                    <a:p>
                      <a:pPr algn="ctr"/>
                      <a:r>
                        <a:rPr lang="en-US" altLang="zh-TW" sz="2400" dirty="0">
                          <a:latin typeface="Franklin Gothic Demi Cond" panose="020B0706030402020204" pitchFamily="34" charset="0"/>
                        </a:rPr>
                        <a:t>B</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400" b="0" i="0" kern="1200" dirty="0">
                          <a:solidFill>
                            <a:schemeClr val="tx1"/>
                          </a:solidFill>
                          <a:effectLst/>
                          <a:latin typeface="Franklin Gothic Demi Cond" panose="020B0706030402020204" pitchFamily="34" charset="0"/>
                          <a:ea typeface="+mn-ea"/>
                          <a:cs typeface="+mn-cs"/>
                        </a:rPr>
                        <a:t>2</a:t>
                      </a:r>
                      <a:endParaRPr lang="zh-TW" altLang="en-US" sz="36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-2</a:t>
                      </a:r>
                      <a:endParaRPr lang="zh-TW" altLang="en-US" sz="2400" dirty="0">
                        <a:latin typeface="Franklin Gothic Demi Cond" panose="020B0706030402020204" pitchFamily="34" charset="0"/>
                      </a:endParaRPr>
                    </a:p>
                  </a:txBody>
                  <a:tcPr/>
                </a:tc>
                <a:tc>
                  <a:txBody>
                    <a:bodyPr/>
                    <a:lstStyle/>
                    <a:p>
                      <a:pPr algn="ctr"/>
                      <a:r>
                        <a:rPr lang="en-US" altLang="zh-TW" sz="2400" dirty="0">
                          <a:solidFill>
                            <a:schemeClr val="tx1"/>
                          </a:solidFill>
                          <a:latin typeface="Franklin Gothic Demi Cond" panose="020B0706030402020204" pitchFamily="34" charset="0"/>
                        </a:rPr>
                        <a:t>-1</a:t>
                      </a:r>
                      <a:endParaRPr lang="zh-TW" altLang="en-US" sz="2400" dirty="0">
                        <a:solidFill>
                          <a:schemeClr val="tx1"/>
                        </a:solidFill>
                        <a:latin typeface="Franklin Gothic Demi Cond" panose="020B0706030402020204" pitchFamily="34" charset="0"/>
                      </a:endParaRPr>
                    </a:p>
                  </a:txBody>
                  <a:tcPr/>
                </a:tc>
                <a:extLst>
                  <a:ext uri="{0D108BD9-81ED-4DB2-BD59-A6C34878D82A}">
                    <a16:rowId xmlns:a16="http://schemas.microsoft.com/office/drawing/2014/main" val="2679081314"/>
                  </a:ext>
                </a:extLst>
              </a:tr>
              <a:tr h="358185">
                <a:tc>
                  <a:txBody>
                    <a:bodyPr/>
                    <a:lstStyle/>
                    <a:p>
                      <a:pPr algn="ctr"/>
                      <a:r>
                        <a:rPr lang="en-US" altLang="zh-TW" sz="2400" dirty="0">
                          <a:latin typeface="Franklin Gothic Demi Cond" panose="020B0706030402020204" pitchFamily="34" charset="0"/>
                        </a:rPr>
                        <a:t>C</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4</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400" b="0" i="0" kern="1200" dirty="0">
                          <a:solidFill>
                            <a:schemeClr val="tx1"/>
                          </a:solidFill>
                          <a:effectLst/>
                          <a:latin typeface="Franklin Gothic Demi Cond" panose="020B0706030402020204" pitchFamily="34" charset="0"/>
                          <a:ea typeface="+mn-ea"/>
                          <a:cs typeface="+mn-cs"/>
                        </a:rPr>
                        <a:t>6</a:t>
                      </a:r>
                      <a:endParaRPr lang="zh-TW" altLang="en-US" sz="36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1</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675857671"/>
                  </a:ext>
                </a:extLst>
              </a:tr>
              <a:tr h="358185">
                <a:tc>
                  <a:txBody>
                    <a:bodyPr/>
                    <a:lstStyle/>
                    <a:p>
                      <a:pPr algn="ctr"/>
                      <a:r>
                        <a:rPr lang="en-US" altLang="zh-TW" sz="2400" dirty="0">
                          <a:latin typeface="Franklin Gothic Demi Cond" panose="020B0706030402020204" pitchFamily="34" charset="0"/>
                        </a:rPr>
                        <a:t>D</a:t>
                      </a:r>
                      <a:endParaRPr lang="zh-TW" altLang="en-US" sz="24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TW" altLang="en-US" sz="2400" b="0" i="0" kern="1200" dirty="0">
                          <a:solidFill>
                            <a:schemeClr val="tx1"/>
                          </a:solidFill>
                          <a:effectLst/>
                          <a:latin typeface="Franklin Gothic Demi Cond" panose="020B0706030402020204" pitchFamily="34" charset="0"/>
                          <a:ea typeface="+mn-ea"/>
                          <a:cs typeface="+mn-cs"/>
                        </a:rPr>
                        <a:t>∞</a:t>
                      </a:r>
                      <a:endParaRPr lang="zh-TW" altLang="en-US" sz="36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34263045"/>
                  </a:ext>
                </a:extLst>
              </a:tr>
            </a:tbl>
          </a:graphicData>
        </a:graphic>
      </p:graphicFrame>
      <p:sp>
        <p:nvSpPr>
          <p:cNvPr id="3" name="箭號: 向右 2">
            <a:extLst>
              <a:ext uri="{FF2B5EF4-FFF2-40B4-BE49-F238E27FC236}">
                <a16:creationId xmlns:a16="http://schemas.microsoft.com/office/drawing/2014/main" id="{3DD782D6-6CEC-44D5-B204-DAD80FA09A0E}"/>
              </a:ext>
            </a:extLst>
          </p:cNvPr>
          <p:cNvSpPr/>
          <p:nvPr/>
        </p:nvSpPr>
        <p:spPr>
          <a:xfrm>
            <a:off x="3820184" y="2764482"/>
            <a:ext cx="324025" cy="4371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9" name="箭號: 向右 8">
            <a:extLst>
              <a:ext uri="{FF2B5EF4-FFF2-40B4-BE49-F238E27FC236}">
                <a16:creationId xmlns:a16="http://schemas.microsoft.com/office/drawing/2014/main" id="{33ED6FA4-32F3-4C70-BEA5-352F248C45EA}"/>
              </a:ext>
            </a:extLst>
          </p:cNvPr>
          <p:cNvSpPr/>
          <p:nvPr/>
        </p:nvSpPr>
        <p:spPr>
          <a:xfrm>
            <a:off x="579171" y="5237701"/>
            <a:ext cx="324025" cy="4371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0" name="箭號: 向右 9">
            <a:extLst>
              <a:ext uri="{FF2B5EF4-FFF2-40B4-BE49-F238E27FC236}">
                <a16:creationId xmlns:a16="http://schemas.microsoft.com/office/drawing/2014/main" id="{655FC61D-1864-4342-AD62-A614327BBC31}"/>
              </a:ext>
            </a:extLst>
          </p:cNvPr>
          <p:cNvSpPr/>
          <p:nvPr/>
        </p:nvSpPr>
        <p:spPr>
          <a:xfrm>
            <a:off x="3856280" y="5079463"/>
            <a:ext cx="324025" cy="4371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6" name="箭號: 向右 15">
            <a:extLst>
              <a:ext uri="{FF2B5EF4-FFF2-40B4-BE49-F238E27FC236}">
                <a16:creationId xmlns:a16="http://schemas.microsoft.com/office/drawing/2014/main" id="{4065E6AB-60C5-4189-93DA-CB3BEEFE15F9}"/>
              </a:ext>
            </a:extLst>
          </p:cNvPr>
          <p:cNvSpPr/>
          <p:nvPr/>
        </p:nvSpPr>
        <p:spPr>
          <a:xfrm>
            <a:off x="7162801" y="5136101"/>
            <a:ext cx="324025" cy="4371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D74B6AD3-3C21-4EDD-AB4D-C6186423D6A6}"/>
              </a:ext>
            </a:extLst>
          </p:cNvPr>
          <p:cNvSpPr/>
          <p:nvPr/>
        </p:nvSpPr>
        <p:spPr>
          <a:xfrm>
            <a:off x="3770499" y="2771073"/>
            <a:ext cx="211697" cy="285987"/>
          </a:xfrm>
          <a:prstGeom prst="ellipse">
            <a:avLst/>
          </a:prstGeom>
          <a:solidFill>
            <a:schemeClr val="tx2"/>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solidFill>
                  <a:schemeClr val="bg2"/>
                </a:solidFill>
                <a:latin typeface="Franklin Gothic Demi Cond" panose="020B0706030402020204" pitchFamily="34" charset="0"/>
              </a:rPr>
              <a:t>1</a:t>
            </a:r>
            <a:endParaRPr lang="zh-TW" altLang="en-US" dirty="0">
              <a:solidFill>
                <a:schemeClr val="bg2"/>
              </a:solidFill>
              <a:latin typeface="Franklin Gothic Demi Cond" panose="020B0706030402020204" pitchFamily="34" charset="0"/>
            </a:endParaRPr>
          </a:p>
        </p:txBody>
      </p:sp>
      <p:sp>
        <p:nvSpPr>
          <p:cNvPr id="19" name="橢圓 18">
            <a:extLst>
              <a:ext uri="{FF2B5EF4-FFF2-40B4-BE49-F238E27FC236}">
                <a16:creationId xmlns:a16="http://schemas.microsoft.com/office/drawing/2014/main" id="{A739FE5A-BD20-4C9F-BE82-2107F0F463F1}"/>
              </a:ext>
            </a:extLst>
          </p:cNvPr>
          <p:cNvSpPr/>
          <p:nvPr/>
        </p:nvSpPr>
        <p:spPr>
          <a:xfrm>
            <a:off x="500073" y="5237701"/>
            <a:ext cx="211697" cy="285987"/>
          </a:xfrm>
          <a:prstGeom prst="ellipse">
            <a:avLst/>
          </a:prstGeom>
          <a:solidFill>
            <a:schemeClr val="tx2"/>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solidFill>
                  <a:schemeClr val="bg2"/>
                </a:solidFill>
                <a:latin typeface="Franklin Gothic Demi Cond" panose="020B0706030402020204" pitchFamily="34" charset="0"/>
              </a:rPr>
              <a:t>2</a:t>
            </a:r>
            <a:endParaRPr lang="zh-TW" altLang="en-US" dirty="0">
              <a:solidFill>
                <a:schemeClr val="bg2"/>
              </a:solidFill>
              <a:latin typeface="Franklin Gothic Demi Cond" panose="020B0706030402020204" pitchFamily="34" charset="0"/>
            </a:endParaRPr>
          </a:p>
        </p:txBody>
      </p:sp>
      <p:sp>
        <p:nvSpPr>
          <p:cNvPr id="21" name="橢圓 20">
            <a:extLst>
              <a:ext uri="{FF2B5EF4-FFF2-40B4-BE49-F238E27FC236}">
                <a16:creationId xmlns:a16="http://schemas.microsoft.com/office/drawing/2014/main" id="{034D2DFA-B39B-4CB0-8B70-5C9122BF1606}"/>
              </a:ext>
            </a:extLst>
          </p:cNvPr>
          <p:cNvSpPr/>
          <p:nvPr/>
        </p:nvSpPr>
        <p:spPr>
          <a:xfrm>
            <a:off x="3761840" y="5068708"/>
            <a:ext cx="211697" cy="285987"/>
          </a:xfrm>
          <a:prstGeom prst="ellipse">
            <a:avLst/>
          </a:prstGeom>
          <a:solidFill>
            <a:schemeClr val="tx2"/>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solidFill>
                  <a:schemeClr val="bg2"/>
                </a:solidFill>
                <a:latin typeface="Franklin Gothic Demi Cond" panose="020B0706030402020204" pitchFamily="34" charset="0"/>
              </a:rPr>
              <a:t>3</a:t>
            </a:r>
            <a:endParaRPr lang="zh-TW" altLang="en-US" dirty="0">
              <a:solidFill>
                <a:schemeClr val="bg2"/>
              </a:solidFill>
              <a:latin typeface="Franklin Gothic Demi Cond" panose="020B0706030402020204" pitchFamily="34" charset="0"/>
            </a:endParaRPr>
          </a:p>
        </p:txBody>
      </p:sp>
      <p:sp>
        <p:nvSpPr>
          <p:cNvPr id="23" name="橢圓 22">
            <a:extLst>
              <a:ext uri="{FF2B5EF4-FFF2-40B4-BE49-F238E27FC236}">
                <a16:creationId xmlns:a16="http://schemas.microsoft.com/office/drawing/2014/main" id="{E31F22DF-4ADE-4212-B499-99F83B86A987}"/>
              </a:ext>
            </a:extLst>
          </p:cNvPr>
          <p:cNvSpPr/>
          <p:nvPr/>
        </p:nvSpPr>
        <p:spPr>
          <a:xfrm>
            <a:off x="7093048" y="5136101"/>
            <a:ext cx="211697" cy="285987"/>
          </a:xfrm>
          <a:prstGeom prst="ellipse">
            <a:avLst/>
          </a:prstGeom>
          <a:solidFill>
            <a:schemeClr val="tx2"/>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solidFill>
                  <a:schemeClr val="bg2"/>
                </a:solidFill>
                <a:latin typeface="Franklin Gothic Demi Cond" panose="020B0706030402020204" pitchFamily="34" charset="0"/>
              </a:rPr>
              <a:t>4</a:t>
            </a:r>
            <a:endParaRPr lang="zh-TW" altLang="en-US" dirty="0">
              <a:solidFill>
                <a:schemeClr val="bg2"/>
              </a:solidFill>
              <a:latin typeface="Franklin Gothic Demi Cond" panose="020B0706030402020204" pitchFamily="34" charset="0"/>
            </a:endParaRPr>
          </a:p>
        </p:txBody>
      </p:sp>
    </p:spTree>
    <p:extLst>
      <p:ext uri="{BB962C8B-B14F-4D97-AF65-F5344CB8AC3E}">
        <p14:creationId xmlns:p14="http://schemas.microsoft.com/office/powerpoint/2010/main" val="369872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3E40C0-2FD9-4083-9578-EB48E7C6CA3F}"/>
              </a:ext>
            </a:extLst>
          </p:cNvPr>
          <p:cNvSpPr>
            <a:spLocks noGrp="1"/>
          </p:cNvSpPr>
          <p:nvPr>
            <p:ph type="title"/>
          </p:nvPr>
        </p:nvSpPr>
        <p:spPr/>
        <p:txBody>
          <a:bodyPr>
            <a:normAutofit/>
          </a:bodyPr>
          <a:lstStyle/>
          <a:p>
            <a:r>
              <a:rPr lang="en-US" altLang="zh-TW" sz="3600" dirty="0"/>
              <a:t>Q1 (2/2)</a:t>
            </a:r>
            <a:endParaRPr lang="zh-TW" altLang="en-US" sz="3600" dirty="0"/>
          </a:p>
        </p:txBody>
      </p:sp>
      <p:sp>
        <p:nvSpPr>
          <p:cNvPr id="3" name="內容版面配置區 2">
            <a:extLst>
              <a:ext uri="{FF2B5EF4-FFF2-40B4-BE49-F238E27FC236}">
                <a16:creationId xmlns:a16="http://schemas.microsoft.com/office/drawing/2014/main" id="{7B60B1B3-FD67-4668-A946-48FEFE93CF09}"/>
              </a:ext>
            </a:extLst>
          </p:cNvPr>
          <p:cNvSpPr>
            <a:spLocks noGrp="1"/>
          </p:cNvSpPr>
          <p:nvPr>
            <p:ph idx="1"/>
          </p:nvPr>
        </p:nvSpPr>
        <p:spPr>
          <a:xfrm>
            <a:off x="1341120" y="1901954"/>
            <a:ext cx="9509760" cy="4488686"/>
          </a:xfrm>
        </p:spPr>
        <p:txBody>
          <a:bodyPr>
            <a:normAutofit/>
          </a:bodyPr>
          <a:lstStyle/>
          <a:p>
            <a:pPr marL="34290" indent="0">
              <a:buNone/>
            </a:pPr>
            <a:r>
              <a:rPr lang="en-US" altLang="zh-TW" sz="2400" dirty="0"/>
              <a:t>For a given graph G, please compute the shortest path (Dijkstra’s Algorithm) to all vertices in the input graph G starting from the single source vertex s{0}.</a:t>
            </a:r>
            <a:endParaRPr lang="zh-TW" altLang="en-US" sz="2400" dirty="0"/>
          </a:p>
        </p:txBody>
      </p:sp>
      <p:sp>
        <p:nvSpPr>
          <p:cNvPr id="4" name="投影片編號版面配置區 3">
            <a:extLst>
              <a:ext uri="{FF2B5EF4-FFF2-40B4-BE49-F238E27FC236}">
                <a16:creationId xmlns:a16="http://schemas.microsoft.com/office/drawing/2014/main" id="{A3DB7E96-B2B4-4744-A17C-3132D02D8BE9}"/>
              </a:ext>
            </a:extLst>
          </p:cNvPr>
          <p:cNvSpPr>
            <a:spLocks noGrp="1"/>
          </p:cNvSpPr>
          <p:nvPr>
            <p:ph type="sldNum" sz="quarter" idx="12"/>
          </p:nvPr>
        </p:nvSpPr>
        <p:spPr/>
        <p:txBody>
          <a:bodyPr/>
          <a:lstStyle/>
          <a:p>
            <a:fld id="{FC749032-2A07-4AE8-BA90-74324CAE0C87}" type="slidenum">
              <a:rPr lang="en-US" altLang="zh-TW" smtClean="0"/>
              <a:pPr/>
              <a:t>3</a:t>
            </a:fld>
            <a:endParaRPr lang="en-US" altLang="en-US" dirty="0"/>
          </a:p>
        </p:txBody>
      </p:sp>
      <p:pic>
        <p:nvPicPr>
          <p:cNvPr id="6" name="圖片 5">
            <a:extLst>
              <a:ext uri="{FF2B5EF4-FFF2-40B4-BE49-F238E27FC236}">
                <a16:creationId xmlns:a16="http://schemas.microsoft.com/office/drawing/2014/main" id="{36601C34-C8E2-4787-A9DD-A53F6294C8B9}"/>
              </a:ext>
            </a:extLst>
          </p:cNvPr>
          <p:cNvPicPr>
            <a:picLocks noChangeAspect="1"/>
          </p:cNvPicPr>
          <p:nvPr/>
        </p:nvPicPr>
        <p:blipFill>
          <a:blip r:embed="rId2"/>
          <a:stretch>
            <a:fillRect/>
          </a:stretch>
        </p:blipFill>
        <p:spPr>
          <a:xfrm>
            <a:off x="1674510" y="2824043"/>
            <a:ext cx="8842980" cy="3028117"/>
          </a:xfrm>
          <a:prstGeom prst="rect">
            <a:avLst/>
          </a:prstGeom>
        </p:spPr>
      </p:pic>
    </p:spTree>
    <p:extLst>
      <p:ext uri="{BB962C8B-B14F-4D97-AF65-F5344CB8AC3E}">
        <p14:creationId xmlns:p14="http://schemas.microsoft.com/office/powerpoint/2010/main" val="157252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91C592-B8AB-48AB-B979-31385EC55F5A}"/>
              </a:ext>
            </a:extLst>
          </p:cNvPr>
          <p:cNvSpPr>
            <a:spLocks noGrp="1"/>
          </p:cNvSpPr>
          <p:nvPr>
            <p:ph type="title"/>
          </p:nvPr>
        </p:nvSpPr>
        <p:spPr/>
        <p:txBody>
          <a:bodyPr>
            <a:normAutofit/>
          </a:bodyPr>
          <a:lstStyle/>
          <a:p>
            <a:r>
              <a:rPr lang="en-US" altLang="zh-TW" sz="3600" dirty="0"/>
              <a:t>Q7</a:t>
            </a:r>
            <a:endParaRPr lang="zh-TW" altLang="en-US" sz="3600" dirty="0"/>
          </a:p>
        </p:txBody>
      </p:sp>
      <p:sp>
        <p:nvSpPr>
          <p:cNvPr id="3" name="內容版面配置區 2">
            <a:extLst>
              <a:ext uri="{FF2B5EF4-FFF2-40B4-BE49-F238E27FC236}">
                <a16:creationId xmlns:a16="http://schemas.microsoft.com/office/drawing/2014/main" id="{93EFF770-D75C-437F-B9CE-67CBBAC8D5E3}"/>
              </a:ext>
            </a:extLst>
          </p:cNvPr>
          <p:cNvSpPr>
            <a:spLocks noGrp="1"/>
          </p:cNvSpPr>
          <p:nvPr>
            <p:ph idx="1"/>
          </p:nvPr>
        </p:nvSpPr>
        <p:spPr/>
        <p:txBody>
          <a:bodyPr/>
          <a:lstStyle/>
          <a:p>
            <a:pPr marL="34290" lvl="0" indent="0">
              <a:buNone/>
            </a:pPr>
            <a:r>
              <a:rPr lang="en-US" altLang="zh-TW" sz="2400" dirty="0"/>
              <a:t>(1) Explain the concept of the AOE Network (Activity on Edge) and define what is a critical path.</a:t>
            </a:r>
            <a:endParaRPr lang="zh-TW" altLang="zh-TW" sz="2400" dirty="0"/>
          </a:p>
          <a:p>
            <a:pPr marL="34290" indent="0">
              <a:buNone/>
            </a:pPr>
            <a:r>
              <a:rPr lang="en-US" altLang="zh-TW" sz="2400" dirty="0"/>
              <a:t>(2) What is the critical path of the AOE network below? Explain your method.</a:t>
            </a:r>
            <a:endParaRPr lang="zh-TW" altLang="zh-TW" sz="2400" dirty="0"/>
          </a:p>
          <a:p>
            <a:pPr marL="34290" indent="0">
              <a:buNone/>
            </a:pPr>
            <a:endParaRPr lang="zh-TW" altLang="en-US" dirty="0"/>
          </a:p>
        </p:txBody>
      </p:sp>
      <p:sp>
        <p:nvSpPr>
          <p:cNvPr id="4" name="投影片編號版面配置區 3">
            <a:extLst>
              <a:ext uri="{FF2B5EF4-FFF2-40B4-BE49-F238E27FC236}">
                <a16:creationId xmlns:a16="http://schemas.microsoft.com/office/drawing/2014/main" id="{30E0E087-B816-4FC7-9C51-0E066653FA7C}"/>
              </a:ext>
            </a:extLst>
          </p:cNvPr>
          <p:cNvSpPr>
            <a:spLocks noGrp="1"/>
          </p:cNvSpPr>
          <p:nvPr>
            <p:ph type="sldNum" sz="quarter" idx="12"/>
          </p:nvPr>
        </p:nvSpPr>
        <p:spPr/>
        <p:txBody>
          <a:bodyPr/>
          <a:lstStyle/>
          <a:p>
            <a:fld id="{FC749032-2A07-4AE8-BA90-74324CAE0C87}" type="slidenum">
              <a:rPr lang="en-US" altLang="zh-TW" smtClean="0"/>
              <a:pPr/>
              <a:t>30</a:t>
            </a:fld>
            <a:endParaRPr lang="en-US" altLang="en-US" dirty="0"/>
          </a:p>
        </p:txBody>
      </p:sp>
      <p:pic>
        <p:nvPicPr>
          <p:cNvPr id="5" name="圖片 4">
            <a:extLst>
              <a:ext uri="{FF2B5EF4-FFF2-40B4-BE49-F238E27FC236}">
                <a16:creationId xmlns:a16="http://schemas.microsoft.com/office/drawing/2014/main" id="{BACF3B86-C34B-44C8-AC5C-99FD1679BE97}"/>
              </a:ext>
            </a:extLst>
          </p:cNvPr>
          <p:cNvPicPr/>
          <p:nvPr/>
        </p:nvPicPr>
        <p:blipFill>
          <a:blip r:embed="rId2">
            <a:extLst>
              <a:ext uri="{28A0092B-C50C-407E-A947-70E740481C1C}">
                <a14:useLocalDpi xmlns:a14="http://schemas.microsoft.com/office/drawing/2010/main" val="0"/>
              </a:ext>
            </a:extLst>
          </a:blip>
          <a:stretch>
            <a:fillRect/>
          </a:stretch>
        </p:blipFill>
        <p:spPr>
          <a:xfrm>
            <a:off x="2769269" y="3615238"/>
            <a:ext cx="5941594" cy="2208046"/>
          </a:xfrm>
          <a:prstGeom prst="rect">
            <a:avLst/>
          </a:prstGeom>
        </p:spPr>
      </p:pic>
    </p:spTree>
    <p:extLst>
      <p:ext uri="{BB962C8B-B14F-4D97-AF65-F5344CB8AC3E}">
        <p14:creationId xmlns:p14="http://schemas.microsoft.com/office/powerpoint/2010/main" val="284779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DC1CE6-6BBC-4030-B62C-9E3201B15E71}"/>
              </a:ext>
            </a:extLst>
          </p:cNvPr>
          <p:cNvSpPr>
            <a:spLocks noGrp="1"/>
          </p:cNvSpPr>
          <p:nvPr>
            <p:ph type="title"/>
          </p:nvPr>
        </p:nvSpPr>
        <p:spPr/>
        <p:txBody>
          <a:bodyPr>
            <a:normAutofit/>
          </a:bodyPr>
          <a:lstStyle/>
          <a:p>
            <a:r>
              <a:rPr lang="en-US" altLang="zh-TW" sz="3600" dirty="0"/>
              <a:t>Q7_Ans</a:t>
            </a:r>
            <a:r>
              <a:rPr lang="zh-TW" altLang="en-US" sz="3600" dirty="0"/>
              <a:t> </a:t>
            </a:r>
            <a:r>
              <a:rPr lang="en-US" altLang="zh-TW" sz="3600" dirty="0"/>
              <a:t>(1)</a:t>
            </a:r>
            <a:endParaRPr lang="zh-TW" altLang="en-US" sz="3200" dirty="0"/>
          </a:p>
        </p:txBody>
      </p:sp>
      <p:sp>
        <p:nvSpPr>
          <p:cNvPr id="3" name="內容版面配置區 2">
            <a:extLst>
              <a:ext uri="{FF2B5EF4-FFF2-40B4-BE49-F238E27FC236}">
                <a16:creationId xmlns:a16="http://schemas.microsoft.com/office/drawing/2014/main" id="{99FEE553-F265-445A-996E-19B74A13DFA7}"/>
              </a:ext>
            </a:extLst>
          </p:cNvPr>
          <p:cNvSpPr>
            <a:spLocks noGrp="1"/>
          </p:cNvSpPr>
          <p:nvPr>
            <p:ph idx="1"/>
          </p:nvPr>
        </p:nvSpPr>
        <p:spPr/>
        <p:txBody>
          <a:bodyPr>
            <a:normAutofit/>
          </a:bodyPr>
          <a:lstStyle/>
          <a:p>
            <a:pPr marL="491490" indent="-457200">
              <a:buAutoNum type="arabicParenBoth"/>
            </a:pPr>
            <a:r>
              <a:rPr lang="en-US" altLang="zh-TW" sz="2400" dirty="0"/>
              <a:t>Explain the concept of the AOE Network (Activity on Edge) and define what is a critical path.</a:t>
            </a:r>
            <a:r>
              <a:rPr lang="zh-TW" altLang="en-US" sz="2400" dirty="0"/>
              <a:t> </a:t>
            </a:r>
            <a:r>
              <a:rPr lang="en-US" altLang="zh-TW" sz="2400" dirty="0"/>
              <a:t>(Ref: textbook for 6.5 AOE network)</a:t>
            </a:r>
          </a:p>
          <a:p>
            <a:pPr marL="34290" indent="0">
              <a:buNone/>
            </a:pPr>
            <a:r>
              <a:rPr lang="en-US" altLang="zh-TW" sz="2400" dirty="0"/>
              <a:t>AOE:</a:t>
            </a:r>
          </a:p>
          <a:p>
            <a:pPr lvl="1"/>
            <a:r>
              <a:rPr lang="en-US" altLang="zh-TW" sz="2250" dirty="0"/>
              <a:t>Directed edge: tasks or activities to be</a:t>
            </a:r>
            <a:r>
              <a:rPr lang="zh-TW" altLang="en-US" sz="2250" dirty="0"/>
              <a:t> </a:t>
            </a:r>
            <a:r>
              <a:rPr lang="en-US" altLang="zh-TW" sz="2250" dirty="0"/>
              <a:t>performed</a:t>
            </a:r>
          </a:p>
          <a:p>
            <a:pPr lvl="1"/>
            <a:r>
              <a:rPr lang="en-US" altLang="zh-TW" sz="2250" dirty="0"/>
              <a:t>Vertex: events which signal the completion of certain activities</a:t>
            </a:r>
          </a:p>
          <a:p>
            <a:pPr lvl="1"/>
            <a:r>
              <a:rPr lang="en-US" altLang="zh-TW" sz="2250" dirty="0"/>
              <a:t>Number: associated with each edge</a:t>
            </a:r>
            <a:r>
              <a:rPr lang="zh-TW" altLang="en-US" sz="2250" dirty="0"/>
              <a:t> </a:t>
            </a:r>
            <a:r>
              <a:rPr lang="en-US" altLang="zh-TW" sz="2250" dirty="0"/>
              <a:t>(activity) is the time</a:t>
            </a:r>
            <a:r>
              <a:rPr lang="zh-TW" altLang="en-US" sz="2250" dirty="0"/>
              <a:t> </a:t>
            </a:r>
            <a:r>
              <a:rPr lang="en-US" altLang="zh-TW" sz="2250" dirty="0"/>
              <a:t>required to perform the activity</a:t>
            </a:r>
          </a:p>
          <a:p>
            <a:pPr marL="34290" indent="0">
              <a:buNone/>
            </a:pPr>
            <a:r>
              <a:rPr lang="en-US" altLang="zh-TW" sz="2400" dirty="0"/>
              <a:t>Critical</a:t>
            </a:r>
            <a:r>
              <a:rPr lang="zh-TW" altLang="en-US" sz="2400" dirty="0"/>
              <a:t> </a:t>
            </a:r>
            <a:r>
              <a:rPr lang="en-US" altLang="zh-TW" sz="2400" dirty="0"/>
              <a:t>path:</a:t>
            </a:r>
          </a:p>
          <a:p>
            <a:pPr lvl="1"/>
            <a:r>
              <a:rPr lang="en-US" altLang="zh-TW" sz="2250" dirty="0"/>
              <a:t>A path that has the longest length and the total costs of all</a:t>
            </a:r>
            <a:r>
              <a:rPr lang="zh-TW" altLang="en-US" sz="2250" dirty="0"/>
              <a:t> </a:t>
            </a:r>
            <a:r>
              <a:rPr lang="en-US" altLang="zh-TW" sz="2250" dirty="0"/>
              <a:t>irreducible tasks to complete the project.</a:t>
            </a:r>
          </a:p>
          <a:p>
            <a:pPr lvl="1"/>
            <a:endParaRPr lang="en-US" altLang="zh-TW" sz="2250" dirty="0"/>
          </a:p>
          <a:p>
            <a:pPr lvl="1"/>
            <a:endParaRPr lang="en-US" altLang="zh-TW" sz="2250" dirty="0"/>
          </a:p>
        </p:txBody>
      </p:sp>
      <p:sp>
        <p:nvSpPr>
          <p:cNvPr id="4" name="投影片編號版面配置區 3">
            <a:extLst>
              <a:ext uri="{FF2B5EF4-FFF2-40B4-BE49-F238E27FC236}">
                <a16:creationId xmlns:a16="http://schemas.microsoft.com/office/drawing/2014/main" id="{77E62875-4DA3-4780-8B44-4FEB876948A0}"/>
              </a:ext>
            </a:extLst>
          </p:cNvPr>
          <p:cNvSpPr>
            <a:spLocks noGrp="1"/>
          </p:cNvSpPr>
          <p:nvPr>
            <p:ph type="sldNum" sz="quarter" idx="12"/>
          </p:nvPr>
        </p:nvSpPr>
        <p:spPr/>
        <p:txBody>
          <a:bodyPr/>
          <a:lstStyle/>
          <a:p>
            <a:fld id="{FC749032-2A07-4AE8-BA90-74324CAE0C87}" type="slidenum">
              <a:rPr lang="en-US" altLang="zh-TW" smtClean="0"/>
              <a:pPr/>
              <a:t>31</a:t>
            </a:fld>
            <a:endParaRPr lang="en-US" altLang="en-US" dirty="0"/>
          </a:p>
        </p:txBody>
      </p:sp>
    </p:spTree>
    <p:extLst>
      <p:ext uri="{BB962C8B-B14F-4D97-AF65-F5344CB8AC3E}">
        <p14:creationId xmlns:p14="http://schemas.microsoft.com/office/powerpoint/2010/main" val="304757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8BF03B-2FAF-4F6A-A1DB-05E24B2C027E}"/>
              </a:ext>
            </a:extLst>
          </p:cNvPr>
          <p:cNvSpPr>
            <a:spLocks noGrp="1"/>
          </p:cNvSpPr>
          <p:nvPr>
            <p:ph type="title"/>
          </p:nvPr>
        </p:nvSpPr>
        <p:spPr/>
        <p:txBody>
          <a:bodyPr>
            <a:normAutofit/>
          </a:bodyPr>
          <a:lstStyle/>
          <a:p>
            <a:r>
              <a:rPr lang="en-US" altLang="zh-TW" sz="3600" dirty="0"/>
              <a:t>Q7_Ans</a:t>
            </a:r>
            <a:r>
              <a:rPr lang="zh-TW" altLang="en-US" sz="3600" dirty="0"/>
              <a:t> </a:t>
            </a:r>
            <a:r>
              <a:rPr lang="en-US" altLang="zh-TW" sz="3600" dirty="0"/>
              <a:t>(2)</a:t>
            </a:r>
            <a:endParaRPr lang="zh-TW" altLang="en-US" sz="3200" dirty="0"/>
          </a:p>
        </p:txBody>
      </p:sp>
      <p:sp>
        <p:nvSpPr>
          <p:cNvPr id="3" name="內容版面配置區 2">
            <a:extLst>
              <a:ext uri="{FF2B5EF4-FFF2-40B4-BE49-F238E27FC236}">
                <a16:creationId xmlns:a16="http://schemas.microsoft.com/office/drawing/2014/main" id="{59815FE8-32E4-448E-9B8B-58FF7EB9CDD8}"/>
              </a:ext>
            </a:extLst>
          </p:cNvPr>
          <p:cNvSpPr>
            <a:spLocks noGrp="1"/>
          </p:cNvSpPr>
          <p:nvPr>
            <p:ph idx="1"/>
          </p:nvPr>
        </p:nvSpPr>
        <p:spPr/>
        <p:txBody>
          <a:bodyPr/>
          <a:lstStyle/>
          <a:p>
            <a:pPr marL="34290" indent="0">
              <a:buNone/>
            </a:pPr>
            <a:r>
              <a:rPr lang="en-US" altLang="zh-TW" sz="2400" dirty="0"/>
              <a:t>(2) What is the critical path of the AOE network below? Explain your method.</a:t>
            </a:r>
            <a:endParaRPr lang="zh-TW" altLang="zh-TW" sz="2400" dirty="0"/>
          </a:p>
          <a:p>
            <a:endParaRPr lang="zh-TW" altLang="en-US" dirty="0"/>
          </a:p>
        </p:txBody>
      </p:sp>
      <p:sp>
        <p:nvSpPr>
          <p:cNvPr id="4" name="投影片編號版面配置區 3">
            <a:extLst>
              <a:ext uri="{FF2B5EF4-FFF2-40B4-BE49-F238E27FC236}">
                <a16:creationId xmlns:a16="http://schemas.microsoft.com/office/drawing/2014/main" id="{F8A56B7E-9486-4793-B68E-409BAF2BFD8E}"/>
              </a:ext>
            </a:extLst>
          </p:cNvPr>
          <p:cNvSpPr>
            <a:spLocks noGrp="1"/>
          </p:cNvSpPr>
          <p:nvPr>
            <p:ph type="sldNum" sz="quarter" idx="12"/>
          </p:nvPr>
        </p:nvSpPr>
        <p:spPr/>
        <p:txBody>
          <a:bodyPr/>
          <a:lstStyle/>
          <a:p>
            <a:fld id="{FC749032-2A07-4AE8-BA90-74324CAE0C87}" type="slidenum">
              <a:rPr lang="en-US" altLang="zh-TW" smtClean="0"/>
              <a:pPr/>
              <a:t>32</a:t>
            </a:fld>
            <a:endParaRPr lang="en-US" altLang="en-US" dirty="0"/>
          </a:p>
        </p:txBody>
      </p:sp>
      <p:pic>
        <p:nvPicPr>
          <p:cNvPr id="5" name="圖片 4">
            <a:extLst>
              <a:ext uri="{FF2B5EF4-FFF2-40B4-BE49-F238E27FC236}">
                <a16:creationId xmlns:a16="http://schemas.microsoft.com/office/drawing/2014/main" id="{FFF7ACC5-AB32-43DE-9977-6E366091688E}"/>
              </a:ext>
            </a:extLst>
          </p:cNvPr>
          <p:cNvPicPr/>
          <p:nvPr/>
        </p:nvPicPr>
        <p:blipFill>
          <a:blip r:embed="rId2">
            <a:extLst>
              <a:ext uri="{28A0092B-C50C-407E-A947-70E740481C1C}">
                <a14:useLocalDpi xmlns:a14="http://schemas.microsoft.com/office/drawing/2010/main" val="0"/>
              </a:ext>
            </a:extLst>
          </a:blip>
          <a:stretch>
            <a:fillRect/>
          </a:stretch>
        </p:blipFill>
        <p:spPr>
          <a:xfrm>
            <a:off x="2774717" y="2488507"/>
            <a:ext cx="5799940" cy="2074867"/>
          </a:xfrm>
          <a:prstGeom prst="rect">
            <a:avLst/>
          </a:prstGeom>
        </p:spPr>
      </p:pic>
      <p:sp>
        <p:nvSpPr>
          <p:cNvPr id="7" name="文字方塊 6">
            <a:extLst>
              <a:ext uri="{FF2B5EF4-FFF2-40B4-BE49-F238E27FC236}">
                <a16:creationId xmlns:a16="http://schemas.microsoft.com/office/drawing/2014/main" id="{4FC0C6C2-7B01-4B9C-B17B-A11FEC60363B}"/>
              </a:ext>
            </a:extLst>
          </p:cNvPr>
          <p:cNvSpPr txBox="1"/>
          <p:nvPr/>
        </p:nvSpPr>
        <p:spPr>
          <a:xfrm>
            <a:off x="1832754" y="4696313"/>
            <a:ext cx="9222268" cy="1754326"/>
          </a:xfrm>
          <a:prstGeom prst="rect">
            <a:avLst/>
          </a:prstGeom>
          <a:noFill/>
          <a:ln>
            <a:solidFill>
              <a:schemeClr val="tx2"/>
            </a:solidFill>
          </a:ln>
        </p:spPr>
        <p:txBody>
          <a:bodyPr wrap="none" rtlCol="0">
            <a:spAutoFit/>
          </a:bodyPr>
          <a:lstStyle/>
          <a:p>
            <a:r>
              <a:rPr lang="en-US" altLang="zh-TW" dirty="0">
                <a:latin typeface="Franklin Gothic Demi Cond" panose="020B0706030402020204" pitchFamily="34" charset="0"/>
              </a:rPr>
              <a:t>Hint:</a:t>
            </a:r>
          </a:p>
          <a:p>
            <a:r>
              <a:rPr lang="en-US" altLang="zh-TW" dirty="0">
                <a:latin typeface="Franklin Gothic Demi Cond" panose="020B0706030402020204" pitchFamily="34" charset="0"/>
              </a:rPr>
              <a:t>Step 1:</a:t>
            </a:r>
            <a:r>
              <a:rPr lang="zh-TW" altLang="en-US" dirty="0">
                <a:latin typeface="Franklin Gothic Demi Cond" panose="020B0706030402020204" pitchFamily="34" charset="0"/>
              </a:rPr>
              <a:t> </a:t>
            </a:r>
            <a:r>
              <a:rPr lang="en-US" altLang="zh-TW" dirty="0">
                <a:latin typeface="Franklin Gothic Demi Cond" panose="020B0706030402020204" pitchFamily="34" charset="0"/>
              </a:rPr>
              <a:t>Find </a:t>
            </a:r>
            <a:r>
              <a:rPr lang="en-US" altLang="zh-TW" dirty="0" err="1">
                <a:latin typeface="Franklin Gothic Demi Cond" panose="020B0706030402020204" pitchFamily="34" charset="0"/>
              </a:rPr>
              <a:t>ee</a:t>
            </a:r>
            <a:r>
              <a:rPr lang="zh-TW" altLang="en-US" dirty="0">
                <a:latin typeface="Franklin Gothic Demi Cond" panose="020B0706030402020204" pitchFamily="34" charset="0"/>
              </a:rPr>
              <a:t> </a:t>
            </a:r>
            <a:r>
              <a:rPr lang="en-US" altLang="zh-TW" dirty="0">
                <a:latin typeface="Franklin Gothic Demi Cond" panose="020B0706030402020204" pitchFamily="34" charset="0"/>
              </a:rPr>
              <a:t>(earliest time of edge)</a:t>
            </a:r>
          </a:p>
          <a:p>
            <a:r>
              <a:rPr lang="en-US" altLang="zh-TW" dirty="0">
                <a:latin typeface="Franklin Gothic Demi Cond" panose="020B0706030402020204" pitchFamily="34" charset="0"/>
              </a:rPr>
              <a:t>Step 2: Find le (latest time of edge)</a:t>
            </a:r>
          </a:p>
          <a:p>
            <a:r>
              <a:rPr lang="zh-TW" altLang="en-US" dirty="0">
                <a:latin typeface="Franklin Gothic Demi Cond" panose="020B0706030402020204" pitchFamily="34" charset="0"/>
              </a:rPr>
              <a:t>*</a:t>
            </a:r>
            <a:r>
              <a:rPr lang="en-US" altLang="zh-TW" dirty="0">
                <a:latin typeface="Franklin Gothic Demi Cond" panose="020B0706030402020204" pitchFamily="34" charset="0"/>
              </a:rPr>
              <a:t>If le[k] == </a:t>
            </a:r>
            <a:r>
              <a:rPr lang="en-US" altLang="zh-TW" dirty="0" err="1">
                <a:latin typeface="Franklin Gothic Demi Cond" panose="020B0706030402020204" pitchFamily="34" charset="0"/>
              </a:rPr>
              <a:t>ee</a:t>
            </a:r>
            <a:r>
              <a:rPr lang="en-US" altLang="zh-TW" dirty="0">
                <a:latin typeface="Franklin Gothic Demi Cond" panose="020B0706030402020204" pitchFamily="34" charset="0"/>
              </a:rPr>
              <a:t> [k] (Vertex of event k), </a:t>
            </a:r>
            <a:r>
              <a:rPr lang="en-US" altLang="zh-TW" dirty="0" err="1">
                <a:latin typeface="Franklin Gothic Demi Cond" panose="020B0706030402020204" pitchFamily="34" charset="0"/>
              </a:rPr>
              <a:t>iff</a:t>
            </a:r>
            <a:r>
              <a:rPr lang="en-US" altLang="zh-TW" dirty="0">
                <a:latin typeface="Franklin Gothic Demi Cond" panose="020B0706030402020204" pitchFamily="34" charset="0"/>
              </a:rPr>
              <a:t> e(</a:t>
            </a:r>
            <a:r>
              <a:rPr lang="en-US" altLang="zh-TW" dirty="0" err="1">
                <a:latin typeface="Franklin Gothic Demi Cond" panose="020B0706030402020204" pitchFamily="34" charset="0"/>
              </a:rPr>
              <a:t>i</a:t>
            </a:r>
            <a:r>
              <a:rPr lang="en-US" altLang="zh-TW" dirty="0">
                <a:latin typeface="Franklin Gothic Demi Cond" panose="020B0706030402020204" pitchFamily="34" charset="0"/>
              </a:rPr>
              <a:t>) == l(</a:t>
            </a:r>
            <a:r>
              <a:rPr lang="en-US" altLang="zh-TW" dirty="0" err="1">
                <a:latin typeface="Franklin Gothic Demi Cond" panose="020B0706030402020204" pitchFamily="34" charset="0"/>
              </a:rPr>
              <a:t>i</a:t>
            </a:r>
            <a:r>
              <a:rPr lang="en-US" altLang="zh-TW" dirty="0">
                <a:latin typeface="Franklin Gothic Demi Cond" panose="020B0706030402020204" pitchFamily="34" charset="0"/>
              </a:rPr>
              <a:t>) (Edge of task A</a:t>
            </a:r>
            <a:r>
              <a:rPr lang="en-US" altLang="zh-TW" baseline="-25000" dirty="0">
                <a:latin typeface="Franklin Gothic Demi Cond" panose="020B0706030402020204" pitchFamily="34" charset="0"/>
              </a:rPr>
              <a:t>i</a:t>
            </a:r>
            <a:r>
              <a:rPr lang="en-US" altLang="zh-TW" dirty="0">
                <a:latin typeface="Franklin Gothic Demi Cond" panose="020B0706030402020204" pitchFamily="34" charset="0"/>
              </a:rPr>
              <a:t>). It represents a certain task before </a:t>
            </a:r>
          </a:p>
          <a:p>
            <a:r>
              <a:rPr lang="en-US" altLang="zh-TW" dirty="0">
                <a:latin typeface="Franklin Gothic Demi Cond" panose="020B0706030402020204" pitchFamily="34" charset="0"/>
              </a:rPr>
              <a:t>a certain event that the time must be executed. This path of longest length ( we cannot ignore these </a:t>
            </a:r>
          </a:p>
          <a:p>
            <a:r>
              <a:rPr lang="en-US" altLang="zh-TW" dirty="0">
                <a:latin typeface="Franklin Gothic Demi Cond" panose="020B0706030402020204" pitchFamily="34" charset="0"/>
              </a:rPr>
              <a:t>execution times) is a critical path.</a:t>
            </a:r>
          </a:p>
        </p:txBody>
      </p:sp>
    </p:spTree>
    <p:extLst>
      <p:ext uri="{BB962C8B-B14F-4D97-AF65-F5344CB8AC3E}">
        <p14:creationId xmlns:p14="http://schemas.microsoft.com/office/powerpoint/2010/main" val="3792663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12D0CD-0972-456C-AC85-21E59AA11471}"/>
              </a:ext>
            </a:extLst>
          </p:cNvPr>
          <p:cNvSpPr>
            <a:spLocks noGrp="1"/>
          </p:cNvSpPr>
          <p:nvPr>
            <p:ph type="title"/>
          </p:nvPr>
        </p:nvSpPr>
        <p:spPr/>
        <p:txBody>
          <a:bodyPr>
            <a:normAutofit/>
          </a:bodyPr>
          <a:lstStyle/>
          <a:p>
            <a:r>
              <a:rPr lang="en-US" altLang="zh-TW" sz="3600" dirty="0"/>
              <a:t>Q7_Ans</a:t>
            </a:r>
            <a:r>
              <a:rPr lang="zh-TW" altLang="en-US" sz="3600" dirty="0"/>
              <a:t> </a:t>
            </a:r>
            <a:r>
              <a:rPr lang="en-US" altLang="zh-TW" sz="3600" dirty="0"/>
              <a:t>(2)</a:t>
            </a:r>
            <a:endParaRPr lang="zh-TW" altLang="en-US" sz="3200" dirty="0"/>
          </a:p>
        </p:txBody>
      </p:sp>
      <p:sp>
        <p:nvSpPr>
          <p:cNvPr id="3" name="內容版面配置區 2">
            <a:extLst>
              <a:ext uri="{FF2B5EF4-FFF2-40B4-BE49-F238E27FC236}">
                <a16:creationId xmlns:a16="http://schemas.microsoft.com/office/drawing/2014/main" id="{8C4FA166-90ED-4CC9-95F5-9C86789E41F4}"/>
              </a:ext>
            </a:extLst>
          </p:cNvPr>
          <p:cNvSpPr>
            <a:spLocks noGrp="1"/>
          </p:cNvSpPr>
          <p:nvPr>
            <p:ph idx="1"/>
          </p:nvPr>
        </p:nvSpPr>
        <p:spPr/>
        <p:txBody>
          <a:bodyPr>
            <a:normAutofit/>
          </a:bodyPr>
          <a:lstStyle/>
          <a:p>
            <a:r>
              <a:rPr lang="en-US" altLang="zh-TW" sz="2400" dirty="0"/>
              <a:t>Step 1_ee: (Ref: textbook for 6.5 AOE)</a:t>
            </a:r>
          </a:p>
          <a:p>
            <a:pPr marL="34290" indent="0">
              <a:buNone/>
            </a:pPr>
            <a:endParaRPr lang="zh-TW" altLang="en-US" sz="2400" dirty="0"/>
          </a:p>
        </p:txBody>
      </p:sp>
      <p:sp>
        <p:nvSpPr>
          <p:cNvPr id="4" name="投影片編號版面配置區 3">
            <a:extLst>
              <a:ext uri="{FF2B5EF4-FFF2-40B4-BE49-F238E27FC236}">
                <a16:creationId xmlns:a16="http://schemas.microsoft.com/office/drawing/2014/main" id="{BABBB32A-89FC-4565-9B38-675347F8D427}"/>
              </a:ext>
            </a:extLst>
          </p:cNvPr>
          <p:cNvSpPr>
            <a:spLocks noGrp="1"/>
          </p:cNvSpPr>
          <p:nvPr>
            <p:ph type="sldNum" sz="quarter" idx="12"/>
          </p:nvPr>
        </p:nvSpPr>
        <p:spPr/>
        <p:txBody>
          <a:bodyPr/>
          <a:lstStyle/>
          <a:p>
            <a:fld id="{FC749032-2A07-4AE8-BA90-74324CAE0C87}" type="slidenum">
              <a:rPr lang="en-US" altLang="zh-TW" smtClean="0"/>
              <a:pPr/>
              <a:t>33</a:t>
            </a:fld>
            <a:endParaRPr lang="en-US" altLang="en-US" dirty="0"/>
          </a:p>
        </p:txBody>
      </p:sp>
      <p:pic>
        <p:nvPicPr>
          <p:cNvPr id="5" name="圖片 4">
            <a:extLst>
              <a:ext uri="{FF2B5EF4-FFF2-40B4-BE49-F238E27FC236}">
                <a16:creationId xmlns:a16="http://schemas.microsoft.com/office/drawing/2014/main" id="{152F2302-E5F3-462B-AB26-F67EF1F77FD1}"/>
              </a:ext>
            </a:extLst>
          </p:cNvPr>
          <p:cNvPicPr/>
          <p:nvPr/>
        </p:nvPicPr>
        <p:blipFill>
          <a:blip r:embed="rId2">
            <a:extLst>
              <a:ext uri="{28A0092B-C50C-407E-A947-70E740481C1C}">
                <a14:useLocalDpi xmlns:a14="http://schemas.microsoft.com/office/drawing/2010/main" val="0"/>
              </a:ext>
            </a:extLst>
          </a:blip>
          <a:stretch>
            <a:fillRect/>
          </a:stretch>
        </p:blipFill>
        <p:spPr>
          <a:xfrm>
            <a:off x="6671733" y="18287"/>
            <a:ext cx="5520267" cy="1968689"/>
          </a:xfrm>
          <a:prstGeom prst="rect">
            <a:avLst/>
          </a:prstGeom>
        </p:spPr>
      </p:pic>
      <p:graphicFrame>
        <p:nvGraphicFramePr>
          <p:cNvPr id="6" name="表格 5">
            <a:extLst>
              <a:ext uri="{FF2B5EF4-FFF2-40B4-BE49-F238E27FC236}">
                <a16:creationId xmlns:a16="http://schemas.microsoft.com/office/drawing/2014/main" id="{5B29EC2B-63C2-4CB4-B839-D3204184E0CF}"/>
              </a:ext>
            </a:extLst>
          </p:cNvPr>
          <p:cNvGraphicFramePr>
            <a:graphicFrameLocks noGrp="1"/>
          </p:cNvGraphicFramePr>
          <p:nvPr>
            <p:extLst>
              <p:ext uri="{D42A27DB-BD31-4B8C-83A1-F6EECF244321}">
                <p14:modId xmlns:p14="http://schemas.microsoft.com/office/powerpoint/2010/main" val="1960687185"/>
              </p:ext>
            </p:extLst>
          </p:nvPr>
        </p:nvGraphicFramePr>
        <p:xfrm>
          <a:off x="561694" y="2306320"/>
          <a:ext cx="9969146" cy="4414520"/>
        </p:xfrm>
        <a:graphic>
          <a:graphicData uri="http://schemas.openxmlformats.org/drawingml/2006/table">
            <a:tbl>
              <a:tblPr firstRow="1" bandRow="1">
                <a:tableStyleId>{BC89EF96-8CEA-46FF-86C4-4CE0E7609802}</a:tableStyleId>
              </a:tblPr>
              <a:tblGrid>
                <a:gridCol w="1006904">
                  <a:extLst>
                    <a:ext uri="{9D8B030D-6E8A-4147-A177-3AD203B41FA5}">
                      <a16:colId xmlns:a16="http://schemas.microsoft.com/office/drawing/2014/main" val="1748446535"/>
                    </a:ext>
                  </a:extLst>
                </a:gridCol>
                <a:gridCol w="690074">
                  <a:extLst>
                    <a:ext uri="{9D8B030D-6E8A-4147-A177-3AD203B41FA5}">
                      <a16:colId xmlns:a16="http://schemas.microsoft.com/office/drawing/2014/main" val="360449573"/>
                    </a:ext>
                  </a:extLst>
                </a:gridCol>
                <a:gridCol w="716115">
                  <a:extLst>
                    <a:ext uri="{9D8B030D-6E8A-4147-A177-3AD203B41FA5}">
                      <a16:colId xmlns:a16="http://schemas.microsoft.com/office/drawing/2014/main" val="2065355928"/>
                    </a:ext>
                  </a:extLst>
                </a:gridCol>
                <a:gridCol w="729134">
                  <a:extLst>
                    <a:ext uri="{9D8B030D-6E8A-4147-A177-3AD203B41FA5}">
                      <a16:colId xmlns:a16="http://schemas.microsoft.com/office/drawing/2014/main" val="1925433518"/>
                    </a:ext>
                  </a:extLst>
                </a:gridCol>
                <a:gridCol w="716115">
                  <a:extLst>
                    <a:ext uri="{9D8B030D-6E8A-4147-A177-3AD203B41FA5}">
                      <a16:colId xmlns:a16="http://schemas.microsoft.com/office/drawing/2014/main" val="2585231135"/>
                    </a:ext>
                  </a:extLst>
                </a:gridCol>
                <a:gridCol w="755175">
                  <a:extLst>
                    <a:ext uri="{9D8B030D-6E8A-4147-A177-3AD203B41FA5}">
                      <a16:colId xmlns:a16="http://schemas.microsoft.com/office/drawing/2014/main" val="1814076051"/>
                    </a:ext>
                  </a:extLst>
                </a:gridCol>
                <a:gridCol w="742155">
                  <a:extLst>
                    <a:ext uri="{9D8B030D-6E8A-4147-A177-3AD203B41FA5}">
                      <a16:colId xmlns:a16="http://schemas.microsoft.com/office/drawing/2014/main" val="1184738560"/>
                    </a:ext>
                  </a:extLst>
                </a:gridCol>
                <a:gridCol w="716115">
                  <a:extLst>
                    <a:ext uri="{9D8B030D-6E8A-4147-A177-3AD203B41FA5}">
                      <a16:colId xmlns:a16="http://schemas.microsoft.com/office/drawing/2014/main" val="2586240675"/>
                    </a:ext>
                  </a:extLst>
                </a:gridCol>
                <a:gridCol w="755175">
                  <a:extLst>
                    <a:ext uri="{9D8B030D-6E8A-4147-A177-3AD203B41FA5}">
                      <a16:colId xmlns:a16="http://schemas.microsoft.com/office/drawing/2014/main" val="221202507"/>
                    </a:ext>
                  </a:extLst>
                </a:gridCol>
                <a:gridCol w="781218">
                  <a:extLst>
                    <a:ext uri="{9D8B030D-6E8A-4147-A177-3AD203B41FA5}">
                      <a16:colId xmlns:a16="http://schemas.microsoft.com/office/drawing/2014/main" val="2985382433"/>
                    </a:ext>
                  </a:extLst>
                </a:gridCol>
                <a:gridCol w="729134">
                  <a:extLst>
                    <a:ext uri="{9D8B030D-6E8A-4147-A177-3AD203B41FA5}">
                      <a16:colId xmlns:a16="http://schemas.microsoft.com/office/drawing/2014/main" val="2392721833"/>
                    </a:ext>
                  </a:extLst>
                </a:gridCol>
                <a:gridCol w="1631832">
                  <a:extLst>
                    <a:ext uri="{9D8B030D-6E8A-4147-A177-3AD203B41FA5}">
                      <a16:colId xmlns:a16="http://schemas.microsoft.com/office/drawing/2014/main" val="1930173280"/>
                    </a:ext>
                  </a:extLst>
                </a:gridCol>
              </a:tblGrid>
              <a:tr h="370840">
                <a:tc>
                  <a:txBody>
                    <a:bodyPr/>
                    <a:lstStyle/>
                    <a:p>
                      <a:pPr algn="ctr"/>
                      <a:r>
                        <a:rPr lang="en-US" altLang="zh-TW" sz="1600" dirty="0" err="1">
                          <a:latin typeface="Franklin Gothic Demi Cond" panose="020B0706030402020204" pitchFamily="34" charset="0"/>
                        </a:rPr>
                        <a:t>ee</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[2]</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[3]</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[4]</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[5]</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[7]</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[8]</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[9]</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Stack</a:t>
                      </a:r>
                      <a:endParaRPr lang="zh-TW" altLang="en-US" sz="1600" dirty="0">
                        <a:latin typeface="Franklin Gothic Demi Cond" panose="020B0706030402020204" pitchFamily="34" charset="0"/>
                      </a:endParaRPr>
                    </a:p>
                  </a:txBody>
                  <a:tcPr/>
                </a:tc>
                <a:extLst>
                  <a:ext uri="{0D108BD9-81ED-4DB2-BD59-A6C34878D82A}">
                    <a16:rowId xmlns:a16="http://schemas.microsoft.com/office/drawing/2014/main" val="3362132303"/>
                  </a:ext>
                </a:extLst>
              </a:tr>
              <a:tr h="370840">
                <a:tc>
                  <a:txBody>
                    <a:bodyPr/>
                    <a:lstStyle/>
                    <a:p>
                      <a:pPr algn="ctr"/>
                      <a:r>
                        <a:rPr lang="en-US" altLang="zh-TW" sz="1600" dirty="0">
                          <a:latin typeface="Franklin Gothic Demi Cond" panose="020B0706030402020204" pitchFamily="34" charset="0"/>
                        </a:rPr>
                        <a:t>Start</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a:t>
                      </a:r>
                      <a:endParaRPr lang="zh-TW" altLang="en-US" sz="1600" dirty="0">
                        <a:latin typeface="Franklin Gothic Demi Cond" panose="020B0706030402020204" pitchFamily="34" charset="0"/>
                      </a:endParaRPr>
                    </a:p>
                  </a:txBody>
                  <a:tcPr/>
                </a:tc>
                <a:extLst>
                  <a:ext uri="{0D108BD9-81ED-4DB2-BD59-A6C34878D82A}">
                    <a16:rowId xmlns:a16="http://schemas.microsoft.com/office/drawing/2014/main" val="1855293224"/>
                  </a:ext>
                </a:extLst>
              </a:tr>
              <a:tr h="370840">
                <a:tc>
                  <a:txBody>
                    <a:bodyPr/>
                    <a:lstStyle/>
                    <a:p>
                      <a:pPr algn="ctr"/>
                      <a:r>
                        <a:rPr lang="en-US" altLang="zh-TW" sz="1600" dirty="0">
                          <a:latin typeface="Franklin Gothic Demi Cond" panose="020B0706030402020204" pitchFamily="34" charset="0"/>
                        </a:rPr>
                        <a:t>Output 1</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5</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[3, 2]</a:t>
                      </a:r>
                      <a:endParaRPr lang="zh-TW" altLang="en-US" sz="1600" dirty="0">
                        <a:latin typeface="Franklin Gothic Demi Cond" panose="020B0706030402020204" pitchFamily="34" charset="0"/>
                      </a:endParaRPr>
                    </a:p>
                  </a:txBody>
                  <a:tcPr/>
                </a:tc>
                <a:extLst>
                  <a:ext uri="{0D108BD9-81ED-4DB2-BD59-A6C34878D82A}">
                    <a16:rowId xmlns:a16="http://schemas.microsoft.com/office/drawing/2014/main" val="668668571"/>
                  </a:ext>
                </a:extLst>
              </a:tr>
              <a:tr h="317801">
                <a:tc>
                  <a:txBody>
                    <a:bodyPr/>
                    <a:lstStyle/>
                    <a:p>
                      <a:pPr algn="ctr"/>
                      <a:r>
                        <a:rPr lang="en-US" altLang="zh-TW" sz="1600" dirty="0">
                          <a:latin typeface="Franklin Gothic Demi Cond" panose="020B0706030402020204" pitchFamily="34" charset="0"/>
                        </a:rPr>
                        <a:t>Output 3</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5</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12</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9</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[5, 2]</a:t>
                      </a:r>
                      <a:endParaRPr lang="zh-TW" altLang="en-US" sz="1600" dirty="0">
                        <a:latin typeface="Franklin Gothic Demi Cond" panose="020B0706030402020204" pitchFamily="34" charset="0"/>
                      </a:endParaRPr>
                    </a:p>
                  </a:txBody>
                  <a:tcPr/>
                </a:tc>
                <a:extLst>
                  <a:ext uri="{0D108BD9-81ED-4DB2-BD59-A6C34878D82A}">
                    <a16:rowId xmlns:a16="http://schemas.microsoft.com/office/drawing/2014/main" val="3147083083"/>
                  </a:ext>
                </a:extLst>
              </a:tr>
              <a:tr h="370840">
                <a:tc>
                  <a:txBody>
                    <a:bodyPr/>
                    <a:lstStyle/>
                    <a:p>
                      <a:pPr algn="ctr"/>
                      <a:r>
                        <a:rPr lang="en-US" altLang="zh-TW" sz="1600" dirty="0">
                          <a:latin typeface="Franklin Gothic Demi Cond" panose="020B0706030402020204" pitchFamily="34" charset="0"/>
                        </a:rPr>
                        <a:t>Output 5</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5</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12</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9</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13</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[8, 2]</a:t>
                      </a:r>
                      <a:endParaRPr lang="zh-TW" altLang="en-US" sz="1600" dirty="0">
                        <a:latin typeface="Franklin Gothic Demi Cond" panose="020B0706030402020204" pitchFamily="34" charset="0"/>
                      </a:endParaRPr>
                    </a:p>
                  </a:txBody>
                  <a:tcPr/>
                </a:tc>
                <a:extLst>
                  <a:ext uri="{0D108BD9-81ED-4DB2-BD59-A6C34878D82A}">
                    <a16:rowId xmlns:a16="http://schemas.microsoft.com/office/drawing/2014/main" val="4142392178"/>
                  </a:ext>
                </a:extLst>
              </a:tr>
              <a:tr h="370840">
                <a:tc>
                  <a:txBody>
                    <a:bodyPr/>
                    <a:lstStyle/>
                    <a:p>
                      <a:pPr algn="ctr"/>
                      <a:r>
                        <a:rPr lang="en-US" altLang="zh-TW" sz="1600" dirty="0">
                          <a:latin typeface="Franklin Gothic Demi Cond" panose="020B0706030402020204" pitchFamily="34" charset="0"/>
                        </a:rPr>
                        <a:t>Output 8</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5</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12</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9</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13</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15</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[2]</a:t>
                      </a:r>
                      <a:endParaRPr lang="zh-TW" altLang="en-US" sz="1600" dirty="0">
                        <a:latin typeface="Franklin Gothic Demi Cond" panose="020B0706030402020204" pitchFamily="34" charset="0"/>
                      </a:endParaRPr>
                    </a:p>
                  </a:txBody>
                  <a:tcPr/>
                </a:tc>
                <a:extLst>
                  <a:ext uri="{0D108BD9-81ED-4DB2-BD59-A6C34878D82A}">
                    <a16:rowId xmlns:a16="http://schemas.microsoft.com/office/drawing/2014/main" val="3293916062"/>
                  </a:ext>
                </a:extLst>
              </a:tr>
              <a:tr h="370840">
                <a:tc>
                  <a:txBody>
                    <a:bodyPr/>
                    <a:lstStyle/>
                    <a:p>
                      <a:pPr algn="ctr"/>
                      <a:r>
                        <a:rPr lang="en-US" altLang="zh-TW" sz="1600" dirty="0">
                          <a:latin typeface="Franklin Gothic Demi Cond" panose="020B0706030402020204" pitchFamily="34" charset="0"/>
                        </a:rPr>
                        <a:t>Output 2</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5</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12</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9</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13</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15</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[4]</a:t>
                      </a:r>
                      <a:endParaRPr lang="zh-TW" altLang="en-US" sz="1600" dirty="0">
                        <a:latin typeface="Franklin Gothic Demi Cond" panose="020B0706030402020204" pitchFamily="34" charset="0"/>
                      </a:endParaRPr>
                    </a:p>
                  </a:txBody>
                  <a:tcPr/>
                </a:tc>
                <a:extLst>
                  <a:ext uri="{0D108BD9-81ED-4DB2-BD59-A6C34878D82A}">
                    <a16:rowId xmlns:a16="http://schemas.microsoft.com/office/drawing/2014/main" val="3691467852"/>
                  </a:ext>
                </a:extLst>
              </a:tr>
              <a:tr h="370840">
                <a:tc>
                  <a:txBody>
                    <a:bodyPr/>
                    <a:lstStyle/>
                    <a:p>
                      <a:pPr algn="ctr"/>
                      <a:r>
                        <a:rPr lang="en-US" altLang="zh-TW" sz="1600" dirty="0">
                          <a:latin typeface="Franklin Gothic Demi Cond" panose="020B0706030402020204" pitchFamily="34" charset="0"/>
                        </a:rPr>
                        <a:t>Output 4</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5</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12</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9</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13</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15</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[7, 6]</a:t>
                      </a:r>
                      <a:endParaRPr lang="zh-TW" altLang="en-US" sz="1600" dirty="0">
                        <a:latin typeface="Franklin Gothic Demi Cond" panose="020B0706030402020204" pitchFamily="34" charset="0"/>
                      </a:endParaRPr>
                    </a:p>
                  </a:txBody>
                  <a:tcPr/>
                </a:tc>
                <a:extLst>
                  <a:ext uri="{0D108BD9-81ED-4DB2-BD59-A6C34878D82A}">
                    <a16:rowId xmlns:a16="http://schemas.microsoft.com/office/drawing/2014/main" val="1189774965"/>
                  </a:ext>
                </a:extLst>
              </a:tr>
              <a:tr h="370840">
                <a:tc>
                  <a:txBody>
                    <a:bodyPr/>
                    <a:lstStyle/>
                    <a:p>
                      <a:pPr algn="ctr"/>
                      <a:r>
                        <a:rPr lang="en-US" altLang="zh-TW" sz="1600" dirty="0">
                          <a:latin typeface="Franklin Gothic Demi Cond" panose="020B0706030402020204" pitchFamily="34" charset="0"/>
                        </a:rPr>
                        <a:t>Output 7</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5</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12</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9</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13</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21</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[9, 6]</a:t>
                      </a:r>
                      <a:endParaRPr lang="zh-TW" altLang="en-US" sz="1600" dirty="0">
                        <a:latin typeface="Franklin Gothic Demi Cond" panose="020B0706030402020204" pitchFamily="34" charset="0"/>
                      </a:endParaRPr>
                    </a:p>
                  </a:txBody>
                  <a:tcPr/>
                </a:tc>
                <a:extLst>
                  <a:ext uri="{0D108BD9-81ED-4DB2-BD59-A6C34878D82A}">
                    <a16:rowId xmlns:a16="http://schemas.microsoft.com/office/drawing/2014/main" val="2417397128"/>
                  </a:ext>
                </a:extLst>
              </a:tr>
              <a:tr h="370840">
                <a:tc>
                  <a:txBody>
                    <a:bodyPr/>
                    <a:lstStyle/>
                    <a:p>
                      <a:pPr algn="ctr"/>
                      <a:r>
                        <a:rPr lang="en-US" altLang="zh-TW" sz="1600" dirty="0">
                          <a:latin typeface="Franklin Gothic Demi Cond" panose="020B0706030402020204" pitchFamily="34" charset="0"/>
                        </a:rPr>
                        <a:t>Output 9</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5</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12</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9</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13</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21</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23</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[6]</a:t>
                      </a:r>
                      <a:endParaRPr lang="zh-TW" altLang="en-US" sz="1600" dirty="0">
                        <a:latin typeface="Franklin Gothic Demi Cond" panose="020B0706030402020204" pitchFamily="34" charset="0"/>
                      </a:endParaRPr>
                    </a:p>
                  </a:txBody>
                  <a:tcPr/>
                </a:tc>
                <a:extLst>
                  <a:ext uri="{0D108BD9-81ED-4DB2-BD59-A6C34878D82A}">
                    <a16:rowId xmlns:a16="http://schemas.microsoft.com/office/drawing/2014/main" val="3641120459"/>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600" dirty="0">
                          <a:latin typeface="Franklin Gothic Demi Cond" panose="020B0706030402020204" pitchFamily="34" charset="0"/>
                        </a:rPr>
                        <a:t>Output 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0</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5</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12</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9</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16</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13</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21</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23</a:t>
                      </a:r>
                      <a:endParaRPr lang="zh-TW" altLang="en-US" sz="1600" dirty="0">
                        <a:latin typeface="Franklin Gothic Demi Cond" panose="020B0706030402020204" pitchFamily="34" charset="0"/>
                      </a:endParaRPr>
                    </a:p>
                  </a:txBody>
                  <a:tcPr/>
                </a:tc>
                <a:tc>
                  <a:txBody>
                    <a:bodyPr/>
                    <a:lstStyle/>
                    <a:p>
                      <a:pPr algn="ctr"/>
                      <a:r>
                        <a:rPr lang="en-US" altLang="zh-TW" sz="1600" dirty="0">
                          <a:latin typeface="Franklin Gothic Demi Cond" panose="020B0706030402020204" pitchFamily="34" charset="0"/>
                        </a:rPr>
                        <a:t>[10]</a:t>
                      </a:r>
                      <a:endParaRPr lang="zh-TW" altLang="en-US" sz="1600" dirty="0">
                        <a:latin typeface="Franklin Gothic Demi Cond" panose="020B0706030402020204" pitchFamily="34" charset="0"/>
                      </a:endParaRPr>
                    </a:p>
                  </a:txBody>
                  <a:tcPr/>
                </a:tc>
                <a:extLst>
                  <a:ext uri="{0D108BD9-81ED-4DB2-BD59-A6C34878D82A}">
                    <a16:rowId xmlns:a16="http://schemas.microsoft.com/office/drawing/2014/main" val="374563557"/>
                  </a:ext>
                </a:extLst>
              </a:tr>
              <a:tr h="370840">
                <a:tc>
                  <a:txBody>
                    <a:bodyPr/>
                    <a:lstStyle/>
                    <a:p>
                      <a:pPr algn="ctr"/>
                      <a:r>
                        <a:rPr lang="en-US" altLang="zh-TW" sz="1600" dirty="0">
                          <a:latin typeface="Franklin Gothic Demi Cond" panose="020B0706030402020204" pitchFamily="34" charset="0"/>
                        </a:rPr>
                        <a:t>Output  10</a:t>
                      </a:r>
                      <a:endParaRPr lang="zh-TW" altLang="en-US" sz="1600" dirty="0">
                        <a:latin typeface="Franklin Gothic Demi Cond" panose="020B0706030402020204" pitchFamily="34" charset="0"/>
                      </a:endParaRPr>
                    </a:p>
                  </a:txBody>
                  <a:tcPr/>
                </a:tc>
                <a:tc>
                  <a:txBody>
                    <a:bodyPr/>
                    <a:lstStyle/>
                    <a:p>
                      <a:pPr algn="ctr"/>
                      <a:endParaRPr lang="zh-TW" altLang="en-US" sz="1600" dirty="0">
                        <a:latin typeface="Franklin Gothic Demi Cond" panose="020B0706030402020204" pitchFamily="34" charset="0"/>
                      </a:endParaRPr>
                    </a:p>
                  </a:txBody>
                  <a:tcPr/>
                </a:tc>
                <a:tc>
                  <a:txBody>
                    <a:bodyPr/>
                    <a:lstStyle/>
                    <a:p>
                      <a:pPr algn="ctr"/>
                      <a:endParaRPr lang="zh-TW" altLang="en-US" sz="1600" dirty="0">
                        <a:latin typeface="Franklin Gothic Demi Cond" panose="020B0706030402020204" pitchFamily="34" charset="0"/>
                      </a:endParaRPr>
                    </a:p>
                  </a:txBody>
                  <a:tcPr/>
                </a:tc>
                <a:tc>
                  <a:txBody>
                    <a:bodyPr/>
                    <a:lstStyle/>
                    <a:p>
                      <a:pPr algn="ctr"/>
                      <a:endParaRPr lang="zh-TW" altLang="en-US" sz="1600" dirty="0">
                        <a:latin typeface="Franklin Gothic Demi Cond" panose="020B0706030402020204" pitchFamily="34" charset="0"/>
                      </a:endParaRPr>
                    </a:p>
                  </a:txBody>
                  <a:tcPr/>
                </a:tc>
                <a:tc>
                  <a:txBody>
                    <a:bodyPr/>
                    <a:lstStyle/>
                    <a:p>
                      <a:pPr algn="ctr"/>
                      <a:endParaRPr lang="zh-TW" altLang="en-US" sz="1600" dirty="0">
                        <a:latin typeface="Franklin Gothic Demi Cond" panose="020B0706030402020204" pitchFamily="34" charset="0"/>
                      </a:endParaRPr>
                    </a:p>
                  </a:txBody>
                  <a:tcPr/>
                </a:tc>
                <a:tc>
                  <a:txBody>
                    <a:bodyPr/>
                    <a:lstStyle/>
                    <a:p>
                      <a:pPr algn="ctr"/>
                      <a:endParaRPr lang="zh-TW" altLang="en-US" sz="1600" dirty="0">
                        <a:latin typeface="Franklin Gothic Demi Cond" panose="020B0706030402020204" pitchFamily="34" charset="0"/>
                      </a:endParaRPr>
                    </a:p>
                  </a:txBody>
                  <a:tcPr/>
                </a:tc>
                <a:tc>
                  <a:txBody>
                    <a:bodyPr/>
                    <a:lstStyle/>
                    <a:p>
                      <a:pPr algn="ctr"/>
                      <a:endParaRPr lang="zh-TW" altLang="en-US" sz="1600" dirty="0">
                        <a:latin typeface="Franklin Gothic Demi Cond" panose="020B0706030402020204" pitchFamily="34" charset="0"/>
                      </a:endParaRPr>
                    </a:p>
                  </a:txBody>
                  <a:tcPr/>
                </a:tc>
                <a:tc>
                  <a:txBody>
                    <a:bodyPr/>
                    <a:lstStyle/>
                    <a:p>
                      <a:pPr algn="ctr"/>
                      <a:endParaRPr lang="zh-TW" altLang="en-US" sz="1600" dirty="0">
                        <a:latin typeface="Franklin Gothic Demi Cond" panose="020B0706030402020204" pitchFamily="34" charset="0"/>
                      </a:endParaRPr>
                    </a:p>
                  </a:txBody>
                  <a:tcPr/>
                </a:tc>
                <a:tc>
                  <a:txBody>
                    <a:bodyPr/>
                    <a:lstStyle/>
                    <a:p>
                      <a:pPr algn="ctr"/>
                      <a:endParaRPr lang="zh-TW" altLang="en-US" sz="1600" dirty="0">
                        <a:latin typeface="Franklin Gothic Demi Cond" panose="020B0706030402020204" pitchFamily="34" charset="0"/>
                      </a:endParaRPr>
                    </a:p>
                  </a:txBody>
                  <a:tcPr/>
                </a:tc>
                <a:tc>
                  <a:txBody>
                    <a:bodyPr/>
                    <a:lstStyle/>
                    <a:p>
                      <a:pPr algn="ctr"/>
                      <a:endParaRPr lang="zh-TW" altLang="en-US" sz="1600" dirty="0">
                        <a:latin typeface="Franklin Gothic Demi Cond" panose="020B0706030402020204" pitchFamily="34" charset="0"/>
                      </a:endParaRPr>
                    </a:p>
                  </a:txBody>
                  <a:tcPr/>
                </a:tc>
                <a:tc>
                  <a:txBody>
                    <a:bodyPr/>
                    <a:lstStyle/>
                    <a:p>
                      <a:pPr algn="ctr"/>
                      <a:endParaRPr lang="zh-TW" altLang="en-US" sz="1600" dirty="0">
                        <a:latin typeface="Franklin Gothic Demi Cond" panose="020B0706030402020204" pitchFamily="34" charset="0"/>
                      </a:endParaRPr>
                    </a:p>
                  </a:txBody>
                  <a:tcPr/>
                </a:tc>
                <a:tc>
                  <a:txBody>
                    <a:bodyPr/>
                    <a:lstStyle/>
                    <a:p>
                      <a:pPr algn="ctr"/>
                      <a:endParaRPr lang="zh-TW" altLang="en-US" sz="1600" dirty="0">
                        <a:latin typeface="Franklin Gothic Demi Cond" panose="020B0706030402020204" pitchFamily="34" charset="0"/>
                      </a:endParaRPr>
                    </a:p>
                  </a:txBody>
                  <a:tcPr/>
                </a:tc>
                <a:extLst>
                  <a:ext uri="{0D108BD9-81ED-4DB2-BD59-A6C34878D82A}">
                    <a16:rowId xmlns:a16="http://schemas.microsoft.com/office/drawing/2014/main" val="369590316"/>
                  </a:ext>
                </a:extLst>
              </a:tr>
            </a:tbl>
          </a:graphicData>
        </a:graphic>
      </p:graphicFrame>
      <p:sp>
        <p:nvSpPr>
          <p:cNvPr id="7" name="文字方塊 6">
            <a:extLst>
              <a:ext uri="{FF2B5EF4-FFF2-40B4-BE49-F238E27FC236}">
                <a16:creationId xmlns:a16="http://schemas.microsoft.com/office/drawing/2014/main" id="{807DBEC4-F776-4286-8618-2BC5BE88815E}"/>
              </a:ext>
            </a:extLst>
          </p:cNvPr>
          <p:cNvSpPr txBox="1"/>
          <p:nvPr/>
        </p:nvSpPr>
        <p:spPr>
          <a:xfrm>
            <a:off x="339593" y="1617645"/>
            <a:ext cx="1843582" cy="369332"/>
          </a:xfrm>
          <a:prstGeom prst="rect">
            <a:avLst/>
          </a:prstGeom>
          <a:noFill/>
        </p:spPr>
        <p:txBody>
          <a:bodyPr wrap="none" rtlCol="0">
            <a:spAutoFit/>
          </a:bodyPr>
          <a:lstStyle/>
          <a:p>
            <a:r>
              <a:rPr lang="en-US" altLang="zh-TW" dirty="0">
                <a:latin typeface="Franklin Gothic Demi Cond" panose="020B0706030402020204" pitchFamily="34" charset="0"/>
              </a:rPr>
              <a:t>[#]: Vertex of event</a:t>
            </a:r>
            <a:endParaRPr lang="zh-TW" altLang="en-US" dirty="0">
              <a:latin typeface="Franklin Gothic Demi Cond" panose="020B0706030402020204" pitchFamily="34" charset="0"/>
            </a:endParaRPr>
          </a:p>
        </p:txBody>
      </p:sp>
    </p:spTree>
    <p:extLst>
      <p:ext uri="{BB962C8B-B14F-4D97-AF65-F5344CB8AC3E}">
        <p14:creationId xmlns:p14="http://schemas.microsoft.com/office/powerpoint/2010/main" val="304299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B368BE-1F89-4375-AB28-F81BBD37B9AC}"/>
              </a:ext>
            </a:extLst>
          </p:cNvPr>
          <p:cNvSpPr>
            <a:spLocks noGrp="1"/>
          </p:cNvSpPr>
          <p:nvPr>
            <p:ph type="title"/>
          </p:nvPr>
        </p:nvSpPr>
        <p:spPr/>
        <p:txBody>
          <a:bodyPr>
            <a:normAutofit/>
          </a:bodyPr>
          <a:lstStyle/>
          <a:p>
            <a:r>
              <a:rPr lang="en-US" altLang="zh-TW" sz="3600" dirty="0"/>
              <a:t>Q7_Ans</a:t>
            </a:r>
            <a:r>
              <a:rPr lang="zh-TW" altLang="en-US" sz="3600" dirty="0"/>
              <a:t> </a:t>
            </a:r>
            <a:r>
              <a:rPr lang="en-US" altLang="zh-TW" sz="3600" dirty="0"/>
              <a:t>(2)</a:t>
            </a:r>
            <a:endParaRPr lang="zh-TW" altLang="en-US" sz="3600" dirty="0"/>
          </a:p>
        </p:txBody>
      </p:sp>
      <p:sp>
        <p:nvSpPr>
          <p:cNvPr id="3" name="內容版面配置區 2">
            <a:extLst>
              <a:ext uri="{FF2B5EF4-FFF2-40B4-BE49-F238E27FC236}">
                <a16:creationId xmlns:a16="http://schemas.microsoft.com/office/drawing/2014/main" id="{93EAE521-204E-421F-970E-CEDB22BB82B4}"/>
              </a:ext>
            </a:extLst>
          </p:cNvPr>
          <p:cNvSpPr>
            <a:spLocks noGrp="1"/>
          </p:cNvSpPr>
          <p:nvPr>
            <p:ph idx="1"/>
          </p:nvPr>
        </p:nvSpPr>
        <p:spPr/>
        <p:txBody>
          <a:bodyPr/>
          <a:lstStyle/>
          <a:p>
            <a:r>
              <a:rPr lang="en-US" altLang="zh-TW" sz="2400" dirty="0"/>
              <a:t>Step 2_le: </a:t>
            </a:r>
          </a:p>
          <a:p>
            <a:pPr marL="34290" indent="0">
              <a:buNone/>
            </a:pPr>
            <a:endParaRPr lang="zh-TW" altLang="en-US" dirty="0"/>
          </a:p>
        </p:txBody>
      </p:sp>
      <p:sp>
        <p:nvSpPr>
          <p:cNvPr id="4" name="投影片編號版面配置區 3">
            <a:extLst>
              <a:ext uri="{FF2B5EF4-FFF2-40B4-BE49-F238E27FC236}">
                <a16:creationId xmlns:a16="http://schemas.microsoft.com/office/drawing/2014/main" id="{6AD84A9B-613B-4A5E-9A49-41445AF00729}"/>
              </a:ext>
            </a:extLst>
          </p:cNvPr>
          <p:cNvSpPr>
            <a:spLocks noGrp="1"/>
          </p:cNvSpPr>
          <p:nvPr>
            <p:ph type="sldNum" sz="quarter" idx="12"/>
          </p:nvPr>
        </p:nvSpPr>
        <p:spPr/>
        <p:txBody>
          <a:bodyPr/>
          <a:lstStyle/>
          <a:p>
            <a:fld id="{FC749032-2A07-4AE8-BA90-74324CAE0C87}" type="slidenum">
              <a:rPr lang="en-US" altLang="zh-TW" smtClean="0"/>
              <a:pPr/>
              <a:t>34</a:t>
            </a:fld>
            <a:endParaRPr lang="en-US" altLang="en-US" dirty="0"/>
          </a:p>
        </p:txBody>
      </p:sp>
      <p:pic>
        <p:nvPicPr>
          <p:cNvPr id="5" name="圖片 4">
            <a:extLst>
              <a:ext uri="{FF2B5EF4-FFF2-40B4-BE49-F238E27FC236}">
                <a16:creationId xmlns:a16="http://schemas.microsoft.com/office/drawing/2014/main" id="{780A9A65-5F86-424B-96FA-0B367F4A02FE}"/>
              </a:ext>
            </a:extLst>
          </p:cNvPr>
          <p:cNvPicPr/>
          <p:nvPr/>
        </p:nvPicPr>
        <p:blipFill>
          <a:blip r:embed="rId2">
            <a:extLst>
              <a:ext uri="{28A0092B-C50C-407E-A947-70E740481C1C}">
                <a14:useLocalDpi xmlns:a14="http://schemas.microsoft.com/office/drawing/2010/main" val="0"/>
              </a:ext>
            </a:extLst>
          </a:blip>
          <a:stretch>
            <a:fillRect/>
          </a:stretch>
        </p:blipFill>
        <p:spPr>
          <a:xfrm>
            <a:off x="5347270" y="663350"/>
            <a:ext cx="5799940" cy="2074867"/>
          </a:xfrm>
          <a:prstGeom prst="rect">
            <a:avLst/>
          </a:prstGeom>
        </p:spPr>
      </p:pic>
      <p:sp>
        <p:nvSpPr>
          <p:cNvPr id="6" name="文字方塊 5">
            <a:extLst>
              <a:ext uri="{FF2B5EF4-FFF2-40B4-BE49-F238E27FC236}">
                <a16:creationId xmlns:a16="http://schemas.microsoft.com/office/drawing/2014/main" id="{70258C86-BA19-4EF7-B5FC-8E00E08FA944}"/>
              </a:ext>
            </a:extLst>
          </p:cNvPr>
          <p:cNvSpPr txBox="1"/>
          <p:nvPr/>
        </p:nvSpPr>
        <p:spPr>
          <a:xfrm>
            <a:off x="10366180" y="1317277"/>
            <a:ext cx="421910" cy="369332"/>
          </a:xfrm>
          <a:prstGeom prst="rect">
            <a:avLst/>
          </a:prstGeom>
          <a:noFill/>
        </p:spPr>
        <p:txBody>
          <a:bodyPr wrap="none" rtlCol="0">
            <a:spAutoFit/>
          </a:bodyPr>
          <a:lstStyle/>
          <a:p>
            <a:r>
              <a:rPr lang="en-US" altLang="zh-TW" dirty="0">
                <a:solidFill>
                  <a:srgbClr val="FF0000"/>
                </a:solidFill>
                <a:latin typeface="Franklin Gothic Demi Cond" panose="020B0706030402020204" pitchFamily="34" charset="0"/>
              </a:rPr>
              <a:t>23</a:t>
            </a:r>
            <a:endParaRPr lang="zh-TW" altLang="en-US" dirty="0">
              <a:solidFill>
                <a:srgbClr val="FF0000"/>
              </a:solidFill>
              <a:latin typeface="Franklin Gothic Demi Cond" panose="020B0706030402020204" pitchFamily="34" charset="0"/>
            </a:endParaRPr>
          </a:p>
        </p:txBody>
      </p:sp>
      <p:sp>
        <p:nvSpPr>
          <p:cNvPr id="7" name="文字方塊 6">
            <a:extLst>
              <a:ext uri="{FF2B5EF4-FFF2-40B4-BE49-F238E27FC236}">
                <a16:creationId xmlns:a16="http://schemas.microsoft.com/office/drawing/2014/main" id="{1183C559-672F-4556-9C0E-BA411F681DA2}"/>
              </a:ext>
            </a:extLst>
          </p:cNvPr>
          <p:cNvSpPr txBox="1"/>
          <p:nvPr/>
        </p:nvSpPr>
        <p:spPr>
          <a:xfrm>
            <a:off x="9328877" y="1300860"/>
            <a:ext cx="414024" cy="369332"/>
          </a:xfrm>
          <a:prstGeom prst="rect">
            <a:avLst/>
          </a:prstGeom>
          <a:noFill/>
        </p:spPr>
        <p:txBody>
          <a:bodyPr wrap="none" rtlCol="0">
            <a:spAutoFit/>
          </a:bodyPr>
          <a:lstStyle/>
          <a:p>
            <a:r>
              <a:rPr lang="en-US" altLang="zh-TW" dirty="0">
                <a:solidFill>
                  <a:srgbClr val="FF0000"/>
                </a:solidFill>
                <a:latin typeface="Franklin Gothic Demi Cond" panose="020B0706030402020204" pitchFamily="34" charset="0"/>
              </a:rPr>
              <a:t>21</a:t>
            </a:r>
            <a:endParaRPr lang="zh-TW" altLang="en-US" dirty="0">
              <a:solidFill>
                <a:srgbClr val="FF0000"/>
              </a:solidFill>
              <a:latin typeface="Franklin Gothic Demi Cond" panose="020B0706030402020204" pitchFamily="34" charset="0"/>
            </a:endParaRPr>
          </a:p>
        </p:txBody>
      </p:sp>
      <p:sp>
        <p:nvSpPr>
          <p:cNvPr id="8" name="文字方塊 7">
            <a:extLst>
              <a:ext uri="{FF2B5EF4-FFF2-40B4-BE49-F238E27FC236}">
                <a16:creationId xmlns:a16="http://schemas.microsoft.com/office/drawing/2014/main" id="{4907FA0B-9148-4BDE-8854-34D43CF38761}"/>
              </a:ext>
            </a:extLst>
          </p:cNvPr>
          <p:cNvSpPr txBox="1"/>
          <p:nvPr/>
        </p:nvSpPr>
        <p:spPr>
          <a:xfrm>
            <a:off x="9535889" y="2032284"/>
            <a:ext cx="421910" cy="369332"/>
          </a:xfrm>
          <a:prstGeom prst="rect">
            <a:avLst/>
          </a:prstGeom>
          <a:noFill/>
        </p:spPr>
        <p:txBody>
          <a:bodyPr wrap="none" rtlCol="0">
            <a:spAutoFit/>
          </a:bodyPr>
          <a:lstStyle/>
          <a:p>
            <a:r>
              <a:rPr lang="en-US" altLang="zh-TW" dirty="0">
                <a:solidFill>
                  <a:srgbClr val="FF0000"/>
                </a:solidFill>
                <a:latin typeface="Franklin Gothic Demi Cond" panose="020B0706030402020204" pitchFamily="34" charset="0"/>
              </a:rPr>
              <a:t>13</a:t>
            </a:r>
            <a:endParaRPr lang="zh-TW" altLang="en-US" dirty="0">
              <a:solidFill>
                <a:srgbClr val="FF0000"/>
              </a:solidFill>
              <a:latin typeface="Franklin Gothic Demi Cond" panose="020B0706030402020204" pitchFamily="34" charset="0"/>
            </a:endParaRPr>
          </a:p>
        </p:txBody>
      </p:sp>
      <p:sp>
        <p:nvSpPr>
          <p:cNvPr id="9" name="文字方塊 8">
            <a:extLst>
              <a:ext uri="{FF2B5EF4-FFF2-40B4-BE49-F238E27FC236}">
                <a16:creationId xmlns:a16="http://schemas.microsoft.com/office/drawing/2014/main" id="{C1ECFDA8-C5A0-48D5-8199-2D1A1ED2C726}"/>
              </a:ext>
            </a:extLst>
          </p:cNvPr>
          <p:cNvSpPr txBox="1"/>
          <p:nvPr/>
        </p:nvSpPr>
        <p:spPr>
          <a:xfrm>
            <a:off x="9328877" y="714740"/>
            <a:ext cx="416140" cy="369332"/>
          </a:xfrm>
          <a:prstGeom prst="rect">
            <a:avLst/>
          </a:prstGeom>
          <a:noFill/>
        </p:spPr>
        <p:txBody>
          <a:bodyPr wrap="none" rtlCol="0">
            <a:spAutoFit/>
          </a:bodyPr>
          <a:lstStyle/>
          <a:p>
            <a:r>
              <a:rPr lang="en-US" altLang="zh-TW" dirty="0">
                <a:solidFill>
                  <a:srgbClr val="FF0000"/>
                </a:solidFill>
                <a:latin typeface="Franklin Gothic Demi Cond" panose="020B0706030402020204" pitchFamily="34" charset="0"/>
              </a:rPr>
              <a:t>16</a:t>
            </a:r>
            <a:endParaRPr lang="zh-TW" altLang="en-US" dirty="0">
              <a:solidFill>
                <a:srgbClr val="FF0000"/>
              </a:solidFill>
              <a:latin typeface="Franklin Gothic Demi Cond" panose="020B0706030402020204" pitchFamily="34" charset="0"/>
            </a:endParaRPr>
          </a:p>
        </p:txBody>
      </p:sp>
      <p:sp>
        <p:nvSpPr>
          <p:cNvPr id="10" name="文字方塊 9">
            <a:extLst>
              <a:ext uri="{FF2B5EF4-FFF2-40B4-BE49-F238E27FC236}">
                <a16:creationId xmlns:a16="http://schemas.microsoft.com/office/drawing/2014/main" id="{976DB169-4AB9-4E2E-9D73-F785B1BD808E}"/>
              </a:ext>
            </a:extLst>
          </p:cNvPr>
          <p:cNvSpPr txBox="1"/>
          <p:nvPr/>
        </p:nvSpPr>
        <p:spPr>
          <a:xfrm>
            <a:off x="8134257" y="705681"/>
            <a:ext cx="422616" cy="369332"/>
          </a:xfrm>
          <a:prstGeom prst="rect">
            <a:avLst/>
          </a:prstGeom>
          <a:noFill/>
        </p:spPr>
        <p:txBody>
          <a:bodyPr wrap="none" rtlCol="0">
            <a:spAutoFit/>
          </a:bodyPr>
          <a:lstStyle/>
          <a:p>
            <a:r>
              <a:rPr lang="en-US" altLang="zh-TW" dirty="0">
                <a:solidFill>
                  <a:srgbClr val="FF0000"/>
                </a:solidFill>
                <a:latin typeface="Franklin Gothic Demi Cond" panose="020B0706030402020204" pitchFamily="34" charset="0"/>
              </a:rPr>
              <a:t>12</a:t>
            </a:r>
            <a:endParaRPr lang="zh-TW" altLang="en-US" dirty="0">
              <a:solidFill>
                <a:srgbClr val="FF0000"/>
              </a:solidFill>
              <a:latin typeface="Franklin Gothic Demi Cond" panose="020B0706030402020204" pitchFamily="34" charset="0"/>
            </a:endParaRPr>
          </a:p>
        </p:txBody>
      </p:sp>
      <p:sp>
        <p:nvSpPr>
          <p:cNvPr id="11" name="文字方塊 10">
            <a:extLst>
              <a:ext uri="{FF2B5EF4-FFF2-40B4-BE49-F238E27FC236}">
                <a16:creationId xmlns:a16="http://schemas.microsoft.com/office/drawing/2014/main" id="{F8BF8C6A-BC0D-4903-BF5F-A2361CEACFCB}"/>
              </a:ext>
            </a:extLst>
          </p:cNvPr>
          <p:cNvSpPr txBox="1"/>
          <p:nvPr/>
        </p:nvSpPr>
        <p:spPr>
          <a:xfrm>
            <a:off x="8705598" y="1362855"/>
            <a:ext cx="416140" cy="369332"/>
          </a:xfrm>
          <a:prstGeom prst="rect">
            <a:avLst/>
          </a:prstGeom>
          <a:noFill/>
        </p:spPr>
        <p:txBody>
          <a:bodyPr wrap="none" rtlCol="0">
            <a:spAutoFit/>
          </a:bodyPr>
          <a:lstStyle/>
          <a:p>
            <a:r>
              <a:rPr lang="en-US" altLang="zh-TW" dirty="0">
                <a:solidFill>
                  <a:srgbClr val="FF0000"/>
                </a:solidFill>
                <a:latin typeface="Franklin Gothic Demi Cond" panose="020B0706030402020204" pitchFamily="34" charset="0"/>
              </a:rPr>
              <a:t>16</a:t>
            </a:r>
            <a:endParaRPr lang="zh-TW" altLang="en-US" dirty="0">
              <a:solidFill>
                <a:srgbClr val="FF0000"/>
              </a:solidFill>
              <a:latin typeface="Franklin Gothic Demi Cond" panose="020B0706030402020204" pitchFamily="34" charset="0"/>
            </a:endParaRPr>
          </a:p>
        </p:txBody>
      </p:sp>
      <p:sp>
        <p:nvSpPr>
          <p:cNvPr id="12" name="文字方塊 11">
            <a:extLst>
              <a:ext uri="{FF2B5EF4-FFF2-40B4-BE49-F238E27FC236}">
                <a16:creationId xmlns:a16="http://schemas.microsoft.com/office/drawing/2014/main" id="{1A05C44B-E5D8-41B9-ABE2-90732A3E1C6C}"/>
              </a:ext>
            </a:extLst>
          </p:cNvPr>
          <p:cNvSpPr txBox="1"/>
          <p:nvPr/>
        </p:nvSpPr>
        <p:spPr>
          <a:xfrm>
            <a:off x="8193921" y="1896774"/>
            <a:ext cx="303288" cy="369332"/>
          </a:xfrm>
          <a:prstGeom prst="rect">
            <a:avLst/>
          </a:prstGeom>
          <a:noFill/>
        </p:spPr>
        <p:txBody>
          <a:bodyPr wrap="none" rtlCol="0">
            <a:spAutoFit/>
          </a:bodyPr>
          <a:lstStyle/>
          <a:p>
            <a:r>
              <a:rPr lang="en-US" altLang="zh-TW" dirty="0">
                <a:solidFill>
                  <a:srgbClr val="FF0000"/>
                </a:solidFill>
                <a:latin typeface="Franklin Gothic Demi Cond" panose="020B0706030402020204" pitchFamily="34" charset="0"/>
              </a:rPr>
              <a:t>9</a:t>
            </a:r>
            <a:endParaRPr lang="zh-TW" altLang="en-US" dirty="0">
              <a:solidFill>
                <a:srgbClr val="FF0000"/>
              </a:solidFill>
              <a:latin typeface="Franklin Gothic Demi Cond" panose="020B0706030402020204" pitchFamily="34" charset="0"/>
            </a:endParaRPr>
          </a:p>
        </p:txBody>
      </p:sp>
      <p:sp>
        <p:nvSpPr>
          <p:cNvPr id="13" name="文字方塊 12">
            <a:extLst>
              <a:ext uri="{FF2B5EF4-FFF2-40B4-BE49-F238E27FC236}">
                <a16:creationId xmlns:a16="http://schemas.microsoft.com/office/drawing/2014/main" id="{568D5DE2-6AC4-47BB-8736-092EB09D08CB}"/>
              </a:ext>
            </a:extLst>
          </p:cNvPr>
          <p:cNvSpPr txBox="1"/>
          <p:nvPr/>
        </p:nvSpPr>
        <p:spPr>
          <a:xfrm>
            <a:off x="6969792" y="1896774"/>
            <a:ext cx="303288" cy="369332"/>
          </a:xfrm>
          <a:prstGeom prst="rect">
            <a:avLst/>
          </a:prstGeom>
          <a:noFill/>
        </p:spPr>
        <p:txBody>
          <a:bodyPr wrap="none" rtlCol="0">
            <a:spAutoFit/>
          </a:bodyPr>
          <a:lstStyle/>
          <a:p>
            <a:r>
              <a:rPr lang="en-US" altLang="zh-TW" dirty="0">
                <a:solidFill>
                  <a:srgbClr val="FF0000"/>
                </a:solidFill>
                <a:latin typeface="Franklin Gothic Demi Cond" panose="020B0706030402020204" pitchFamily="34" charset="0"/>
              </a:rPr>
              <a:t>6</a:t>
            </a:r>
            <a:endParaRPr lang="zh-TW" altLang="en-US" dirty="0">
              <a:solidFill>
                <a:srgbClr val="FF0000"/>
              </a:solidFill>
              <a:latin typeface="Franklin Gothic Demi Cond" panose="020B0706030402020204" pitchFamily="34" charset="0"/>
            </a:endParaRPr>
          </a:p>
        </p:txBody>
      </p:sp>
      <p:sp>
        <p:nvSpPr>
          <p:cNvPr id="14" name="文字方塊 13">
            <a:extLst>
              <a:ext uri="{FF2B5EF4-FFF2-40B4-BE49-F238E27FC236}">
                <a16:creationId xmlns:a16="http://schemas.microsoft.com/office/drawing/2014/main" id="{BC069E6A-6CA0-4A9B-A57A-72E61687ADB4}"/>
              </a:ext>
            </a:extLst>
          </p:cNvPr>
          <p:cNvSpPr txBox="1"/>
          <p:nvPr/>
        </p:nvSpPr>
        <p:spPr>
          <a:xfrm>
            <a:off x="6883142" y="663350"/>
            <a:ext cx="303288" cy="369332"/>
          </a:xfrm>
          <a:prstGeom prst="rect">
            <a:avLst/>
          </a:prstGeom>
          <a:noFill/>
        </p:spPr>
        <p:txBody>
          <a:bodyPr wrap="square" rtlCol="0">
            <a:spAutoFit/>
          </a:bodyPr>
          <a:lstStyle/>
          <a:p>
            <a:r>
              <a:rPr lang="en-US" altLang="zh-TW" dirty="0">
                <a:solidFill>
                  <a:srgbClr val="FF0000"/>
                </a:solidFill>
                <a:latin typeface="Franklin Gothic Demi Cond" panose="020B0706030402020204" pitchFamily="34" charset="0"/>
              </a:rPr>
              <a:t>5</a:t>
            </a:r>
            <a:endParaRPr lang="zh-TW" altLang="en-US" dirty="0">
              <a:solidFill>
                <a:srgbClr val="FF0000"/>
              </a:solidFill>
              <a:latin typeface="Franklin Gothic Demi Cond" panose="020B0706030402020204" pitchFamily="34" charset="0"/>
            </a:endParaRPr>
          </a:p>
        </p:txBody>
      </p:sp>
      <p:sp>
        <p:nvSpPr>
          <p:cNvPr id="15" name="文字方塊 14">
            <a:extLst>
              <a:ext uri="{FF2B5EF4-FFF2-40B4-BE49-F238E27FC236}">
                <a16:creationId xmlns:a16="http://schemas.microsoft.com/office/drawing/2014/main" id="{F7565E3D-52AB-48B3-8A92-A9FEB9FDAE11}"/>
              </a:ext>
            </a:extLst>
          </p:cNvPr>
          <p:cNvSpPr txBox="1"/>
          <p:nvPr/>
        </p:nvSpPr>
        <p:spPr>
          <a:xfrm>
            <a:off x="6096000" y="1263073"/>
            <a:ext cx="303288" cy="369332"/>
          </a:xfrm>
          <a:prstGeom prst="rect">
            <a:avLst/>
          </a:prstGeom>
          <a:noFill/>
        </p:spPr>
        <p:txBody>
          <a:bodyPr wrap="square" rtlCol="0">
            <a:spAutoFit/>
          </a:bodyPr>
          <a:lstStyle/>
          <a:p>
            <a:r>
              <a:rPr lang="en-US" altLang="zh-TW" dirty="0">
                <a:solidFill>
                  <a:srgbClr val="FF0000"/>
                </a:solidFill>
                <a:latin typeface="Franklin Gothic Demi Cond" panose="020B0706030402020204" pitchFamily="34" charset="0"/>
              </a:rPr>
              <a:t>0</a:t>
            </a:r>
            <a:endParaRPr lang="zh-TW" altLang="en-US" dirty="0">
              <a:solidFill>
                <a:srgbClr val="FF0000"/>
              </a:solidFill>
              <a:latin typeface="Franklin Gothic Demi Cond" panose="020B0706030402020204" pitchFamily="34" charset="0"/>
            </a:endParaRPr>
          </a:p>
        </p:txBody>
      </p:sp>
      <p:graphicFrame>
        <p:nvGraphicFramePr>
          <p:cNvPr id="17" name="表格 16">
            <a:extLst>
              <a:ext uri="{FF2B5EF4-FFF2-40B4-BE49-F238E27FC236}">
                <a16:creationId xmlns:a16="http://schemas.microsoft.com/office/drawing/2014/main" id="{0575E5C1-76EE-467E-BC60-CF9994F79AE5}"/>
              </a:ext>
            </a:extLst>
          </p:cNvPr>
          <p:cNvGraphicFramePr>
            <a:graphicFrameLocks noGrp="1"/>
          </p:cNvGraphicFramePr>
          <p:nvPr>
            <p:extLst>
              <p:ext uri="{D42A27DB-BD31-4B8C-83A1-F6EECF244321}">
                <p14:modId xmlns:p14="http://schemas.microsoft.com/office/powerpoint/2010/main" val="3818907171"/>
              </p:ext>
            </p:extLst>
          </p:nvPr>
        </p:nvGraphicFramePr>
        <p:xfrm>
          <a:off x="1215846" y="2607375"/>
          <a:ext cx="3835094" cy="3708400"/>
        </p:xfrm>
        <a:graphic>
          <a:graphicData uri="http://schemas.openxmlformats.org/drawingml/2006/table">
            <a:tbl>
              <a:tblPr firstRow="1" bandRow="1">
                <a:tableStyleId>{BC89EF96-8CEA-46FF-86C4-4CE0E7609802}</a:tableStyleId>
              </a:tblPr>
              <a:tblGrid>
                <a:gridCol w="3835094">
                  <a:extLst>
                    <a:ext uri="{9D8B030D-6E8A-4147-A177-3AD203B41FA5}">
                      <a16:colId xmlns:a16="http://schemas.microsoft.com/office/drawing/2014/main" val="2102255082"/>
                    </a:ext>
                  </a:extLst>
                </a:gridCol>
              </a:tblGrid>
              <a:tr h="370840">
                <a:tc>
                  <a:txBody>
                    <a:bodyPr/>
                    <a:lstStyle/>
                    <a:p>
                      <a:r>
                        <a:rPr lang="en-US" altLang="zh-TW" sz="1800" b="0" dirty="0">
                          <a:latin typeface="Franklin Gothic Demi Cond" panose="020B0706030402020204" pitchFamily="34" charset="0"/>
                        </a:rPr>
                        <a:t>le[10] = </a:t>
                      </a:r>
                      <a:r>
                        <a:rPr lang="en-US" altLang="zh-TW" sz="1800" b="0" dirty="0" err="1">
                          <a:latin typeface="Franklin Gothic Demi Cond" panose="020B0706030402020204" pitchFamily="34" charset="0"/>
                        </a:rPr>
                        <a:t>ee</a:t>
                      </a:r>
                      <a:r>
                        <a:rPr lang="en-US" altLang="zh-TW" sz="1800" b="0" dirty="0">
                          <a:latin typeface="Franklin Gothic Demi Cond" panose="020B0706030402020204" pitchFamily="34" charset="0"/>
                        </a:rPr>
                        <a:t>[10] = </a:t>
                      </a:r>
                      <a:r>
                        <a:rPr lang="en-US" altLang="zh-TW" sz="1800" b="0" dirty="0">
                          <a:solidFill>
                            <a:srgbClr val="FF0000"/>
                          </a:solidFill>
                          <a:latin typeface="Franklin Gothic Demi Cond" panose="020B0706030402020204" pitchFamily="34" charset="0"/>
                        </a:rPr>
                        <a:t>23</a:t>
                      </a:r>
                      <a:endParaRPr lang="zh-TW" altLang="en-US" sz="1800" b="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2338966388"/>
                  </a:ext>
                </a:extLst>
              </a:tr>
              <a:tr h="370840">
                <a:tc>
                  <a:txBody>
                    <a:bodyPr/>
                    <a:lstStyle/>
                    <a:p>
                      <a:r>
                        <a:rPr lang="en-US" altLang="zh-TW" sz="1800" dirty="0">
                          <a:latin typeface="Franklin Gothic Demi Cond" panose="020B0706030402020204" pitchFamily="34" charset="0"/>
                        </a:rPr>
                        <a:t>le[6] = min{ le[10] - 4 }=19</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172183211"/>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1800" dirty="0">
                          <a:latin typeface="Franklin Gothic Demi Cond" panose="020B0706030402020204" pitchFamily="34" charset="0"/>
                        </a:rPr>
                        <a:t>le[9] = min{ le[10] - 2 } = </a:t>
                      </a:r>
                      <a:r>
                        <a:rPr lang="en-US" altLang="zh-TW" sz="1800" dirty="0">
                          <a:solidFill>
                            <a:srgbClr val="FF0000"/>
                          </a:solidFill>
                          <a:latin typeface="Franklin Gothic Demi Cond" panose="020B0706030402020204" pitchFamily="34" charset="0"/>
                        </a:rPr>
                        <a:t>21</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294972906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1800" dirty="0">
                          <a:latin typeface="Franklin Gothic Demi Cond" panose="020B0706030402020204" pitchFamily="34" charset="0"/>
                        </a:rPr>
                        <a:t>le[7] = min{ le[9] - 5 } = </a:t>
                      </a:r>
                      <a:r>
                        <a:rPr lang="en-US" altLang="zh-TW" sz="1800" dirty="0">
                          <a:solidFill>
                            <a:srgbClr val="FF0000"/>
                          </a:solidFill>
                          <a:latin typeface="Franklin Gothic Demi Cond" panose="020B0706030402020204" pitchFamily="34" charset="0"/>
                        </a:rPr>
                        <a:t>16</a:t>
                      </a:r>
                      <a:r>
                        <a:rPr lang="en-US" altLang="zh-TW" sz="1800" dirty="0">
                          <a:latin typeface="Franklin Gothic Demi Cond" panose="020B0706030402020204" pitchFamily="34" charset="0"/>
                        </a:rPr>
                        <a:t> </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3948913819"/>
                  </a:ext>
                </a:extLst>
              </a:tr>
              <a:tr h="370840">
                <a:tc>
                  <a:txBody>
                    <a:bodyPr/>
                    <a:lstStyle/>
                    <a:p>
                      <a:r>
                        <a:rPr lang="en-US" altLang="zh-TW" sz="1800" dirty="0">
                          <a:latin typeface="Franklin Gothic Demi Cond" panose="020B0706030402020204" pitchFamily="34" charset="0"/>
                        </a:rPr>
                        <a:t>le[4] = min{ le[6] - 4, le[7] - 4} = </a:t>
                      </a:r>
                      <a:r>
                        <a:rPr lang="en-US" altLang="zh-TW" sz="1800" dirty="0">
                          <a:solidFill>
                            <a:srgbClr val="FF0000"/>
                          </a:solidFill>
                          <a:latin typeface="Franklin Gothic Demi Cond" panose="020B0706030402020204" pitchFamily="34" charset="0"/>
                        </a:rPr>
                        <a:t>12</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1423588261"/>
                  </a:ext>
                </a:extLst>
              </a:tr>
              <a:tr h="370840">
                <a:tc>
                  <a:txBody>
                    <a:bodyPr/>
                    <a:lstStyle/>
                    <a:p>
                      <a:r>
                        <a:rPr lang="en-US" altLang="zh-TW" sz="1800" dirty="0">
                          <a:latin typeface="Franklin Gothic Demi Cond" panose="020B0706030402020204" pitchFamily="34" charset="0"/>
                        </a:rPr>
                        <a:t>le[2] = min{ le[4] - 3} = 9</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445747546"/>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TW" sz="1800" dirty="0">
                          <a:latin typeface="Franklin Gothic Demi Cond" panose="020B0706030402020204" pitchFamily="34" charset="0"/>
                        </a:rPr>
                        <a:t>le[8] = min{ le[9] – 2 } = 19</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3671015150"/>
                  </a:ext>
                </a:extLst>
              </a:tr>
              <a:tr h="370840">
                <a:tc>
                  <a:txBody>
                    <a:bodyPr/>
                    <a:lstStyle/>
                    <a:p>
                      <a:r>
                        <a:rPr lang="en-US" altLang="zh-TW" sz="1800" dirty="0">
                          <a:latin typeface="Franklin Gothic Demi Cond" panose="020B0706030402020204" pitchFamily="34" charset="0"/>
                        </a:rPr>
                        <a:t>le[5] = min{ le[7] – 1, le[8] - 4} = </a:t>
                      </a:r>
                      <a:r>
                        <a:rPr lang="en-US" altLang="zh-TW" sz="1800" dirty="0">
                          <a:solidFill>
                            <a:srgbClr val="FF0000"/>
                          </a:solidFill>
                          <a:latin typeface="Franklin Gothic Demi Cond" panose="020B0706030402020204" pitchFamily="34" charset="0"/>
                        </a:rPr>
                        <a:t>9</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1605924733"/>
                  </a:ext>
                </a:extLst>
              </a:tr>
              <a:tr h="370840">
                <a:tc>
                  <a:txBody>
                    <a:bodyPr/>
                    <a:lstStyle/>
                    <a:p>
                      <a:r>
                        <a:rPr lang="en-US" altLang="zh-TW" sz="1800" dirty="0">
                          <a:latin typeface="Franklin Gothic Demi Cond" panose="020B0706030402020204" pitchFamily="34" charset="0"/>
                        </a:rPr>
                        <a:t>le[3] = min{ le[4] – 6, le[5] - 3} = </a:t>
                      </a:r>
                      <a:r>
                        <a:rPr lang="en-US" altLang="zh-TW" sz="1800" dirty="0">
                          <a:solidFill>
                            <a:srgbClr val="FF0000"/>
                          </a:solidFill>
                          <a:latin typeface="Franklin Gothic Demi Cond" panose="020B0706030402020204" pitchFamily="34" charset="0"/>
                        </a:rPr>
                        <a:t>6</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3524199620"/>
                  </a:ext>
                </a:extLst>
              </a:tr>
              <a:tr h="370840">
                <a:tc>
                  <a:txBody>
                    <a:bodyPr/>
                    <a:lstStyle/>
                    <a:p>
                      <a:r>
                        <a:rPr lang="en-US" altLang="zh-TW" sz="1800" dirty="0">
                          <a:latin typeface="Franklin Gothic Demi Cond" panose="020B0706030402020204" pitchFamily="34" charset="0"/>
                        </a:rPr>
                        <a:t>le[1] = min{ le[3] – 6, le[2] - 5} = </a:t>
                      </a:r>
                      <a:r>
                        <a:rPr lang="en-US" altLang="zh-TW" sz="1800" dirty="0">
                          <a:solidFill>
                            <a:srgbClr val="FF0000"/>
                          </a:solidFill>
                          <a:latin typeface="Franklin Gothic Demi Cond" panose="020B0706030402020204" pitchFamily="34" charset="0"/>
                        </a:rPr>
                        <a:t>0</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2502405908"/>
                  </a:ext>
                </a:extLst>
              </a:tr>
            </a:tbl>
          </a:graphicData>
        </a:graphic>
      </p:graphicFrame>
      <p:pic>
        <p:nvPicPr>
          <p:cNvPr id="18" name="圖片 17">
            <a:extLst>
              <a:ext uri="{FF2B5EF4-FFF2-40B4-BE49-F238E27FC236}">
                <a16:creationId xmlns:a16="http://schemas.microsoft.com/office/drawing/2014/main" id="{FEF3E3D1-45E8-4B85-A262-BC0D36C5CC61}"/>
              </a:ext>
            </a:extLst>
          </p:cNvPr>
          <p:cNvPicPr/>
          <p:nvPr/>
        </p:nvPicPr>
        <p:blipFill>
          <a:blip r:embed="rId2">
            <a:extLst>
              <a:ext uri="{28A0092B-C50C-407E-A947-70E740481C1C}">
                <a14:useLocalDpi xmlns:a14="http://schemas.microsoft.com/office/drawing/2010/main" val="0"/>
              </a:ext>
            </a:extLst>
          </a:blip>
          <a:stretch>
            <a:fillRect/>
          </a:stretch>
        </p:blipFill>
        <p:spPr>
          <a:xfrm>
            <a:off x="5347270" y="3632659"/>
            <a:ext cx="5799940" cy="2074867"/>
          </a:xfrm>
          <a:prstGeom prst="rect">
            <a:avLst/>
          </a:prstGeom>
        </p:spPr>
      </p:pic>
      <p:cxnSp>
        <p:nvCxnSpPr>
          <p:cNvPr id="20" name="直線接點 19">
            <a:extLst>
              <a:ext uri="{FF2B5EF4-FFF2-40B4-BE49-F238E27FC236}">
                <a16:creationId xmlns:a16="http://schemas.microsoft.com/office/drawing/2014/main" id="{56B9FFE7-B3B6-4CE7-A315-7D314C23CF8A}"/>
              </a:ext>
            </a:extLst>
          </p:cNvPr>
          <p:cNvCxnSpPr>
            <a:cxnSpLocks/>
          </p:cNvCxnSpPr>
          <p:nvPr/>
        </p:nvCxnSpPr>
        <p:spPr>
          <a:xfrm>
            <a:off x="6164826" y="4664615"/>
            <a:ext cx="793766" cy="6137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8EC2DFA5-1D99-4DA8-A7ED-EAED976C0BB8}"/>
              </a:ext>
            </a:extLst>
          </p:cNvPr>
          <p:cNvCxnSpPr>
            <a:cxnSpLocks/>
          </p:cNvCxnSpPr>
          <p:nvPr/>
        </p:nvCxnSpPr>
        <p:spPr>
          <a:xfrm>
            <a:off x="6969792" y="5278608"/>
            <a:ext cx="127744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618EF1B7-AC2A-49AF-BC92-D5817F2C0202}"/>
              </a:ext>
            </a:extLst>
          </p:cNvPr>
          <p:cNvCxnSpPr>
            <a:cxnSpLocks/>
          </p:cNvCxnSpPr>
          <p:nvPr/>
        </p:nvCxnSpPr>
        <p:spPr>
          <a:xfrm flipV="1">
            <a:off x="6969791" y="4050891"/>
            <a:ext cx="1277449" cy="12573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959A9D78-3FA3-4BED-BA2A-71A4B19D7576}"/>
              </a:ext>
            </a:extLst>
          </p:cNvPr>
          <p:cNvCxnSpPr>
            <a:cxnSpLocks/>
          </p:cNvCxnSpPr>
          <p:nvPr/>
        </p:nvCxnSpPr>
        <p:spPr>
          <a:xfrm>
            <a:off x="8247240" y="4050889"/>
            <a:ext cx="572295" cy="61372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D2F1A47D-58C1-4A36-BDCD-C3C4E3D3E20B}"/>
              </a:ext>
            </a:extLst>
          </p:cNvPr>
          <p:cNvCxnSpPr>
            <a:cxnSpLocks/>
          </p:cNvCxnSpPr>
          <p:nvPr/>
        </p:nvCxnSpPr>
        <p:spPr>
          <a:xfrm flipV="1">
            <a:off x="8247240" y="4050889"/>
            <a:ext cx="0" cy="12274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DCF9C0D2-7AA5-4ACA-903A-571F137FED8A}"/>
              </a:ext>
            </a:extLst>
          </p:cNvPr>
          <p:cNvCxnSpPr>
            <a:cxnSpLocks/>
          </p:cNvCxnSpPr>
          <p:nvPr/>
        </p:nvCxnSpPr>
        <p:spPr>
          <a:xfrm>
            <a:off x="8819535" y="4664615"/>
            <a:ext cx="7163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接點 41">
            <a:extLst>
              <a:ext uri="{FF2B5EF4-FFF2-40B4-BE49-F238E27FC236}">
                <a16:creationId xmlns:a16="http://schemas.microsoft.com/office/drawing/2014/main" id="{4B71D987-6F32-44E5-899F-A33088778B00}"/>
              </a:ext>
            </a:extLst>
          </p:cNvPr>
          <p:cNvCxnSpPr>
            <a:cxnSpLocks/>
          </p:cNvCxnSpPr>
          <p:nvPr/>
        </p:nvCxnSpPr>
        <p:spPr>
          <a:xfrm>
            <a:off x="9535889" y="4664615"/>
            <a:ext cx="7163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BCC86C3C-20D3-4A92-8067-E2A867045535}"/>
              </a:ext>
            </a:extLst>
          </p:cNvPr>
          <p:cNvSpPr txBox="1"/>
          <p:nvPr/>
        </p:nvSpPr>
        <p:spPr>
          <a:xfrm>
            <a:off x="5347270" y="5756424"/>
            <a:ext cx="6310445" cy="646331"/>
          </a:xfrm>
          <a:prstGeom prst="rect">
            <a:avLst/>
          </a:prstGeom>
          <a:noFill/>
        </p:spPr>
        <p:txBody>
          <a:bodyPr wrap="none" rtlCol="0">
            <a:spAutoFit/>
          </a:bodyPr>
          <a:lstStyle/>
          <a:p>
            <a:r>
              <a:rPr lang="en-US" altLang="zh-TW" dirty="0">
                <a:latin typeface="Franklin Gothic Demi Cond" panose="020B0706030402020204" pitchFamily="34" charset="0"/>
              </a:rPr>
              <a:t>The red is critical path, which represents the execution time that must </a:t>
            </a:r>
          </a:p>
          <a:p>
            <a:r>
              <a:rPr lang="en-US" altLang="zh-TW" dirty="0">
                <a:latin typeface="Franklin Gothic Demi Cond" panose="020B0706030402020204" pitchFamily="34" charset="0"/>
              </a:rPr>
              <a:t>be executed without margin.</a:t>
            </a:r>
            <a:endParaRPr lang="zh-TW" altLang="en-US" dirty="0">
              <a:latin typeface="Franklin Gothic Demi Cond" panose="020B0706030402020204" pitchFamily="34" charset="0"/>
            </a:endParaRPr>
          </a:p>
        </p:txBody>
      </p:sp>
    </p:spTree>
    <p:extLst>
      <p:ext uri="{BB962C8B-B14F-4D97-AF65-F5344CB8AC3E}">
        <p14:creationId xmlns:p14="http://schemas.microsoft.com/office/powerpoint/2010/main" val="269535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DF3BD8-063D-415C-A8C1-49EF8E50755D}"/>
              </a:ext>
            </a:extLst>
          </p:cNvPr>
          <p:cNvSpPr>
            <a:spLocks noGrp="1"/>
          </p:cNvSpPr>
          <p:nvPr>
            <p:ph type="title"/>
          </p:nvPr>
        </p:nvSpPr>
        <p:spPr/>
        <p:txBody>
          <a:bodyPr>
            <a:normAutofit/>
          </a:bodyPr>
          <a:lstStyle/>
          <a:p>
            <a:r>
              <a:rPr lang="en-US" altLang="zh-TW" sz="3600" dirty="0"/>
              <a:t>Q8</a:t>
            </a:r>
            <a:endParaRPr lang="zh-TW" altLang="en-US" sz="3200" dirty="0"/>
          </a:p>
        </p:txBody>
      </p:sp>
      <p:sp>
        <p:nvSpPr>
          <p:cNvPr id="3" name="內容版面配置區 2">
            <a:extLst>
              <a:ext uri="{FF2B5EF4-FFF2-40B4-BE49-F238E27FC236}">
                <a16:creationId xmlns:a16="http://schemas.microsoft.com/office/drawing/2014/main" id="{681306F4-9FC8-46FF-9125-E25CB455FBD8}"/>
              </a:ext>
            </a:extLst>
          </p:cNvPr>
          <p:cNvSpPr>
            <a:spLocks noGrp="1"/>
          </p:cNvSpPr>
          <p:nvPr>
            <p:ph idx="1"/>
          </p:nvPr>
        </p:nvSpPr>
        <p:spPr/>
        <p:txBody>
          <a:bodyPr>
            <a:normAutofit/>
          </a:bodyPr>
          <a:lstStyle/>
          <a:p>
            <a:r>
              <a:rPr lang="en-US" altLang="zh-TW" sz="2400" dirty="0"/>
              <a:t>Please write a pseudo code that can implement your method to find a transitive closure of the graph below.</a:t>
            </a:r>
            <a:endParaRPr lang="zh-TW" altLang="en-US" sz="2400" dirty="0"/>
          </a:p>
        </p:txBody>
      </p:sp>
      <p:sp>
        <p:nvSpPr>
          <p:cNvPr id="4" name="投影片編號版面配置區 3">
            <a:extLst>
              <a:ext uri="{FF2B5EF4-FFF2-40B4-BE49-F238E27FC236}">
                <a16:creationId xmlns:a16="http://schemas.microsoft.com/office/drawing/2014/main" id="{C2F56812-E4AF-4F68-9B36-133EF983A2EB}"/>
              </a:ext>
            </a:extLst>
          </p:cNvPr>
          <p:cNvSpPr>
            <a:spLocks noGrp="1"/>
          </p:cNvSpPr>
          <p:nvPr>
            <p:ph type="sldNum" sz="quarter" idx="12"/>
          </p:nvPr>
        </p:nvSpPr>
        <p:spPr/>
        <p:txBody>
          <a:bodyPr/>
          <a:lstStyle/>
          <a:p>
            <a:fld id="{FC749032-2A07-4AE8-BA90-74324CAE0C87}" type="slidenum">
              <a:rPr lang="en-US" altLang="zh-TW" smtClean="0"/>
              <a:pPr/>
              <a:t>35</a:t>
            </a:fld>
            <a:endParaRPr lang="en-US" altLang="en-US" dirty="0"/>
          </a:p>
        </p:txBody>
      </p:sp>
      <p:pic>
        <p:nvPicPr>
          <p:cNvPr id="5" name="圖片 4">
            <a:extLst>
              <a:ext uri="{FF2B5EF4-FFF2-40B4-BE49-F238E27FC236}">
                <a16:creationId xmlns:a16="http://schemas.microsoft.com/office/drawing/2014/main" id="{E21A2DA6-7C03-47DD-A434-557F0A79837E}"/>
              </a:ext>
            </a:extLst>
          </p:cNvPr>
          <p:cNvPicPr/>
          <p:nvPr/>
        </p:nvPicPr>
        <p:blipFill>
          <a:blip r:embed="rId2"/>
          <a:stretch>
            <a:fillRect/>
          </a:stretch>
        </p:blipFill>
        <p:spPr>
          <a:xfrm>
            <a:off x="4581643" y="2838629"/>
            <a:ext cx="2733557" cy="2777167"/>
          </a:xfrm>
          <a:prstGeom prst="rect">
            <a:avLst/>
          </a:prstGeom>
        </p:spPr>
      </p:pic>
    </p:spTree>
    <p:extLst>
      <p:ext uri="{BB962C8B-B14F-4D97-AF65-F5344CB8AC3E}">
        <p14:creationId xmlns:p14="http://schemas.microsoft.com/office/powerpoint/2010/main" val="163493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1F4BC8-2E68-49C0-962B-1BB64B5C8DA8}"/>
              </a:ext>
            </a:extLst>
          </p:cNvPr>
          <p:cNvSpPr>
            <a:spLocks noGrp="1"/>
          </p:cNvSpPr>
          <p:nvPr>
            <p:ph type="title"/>
          </p:nvPr>
        </p:nvSpPr>
        <p:spPr/>
        <p:txBody>
          <a:bodyPr>
            <a:normAutofit/>
          </a:bodyPr>
          <a:lstStyle/>
          <a:p>
            <a:r>
              <a:rPr lang="en-US" altLang="zh-TW" sz="3600" dirty="0"/>
              <a:t>Q8_Ans</a:t>
            </a:r>
            <a:endParaRPr lang="zh-TW" altLang="en-US" sz="3600" dirty="0"/>
          </a:p>
        </p:txBody>
      </p:sp>
      <p:sp>
        <p:nvSpPr>
          <p:cNvPr id="4" name="投影片編號版面配置區 3">
            <a:extLst>
              <a:ext uri="{FF2B5EF4-FFF2-40B4-BE49-F238E27FC236}">
                <a16:creationId xmlns:a16="http://schemas.microsoft.com/office/drawing/2014/main" id="{865F27DA-FA0D-4F83-8ECF-D691957D5F4B}"/>
              </a:ext>
            </a:extLst>
          </p:cNvPr>
          <p:cNvSpPr>
            <a:spLocks noGrp="1"/>
          </p:cNvSpPr>
          <p:nvPr>
            <p:ph type="sldNum" sz="quarter" idx="12"/>
          </p:nvPr>
        </p:nvSpPr>
        <p:spPr/>
        <p:txBody>
          <a:bodyPr/>
          <a:lstStyle/>
          <a:p>
            <a:fld id="{FC749032-2A07-4AE8-BA90-74324CAE0C87}" type="slidenum">
              <a:rPr lang="en-US" altLang="zh-TW" smtClean="0"/>
              <a:pPr/>
              <a:t>36</a:t>
            </a:fld>
            <a:endParaRPr lang="en-US" altLang="en-US" dirty="0"/>
          </a:p>
        </p:txBody>
      </p:sp>
      <p:pic>
        <p:nvPicPr>
          <p:cNvPr id="5" name="圖片 4">
            <a:extLst>
              <a:ext uri="{FF2B5EF4-FFF2-40B4-BE49-F238E27FC236}">
                <a16:creationId xmlns:a16="http://schemas.microsoft.com/office/drawing/2014/main" id="{E59F621A-DCDC-4F0A-A4B8-2083054BFD0B}"/>
              </a:ext>
            </a:extLst>
          </p:cNvPr>
          <p:cNvPicPr>
            <a:picLocks noChangeAspect="1"/>
          </p:cNvPicPr>
          <p:nvPr/>
        </p:nvPicPr>
        <p:blipFill>
          <a:blip r:embed="rId3"/>
          <a:stretch>
            <a:fillRect/>
          </a:stretch>
        </p:blipFill>
        <p:spPr>
          <a:xfrm>
            <a:off x="208599" y="2609429"/>
            <a:ext cx="6565827" cy="1639141"/>
          </a:xfrm>
          <a:prstGeom prst="rect">
            <a:avLst/>
          </a:prstGeom>
        </p:spPr>
      </p:pic>
      <p:sp>
        <p:nvSpPr>
          <p:cNvPr id="7" name="內容版面配置區 2">
            <a:extLst>
              <a:ext uri="{FF2B5EF4-FFF2-40B4-BE49-F238E27FC236}">
                <a16:creationId xmlns:a16="http://schemas.microsoft.com/office/drawing/2014/main" id="{076A0919-574A-465A-B4B2-4EAE1AB98591}"/>
              </a:ext>
            </a:extLst>
          </p:cNvPr>
          <p:cNvSpPr txBox="1">
            <a:spLocks/>
          </p:cNvSpPr>
          <p:nvPr/>
        </p:nvSpPr>
        <p:spPr>
          <a:xfrm>
            <a:off x="1341120" y="1901954"/>
            <a:ext cx="9509760" cy="4127627"/>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Franklin Gothic Demi Cond" panose="020B0706030402020204" pitchFamily="34" charset="0"/>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Franklin Gothic Demi Cond" panose="020B0706030402020204" pitchFamily="34" charset="0"/>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Franklin Gothic Demi Cond" panose="020B0706030402020204" pitchFamily="34" charset="0"/>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a:lstStyle>
          <a:p>
            <a:r>
              <a:rPr lang="en-US" altLang="zh-TW" sz="2400" dirty="0"/>
              <a:t>(Ref: slide for 6.4 Transitive Closure)</a:t>
            </a:r>
            <a:endParaRPr lang="en-US" altLang="en-US" sz="2400" dirty="0"/>
          </a:p>
        </p:txBody>
      </p:sp>
      <p:pic>
        <p:nvPicPr>
          <p:cNvPr id="8" name="圖片 7">
            <a:extLst>
              <a:ext uri="{FF2B5EF4-FFF2-40B4-BE49-F238E27FC236}">
                <a16:creationId xmlns:a16="http://schemas.microsoft.com/office/drawing/2014/main" id="{C16BC9C0-B6CF-4501-BA31-A50684068B31}"/>
              </a:ext>
            </a:extLst>
          </p:cNvPr>
          <p:cNvPicPr/>
          <p:nvPr/>
        </p:nvPicPr>
        <p:blipFill>
          <a:blip r:embed="rId4"/>
          <a:stretch>
            <a:fillRect/>
          </a:stretch>
        </p:blipFill>
        <p:spPr>
          <a:xfrm>
            <a:off x="8313666" y="233791"/>
            <a:ext cx="2537214" cy="2536984"/>
          </a:xfrm>
          <a:prstGeom prst="rect">
            <a:avLst/>
          </a:prstGeom>
        </p:spPr>
      </p:pic>
      <p:graphicFrame>
        <p:nvGraphicFramePr>
          <p:cNvPr id="9" name="內容版面配置區 8">
            <a:extLst>
              <a:ext uri="{FF2B5EF4-FFF2-40B4-BE49-F238E27FC236}">
                <a16:creationId xmlns:a16="http://schemas.microsoft.com/office/drawing/2014/main" id="{948B40B0-887E-4255-A3A8-5035252EFBBC}"/>
              </a:ext>
            </a:extLst>
          </p:cNvPr>
          <p:cNvGraphicFramePr>
            <a:graphicFrameLocks noGrp="1"/>
          </p:cNvGraphicFramePr>
          <p:nvPr>
            <p:ph idx="1"/>
            <p:extLst>
              <p:ext uri="{D42A27DB-BD31-4B8C-83A1-F6EECF244321}">
                <p14:modId xmlns:p14="http://schemas.microsoft.com/office/powerpoint/2010/main" val="610171327"/>
              </p:ext>
            </p:extLst>
          </p:nvPr>
        </p:nvGraphicFramePr>
        <p:xfrm>
          <a:off x="6961240" y="2871360"/>
          <a:ext cx="4843050" cy="2536985"/>
        </p:xfrm>
        <a:graphic>
          <a:graphicData uri="http://schemas.openxmlformats.org/drawingml/2006/table">
            <a:tbl>
              <a:tblPr firstRow="1" bandRow="1">
                <a:tableStyleId>{BC89EF96-8CEA-46FF-86C4-4CE0E7609802}</a:tableStyleId>
              </a:tblPr>
              <a:tblGrid>
                <a:gridCol w="968610">
                  <a:extLst>
                    <a:ext uri="{9D8B030D-6E8A-4147-A177-3AD203B41FA5}">
                      <a16:colId xmlns:a16="http://schemas.microsoft.com/office/drawing/2014/main" val="2420594705"/>
                    </a:ext>
                  </a:extLst>
                </a:gridCol>
                <a:gridCol w="968610">
                  <a:extLst>
                    <a:ext uri="{9D8B030D-6E8A-4147-A177-3AD203B41FA5}">
                      <a16:colId xmlns:a16="http://schemas.microsoft.com/office/drawing/2014/main" val="3933277912"/>
                    </a:ext>
                  </a:extLst>
                </a:gridCol>
                <a:gridCol w="968610">
                  <a:extLst>
                    <a:ext uri="{9D8B030D-6E8A-4147-A177-3AD203B41FA5}">
                      <a16:colId xmlns:a16="http://schemas.microsoft.com/office/drawing/2014/main" val="4020633767"/>
                    </a:ext>
                  </a:extLst>
                </a:gridCol>
                <a:gridCol w="968610">
                  <a:extLst>
                    <a:ext uri="{9D8B030D-6E8A-4147-A177-3AD203B41FA5}">
                      <a16:colId xmlns:a16="http://schemas.microsoft.com/office/drawing/2014/main" val="2729222584"/>
                    </a:ext>
                  </a:extLst>
                </a:gridCol>
                <a:gridCol w="968610">
                  <a:extLst>
                    <a:ext uri="{9D8B030D-6E8A-4147-A177-3AD203B41FA5}">
                      <a16:colId xmlns:a16="http://schemas.microsoft.com/office/drawing/2014/main" val="2919575912"/>
                    </a:ext>
                  </a:extLst>
                </a:gridCol>
              </a:tblGrid>
              <a:tr h="507397">
                <a:tc>
                  <a:txBody>
                    <a:bodyPr/>
                    <a:lstStyle/>
                    <a:p>
                      <a:pPr algn="ctr"/>
                      <a:r>
                        <a:rPr lang="en-US" altLang="zh-TW" sz="1800" dirty="0">
                          <a:latin typeface="Franklin Gothic Demi Cond" panose="020B0706030402020204" pitchFamily="34" charset="0"/>
                        </a:rPr>
                        <a:t>A</a:t>
                      </a:r>
                      <a:r>
                        <a:rPr lang="en-US" altLang="zh-TW" sz="1800" baseline="30000" dirty="0">
                          <a:latin typeface="Franklin Gothic Demi Cond" panose="020B0706030402020204" pitchFamily="34" charset="0"/>
                        </a:rPr>
                        <a:t>+</a:t>
                      </a:r>
                      <a:endParaRPr lang="zh-TW" altLang="en-US" sz="1800" baseline="300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V1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V2</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V3</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V4</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859273777"/>
                  </a:ext>
                </a:extLst>
              </a:tr>
              <a:tr h="507397">
                <a:tc>
                  <a:txBody>
                    <a:bodyPr/>
                    <a:lstStyle/>
                    <a:p>
                      <a:pPr algn="ctr"/>
                      <a:r>
                        <a:rPr lang="en-US" altLang="zh-TW" sz="1800" dirty="0">
                          <a:latin typeface="Franklin Gothic Demi Cond" panose="020B0706030402020204" pitchFamily="34" charset="0"/>
                        </a:rPr>
                        <a:t>V1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4245771552"/>
                  </a:ext>
                </a:extLst>
              </a:tr>
              <a:tr h="507397">
                <a:tc>
                  <a:txBody>
                    <a:bodyPr/>
                    <a:lstStyle/>
                    <a:p>
                      <a:pPr algn="ctr"/>
                      <a:r>
                        <a:rPr lang="en-US" altLang="zh-TW" sz="1800" dirty="0">
                          <a:latin typeface="Franklin Gothic Demi Cond" panose="020B0706030402020204" pitchFamily="34" charset="0"/>
                        </a:rPr>
                        <a:t>V2</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4097660574"/>
                  </a:ext>
                </a:extLst>
              </a:tr>
              <a:tr h="507397">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800" dirty="0">
                          <a:latin typeface="Franklin Gothic Demi Cond" panose="020B0706030402020204" pitchFamily="34" charset="0"/>
                        </a:rPr>
                        <a:t>V3</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847584724"/>
                  </a:ext>
                </a:extLst>
              </a:tr>
              <a:tr h="507397">
                <a:tc>
                  <a:txBody>
                    <a:bodyPr/>
                    <a:lstStyle/>
                    <a:p>
                      <a:pPr algn="ctr"/>
                      <a:r>
                        <a:rPr lang="en-US" altLang="zh-TW" sz="1800" dirty="0">
                          <a:latin typeface="Franklin Gothic Demi Cond" panose="020B0706030402020204" pitchFamily="34" charset="0"/>
                        </a:rPr>
                        <a:t>V4</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371789868"/>
                  </a:ext>
                </a:extLst>
              </a:tr>
            </a:tbl>
          </a:graphicData>
        </a:graphic>
      </p:graphicFrame>
    </p:spTree>
    <p:extLst>
      <p:ext uri="{BB962C8B-B14F-4D97-AF65-F5344CB8AC3E}">
        <p14:creationId xmlns:p14="http://schemas.microsoft.com/office/powerpoint/2010/main" val="389765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8CD034-3723-47C2-8114-37DED3D12A01}"/>
              </a:ext>
            </a:extLst>
          </p:cNvPr>
          <p:cNvSpPr>
            <a:spLocks noGrp="1"/>
          </p:cNvSpPr>
          <p:nvPr>
            <p:ph type="title"/>
          </p:nvPr>
        </p:nvSpPr>
        <p:spPr/>
        <p:txBody>
          <a:bodyPr>
            <a:normAutofit/>
          </a:bodyPr>
          <a:lstStyle/>
          <a:p>
            <a:r>
              <a:rPr lang="en-US" altLang="zh-TW" sz="3600" dirty="0"/>
              <a:t>Q9</a:t>
            </a:r>
            <a:endParaRPr lang="zh-TW" altLang="en-US" sz="3600" dirty="0"/>
          </a:p>
        </p:txBody>
      </p:sp>
      <p:sp>
        <p:nvSpPr>
          <p:cNvPr id="3" name="內容版面配置區 2">
            <a:extLst>
              <a:ext uri="{FF2B5EF4-FFF2-40B4-BE49-F238E27FC236}">
                <a16:creationId xmlns:a16="http://schemas.microsoft.com/office/drawing/2014/main" id="{86203E86-DAA2-468D-939F-CB763FF82DEF}"/>
              </a:ext>
            </a:extLst>
          </p:cNvPr>
          <p:cNvSpPr>
            <a:spLocks noGrp="1"/>
          </p:cNvSpPr>
          <p:nvPr>
            <p:ph idx="1"/>
          </p:nvPr>
        </p:nvSpPr>
        <p:spPr/>
        <p:txBody>
          <a:bodyPr>
            <a:normAutofit/>
          </a:bodyPr>
          <a:lstStyle/>
          <a:p>
            <a:r>
              <a:rPr lang="en-US" altLang="zh-TW" sz="2400" dirty="0"/>
              <a:t>Please show step-by-step how you apply the DFS to find the topological order of the graph vertices.</a:t>
            </a:r>
            <a:endParaRPr lang="zh-TW" altLang="en-US" sz="2400" dirty="0"/>
          </a:p>
        </p:txBody>
      </p:sp>
      <p:sp>
        <p:nvSpPr>
          <p:cNvPr id="4" name="投影片編號版面配置區 3">
            <a:extLst>
              <a:ext uri="{FF2B5EF4-FFF2-40B4-BE49-F238E27FC236}">
                <a16:creationId xmlns:a16="http://schemas.microsoft.com/office/drawing/2014/main" id="{AD8C2C34-7A4B-4C9E-800F-2ED5687BA0EB}"/>
              </a:ext>
            </a:extLst>
          </p:cNvPr>
          <p:cNvSpPr>
            <a:spLocks noGrp="1"/>
          </p:cNvSpPr>
          <p:nvPr>
            <p:ph type="sldNum" sz="quarter" idx="12"/>
          </p:nvPr>
        </p:nvSpPr>
        <p:spPr/>
        <p:txBody>
          <a:bodyPr/>
          <a:lstStyle/>
          <a:p>
            <a:fld id="{FC749032-2A07-4AE8-BA90-74324CAE0C87}" type="slidenum">
              <a:rPr lang="en-US" altLang="zh-TW" smtClean="0"/>
              <a:pPr/>
              <a:t>37</a:t>
            </a:fld>
            <a:endParaRPr lang="en-US" altLang="en-US" dirty="0"/>
          </a:p>
        </p:txBody>
      </p:sp>
      <p:pic>
        <p:nvPicPr>
          <p:cNvPr id="5" name="圖片 4">
            <a:extLst>
              <a:ext uri="{FF2B5EF4-FFF2-40B4-BE49-F238E27FC236}">
                <a16:creationId xmlns:a16="http://schemas.microsoft.com/office/drawing/2014/main" id="{DD0483CC-6B5F-48C9-ACCE-FDEFAF2109B6}"/>
              </a:ext>
            </a:extLst>
          </p:cNvPr>
          <p:cNvPicPr/>
          <p:nvPr/>
        </p:nvPicPr>
        <p:blipFill>
          <a:blip r:embed="rId2"/>
          <a:stretch>
            <a:fillRect/>
          </a:stretch>
        </p:blipFill>
        <p:spPr>
          <a:xfrm>
            <a:off x="3974689" y="3120833"/>
            <a:ext cx="4242621" cy="2779634"/>
          </a:xfrm>
          <a:prstGeom prst="rect">
            <a:avLst/>
          </a:prstGeom>
        </p:spPr>
      </p:pic>
    </p:spTree>
    <p:extLst>
      <p:ext uri="{BB962C8B-B14F-4D97-AF65-F5344CB8AC3E}">
        <p14:creationId xmlns:p14="http://schemas.microsoft.com/office/powerpoint/2010/main" val="4685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內容版面配置區 2">
            <a:extLst>
              <a:ext uri="{FF2B5EF4-FFF2-40B4-BE49-F238E27FC236}">
                <a16:creationId xmlns:a16="http://schemas.microsoft.com/office/drawing/2014/main" id="{DA4C0469-A03C-4945-A5BD-59730911B891}"/>
              </a:ext>
            </a:extLst>
          </p:cNvPr>
          <p:cNvSpPr txBox="1">
            <a:spLocks/>
          </p:cNvSpPr>
          <p:nvPr/>
        </p:nvSpPr>
        <p:spPr>
          <a:xfrm>
            <a:off x="1341120" y="1901954"/>
            <a:ext cx="9509760" cy="4127627"/>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Franklin Gothic Demi Cond" panose="020B0706030402020204" pitchFamily="34" charset="0"/>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Franklin Gothic Demi Cond" panose="020B0706030402020204" pitchFamily="34" charset="0"/>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Franklin Gothic Demi Cond" panose="020B0706030402020204" pitchFamily="34" charset="0"/>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a:lstStyle>
          <a:p>
            <a:r>
              <a:rPr lang="en-US" altLang="en-US" sz="2400" dirty="0"/>
              <a:t>We use “time”, “discover/finish array” and “predecessor</a:t>
            </a:r>
            <a:r>
              <a:rPr lang="zh-TW" altLang="en-US" sz="2400" dirty="0"/>
              <a:t> </a:t>
            </a:r>
            <a:r>
              <a:rPr lang="en-US" altLang="zh-TW" sz="2400" dirty="0"/>
              <a:t>array</a:t>
            </a:r>
            <a:r>
              <a:rPr lang="en-US" altLang="en-US" sz="2400" dirty="0"/>
              <a:t>” to implement DFS. </a:t>
            </a:r>
          </a:p>
        </p:txBody>
      </p:sp>
      <p:sp>
        <p:nvSpPr>
          <p:cNvPr id="2" name="標題 1">
            <a:extLst>
              <a:ext uri="{FF2B5EF4-FFF2-40B4-BE49-F238E27FC236}">
                <a16:creationId xmlns:a16="http://schemas.microsoft.com/office/drawing/2014/main" id="{0CA8DAFD-942E-4125-A115-A35E4D3CE895}"/>
              </a:ext>
            </a:extLst>
          </p:cNvPr>
          <p:cNvSpPr>
            <a:spLocks noGrp="1"/>
          </p:cNvSpPr>
          <p:nvPr>
            <p:ph type="title"/>
          </p:nvPr>
        </p:nvSpPr>
        <p:spPr/>
        <p:txBody>
          <a:bodyPr>
            <a:normAutofit/>
          </a:bodyPr>
          <a:lstStyle/>
          <a:p>
            <a:r>
              <a:rPr lang="en-US" altLang="zh-TW" sz="3600" dirty="0"/>
              <a:t>Q9_Ans (1/11)</a:t>
            </a:r>
            <a:endParaRPr lang="zh-TW" altLang="en-US" sz="3200" dirty="0"/>
          </a:p>
        </p:txBody>
      </p:sp>
      <p:sp>
        <p:nvSpPr>
          <p:cNvPr id="4" name="投影片編號版面配置區 3">
            <a:extLst>
              <a:ext uri="{FF2B5EF4-FFF2-40B4-BE49-F238E27FC236}">
                <a16:creationId xmlns:a16="http://schemas.microsoft.com/office/drawing/2014/main" id="{0DF2F066-751E-46A3-AB3F-302A28DD5FCB}"/>
              </a:ext>
            </a:extLst>
          </p:cNvPr>
          <p:cNvSpPr>
            <a:spLocks noGrp="1"/>
          </p:cNvSpPr>
          <p:nvPr>
            <p:ph type="sldNum" sz="quarter" idx="12"/>
          </p:nvPr>
        </p:nvSpPr>
        <p:spPr/>
        <p:txBody>
          <a:bodyPr/>
          <a:lstStyle/>
          <a:p>
            <a:fld id="{FC749032-2A07-4AE8-BA90-74324CAE0C87}" type="slidenum">
              <a:rPr lang="en-US" altLang="zh-TW" smtClean="0"/>
              <a:pPr/>
              <a:t>38</a:t>
            </a:fld>
            <a:endParaRPr lang="en-US" altLang="en-US" dirty="0"/>
          </a:p>
        </p:txBody>
      </p:sp>
      <p:pic>
        <p:nvPicPr>
          <p:cNvPr id="5" name="圖片 4">
            <a:extLst>
              <a:ext uri="{FF2B5EF4-FFF2-40B4-BE49-F238E27FC236}">
                <a16:creationId xmlns:a16="http://schemas.microsoft.com/office/drawing/2014/main" id="{5BCF04A2-4A0C-471A-8BA3-F83EED0DB661}"/>
              </a:ext>
            </a:extLst>
          </p:cNvPr>
          <p:cNvPicPr/>
          <p:nvPr/>
        </p:nvPicPr>
        <p:blipFill>
          <a:blip r:embed="rId3"/>
          <a:stretch>
            <a:fillRect/>
          </a:stretch>
        </p:blipFill>
        <p:spPr>
          <a:xfrm>
            <a:off x="2595931" y="2566566"/>
            <a:ext cx="5955892" cy="3667105"/>
          </a:xfrm>
          <a:prstGeom prst="rect">
            <a:avLst/>
          </a:prstGeom>
        </p:spPr>
      </p:pic>
      <p:graphicFrame>
        <p:nvGraphicFramePr>
          <p:cNvPr id="6" name="內容版面配置區 5">
            <a:extLst>
              <a:ext uri="{FF2B5EF4-FFF2-40B4-BE49-F238E27FC236}">
                <a16:creationId xmlns:a16="http://schemas.microsoft.com/office/drawing/2014/main" id="{53C89286-5C2B-4DE6-BE5D-6A169FFB4A4E}"/>
              </a:ext>
            </a:extLst>
          </p:cNvPr>
          <p:cNvGraphicFramePr>
            <a:graphicFrameLocks noGrp="1"/>
          </p:cNvGraphicFramePr>
          <p:nvPr>
            <p:ph idx="1"/>
            <p:extLst>
              <p:ext uri="{D42A27DB-BD31-4B8C-83A1-F6EECF244321}">
                <p14:modId xmlns:p14="http://schemas.microsoft.com/office/powerpoint/2010/main" val="3309509131"/>
              </p:ext>
            </p:extLst>
          </p:nvPr>
        </p:nvGraphicFramePr>
        <p:xfrm>
          <a:off x="2750125" y="2405669"/>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sz="1800"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7" name="內容版面配置區 5">
            <a:extLst>
              <a:ext uri="{FF2B5EF4-FFF2-40B4-BE49-F238E27FC236}">
                <a16:creationId xmlns:a16="http://schemas.microsoft.com/office/drawing/2014/main" id="{CDB9AE7C-B519-45D3-9755-4AEF658DA665}"/>
              </a:ext>
            </a:extLst>
          </p:cNvPr>
          <p:cNvGraphicFramePr>
            <a:graphicFrameLocks/>
          </p:cNvGraphicFramePr>
          <p:nvPr>
            <p:extLst>
              <p:ext uri="{D42A27DB-BD31-4B8C-83A1-F6EECF244321}">
                <p14:modId xmlns:p14="http://schemas.microsoft.com/office/powerpoint/2010/main" val="3910450536"/>
              </p:ext>
            </p:extLst>
          </p:nvPr>
        </p:nvGraphicFramePr>
        <p:xfrm>
          <a:off x="2315495" y="4416857"/>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8" name="內容版面配置區 5">
            <a:extLst>
              <a:ext uri="{FF2B5EF4-FFF2-40B4-BE49-F238E27FC236}">
                <a16:creationId xmlns:a16="http://schemas.microsoft.com/office/drawing/2014/main" id="{F7829EA1-1B76-4399-A32F-29412488920B}"/>
              </a:ext>
            </a:extLst>
          </p:cNvPr>
          <p:cNvGraphicFramePr>
            <a:graphicFrameLocks/>
          </p:cNvGraphicFramePr>
          <p:nvPr>
            <p:extLst>
              <p:ext uri="{D42A27DB-BD31-4B8C-83A1-F6EECF244321}">
                <p14:modId xmlns:p14="http://schemas.microsoft.com/office/powerpoint/2010/main" val="3162167341"/>
              </p:ext>
            </p:extLst>
          </p:nvPr>
        </p:nvGraphicFramePr>
        <p:xfrm>
          <a:off x="4674570" y="284829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9" name="內容版面配置區 5">
            <a:extLst>
              <a:ext uri="{FF2B5EF4-FFF2-40B4-BE49-F238E27FC236}">
                <a16:creationId xmlns:a16="http://schemas.microsoft.com/office/drawing/2014/main" id="{BE5215EA-78E3-495A-98BF-FBAD88741BCF}"/>
              </a:ext>
            </a:extLst>
          </p:cNvPr>
          <p:cNvGraphicFramePr>
            <a:graphicFrameLocks/>
          </p:cNvGraphicFramePr>
          <p:nvPr>
            <p:extLst>
              <p:ext uri="{D42A27DB-BD31-4B8C-83A1-F6EECF244321}">
                <p14:modId xmlns:p14="http://schemas.microsoft.com/office/powerpoint/2010/main" val="2004079912"/>
              </p:ext>
            </p:extLst>
          </p:nvPr>
        </p:nvGraphicFramePr>
        <p:xfrm>
          <a:off x="4863162" y="5706671"/>
          <a:ext cx="1421430" cy="574684"/>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74684">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10" name="內容版面配置區 5">
            <a:extLst>
              <a:ext uri="{FF2B5EF4-FFF2-40B4-BE49-F238E27FC236}">
                <a16:creationId xmlns:a16="http://schemas.microsoft.com/office/drawing/2014/main" id="{42495DA3-F51F-424A-A64B-C7671ECB171E}"/>
              </a:ext>
            </a:extLst>
          </p:cNvPr>
          <p:cNvGraphicFramePr>
            <a:graphicFrameLocks/>
          </p:cNvGraphicFramePr>
          <p:nvPr>
            <p:extLst>
              <p:ext uri="{D42A27DB-BD31-4B8C-83A1-F6EECF244321}">
                <p14:modId xmlns:p14="http://schemas.microsoft.com/office/powerpoint/2010/main" val="2203983476"/>
              </p:ext>
            </p:extLst>
          </p:nvPr>
        </p:nvGraphicFramePr>
        <p:xfrm>
          <a:off x="6338444" y="332016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11" name="內容版面配置區 5">
            <a:extLst>
              <a:ext uri="{FF2B5EF4-FFF2-40B4-BE49-F238E27FC236}">
                <a16:creationId xmlns:a16="http://schemas.microsoft.com/office/drawing/2014/main" id="{D0A0BE31-6167-44C9-BA3F-FFC17E4222A4}"/>
              </a:ext>
            </a:extLst>
          </p:cNvPr>
          <p:cNvGraphicFramePr>
            <a:graphicFrameLocks/>
          </p:cNvGraphicFramePr>
          <p:nvPr>
            <p:extLst>
              <p:ext uri="{D42A27DB-BD31-4B8C-83A1-F6EECF244321}">
                <p14:modId xmlns:p14="http://schemas.microsoft.com/office/powerpoint/2010/main" val="3609541356"/>
              </p:ext>
            </p:extLst>
          </p:nvPr>
        </p:nvGraphicFramePr>
        <p:xfrm>
          <a:off x="7744362" y="459613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12" name="內容版面配置區 5">
            <a:extLst>
              <a:ext uri="{FF2B5EF4-FFF2-40B4-BE49-F238E27FC236}">
                <a16:creationId xmlns:a16="http://schemas.microsoft.com/office/drawing/2014/main" id="{CE6D879C-297E-4CE9-9075-88DF42313F9D}"/>
              </a:ext>
            </a:extLst>
          </p:cNvPr>
          <p:cNvGraphicFramePr>
            <a:graphicFrameLocks/>
          </p:cNvGraphicFramePr>
          <p:nvPr>
            <p:extLst>
              <p:ext uri="{D42A27DB-BD31-4B8C-83A1-F6EECF244321}">
                <p14:modId xmlns:p14="http://schemas.microsoft.com/office/powerpoint/2010/main" val="2211428550"/>
              </p:ext>
            </p:extLst>
          </p:nvPr>
        </p:nvGraphicFramePr>
        <p:xfrm>
          <a:off x="9383527" y="3138645"/>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sp>
        <p:nvSpPr>
          <p:cNvPr id="13" name="文字方塊 12">
            <a:extLst>
              <a:ext uri="{FF2B5EF4-FFF2-40B4-BE49-F238E27FC236}">
                <a16:creationId xmlns:a16="http://schemas.microsoft.com/office/drawing/2014/main" id="{27FCBD9B-8B52-451D-A37B-7B87407905C5}"/>
              </a:ext>
            </a:extLst>
          </p:cNvPr>
          <p:cNvSpPr txBox="1"/>
          <p:nvPr/>
        </p:nvSpPr>
        <p:spPr>
          <a:xfrm>
            <a:off x="8881600" y="2600206"/>
            <a:ext cx="1153586" cy="461665"/>
          </a:xfrm>
          <a:prstGeom prst="rect">
            <a:avLst/>
          </a:prstGeom>
          <a:noFill/>
        </p:spPr>
        <p:txBody>
          <a:bodyPr wrap="none" rtlCol="0">
            <a:spAutoFit/>
          </a:bodyPr>
          <a:lstStyle/>
          <a:p>
            <a:r>
              <a:rPr lang="en-US" altLang="zh-TW" sz="2400" dirty="0">
                <a:latin typeface="Franklin Gothic Demi Cond" panose="020B0706030402020204" pitchFamily="34" charset="0"/>
              </a:rPr>
              <a:t>discover</a:t>
            </a:r>
            <a:endParaRPr lang="zh-TW" altLang="en-US" sz="2400" dirty="0">
              <a:latin typeface="Franklin Gothic Demi Cond" panose="020B0706030402020204" pitchFamily="34" charset="0"/>
            </a:endParaRPr>
          </a:p>
        </p:txBody>
      </p:sp>
      <p:sp>
        <p:nvSpPr>
          <p:cNvPr id="14" name="文字方塊 13">
            <a:extLst>
              <a:ext uri="{FF2B5EF4-FFF2-40B4-BE49-F238E27FC236}">
                <a16:creationId xmlns:a16="http://schemas.microsoft.com/office/drawing/2014/main" id="{D6715C6A-1831-49E7-A9E5-99BA70A8F90B}"/>
              </a:ext>
            </a:extLst>
          </p:cNvPr>
          <p:cNvSpPr txBox="1"/>
          <p:nvPr/>
        </p:nvSpPr>
        <p:spPr>
          <a:xfrm>
            <a:off x="10311102" y="2617457"/>
            <a:ext cx="844590" cy="461665"/>
          </a:xfrm>
          <a:prstGeom prst="rect">
            <a:avLst/>
          </a:prstGeom>
          <a:noFill/>
        </p:spPr>
        <p:txBody>
          <a:bodyPr wrap="none" rtlCol="0">
            <a:spAutoFit/>
          </a:bodyPr>
          <a:lstStyle/>
          <a:p>
            <a:r>
              <a:rPr lang="en-US" altLang="zh-TW" sz="2400" dirty="0">
                <a:latin typeface="Franklin Gothic Demi Cond" panose="020B0706030402020204" pitchFamily="34" charset="0"/>
              </a:rPr>
              <a:t>finish</a:t>
            </a:r>
            <a:endParaRPr lang="zh-TW" altLang="en-US" sz="2400" dirty="0">
              <a:latin typeface="Franklin Gothic Demi Cond" panose="020B0706030402020204" pitchFamily="34" charset="0"/>
            </a:endParaRPr>
          </a:p>
        </p:txBody>
      </p:sp>
      <p:sp>
        <p:nvSpPr>
          <p:cNvPr id="15" name="文字方塊 14">
            <a:extLst>
              <a:ext uri="{FF2B5EF4-FFF2-40B4-BE49-F238E27FC236}">
                <a16:creationId xmlns:a16="http://schemas.microsoft.com/office/drawing/2014/main" id="{C6FEA1AC-CBEA-4991-84E5-9E7D308727DB}"/>
              </a:ext>
            </a:extLst>
          </p:cNvPr>
          <p:cNvSpPr txBox="1"/>
          <p:nvPr/>
        </p:nvSpPr>
        <p:spPr>
          <a:xfrm>
            <a:off x="8832259" y="3751366"/>
            <a:ext cx="3281283" cy="461665"/>
          </a:xfrm>
          <a:prstGeom prst="rect">
            <a:avLst/>
          </a:prstGeom>
          <a:noFill/>
        </p:spPr>
        <p:txBody>
          <a:bodyPr wrap="none" rtlCol="0">
            <a:spAutoFit/>
          </a:bodyPr>
          <a:lstStyle/>
          <a:p>
            <a:r>
              <a:rPr lang="en-US" altLang="zh-TW" sz="2400" dirty="0">
                <a:latin typeface="Franklin Gothic Demi Cond" panose="020B0706030402020204" pitchFamily="34" charset="0"/>
              </a:rPr>
              <a:t>time = 0 (not vertex found)</a:t>
            </a:r>
            <a:endParaRPr lang="zh-TW" altLang="en-US" sz="2400" dirty="0">
              <a:latin typeface="Franklin Gothic Demi Cond" panose="020B0706030402020204" pitchFamily="34" charset="0"/>
            </a:endParaRPr>
          </a:p>
        </p:txBody>
      </p:sp>
      <p:sp>
        <p:nvSpPr>
          <p:cNvPr id="17" name="矩形 16">
            <a:extLst>
              <a:ext uri="{FF2B5EF4-FFF2-40B4-BE49-F238E27FC236}">
                <a16:creationId xmlns:a16="http://schemas.microsoft.com/office/drawing/2014/main" id="{C7A01035-2321-45FD-88FE-E5E6786B4110}"/>
              </a:ext>
            </a:extLst>
          </p:cNvPr>
          <p:cNvSpPr/>
          <p:nvPr/>
        </p:nvSpPr>
        <p:spPr>
          <a:xfrm>
            <a:off x="-6941" y="6515395"/>
            <a:ext cx="9352603" cy="338554"/>
          </a:xfrm>
          <a:prstGeom prst="rect">
            <a:avLst/>
          </a:prstGeom>
        </p:spPr>
        <p:txBody>
          <a:bodyPr wrap="square">
            <a:spAutoFit/>
          </a:bodyPr>
          <a:lstStyle/>
          <a:p>
            <a:r>
              <a:rPr lang="en-US" altLang="zh-TW" sz="1600" dirty="0">
                <a:latin typeface="Franklin Gothic Demi Cond" panose="020B0706030402020204" pitchFamily="34" charset="0"/>
              </a:rPr>
              <a:t>Ref: </a:t>
            </a:r>
            <a:r>
              <a:rPr lang="zh-TW" altLang="en-US" sz="1600" dirty="0">
                <a:latin typeface="Franklin Gothic Demi Cond" panose="020B0706030402020204" pitchFamily="34" charset="0"/>
                <a:hlinkClick r:id="rId4"/>
              </a:rPr>
              <a:t>http://alrightchiu.github.io/SecondRound/graph-depth-first-searchdfsshen-du-you-xian-sou-xun.html</a:t>
            </a:r>
            <a:endParaRPr lang="zh-TW" altLang="en-US" sz="1600" dirty="0">
              <a:latin typeface="Franklin Gothic Demi Cond" panose="020B0706030402020204" pitchFamily="34" charset="0"/>
            </a:endParaRPr>
          </a:p>
        </p:txBody>
      </p:sp>
      <p:sp>
        <p:nvSpPr>
          <p:cNvPr id="18" name="矩形 17">
            <a:extLst>
              <a:ext uri="{FF2B5EF4-FFF2-40B4-BE49-F238E27FC236}">
                <a16:creationId xmlns:a16="http://schemas.microsoft.com/office/drawing/2014/main" id="{073C9219-FA39-4A56-815F-D2352F622FCB}"/>
              </a:ext>
            </a:extLst>
          </p:cNvPr>
          <p:cNvSpPr/>
          <p:nvPr/>
        </p:nvSpPr>
        <p:spPr>
          <a:xfrm>
            <a:off x="9161447" y="2215051"/>
            <a:ext cx="2033121" cy="461665"/>
          </a:xfrm>
          <a:prstGeom prst="rect">
            <a:avLst/>
          </a:prstGeom>
        </p:spPr>
        <p:txBody>
          <a:bodyPr wrap="none">
            <a:spAutoFit/>
          </a:bodyPr>
          <a:lstStyle/>
          <a:p>
            <a:r>
              <a:rPr lang="en-US" altLang="zh-TW" sz="2400" dirty="0">
                <a:latin typeface="Franklin Gothic Demi Cond" panose="020B0706030402020204" pitchFamily="34" charset="0"/>
              </a:rPr>
              <a:t>Predecessor: { }</a:t>
            </a:r>
            <a:endParaRPr lang="zh-TW" altLang="en-US" sz="2400" dirty="0">
              <a:latin typeface="Franklin Gothic Demi Cond" panose="020B0706030402020204" pitchFamily="34" charset="0"/>
            </a:endParaRPr>
          </a:p>
        </p:txBody>
      </p:sp>
      <p:cxnSp>
        <p:nvCxnSpPr>
          <p:cNvPr id="16" name="直線單箭頭接點 15">
            <a:extLst>
              <a:ext uri="{FF2B5EF4-FFF2-40B4-BE49-F238E27FC236}">
                <a16:creationId xmlns:a16="http://schemas.microsoft.com/office/drawing/2014/main" id="{37983BCC-8CFC-4167-82E3-08D49F4764BA}"/>
              </a:ext>
            </a:extLst>
          </p:cNvPr>
          <p:cNvCxnSpPr>
            <a:cxnSpLocks/>
            <a:stCxn id="13" idx="2"/>
          </p:cNvCxnSpPr>
          <p:nvPr/>
        </p:nvCxnSpPr>
        <p:spPr>
          <a:xfrm>
            <a:off x="9458393" y="3061871"/>
            <a:ext cx="269634" cy="37434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B786C19A-2133-44A6-98BC-C867B4A62F24}"/>
              </a:ext>
            </a:extLst>
          </p:cNvPr>
          <p:cNvCxnSpPr>
            <a:cxnSpLocks/>
            <a:stCxn id="14" idx="2"/>
          </p:cNvCxnSpPr>
          <p:nvPr/>
        </p:nvCxnSpPr>
        <p:spPr>
          <a:xfrm flipH="1">
            <a:off x="10447867" y="3079122"/>
            <a:ext cx="285530" cy="34987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94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A8DAFD-942E-4125-A115-A35E4D3CE895}"/>
              </a:ext>
            </a:extLst>
          </p:cNvPr>
          <p:cNvSpPr>
            <a:spLocks noGrp="1"/>
          </p:cNvSpPr>
          <p:nvPr>
            <p:ph type="title"/>
          </p:nvPr>
        </p:nvSpPr>
        <p:spPr/>
        <p:txBody>
          <a:bodyPr>
            <a:normAutofit/>
          </a:bodyPr>
          <a:lstStyle/>
          <a:p>
            <a:r>
              <a:rPr lang="en-US" altLang="zh-TW" sz="3600" dirty="0"/>
              <a:t>Q9_Ans (2/11)</a:t>
            </a:r>
            <a:endParaRPr lang="zh-TW" altLang="en-US" sz="3200" dirty="0"/>
          </a:p>
        </p:txBody>
      </p:sp>
      <p:sp>
        <p:nvSpPr>
          <p:cNvPr id="4" name="投影片編號版面配置區 3">
            <a:extLst>
              <a:ext uri="{FF2B5EF4-FFF2-40B4-BE49-F238E27FC236}">
                <a16:creationId xmlns:a16="http://schemas.microsoft.com/office/drawing/2014/main" id="{0DF2F066-751E-46A3-AB3F-302A28DD5FCB}"/>
              </a:ext>
            </a:extLst>
          </p:cNvPr>
          <p:cNvSpPr>
            <a:spLocks noGrp="1"/>
          </p:cNvSpPr>
          <p:nvPr>
            <p:ph type="sldNum" sz="quarter" idx="12"/>
          </p:nvPr>
        </p:nvSpPr>
        <p:spPr/>
        <p:txBody>
          <a:bodyPr/>
          <a:lstStyle/>
          <a:p>
            <a:fld id="{FC749032-2A07-4AE8-BA90-74324CAE0C87}" type="slidenum">
              <a:rPr lang="en-US" altLang="zh-TW" smtClean="0"/>
              <a:pPr/>
              <a:t>39</a:t>
            </a:fld>
            <a:endParaRPr lang="en-US" altLang="en-US" dirty="0"/>
          </a:p>
        </p:txBody>
      </p:sp>
      <p:sp>
        <p:nvSpPr>
          <p:cNvPr id="3" name="橢圓 2">
            <a:extLst>
              <a:ext uri="{FF2B5EF4-FFF2-40B4-BE49-F238E27FC236}">
                <a16:creationId xmlns:a16="http://schemas.microsoft.com/office/drawing/2014/main" id="{165D4CED-181A-4597-88C7-6E56EE1F4EC2}"/>
              </a:ext>
            </a:extLst>
          </p:cNvPr>
          <p:cNvSpPr/>
          <p:nvPr/>
        </p:nvSpPr>
        <p:spPr>
          <a:xfrm>
            <a:off x="2158969" y="3090306"/>
            <a:ext cx="696686" cy="696800"/>
          </a:xfrm>
          <a:prstGeom prst="ellipse">
            <a:avLst/>
          </a:prstGeom>
          <a:solidFill>
            <a:schemeClr val="accent1">
              <a:lumMod val="75000"/>
            </a:schemeClr>
          </a:solidFill>
          <a:ln>
            <a:solidFill>
              <a:schemeClr val="accent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solidFill>
                  <a:schemeClr val="tx2"/>
                </a:solidFill>
                <a:latin typeface="Franklin Gothic Demi Cond" panose="020B0706030402020204" pitchFamily="34" charset="0"/>
              </a:rPr>
              <a:t>A</a:t>
            </a:r>
            <a:endParaRPr lang="zh-TW" altLang="en-US" sz="2400" dirty="0">
              <a:solidFill>
                <a:schemeClr val="tx2"/>
              </a:solidFill>
              <a:latin typeface="Franklin Gothic Demi Cond" panose="020B0706030402020204" pitchFamily="34" charset="0"/>
            </a:endParaRPr>
          </a:p>
        </p:txBody>
      </p:sp>
      <p:sp>
        <p:nvSpPr>
          <p:cNvPr id="5" name="橢圓 4">
            <a:extLst>
              <a:ext uri="{FF2B5EF4-FFF2-40B4-BE49-F238E27FC236}">
                <a16:creationId xmlns:a16="http://schemas.microsoft.com/office/drawing/2014/main" id="{9D5E1CCC-2E4E-4AB1-AC00-E98D06B1F4CF}"/>
              </a:ext>
            </a:extLst>
          </p:cNvPr>
          <p:cNvSpPr/>
          <p:nvPr/>
        </p:nvSpPr>
        <p:spPr>
          <a:xfrm>
            <a:off x="4455854" y="3260225"/>
            <a:ext cx="696686" cy="696800"/>
          </a:xfrm>
          <a:prstGeom prst="ellipse">
            <a:avLst/>
          </a:prstGeom>
          <a:solidFill>
            <a:schemeClr val="accent3">
              <a:lumMod val="75000"/>
            </a:schemeClr>
          </a:solidFill>
          <a:ln>
            <a:solidFill>
              <a:schemeClr val="accent3">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solidFill>
                  <a:schemeClr val="tx2"/>
                </a:solidFill>
                <a:latin typeface="Franklin Gothic Demi Cond" panose="020B0706030402020204" pitchFamily="34" charset="0"/>
              </a:rPr>
              <a:t>C</a:t>
            </a:r>
            <a:endParaRPr lang="zh-TW" altLang="en-US" sz="2400" dirty="0">
              <a:solidFill>
                <a:schemeClr val="tx2"/>
              </a:solidFill>
              <a:latin typeface="Franklin Gothic Demi Cond" panose="020B0706030402020204" pitchFamily="34" charset="0"/>
            </a:endParaRPr>
          </a:p>
        </p:txBody>
      </p:sp>
      <p:cxnSp>
        <p:nvCxnSpPr>
          <p:cNvPr id="7" name="直線單箭頭接點 6">
            <a:extLst>
              <a:ext uri="{FF2B5EF4-FFF2-40B4-BE49-F238E27FC236}">
                <a16:creationId xmlns:a16="http://schemas.microsoft.com/office/drawing/2014/main" id="{E1FDC9D7-187C-4EBE-BDAF-49B4A3BDD5D0}"/>
              </a:ext>
            </a:extLst>
          </p:cNvPr>
          <p:cNvCxnSpPr>
            <a:stCxn id="3" idx="6"/>
            <a:endCxn id="5" idx="2"/>
          </p:cNvCxnSpPr>
          <p:nvPr/>
        </p:nvCxnSpPr>
        <p:spPr>
          <a:xfrm>
            <a:off x="2855655" y="3438706"/>
            <a:ext cx="1600199" cy="16991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內容版面配置區 2">
            <a:extLst>
              <a:ext uri="{FF2B5EF4-FFF2-40B4-BE49-F238E27FC236}">
                <a16:creationId xmlns:a16="http://schemas.microsoft.com/office/drawing/2014/main" id="{AC36124B-6DCC-4CA6-933D-AF53A2BE3A80}"/>
              </a:ext>
            </a:extLst>
          </p:cNvPr>
          <p:cNvSpPr txBox="1">
            <a:spLocks/>
          </p:cNvSpPr>
          <p:nvPr/>
        </p:nvSpPr>
        <p:spPr>
          <a:xfrm>
            <a:off x="1341120" y="1901954"/>
            <a:ext cx="9509760" cy="4127627"/>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Franklin Gothic Demi Cond" panose="020B0706030402020204" pitchFamily="34" charset="0"/>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Franklin Gothic Demi Cond" panose="020B0706030402020204" pitchFamily="34" charset="0"/>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Franklin Gothic Demi Cond" panose="020B0706030402020204" pitchFamily="34" charset="0"/>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a:lstStyle>
          <a:p>
            <a:r>
              <a:rPr lang="en-US" altLang="en-US" sz="2400" dirty="0"/>
              <a:t>Explain from the perspective of Vertex </a:t>
            </a:r>
            <a:r>
              <a:rPr lang="en-US" altLang="zh-TW" sz="2400" dirty="0"/>
              <a:t>(</a:t>
            </a:r>
            <a:r>
              <a:rPr lang="en-US" altLang="en-US" sz="2400" dirty="0"/>
              <a:t>C</a:t>
            </a:r>
            <a:r>
              <a:rPr lang="en-US" altLang="zh-TW" sz="2400" dirty="0"/>
              <a:t>):</a:t>
            </a:r>
            <a:r>
              <a:rPr lang="zh-TW" altLang="en-US" sz="2400" dirty="0"/>
              <a:t> </a:t>
            </a:r>
            <a:endParaRPr lang="en-US" altLang="en-US" sz="2400" dirty="0"/>
          </a:p>
        </p:txBody>
      </p:sp>
      <p:sp>
        <p:nvSpPr>
          <p:cNvPr id="13" name="文字方塊 12">
            <a:extLst>
              <a:ext uri="{FF2B5EF4-FFF2-40B4-BE49-F238E27FC236}">
                <a16:creationId xmlns:a16="http://schemas.microsoft.com/office/drawing/2014/main" id="{A5A66428-0A9B-4EB7-9F05-029DD6AC80AD}"/>
              </a:ext>
            </a:extLst>
          </p:cNvPr>
          <p:cNvSpPr txBox="1"/>
          <p:nvPr/>
        </p:nvSpPr>
        <p:spPr>
          <a:xfrm>
            <a:off x="649327" y="4127838"/>
            <a:ext cx="11542673" cy="1938992"/>
          </a:xfrm>
          <a:prstGeom prst="rect">
            <a:avLst/>
          </a:prstGeom>
          <a:noFill/>
        </p:spPr>
        <p:txBody>
          <a:bodyPr wrap="square" rtlCol="0">
            <a:spAutoFit/>
          </a:bodyPr>
          <a:lstStyle/>
          <a:p>
            <a:pPr marL="342900" indent="-342900">
              <a:buFont typeface="+mj-lt"/>
              <a:buAutoNum type="arabicPeriod"/>
            </a:pPr>
            <a:r>
              <a:rPr lang="en-US" altLang="zh-TW" sz="2400" dirty="0">
                <a:latin typeface="Franklin Gothic Demi Cond" panose="020B0706030402020204" pitchFamily="34" charset="0"/>
              </a:rPr>
              <a:t>A</a:t>
            </a:r>
            <a:r>
              <a:rPr lang="zh-TW" altLang="en-US" sz="2400" dirty="0">
                <a:latin typeface="Franklin Gothic Demi Cond" panose="020B0706030402020204" pitchFamily="34" charset="0"/>
              </a:rPr>
              <a:t>是第一個透過搜尋到</a:t>
            </a:r>
            <a:r>
              <a:rPr lang="en-US" altLang="zh-TW" sz="2400" dirty="0">
                <a:latin typeface="Franklin Gothic Demi Cond" panose="020B0706030402020204" pitchFamily="34" charset="0"/>
              </a:rPr>
              <a:t>C</a:t>
            </a:r>
            <a:r>
              <a:rPr lang="zh-TW" altLang="en-US" sz="2400" dirty="0">
                <a:latin typeface="Franklin Gothic Demi Cond" panose="020B0706030402020204" pitchFamily="34" charset="0"/>
              </a:rPr>
              <a:t>的</a:t>
            </a:r>
            <a:r>
              <a:rPr lang="en-US" altLang="zh-TW" sz="2400" dirty="0">
                <a:latin typeface="Franklin Gothic Demi Cond" panose="020B0706030402020204" pitchFamily="34" charset="0"/>
              </a:rPr>
              <a:t>vertex</a:t>
            </a:r>
            <a:r>
              <a:rPr lang="zh-TW" altLang="en-US" sz="2400" dirty="0">
                <a:latin typeface="Franklin Gothic Demi Cond" panose="020B0706030402020204" pitchFamily="34" charset="0"/>
              </a:rPr>
              <a:t>，在關係上，我們把它視作</a:t>
            </a:r>
            <a:r>
              <a:rPr lang="en-US" altLang="zh-TW" sz="2400" dirty="0">
                <a:latin typeface="Franklin Gothic Demi Cond" panose="020B0706030402020204" pitchFamily="34" charset="0"/>
              </a:rPr>
              <a:t>C</a:t>
            </a:r>
            <a:r>
              <a:rPr lang="zh-TW" altLang="en-US" sz="2400" dirty="0">
                <a:latin typeface="Franklin Gothic Demi Cond" panose="020B0706030402020204" pitchFamily="34" charset="0"/>
              </a:rPr>
              <a:t>的</a:t>
            </a:r>
            <a:r>
              <a:rPr lang="en-US" altLang="zh-TW" sz="2400" dirty="0">
                <a:latin typeface="Franklin Gothic Demi Cond" panose="020B0706030402020204" pitchFamily="34" charset="0"/>
              </a:rPr>
              <a:t>Predecessor</a:t>
            </a:r>
            <a:r>
              <a:rPr lang="zh-TW" altLang="en-US" sz="2400" dirty="0">
                <a:latin typeface="Franklin Gothic Demi Cond" panose="020B0706030402020204" pitchFamily="34" charset="0"/>
              </a:rPr>
              <a:t>。</a:t>
            </a:r>
            <a:endParaRPr lang="en-US" altLang="zh-TW" sz="2400" dirty="0">
              <a:latin typeface="Franklin Gothic Demi Cond" panose="020B0706030402020204" pitchFamily="34" charset="0"/>
            </a:endParaRPr>
          </a:p>
          <a:p>
            <a:pPr marL="342900" indent="-342900">
              <a:buFont typeface="+mj-lt"/>
              <a:buAutoNum type="arabicPeriod"/>
            </a:pPr>
            <a:r>
              <a:rPr lang="zh-TW" altLang="en-US" sz="2400" dirty="0">
                <a:latin typeface="Franklin Gothic Demi Cond" panose="020B0706030402020204" pitchFamily="34" charset="0"/>
              </a:rPr>
              <a:t>在我們找到新的</a:t>
            </a:r>
            <a:r>
              <a:rPr lang="en-US" altLang="zh-TW" sz="2400" dirty="0">
                <a:latin typeface="Franklin Gothic Demi Cond" panose="020B0706030402020204" pitchFamily="34" charset="0"/>
              </a:rPr>
              <a:t>vertex</a:t>
            </a:r>
            <a:r>
              <a:rPr lang="zh-TW" altLang="en-US" sz="2400" dirty="0">
                <a:latin typeface="Franklin Gothic Demi Cond" panose="020B0706030402020204" pitchFamily="34" charset="0"/>
              </a:rPr>
              <a:t>時，會將</a:t>
            </a:r>
            <a:r>
              <a:rPr lang="en-US" altLang="zh-TW" sz="2400" dirty="0">
                <a:latin typeface="Franklin Gothic Demi Cond" panose="020B0706030402020204" pitchFamily="34" charset="0"/>
              </a:rPr>
              <a:t>time++</a:t>
            </a:r>
            <a:r>
              <a:rPr lang="zh-TW" altLang="en-US" sz="2400" dirty="0">
                <a:latin typeface="Franklin Gothic Demi Cond" panose="020B0706030402020204" pitchFamily="34" charset="0"/>
              </a:rPr>
              <a:t>，並存到新</a:t>
            </a:r>
            <a:r>
              <a:rPr lang="en-US" altLang="zh-TW" sz="2400" dirty="0">
                <a:latin typeface="Franklin Gothic Demi Cond" panose="020B0706030402020204" pitchFamily="34" charset="0"/>
              </a:rPr>
              <a:t>vertex</a:t>
            </a:r>
            <a:r>
              <a:rPr lang="zh-TW" altLang="en-US" sz="2400" dirty="0">
                <a:latin typeface="Franklin Gothic Demi Cond" panose="020B0706030402020204" pitchFamily="34" charset="0"/>
              </a:rPr>
              <a:t>的</a:t>
            </a:r>
            <a:r>
              <a:rPr lang="en-US" altLang="zh-TW" sz="2400" dirty="0">
                <a:latin typeface="Franklin Gothic Demi Cond" panose="020B0706030402020204" pitchFamily="34" charset="0"/>
              </a:rPr>
              <a:t>discover array</a:t>
            </a:r>
            <a:r>
              <a:rPr lang="zh-TW" altLang="en-US" sz="2400" dirty="0">
                <a:latin typeface="Franklin Gothic Demi Cond" panose="020B0706030402020204" pitchFamily="34" charset="0"/>
              </a:rPr>
              <a:t>中，代表新</a:t>
            </a:r>
            <a:r>
              <a:rPr lang="en-US" altLang="zh-TW" sz="2400" dirty="0">
                <a:latin typeface="Franklin Gothic Demi Cond" panose="020B0706030402020204" pitchFamily="34" charset="0"/>
              </a:rPr>
              <a:t>vertex</a:t>
            </a:r>
            <a:r>
              <a:rPr lang="zh-TW" altLang="en-US" sz="2400" dirty="0">
                <a:latin typeface="Franklin Gothic Demi Cond" panose="020B0706030402020204" pitchFamily="34" charset="0"/>
              </a:rPr>
              <a:t>在該時刻</a:t>
            </a:r>
            <a:r>
              <a:rPr lang="en-US" altLang="zh-TW" sz="2400" dirty="0">
                <a:latin typeface="Franklin Gothic Demi Cond" panose="020B0706030402020204" pitchFamily="34" charset="0"/>
              </a:rPr>
              <a:t>(</a:t>
            </a:r>
            <a:r>
              <a:rPr lang="zh-TW" altLang="en-US" sz="2400" dirty="0">
                <a:latin typeface="Franklin Gothic Demi Cond" panose="020B0706030402020204" pitchFamily="34" charset="0"/>
              </a:rPr>
              <a:t>更新的</a:t>
            </a:r>
            <a:r>
              <a:rPr lang="en-US" altLang="zh-TW" sz="2400" dirty="0">
                <a:latin typeface="Franklin Gothic Demi Cond" panose="020B0706030402020204" pitchFamily="34" charset="0"/>
              </a:rPr>
              <a:t>time)</a:t>
            </a:r>
            <a:r>
              <a:rPr lang="zh-TW" altLang="en-US" sz="2400" dirty="0">
                <a:latin typeface="Franklin Gothic Demi Cond" panose="020B0706030402020204" pitchFamily="34" charset="0"/>
              </a:rPr>
              <a:t>被找到。</a:t>
            </a:r>
            <a:endParaRPr lang="en-US" altLang="zh-TW" sz="2400" dirty="0">
              <a:latin typeface="Franklin Gothic Demi Cond" panose="020B0706030402020204" pitchFamily="34" charset="0"/>
            </a:endParaRPr>
          </a:p>
          <a:p>
            <a:pPr marL="342900" indent="-342900">
              <a:buFont typeface="+mj-lt"/>
              <a:buAutoNum type="arabicPeriod"/>
            </a:pPr>
            <a:r>
              <a:rPr lang="zh-TW" altLang="en-US" sz="2400" dirty="0">
                <a:latin typeface="Franklin Gothic Demi Cond" panose="020B0706030402020204" pitchFamily="34" charset="0"/>
              </a:rPr>
              <a:t>並依據</a:t>
            </a:r>
            <a:r>
              <a:rPr lang="en-US" altLang="zh-TW" sz="2400" dirty="0">
                <a:latin typeface="Franklin Gothic Demi Cond" panose="020B0706030402020204" pitchFamily="34" charset="0"/>
              </a:rPr>
              <a:t>DFS</a:t>
            </a:r>
            <a:r>
              <a:rPr lang="zh-TW" altLang="en-US" sz="2400" dirty="0">
                <a:latin typeface="Franklin Gothic Demi Cond" panose="020B0706030402020204" pitchFamily="34" charset="0"/>
              </a:rPr>
              <a:t>繼續從新節點持續往下找，直到沒辦法找到任何</a:t>
            </a:r>
            <a:r>
              <a:rPr lang="en-US" altLang="zh-TW" sz="2400" dirty="0">
                <a:latin typeface="Franklin Gothic Demi Cond" panose="020B0706030402020204" pitchFamily="34" charset="0"/>
              </a:rPr>
              <a:t>out-degree</a:t>
            </a:r>
            <a:r>
              <a:rPr lang="zh-TW" altLang="en-US" sz="2400" dirty="0">
                <a:latin typeface="Franklin Gothic Demi Cond" panose="020B0706030402020204" pitchFamily="34" charset="0"/>
              </a:rPr>
              <a:t> </a:t>
            </a:r>
            <a:r>
              <a:rPr lang="en-US" altLang="zh-TW" sz="2400" dirty="0">
                <a:latin typeface="Franklin Gothic Demi Cond" panose="020B0706030402020204" pitchFamily="34" charset="0"/>
              </a:rPr>
              <a:t>vertices</a:t>
            </a:r>
            <a:r>
              <a:rPr lang="zh-TW" altLang="en-US" sz="2400" dirty="0">
                <a:latin typeface="Franklin Gothic Demi Cond" panose="020B0706030402020204" pitchFamily="34" charset="0"/>
              </a:rPr>
              <a:t>為止，</a:t>
            </a:r>
            <a:endParaRPr lang="en-US" altLang="zh-TW" sz="2400" dirty="0">
              <a:latin typeface="Franklin Gothic Demi Cond" panose="020B0706030402020204" pitchFamily="34" charset="0"/>
            </a:endParaRPr>
          </a:p>
          <a:p>
            <a:r>
              <a:rPr lang="zh-TW" altLang="en-US" sz="2400" dirty="0">
                <a:latin typeface="Franklin Gothic Demi Cond" panose="020B0706030402020204" pitchFamily="34" charset="0"/>
              </a:rPr>
              <a:t>      我們就將</a:t>
            </a:r>
            <a:r>
              <a:rPr lang="en-US" altLang="zh-TW" sz="2400" dirty="0">
                <a:latin typeface="Franklin Gothic Demi Cond" panose="020B0706030402020204" pitchFamily="34" charset="0"/>
              </a:rPr>
              <a:t>time++</a:t>
            </a:r>
            <a:r>
              <a:rPr lang="zh-TW" altLang="en-US" sz="2400" dirty="0">
                <a:latin typeface="Franklin Gothic Demi Cond" panose="020B0706030402020204" pitchFamily="34" charset="0"/>
              </a:rPr>
              <a:t>，並存入</a:t>
            </a:r>
            <a:r>
              <a:rPr lang="en-US" altLang="zh-TW" sz="2400" dirty="0">
                <a:latin typeface="Franklin Gothic Demi Cond" panose="020B0706030402020204" pitchFamily="34" charset="0"/>
              </a:rPr>
              <a:t>finish</a:t>
            </a:r>
            <a:r>
              <a:rPr lang="zh-TW" altLang="en-US" sz="2400" dirty="0">
                <a:latin typeface="Franklin Gothic Demi Cond" panose="020B0706030402020204" pitchFamily="34" charset="0"/>
              </a:rPr>
              <a:t> </a:t>
            </a:r>
            <a:r>
              <a:rPr lang="en-US" altLang="zh-TW" sz="2400" dirty="0">
                <a:latin typeface="Franklin Gothic Demi Cond" panose="020B0706030402020204" pitchFamily="34" charset="0"/>
              </a:rPr>
              <a:t>array</a:t>
            </a:r>
            <a:r>
              <a:rPr lang="zh-TW" altLang="en-US" sz="2400" dirty="0">
                <a:latin typeface="Franklin Gothic Demi Cond" panose="020B0706030402020204" pitchFamily="34" charset="0"/>
              </a:rPr>
              <a:t>中，代表這個</a:t>
            </a:r>
            <a:r>
              <a:rPr lang="en-US" altLang="zh-TW" sz="2400" dirty="0">
                <a:latin typeface="Franklin Gothic Demi Cond" panose="020B0706030402020204" pitchFamily="34" charset="0"/>
              </a:rPr>
              <a:t>vertex</a:t>
            </a:r>
            <a:r>
              <a:rPr lang="zh-TW" altLang="en-US" sz="2400" dirty="0">
                <a:latin typeface="Franklin Gothic Demi Cond" panose="020B0706030402020204" pitchFamily="34" charset="0"/>
              </a:rPr>
              <a:t>的</a:t>
            </a:r>
            <a:r>
              <a:rPr lang="en-US" altLang="zh-TW" sz="2400" dirty="0">
                <a:latin typeface="Franklin Gothic Demi Cond" panose="020B0706030402020204" pitchFamily="34" charset="0"/>
              </a:rPr>
              <a:t>DFS</a:t>
            </a:r>
            <a:r>
              <a:rPr lang="zh-TW" altLang="en-US" sz="2400" dirty="0">
                <a:latin typeface="Franklin Gothic Demi Cond" panose="020B0706030402020204" pitchFamily="34" charset="0"/>
              </a:rPr>
              <a:t>已經做完。</a:t>
            </a:r>
            <a:endParaRPr lang="en-US" altLang="zh-TW" sz="2400" dirty="0">
              <a:latin typeface="Franklin Gothic Demi Cond" panose="020B0706030402020204" pitchFamily="34" charset="0"/>
            </a:endParaRPr>
          </a:p>
        </p:txBody>
      </p:sp>
      <p:sp>
        <p:nvSpPr>
          <p:cNvPr id="14" name="矩形 13">
            <a:extLst>
              <a:ext uri="{FF2B5EF4-FFF2-40B4-BE49-F238E27FC236}">
                <a16:creationId xmlns:a16="http://schemas.microsoft.com/office/drawing/2014/main" id="{22926D3F-A117-4B63-B607-15C451FB216F}"/>
              </a:ext>
            </a:extLst>
          </p:cNvPr>
          <p:cNvSpPr/>
          <p:nvPr/>
        </p:nvSpPr>
        <p:spPr>
          <a:xfrm>
            <a:off x="3987791" y="2251648"/>
            <a:ext cx="1814792" cy="400110"/>
          </a:xfrm>
          <a:prstGeom prst="rect">
            <a:avLst/>
          </a:prstGeom>
        </p:spPr>
        <p:txBody>
          <a:bodyPr wrap="none">
            <a:spAutoFit/>
          </a:bodyPr>
          <a:lstStyle/>
          <a:p>
            <a:r>
              <a:rPr lang="en-US" altLang="zh-TW" sz="2000" dirty="0">
                <a:latin typeface="Franklin Gothic Demi Cond" panose="020B0706030402020204" pitchFamily="34" charset="0"/>
              </a:rPr>
              <a:t>Predecessor: {A}</a:t>
            </a:r>
            <a:endParaRPr lang="zh-TW" altLang="en-US" sz="2000" dirty="0">
              <a:latin typeface="Franklin Gothic Demi Cond" panose="020B0706030402020204" pitchFamily="34" charset="0"/>
            </a:endParaRPr>
          </a:p>
        </p:txBody>
      </p:sp>
      <p:graphicFrame>
        <p:nvGraphicFramePr>
          <p:cNvPr id="28" name="內容版面配置區 5">
            <a:extLst>
              <a:ext uri="{FF2B5EF4-FFF2-40B4-BE49-F238E27FC236}">
                <a16:creationId xmlns:a16="http://schemas.microsoft.com/office/drawing/2014/main" id="{BC3061F2-F18E-4D5E-BF7F-EB1B6FB45F16}"/>
              </a:ext>
            </a:extLst>
          </p:cNvPr>
          <p:cNvGraphicFramePr>
            <a:graphicFrameLocks noGrp="1"/>
          </p:cNvGraphicFramePr>
          <p:nvPr>
            <p:ph idx="1"/>
            <p:extLst>
              <p:ext uri="{D42A27DB-BD31-4B8C-83A1-F6EECF244321}">
                <p14:modId xmlns:p14="http://schemas.microsoft.com/office/powerpoint/2010/main" val="2218723213"/>
              </p:ext>
            </p:extLst>
          </p:nvPr>
        </p:nvGraphicFramePr>
        <p:xfrm>
          <a:off x="1796597" y="2481598"/>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1</a:t>
                      </a:r>
                      <a:endParaRPr lang="zh-TW" altLang="en-US" sz="2000" dirty="0">
                        <a:latin typeface="Franklin Gothic Demi Cond" panose="020B0706030402020204" pitchFamily="34" charset="0"/>
                      </a:endParaRPr>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29" name="內容版面配置區 5">
            <a:extLst>
              <a:ext uri="{FF2B5EF4-FFF2-40B4-BE49-F238E27FC236}">
                <a16:creationId xmlns:a16="http://schemas.microsoft.com/office/drawing/2014/main" id="{37061E97-7B94-4AAC-B5FB-242F7AC88404}"/>
              </a:ext>
            </a:extLst>
          </p:cNvPr>
          <p:cNvGraphicFramePr>
            <a:graphicFrameLocks/>
          </p:cNvGraphicFramePr>
          <p:nvPr>
            <p:extLst>
              <p:ext uri="{D42A27DB-BD31-4B8C-83A1-F6EECF244321}">
                <p14:modId xmlns:p14="http://schemas.microsoft.com/office/powerpoint/2010/main" val="2693889663"/>
              </p:ext>
            </p:extLst>
          </p:nvPr>
        </p:nvGraphicFramePr>
        <p:xfrm>
          <a:off x="4184472" y="2675582"/>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2</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3</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sp>
        <p:nvSpPr>
          <p:cNvPr id="30" name="文字方塊 29">
            <a:extLst>
              <a:ext uri="{FF2B5EF4-FFF2-40B4-BE49-F238E27FC236}">
                <a16:creationId xmlns:a16="http://schemas.microsoft.com/office/drawing/2014/main" id="{1FBB4844-FFD8-4BF2-A526-E7FB233B6712}"/>
              </a:ext>
            </a:extLst>
          </p:cNvPr>
          <p:cNvSpPr txBox="1"/>
          <p:nvPr/>
        </p:nvSpPr>
        <p:spPr>
          <a:xfrm>
            <a:off x="5726601" y="2260254"/>
            <a:ext cx="2729029" cy="646331"/>
          </a:xfrm>
          <a:prstGeom prst="rect">
            <a:avLst/>
          </a:prstGeom>
          <a:noFill/>
        </p:spPr>
        <p:txBody>
          <a:bodyPr wrap="square">
            <a:spAutoFit/>
          </a:bodyPr>
          <a:lstStyle/>
          <a:p>
            <a:r>
              <a:rPr lang="en-US" altLang="zh-TW" sz="1800" dirty="0">
                <a:solidFill>
                  <a:srgbClr val="FF0000"/>
                </a:solidFill>
                <a:latin typeface="Franklin Gothic Demi Cond" panose="020B0706030402020204" pitchFamily="34" charset="0"/>
              </a:rPr>
              <a:t>The first found C’s in-degree of vertex A</a:t>
            </a:r>
            <a:endParaRPr lang="zh-TW" altLang="en-US" dirty="0">
              <a:solidFill>
                <a:srgbClr val="FF0000"/>
              </a:solidFill>
            </a:endParaRPr>
          </a:p>
        </p:txBody>
      </p:sp>
      <p:sp>
        <p:nvSpPr>
          <p:cNvPr id="16" name="文字方塊 15">
            <a:extLst>
              <a:ext uri="{FF2B5EF4-FFF2-40B4-BE49-F238E27FC236}">
                <a16:creationId xmlns:a16="http://schemas.microsoft.com/office/drawing/2014/main" id="{04BF82B3-04F0-4613-A3A5-8484B7DFE987}"/>
              </a:ext>
            </a:extLst>
          </p:cNvPr>
          <p:cNvSpPr txBox="1"/>
          <p:nvPr/>
        </p:nvSpPr>
        <p:spPr>
          <a:xfrm>
            <a:off x="1561191" y="2160754"/>
            <a:ext cx="1814792" cy="369332"/>
          </a:xfrm>
          <a:prstGeom prst="rect">
            <a:avLst/>
          </a:prstGeom>
          <a:noFill/>
        </p:spPr>
        <p:txBody>
          <a:bodyPr wrap="square">
            <a:spAutoFit/>
          </a:bodyPr>
          <a:lstStyle/>
          <a:p>
            <a:r>
              <a:rPr lang="en-US" altLang="zh-TW" sz="1800" dirty="0">
                <a:solidFill>
                  <a:srgbClr val="FF0000"/>
                </a:solidFill>
                <a:latin typeface="Franklin Gothic Demi Cond" panose="020B0706030402020204" pitchFamily="34" charset="0"/>
              </a:rPr>
              <a:t> If recent time is 1</a:t>
            </a:r>
            <a:endParaRPr lang="zh-TW" altLang="en-US" dirty="0">
              <a:solidFill>
                <a:srgbClr val="FF0000"/>
              </a:solidFill>
            </a:endParaRPr>
          </a:p>
        </p:txBody>
      </p:sp>
      <p:sp>
        <p:nvSpPr>
          <p:cNvPr id="17" name="文字方塊 16">
            <a:extLst>
              <a:ext uri="{FF2B5EF4-FFF2-40B4-BE49-F238E27FC236}">
                <a16:creationId xmlns:a16="http://schemas.microsoft.com/office/drawing/2014/main" id="{665F04A5-623A-4AC7-96E5-6310BD16A09E}"/>
              </a:ext>
            </a:extLst>
          </p:cNvPr>
          <p:cNvSpPr txBox="1"/>
          <p:nvPr/>
        </p:nvSpPr>
        <p:spPr>
          <a:xfrm>
            <a:off x="2840222" y="3116603"/>
            <a:ext cx="2240396" cy="923330"/>
          </a:xfrm>
          <a:prstGeom prst="rect">
            <a:avLst/>
          </a:prstGeom>
          <a:noFill/>
        </p:spPr>
        <p:txBody>
          <a:bodyPr wrap="square">
            <a:spAutoFit/>
          </a:bodyPr>
          <a:lstStyle/>
          <a:p>
            <a:r>
              <a:rPr lang="en-US" altLang="zh-TW" sz="1800" dirty="0">
                <a:solidFill>
                  <a:srgbClr val="FF0000"/>
                </a:solidFill>
                <a:latin typeface="Franklin Gothic Demi Cond" panose="020B0706030402020204" pitchFamily="34" charset="0"/>
              </a:rPr>
              <a:t>The A’s first found out-degree of vertex C. </a:t>
            </a:r>
            <a:r>
              <a:rPr lang="en-US" altLang="zh-TW" dirty="0">
                <a:solidFill>
                  <a:srgbClr val="FF0000"/>
                </a:solidFill>
                <a:latin typeface="Franklin Gothic Demi Cond" panose="020B0706030402020204" pitchFamily="34" charset="0"/>
              </a:rPr>
              <a:t>(time++)</a:t>
            </a:r>
            <a:endParaRPr lang="zh-TW" altLang="en-US" dirty="0">
              <a:solidFill>
                <a:srgbClr val="FF0000"/>
              </a:solidFill>
            </a:endParaRPr>
          </a:p>
        </p:txBody>
      </p:sp>
      <p:cxnSp>
        <p:nvCxnSpPr>
          <p:cNvPr id="20" name="直線單箭頭接點 19">
            <a:extLst>
              <a:ext uri="{FF2B5EF4-FFF2-40B4-BE49-F238E27FC236}">
                <a16:creationId xmlns:a16="http://schemas.microsoft.com/office/drawing/2014/main" id="{FFF16D6B-FD72-4094-B108-D4B9B8093CF1}"/>
              </a:ext>
            </a:extLst>
          </p:cNvPr>
          <p:cNvCxnSpPr/>
          <p:nvPr/>
        </p:nvCxnSpPr>
        <p:spPr>
          <a:xfrm flipV="1">
            <a:off x="3987791" y="3000158"/>
            <a:ext cx="468063" cy="237378"/>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810D7D05-25FC-40D7-8933-8256CA9CA13B}"/>
              </a:ext>
            </a:extLst>
          </p:cNvPr>
          <p:cNvSpPr txBox="1"/>
          <p:nvPr/>
        </p:nvSpPr>
        <p:spPr>
          <a:xfrm>
            <a:off x="5331855" y="3237536"/>
            <a:ext cx="2729029" cy="646331"/>
          </a:xfrm>
          <a:prstGeom prst="rect">
            <a:avLst/>
          </a:prstGeom>
          <a:noFill/>
        </p:spPr>
        <p:txBody>
          <a:bodyPr wrap="square">
            <a:spAutoFit/>
          </a:bodyPr>
          <a:lstStyle/>
          <a:p>
            <a:r>
              <a:rPr lang="en-US" altLang="zh-TW" sz="1800" dirty="0">
                <a:solidFill>
                  <a:srgbClr val="FF0000"/>
                </a:solidFill>
                <a:latin typeface="Franklin Gothic Demi Cond" panose="020B0706030402020204" pitchFamily="34" charset="0"/>
              </a:rPr>
              <a:t> If C would not exist any out-degree of vertices. (time++)</a:t>
            </a:r>
            <a:endParaRPr lang="zh-TW" altLang="en-US" dirty="0">
              <a:solidFill>
                <a:srgbClr val="FF0000"/>
              </a:solidFill>
            </a:endParaRPr>
          </a:p>
        </p:txBody>
      </p:sp>
      <p:cxnSp>
        <p:nvCxnSpPr>
          <p:cNvPr id="35" name="直線單箭頭接點 34">
            <a:extLst>
              <a:ext uri="{FF2B5EF4-FFF2-40B4-BE49-F238E27FC236}">
                <a16:creationId xmlns:a16="http://schemas.microsoft.com/office/drawing/2014/main" id="{E258FB33-48D2-497A-B648-07B81AB35C90}"/>
              </a:ext>
            </a:extLst>
          </p:cNvPr>
          <p:cNvCxnSpPr>
            <a:cxnSpLocks/>
          </p:cNvCxnSpPr>
          <p:nvPr/>
        </p:nvCxnSpPr>
        <p:spPr>
          <a:xfrm flipH="1" flipV="1">
            <a:off x="5349221" y="3062308"/>
            <a:ext cx="453362" cy="26506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54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57CEBC-30E8-40AC-B975-F4AE9D50C15B}"/>
              </a:ext>
            </a:extLst>
          </p:cNvPr>
          <p:cNvSpPr>
            <a:spLocks noGrp="1"/>
          </p:cNvSpPr>
          <p:nvPr>
            <p:ph type="title"/>
          </p:nvPr>
        </p:nvSpPr>
        <p:spPr/>
        <p:txBody>
          <a:bodyPr>
            <a:normAutofit/>
          </a:bodyPr>
          <a:lstStyle/>
          <a:p>
            <a:r>
              <a:rPr lang="en-US" altLang="zh-TW" sz="3600" dirty="0"/>
              <a:t>Q1_Ans </a:t>
            </a:r>
            <a:endParaRPr lang="zh-TW" altLang="en-US" sz="3200" dirty="0"/>
          </a:p>
        </p:txBody>
      </p:sp>
      <p:sp>
        <p:nvSpPr>
          <p:cNvPr id="3" name="內容版面配置區 2">
            <a:extLst>
              <a:ext uri="{FF2B5EF4-FFF2-40B4-BE49-F238E27FC236}">
                <a16:creationId xmlns:a16="http://schemas.microsoft.com/office/drawing/2014/main" id="{9934681F-84EA-41C9-9139-1D13F221E016}"/>
              </a:ext>
            </a:extLst>
          </p:cNvPr>
          <p:cNvSpPr>
            <a:spLocks noGrp="1"/>
          </p:cNvSpPr>
          <p:nvPr>
            <p:ph idx="1"/>
          </p:nvPr>
        </p:nvSpPr>
        <p:spPr/>
        <p:txBody>
          <a:bodyPr>
            <a:normAutofit/>
          </a:bodyPr>
          <a:lstStyle/>
          <a:p>
            <a:pPr marL="34290" indent="0">
              <a:buNone/>
            </a:pPr>
            <a:r>
              <a:rPr lang="en-US" altLang="zh-TW" sz="2400" dirty="0"/>
              <a:t>(Single Source Shortest Paths): Using the “INITIALIZE-SINGLE-SOURCE” and “RELAX” to do Dijkstra’s Algorithm.</a:t>
            </a:r>
          </a:p>
        </p:txBody>
      </p:sp>
      <p:sp>
        <p:nvSpPr>
          <p:cNvPr id="4" name="投影片編號版面配置區 3">
            <a:extLst>
              <a:ext uri="{FF2B5EF4-FFF2-40B4-BE49-F238E27FC236}">
                <a16:creationId xmlns:a16="http://schemas.microsoft.com/office/drawing/2014/main" id="{D28BB7A1-19C9-437B-BAE4-C2EFDB9F4E80}"/>
              </a:ext>
            </a:extLst>
          </p:cNvPr>
          <p:cNvSpPr>
            <a:spLocks noGrp="1"/>
          </p:cNvSpPr>
          <p:nvPr>
            <p:ph type="sldNum" sz="quarter" idx="12"/>
          </p:nvPr>
        </p:nvSpPr>
        <p:spPr/>
        <p:txBody>
          <a:bodyPr/>
          <a:lstStyle/>
          <a:p>
            <a:fld id="{FC749032-2A07-4AE8-BA90-74324CAE0C87}" type="slidenum">
              <a:rPr lang="en-US" altLang="zh-TW" smtClean="0"/>
              <a:pPr/>
              <a:t>4</a:t>
            </a:fld>
            <a:endParaRPr lang="en-US" altLang="en-US" dirty="0"/>
          </a:p>
        </p:txBody>
      </p:sp>
      <p:sp>
        <p:nvSpPr>
          <p:cNvPr id="5" name="文字方塊 4">
            <a:extLst>
              <a:ext uri="{FF2B5EF4-FFF2-40B4-BE49-F238E27FC236}">
                <a16:creationId xmlns:a16="http://schemas.microsoft.com/office/drawing/2014/main" id="{3B6F974B-3404-440B-90B0-A98178C6E6FB}"/>
              </a:ext>
            </a:extLst>
          </p:cNvPr>
          <p:cNvSpPr txBox="1"/>
          <p:nvPr/>
        </p:nvSpPr>
        <p:spPr>
          <a:xfrm>
            <a:off x="426720" y="6522720"/>
            <a:ext cx="8132676" cy="338554"/>
          </a:xfrm>
          <a:prstGeom prst="rect">
            <a:avLst/>
          </a:prstGeom>
          <a:noFill/>
        </p:spPr>
        <p:txBody>
          <a:bodyPr wrap="none" rtlCol="0">
            <a:spAutoFit/>
          </a:bodyPr>
          <a:lstStyle/>
          <a:p>
            <a:r>
              <a:rPr lang="en-US" altLang="zh-TW" sz="1600" dirty="0">
                <a:latin typeface="Franklin Gothic Demi Cond" panose="020B0706030402020204" pitchFamily="34" charset="0"/>
              </a:rPr>
              <a:t>Ref: </a:t>
            </a:r>
            <a:r>
              <a:rPr lang="en-US" altLang="zh-TW" sz="1600" dirty="0">
                <a:latin typeface="Franklin Gothic Demi Cond" panose="020B0706030402020204" pitchFamily="34" charset="0"/>
                <a:hlinkClick r:id="rId2"/>
              </a:rPr>
              <a:t>http://alrightchiu.github.io/SecondRound/single-source-shortest-pathdijkstras-algorithm.html </a:t>
            </a:r>
            <a:endParaRPr lang="zh-TW" altLang="en-US" sz="1600" dirty="0">
              <a:latin typeface="Franklin Gothic Demi Cond" panose="020B0706030402020204" pitchFamily="34" charset="0"/>
            </a:endParaRPr>
          </a:p>
        </p:txBody>
      </p:sp>
      <p:pic>
        <p:nvPicPr>
          <p:cNvPr id="6" name="圖片 5">
            <a:extLst>
              <a:ext uri="{FF2B5EF4-FFF2-40B4-BE49-F238E27FC236}">
                <a16:creationId xmlns:a16="http://schemas.microsoft.com/office/drawing/2014/main" id="{5CEBEC0A-7940-43C9-8CCE-39301520D5CE}"/>
              </a:ext>
            </a:extLst>
          </p:cNvPr>
          <p:cNvPicPr>
            <a:picLocks noChangeAspect="1"/>
          </p:cNvPicPr>
          <p:nvPr/>
        </p:nvPicPr>
        <p:blipFill>
          <a:blip r:embed="rId3"/>
          <a:stretch>
            <a:fillRect/>
          </a:stretch>
        </p:blipFill>
        <p:spPr>
          <a:xfrm>
            <a:off x="2293619" y="3093157"/>
            <a:ext cx="6638493" cy="2309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7156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A8DAFD-942E-4125-A115-A35E4D3CE895}"/>
              </a:ext>
            </a:extLst>
          </p:cNvPr>
          <p:cNvSpPr>
            <a:spLocks noGrp="1"/>
          </p:cNvSpPr>
          <p:nvPr>
            <p:ph type="title"/>
          </p:nvPr>
        </p:nvSpPr>
        <p:spPr/>
        <p:txBody>
          <a:bodyPr>
            <a:normAutofit/>
          </a:bodyPr>
          <a:lstStyle/>
          <a:p>
            <a:r>
              <a:rPr lang="en-US" altLang="zh-TW" sz="3600" dirty="0"/>
              <a:t>Q9_Ans (3/11)</a:t>
            </a:r>
            <a:endParaRPr lang="zh-TW" altLang="en-US" sz="3600" dirty="0"/>
          </a:p>
        </p:txBody>
      </p:sp>
      <p:sp>
        <p:nvSpPr>
          <p:cNvPr id="4" name="投影片編號版面配置區 3">
            <a:extLst>
              <a:ext uri="{FF2B5EF4-FFF2-40B4-BE49-F238E27FC236}">
                <a16:creationId xmlns:a16="http://schemas.microsoft.com/office/drawing/2014/main" id="{0DF2F066-751E-46A3-AB3F-302A28DD5FCB}"/>
              </a:ext>
            </a:extLst>
          </p:cNvPr>
          <p:cNvSpPr>
            <a:spLocks noGrp="1"/>
          </p:cNvSpPr>
          <p:nvPr>
            <p:ph type="sldNum" sz="quarter" idx="12"/>
          </p:nvPr>
        </p:nvSpPr>
        <p:spPr/>
        <p:txBody>
          <a:bodyPr/>
          <a:lstStyle/>
          <a:p>
            <a:fld id="{FC749032-2A07-4AE8-BA90-74324CAE0C87}" type="slidenum">
              <a:rPr lang="en-US" altLang="zh-TW" smtClean="0"/>
              <a:pPr/>
              <a:t>40</a:t>
            </a:fld>
            <a:endParaRPr lang="en-US" altLang="en-US" dirty="0"/>
          </a:p>
        </p:txBody>
      </p:sp>
      <p:pic>
        <p:nvPicPr>
          <p:cNvPr id="5" name="圖片 4">
            <a:extLst>
              <a:ext uri="{FF2B5EF4-FFF2-40B4-BE49-F238E27FC236}">
                <a16:creationId xmlns:a16="http://schemas.microsoft.com/office/drawing/2014/main" id="{5BCF04A2-4A0C-471A-8BA3-F83EED0DB661}"/>
              </a:ext>
            </a:extLst>
          </p:cNvPr>
          <p:cNvPicPr/>
          <p:nvPr/>
        </p:nvPicPr>
        <p:blipFill>
          <a:blip r:embed="rId3"/>
          <a:stretch>
            <a:fillRect/>
          </a:stretch>
        </p:blipFill>
        <p:spPr>
          <a:xfrm>
            <a:off x="2676831" y="2723535"/>
            <a:ext cx="5955892" cy="3667105"/>
          </a:xfrm>
          <a:prstGeom prst="rect">
            <a:avLst/>
          </a:prstGeom>
        </p:spPr>
      </p:pic>
      <p:graphicFrame>
        <p:nvGraphicFramePr>
          <p:cNvPr id="6" name="內容版面配置區 5">
            <a:extLst>
              <a:ext uri="{FF2B5EF4-FFF2-40B4-BE49-F238E27FC236}">
                <a16:creationId xmlns:a16="http://schemas.microsoft.com/office/drawing/2014/main" id="{53C89286-5C2B-4DE6-BE5D-6A169FFB4A4E}"/>
              </a:ext>
            </a:extLst>
          </p:cNvPr>
          <p:cNvGraphicFramePr>
            <a:graphicFrameLocks noGrp="1"/>
          </p:cNvGraphicFramePr>
          <p:nvPr>
            <p:ph idx="1"/>
            <p:extLst>
              <p:ext uri="{D42A27DB-BD31-4B8C-83A1-F6EECF244321}">
                <p14:modId xmlns:p14="http://schemas.microsoft.com/office/powerpoint/2010/main" val="1223688261"/>
              </p:ext>
            </p:extLst>
          </p:nvPr>
        </p:nvGraphicFramePr>
        <p:xfrm>
          <a:off x="2833145" y="246197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1</a:t>
                      </a:r>
                      <a:endParaRPr lang="zh-TW" altLang="en-US" sz="2000" dirty="0">
                        <a:latin typeface="Franklin Gothic Demi Cond" panose="020B0706030402020204" pitchFamily="34" charset="0"/>
                      </a:endParaRPr>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7" name="內容版面配置區 5">
            <a:extLst>
              <a:ext uri="{FF2B5EF4-FFF2-40B4-BE49-F238E27FC236}">
                <a16:creationId xmlns:a16="http://schemas.microsoft.com/office/drawing/2014/main" id="{CDB9AE7C-B519-45D3-9755-4AEF658DA665}"/>
              </a:ext>
            </a:extLst>
          </p:cNvPr>
          <p:cNvGraphicFramePr>
            <a:graphicFrameLocks/>
          </p:cNvGraphicFramePr>
          <p:nvPr/>
        </p:nvGraphicFramePr>
        <p:xfrm>
          <a:off x="2423650" y="4557087"/>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8" name="內容版面配置區 5">
            <a:extLst>
              <a:ext uri="{FF2B5EF4-FFF2-40B4-BE49-F238E27FC236}">
                <a16:creationId xmlns:a16="http://schemas.microsoft.com/office/drawing/2014/main" id="{F7829EA1-1B76-4399-A32F-29412488920B}"/>
              </a:ext>
            </a:extLst>
          </p:cNvPr>
          <p:cNvGraphicFramePr>
            <a:graphicFrameLocks/>
          </p:cNvGraphicFramePr>
          <p:nvPr/>
        </p:nvGraphicFramePr>
        <p:xfrm>
          <a:off x="4719483" y="301389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9" name="內容版面配置區 5">
            <a:extLst>
              <a:ext uri="{FF2B5EF4-FFF2-40B4-BE49-F238E27FC236}">
                <a16:creationId xmlns:a16="http://schemas.microsoft.com/office/drawing/2014/main" id="{BE5215EA-78E3-495A-98BF-FBAD88741BCF}"/>
              </a:ext>
            </a:extLst>
          </p:cNvPr>
          <p:cNvGraphicFramePr>
            <a:graphicFrameLocks/>
          </p:cNvGraphicFramePr>
          <p:nvPr/>
        </p:nvGraphicFramePr>
        <p:xfrm>
          <a:off x="5376788" y="5874848"/>
          <a:ext cx="1421430" cy="574684"/>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74684">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10" name="內容版面配置區 5">
            <a:extLst>
              <a:ext uri="{FF2B5EF4-FFF2-40B4-BE49-F238E27FC236}">
                <a16:creationId xmlns:a16="http://schemas.microsoft.com/office/drawing/2014/main" id="{42495DA3-F51F-424A-A64B-C7671ECB171E}"/>
              </a:ext>
            </a:extLst>
          </p:cNvPr>
          <p:cNvGraphicFramePr>
            <a:graphicFrameLocks/>
          </p:cNvGraphicFramePr>
          <p:nvPr/>
        </p:nvGraphicFramePr>
        <p:xfrm>
          <a:off x="6963361" y="3498998"/>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11" name="內容版面配置區 5">
            <a:extLst>
              <a:ext uri="{FF2B5EF4-FFF2-40B4-BE49-F238E27FC236}">
                <a16:creationId xmlns:a16="http://schemas.microsoft.com/office/drawing/2014/main" id="{D0A0BE31-6167-44C9-BA3F-FFC17E4222A4}"/>
              </a:ext>
            </a:extLst>
          </p:cNvPr>
          <p:cNvGraphicFramePr>
            <a:graphicFrameLocks/>
          </p:cNvGraphicFramePr>
          <p:nvPr/>
        </p:nvGraphicFramePr>
        <p:xfrm>
          <a:off x="7674076" y="4654464"/>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spTree>
    <p:extLst>
      <p:ext uri="{BB962C8B-B14F-4D97-AF65-F5344CB8AC3E}">
        <p14:creationId xmlns:p14="http://schemas.microsoft.com/office/powerpoint/2010/main" val="39840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A8DAFD-942E-4125-A115-A35E4D3CE895}"/>
              </a:ext>
            </a:extLst>
          </p:cNvPr>
          <p:cNvSpPr>
            <a:spLocks noGrp="1"/>
          </p:cNvSpPr>
          <p:nvPr>
            <p:ph type="title"/>
          </p:nvPr>
        </p:nvSpPr>
        <p:spPr/>
        <p:txBody>
          <a:bodyPr>
            <a:normAutofit/>
          </a:bodyPr>
          <a:lstStyle/>
          <a:p>
            <a:r>
              <a:rPr lang="en-US" altLang="zh-TW" sz="3600" dirty="0"/>
              <a:t>Q9_Ans (4/11)</a:t>
            </a:r>
            <a:endParaRPr lang="zh-TW" altLang="en-US" sz="3200" dirty="0"/>
          </a:p>
        </p:txBody>
      </p:sp>
      <p:sp>
        <p:nvSpPr>
          <p:cNvPr id="4" name="投影片編號版面配置區 3">
            <a:extLst>
              <a:ext uri="{FF2B5EF4-FFF2-40B4-BE49-F238E27FC236}">
                <a16:creationId xmlns:a16="http://schemas.microsoft.com/office/drawing/2014/main" id="{0DF2F066-751E-46A3-AB3F-302A28DD5FCB}"/>
              </a:ext>
            </a:extLst>
          </p:cNvPr>
          <p:cNvSpPr>
            <a:spLocks noGrp="1"/>
          </p:cNvSpPr>
          <p:nvPr>
            <p:ph type="sldNum" sz="quarter" idx="12"/>
          </p:nvPr>
        </p:nvSpPr>
        <p:spPr/>
        <p:txBody>
          <a:bodyPr/>
          <a:lstStyle/>
          <a:p>
            <a:fld id="{FC749032-2A07-4AE8-BA90-74324CAE0C87}" type="slidenum">
              <a:rPr lang="en-US" altLang="zh-TW" smtClean="0"/>
              <a:pPr/>
              <a:t>41</a:t>
            </a:fld>
            <a:endParaRPr lang="en-US" altLang="en-US" dirty="0"/>
          </a:p>
        </p:txBody>
      </p:sp>
      <p:pic>
        <p:nvPicPr>
          <p:cNvPr id="5" name="圖片 4">
            <a:extLst>
              <a:ext uri="{FF2B5EF4-FFF2-40B4-BE49-F238E27FC236}">
                <a16:creationId xmlns:a16="http://schemas.microsoft.com/office/drawing/2014/main" id="{5BCF04A2-4A0C-471A-8BA3-F83EED0DB661}"/>
              </a:ext>
            </a:extLst>
          </p:cNvPr>
          <p:cNvPicPr/>
          <p:nvPr/>
        </p:nvPicPr>
        <p:blipFill>
          <a:blip r:embed="rId3"/>
          <a:stretch>
            <a:fillRect/>
          </a:stretch>
        </p:blipFill>
        <p:spPr>
          <a:xfrm>
            <a:off x="2676831" y="2723535"/>
            <a:ext cx="5955892" cy="3667105"/>
          </a:xfrm>
          <a:prstGeom prst="rect">
            <a:avLst/>
          </a:prstGeom>
        </p:spPr>
      </p:pic>
      <p:graphicFrame>
        <p:nvGraphicFramePr>
          <p:cNvPr id="6" name="內容版面配置區 5">
            <a:extLst>
              <a:ext uri="{FF2B5EF4-FFF2-40B4-BE49-F238E27FC236}">
                <a16:creationId xmlns:a16="http://schemas.microsoft.com/office/drawing/2014/main" id="{53C89286-5C2B-4DE6-BE5D-6A169FFB4A4E}"/>
              </a:ext>
            </a:extLst>
          </p:cNvPr>
          <p:cNvGraphicFramePr>
            <a:graphicFrameLocks noGrp="1"/>
          </p:cNvGraphicFramePr>
          <p:nvPr>
            <p:ph idx="1"/>
            <p:extLst>
              <p:ext uri="{D42A27DB-BD31-4B8C-83A1-F6EECF244321}">
                <p14:modId xmlns:p14="http://schemas.microsoft.com/office/powerpoint/2010/main" val="2120293881"/>
              </p:ext>
            </p:extLst>
          </p:nvPr>
        </p:nvGraphicFramePr>
        <p:xfrm>
          <a:off x="2833145" y="246197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1</a:t>
                      </a:r>
                      <a:endParaRPr lang="zh-TW" altLang="en-US" sz="2000" dirty="0">
                        <a:latin typeface="Franklin Gothic Demi Cond" panose="020B0706030402020204" pitchFamily="34" charset="0"/>
                      </a:endParaRPr>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7" name="內容版面配置區 5">
            <a:extLst>
              <a:ext uri="{FF2B5EF4-FFF2-40B4-BE49-F238E27FC236}">
                <a16:creationId xmlns:a16="http://schemas.microsoft.com/office/drawing/2014/main" id="{CDB9AE7C-B519-45D3-9755-4AEF658DA665}"/>
              </a:ext>
            </a:extLst>
          </p:cNvPr>
          <p:cNvGraphicFramePr>
            <a:graphicFrameLocks/>
          </p:cNvGraphicFramePr>
          <p:nvPr/>
        </p:nvGraphicFramePr>
        <p:xfrm>
          <a:off x="2423650" y="4557087"/>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8" name="內容版面配置區 5">
            <a:extLst>
              <a:ext uri="{FF2B5EF4-FFF2-40B4-BE49-F238E27FC236}">
                <a16:creationId xmlns:a16="http://schemas.microsoft.com/office/drawing/2014/main" id="{F7829EA1-1B76-4399-A32F-29412488920B}"/>
              </a:ext>
            </a:extLst>
          </p:cNvPr>
          <p:cNvGraphicFramePr>
            <a:graphicFrameLocks/>
          </p:cNvGraphicFramePr>
          <p:nvPr>
            <p:extLst>
              <p:ext uri="{D42A27DB-BD31-4B8C-83A1-F6EECF244321}">
                <p14:modId xmlns:p14="http://schemas.microsoft.com/office/powerpoint/2010/main" val="2562284750"/>
              </p:ext>
            </p:extLst>
          </p:nvPr>
        </p:nvGraphicFramePr>
        <p:xfrm>
          <a:off x="4719483" y="301389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2</a:t>
                      </a:r>
                      <a:endParaRPr lang="zh-TW" altLang="en-US" sz="2000" dirty="0">
                        <a:latin typeface="Franklin Gothic Demi Cond" panose="020B0706030402020204" pitchFamily="34" charset="0"/>
                      </a:endParaRPr>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9" name="內容版面配置區 5">
            <a:extLst>
              <a:ext uri="{FF2B5EF4-FFF2-40B4-BE49-F238E27FC236}">
                <a16:creationId xmlns:a16="http://schemas.microsoft.com/office/drawing/2014/main" id="{BE5215EA-78E3-495A-98BF-FBAD88741BCF}"/>
              </a:ext>
            </a:extLst>
          </p:cNvPr>
          <p:cNvGraphicFramePr>
            <a:graphicFrameLocks/>
          </p:cNvGraphicFramePr>
          <p:nvPr/>
        </p:nvGraphicFramePr>
        <p:xfrm>
          <a:off x="5376788" y="5874848"/>
          <a:ext cx="1421430" cy="574684"/>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74684">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10" name="內容版面配置區 5">
            <a:extLst>
              <a:ext uri="{FF2B5EF4-FFF2-40B4-BE49-F238E27FC236}">
                <a16:creationId xmlns:a16="http://schemas.microsoft.com/office/drawing/2014/main" id="{42495DA3-F51F-424A-A64B-C7671ECB171E}"/>
              </a:ext>
            </a:extLst>
          </p:cNvPr>
          <p:cNvGraphicFramePr>
            <a:graphicFrameLocks/>
          </p:cNvGraphicFramePr>
          <p:nvPr>
            <p:extLst>
              <p:ext uri="{D42A27DB-BD31-4B8C-83A1-F6EECF244321}">
                <p14:modId xmlns:p14="http://schemas.microsoft.com/office/powerpoint/2010/main" val="3372526655"/>
              </p:ext>
            </p:extLst>
          </p:nvPr>
        </p:nvGraphicFramePr>
        <p:xfrm>
          <a:off x="6963361" y="3498998"/>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11" name="內容版面配置區 5">
            <a:extLst>
              <a:ext uri="{FF2B5EF4-FFF2-40B4-BE49-F238E27FC236}">
                <a16:creationId xmlns:a16="http://schemas.microsoft.com/office/drawing/2014/main" id="{D0A0BE31-6167-44C9-BA3F-FFC17E4222A4}"/>
              </a:ext>
            </a:extLst>
          </p:cNvPr>
          <p:cNvGraphicFramePr>
            <a:graphicFrameLocks/>
          </p:cNvGraphicFramePr>
          <p:nvPr>
            <p:extLst>
              <p:ext uri="{D42A27DB-BD31-4B8C-83A1-F6EECF244321}">
                <p14:modId xmlns:p14="http://schemas.microsoft.com/office/powerpoint/2010/main" val="3018727272"/>
              </p:ext>
            </p:extLst>
          </p:nvPr>
        </p:nvGraphicFramePr>
        <p:xfrm>
          <a:off x="7674076" y="4654464"/>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sp>
        <p:nvSpPr>
          <p:cNvPr id="3" name="矩形 2">
            <a:extLst>
              <a:ext uri="{FF2B5EF4-FFF2-40B4-BE49-F238E27FC236}">
                <a16:creationId xmlns:a16="http://schemas.microsoft.com/office/drawing/2014/main" id="{958A63FD-5B97-4DC1-8A8A-FA997FA7C35D}"/>
              </a:ext>
            </a:extLst>
          </p:cNvPr>
          <p:cNvSpPr/>
          <p:nvPr/>
        </p:nvSpPr>
        <p:spPr>
          <a:xfrm>
            <a:off x="4533156" y="2577459"/>
            <a:ext cx="1814792" cy="400110"/>
          </a:xfrm>
          <a:prstGeom prst="rect">
            <a:avLst/>
          </a:prstGeom>
        </p:spPr>
        <p:txBody>
          <a:bodyPr wrap="none">
            <a:spAutoFit/>
          </a:bodyPr>
          <a:lstStyle/>
          <a:p>
            <a:r>
              <a:rPr lang="en-US" altLang="zh-TW" sz="2000" dirty="0">
                <a:latin typeface="Franklin Gothic Demi Cond" panose="020B0706030402020204" pitchFamily="34" charset="0"/>
              </a:rPr>
              <a:t>Predecessor: {A}</a:t>
            </a:r>
            <a:endParaRPr lang="zh-TW" altLang="en-US" sz="2000" dirty="0">
              <a:latin typeface="Franklin Gothic Demi Cond" panose="020B0706030402020204" pitchFamily="34" charset="0"/>
            </a:endParaRPr>
          </a:p>
        </p:txBody>
      </p:sp>
      <p:sp>
        <p:nvSpPr>
          <p:cNvPr id="13" name="內容版面配置區 2">
            <a:extLst>
              <a:ext uri="{FF2B5EF4-FFF2-40B4-BE49-F238E27FC236}">
                <a16:creationId xmlns:a16="http://schemas.microsoft.com/office/drawing/2014/main" id="{1342CE22-334B-4DB7-8601-CC4BFE3D5378}"/>
              </a:ext>
            </a:extLst>
          </p:cNvPr>
          <p:cNvSpPr txBox="1">
            <a:spLocks/>
          </p:cNvSpPr>
          <p:nvPr/>
        </p:nvSpPr>
        <p:spPr>
          <a:xfrm>
            <a:off x="1341120" y="1901954"/>
            <a:ext cx="9765244" cy="4127627"/>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Franklin Gothic Demi Cond" panose="020B0706030402020204" pitchFamily="34" charset="0"/>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Franklin Gothic Demi Cond" panose="020B0706030402020204" pitchFamily="34" charset="0"/>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Franklin Gothic Demi Cond" panose="020B0706030402020204" pitchFamily="34" charset="0"/>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a:lstStyle>
          <a:p>
            <a:r>
              <a:rPr lang="en-US" altLang="en-US" sz="2400" dirty="0"/>
              <a:t>Found the first out-degree of vertex (C).</a:t>
            </a:r>
          </a:p>
        </p:txBody>
      </p:sp>
    </p:spTree>
    <p:extLst>
      <p:ext uri="{BB962C8B-B14F-4D97-AF65-F5344CB8AC3E}">
        <p14:creationId xmlns:p14="http://schemas.microsoft.com/office/powerpoint/2010/main" val="191948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A8DAFD-942E-4125-A115-A35E4D3CE895}"/>
              </a:ext>
            </a:extLst>
          </p:cNvPr>
          <p:cNvSpPr>
            <a:spLocks noGrp="1"/>
          </p:cNvSpPr>
          <p:nvPr>
            <p:ph type="title"/>
          </p:nvPr>
        </p:nvSpPr>
        <p:spPr/>
        <p:txBody>
          <a:bodyPr>
            <a:normAutofit/>
          </a:bodyPr>
          <a:lstStyle/>
          <a:p>
            <a:r>
              <a:rPr lang="en-US" altLang="zh-TW" sz="3600" dirty="0"/>
              <a:t>Q9_Ans (5/11)</a:t>
            </a:r>
            <a:endParaRPr lang="zh-TW" altLang="en-US" sz="3200" dirty="0"/>
          </a:p>
        </p:txBody>
      </p:sp>
      <p:sp>
        <p:nvSpPr>
          <p:cNvPr id="4" name="投影片編號版面配置區 3">
            <a:extLst>
              <a:ext uri="{FF2B5EF4-FFF2-40B4-BE49-F238E27FC236}">
                <a16:creationId xmlns:a16="http://schemas.microsoft.com/office/drawing/2014/main" id="{0DF2F066-751E-46A3-AB3F-302A28DD5FCB}"/>
              </a:ext>
            </a:extLst>
          </p:cNvPr>
          <p:cNvSpPr>
            <a:spLocks noGrp="1"/>
          </p:cNvSpPr>
          <p:nvPr>
            <p:ph type="sldNum" sz="quarter" idx="12"/>
          </p:nvPr>
        </p:nvSpPr>
        <p:spPr/>
        <p:txBody>
          <a:bodyPr/>
          <a:lstStyle/>
          <a:p>
            <a:fld id="{FC749032-2A07-4AE8-BA90-74324CAE0C87}" type="slidenum">
              <a:rPr lang="en-US" altLang="zh-TW" smtClean="0"/>
              <a:pPr/>
              <a:t>42</a:t>
            </a:fld>
            <a:endParaRPr lang="en-US" altLang="en-US" dirty="0"/>
          </a:p>
        </p:txBody>
      </p:sp>
      <p:pic>
        <p:nvPicPr>
          <p:cNvPr id="5" name="圖片 4">
            <a:extLst>
              <a:ext uri="{FF2B5EF4-FFF2-40B4-BE49-F238E27FC236}">
                <a16:creationId xmlns:a16="http://schemas.microsoft.com/office/drawing/2014/main" id="{5BCF04A2-4A0C-471A-8BA3-F83EED0DB661}"/>
              </a:ext>
            </a:extLst>
          </p:cNvPr>
          <p:cNvPicPr/>
          <p:nvPr/>
        </p:nvPicPr>
        <p:blipFill>
          <a:blip r:embed="rId3"/>
          <a:stretch>
            <a:fillRect/>
          </a:stretch>
        </p:blipFill>
        <p:spPr>
          <a:xfrm>
            <a:off x="2676831" y="2723535"/>
            <a:ext cx="5955892" cy="3667105"/>
          </a:xfrm>
          <a:prstGeom prst="rect">
            <a:avLst/>
          </a:prstGeom>
        </p:spPr>
      </p:pic>
      <p:graphicFrame>
        <p:nvGraphicFramePr>
          <p:cNvPr id="6" name="內容版面配置區 5">
            <a:extLst>
              <a:ext uri="{FF2B5EF4-FFF2-40B4-BE49-F238E27FC236}">
                <a16:creationId xmlns:a16="http://schemas.microsoft.com/office/drawing/2014/main" id="{53C89286-5C2B-4DE6-BE5D-6A169FFB4A4E}"/>
              </a:ext>
            </a:extLst>
          </p:cNvPr>
          <p:cNvGraphicFramePr>
            <a:graphicFrameLocks noGrp="1"/>
          </p:cNvGraphicFramePr>
          <p:nvPr>
            <p:ph idx="1"/>
            <p:extLst>
              <p:ext uri="{D42A27DB-BD31-4B8C-83A1-F6EECF244321}">
                <p14:modId xmlns:p14="http://schemas.microsoft.com/office/powerpoint/2010/main" val="73859325"/>
              </p:ext>
            </p:extLst>
          </p:nvPr>
        </p:nvGraphicFramePr>
        <p:xfrm>
          <a:off x="2833145" y="246197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1</a:t>
                      </a:r>
                      <a:endParaRPr lang="zh-TW" altLang="en-US" sz="2000" dirty="0">
                        <a:latin typeface="Franklin Gothic Demi Cond" panose="020B0706030402020204" pitchFamily="34" charset="0"/>
                      </a:endParaRPr>
                    </a:p>
                  </a:txBody>
                  <a:tcPr/>
                </a:tc>
                <a:tc>
                  <a:txBody>
                    <a:bodyPr/>
                    <a:lstStyle/>
                    <a:p>
                      <a:pPr algn="ct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7" name="內容版面配置區 5">
            <a:extLst>
              <a:ext uri="{FF2B5EF4-FFF2-40B4-BE49-F238E27FC236}">
                <a16:creationId xmlns:a16="http://schemas.microsoft.com/office/drawing/2014/main" id="{CDB9AE7C-B519-45D3-9755-4AEF658DA665}"/>
              </a:ext>
            </a:extLst>
          </p:cNvPr>
          <p:cNvGraphicFramePr>
            <a:graphicFrameLocks/>
          </p:cNvGraphicFramePr>
          <p:nvPr/>
        </p:nvGraphicFramePr>
        <p:xfrm>
          <a:off x="2423650" y="4557087"/>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8" name="內容版面配置區 5">
            <a:extLst>
              <a:ext uri="{FF2B5EF4-FFF2-40B4-BE49-F238E27FC236}">
                <a16:creationId xmlns:a16="http://schemas.microsoft.com/office/drawing/2014/main" id="{F7829EA1-1B76-4399-A32F-29412488920B}"/>
              </a:ext>
            </a:extLst>
          </p:cNvPr>
          <p:cNvGraphicFramePr>
            <a:graphicFrameLocks/>
          </p:cNvGraphicFramePr>
          <p:nvPr>
            <p:extLst>
              <p:ext uri="{D42A27DB-BD31-4B8C-83A1-F6EECF244321}">
                <p14:modId xmlns:p14="http://schemas.microsoft.com/office/powerpoint/2010/main" val="4032235506"/>
              </p:ext>
            </p:extLst>
          </p:nvPr>
        </p:nvGraphicFramePr>
        <p:xfrm>
          <a:off x="4719483" y="301389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2</a:t>
                      </a:r>
                      <a:endParaRPr lang="zh-TW" altLang="en-US" sz="2000" dirty="0">
                        <a:latin typeface="Franklin Gothic Demi Cond" panose="020B0706030402020204" pitchFamily="34" charset="0"/>
                      </a:endParaRPr>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9" name="內容版面配置區 5">
            <a:extLst>
              <a:ext uri="{FF2B5EF4-FFF2-40B4-BE49-F238E27FC236}">
                <a16:creationId xmlns:a16="http://schemas.microsoft.com/office/drawing/2014/main" id="{BE5215EA-78E3-495A-98BF-FBAD88741BCF}"/>
              </a:ext>
            </a:extLst>
          </p:cNvPr>
          <p:cNvGraphicFramePr>
            <a:graphicFrameLocks/>
          </p:cNvGraphicFramePr>
          <p:nvPr/>
        </p:nvGraphicFramePr>
        <p:xfrm>
          <a:off x="5376788" y="5874848"/>
          <a:ext cx="1421430" cy="574684"/>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74684">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10" name="內容版面配置區 5">
            <a:extLst>
              <a:ext uri="{FF2B5EF4-FFF2-40B4-BE49-F238E27FC236}">
                <a16:creationId xmlns:a16="http://schemas.microsoft.com/office/drawing/2014/main" id="{42495DA3-F51F-424A-A64B-C7671ECB171E}"/>
              </a:ext>
            </a:extLst>
          </p:cNvPr>
          <p:cNvGraphicFramePr>
            <a:graphicFrameLocks/>
          </p:cNvGraphicFramePr>
          <p:nvPr>
            <p:extLst>
              <p:ext uri="{D42A27DB-BD31-4B8C-83A1-F6EECF244321}">
                <p14:modId xmlns:p14="http://schemas.microsoft.com/office/powerpoint/2010/main" val="1814178229"/>
              </p:ext>
            </p:extLst>
          </p:nvPr>
        </p:nvGraphicFramePr>
        <p:xfrm>
          <a:off x="6963361" y="3498998"/>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3</a:t>
                      </a:r>
                      <a:endParaRPr lang="zh-TW" altLang="en-US" sz="2000" dirty="0">
                        <a:latin typeface="Franklin Gothic Demi Cond" panose="020B0706030402020204" pitchFamily="34" charset="0"/>
                      </a:endParaRPr>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11" name="內容版面配置區 5">
            <a:extLst>
              <a:ext uri="{FF2B5EF4-FFF2-40B4-BE49-F238E27FC236}">
                <a16:creationId xmlns:a16="http://schemas.microsoft.com/office/drawing/2014/main" id="{D0A0BE31-6167-44C9-BA3F-FFC17E4222A4}"/>
              </a:ext>
            </a:extLst>
          </p:cNvPr>
          <p:cNvGraphicFramePr>
            <a:graphicFrameLocks/>
          </p:cNvGraphicFramePr>
          <p:nvPr>
            <p:extLst>
              <p:ext uri="{D42A27DB-BD31-4B8C-83A1-F6EECF244321}">
                <p14:modId xmlns:p14="http://schemas.microsoft.com/office/powerpoint/2010/main" val="3325634967"/>
              </p:ext>
            </p:extLst>
          </p:nvPr>
        </p:nvGraphicFramePr>
        <p:xfrm>
          <a:off x="7674076" y="4654464"/>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4</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5</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sp>
        <p:nvSpPr>
          <p:cNvPr id="12" name="矩形 11">
            <a:extLst>
              <a:ext uri="{FF2B5EF4-FFF2-40B4-BE49-F238E27FC236}">
                <a16:creationId xmlns:a16="http://schemas.microsoft.com/office/drawing/2014/main" id="{56FC60FE-193B-482E-BC99-34F517670ADF}"/>
              </a:ext>
            </a:extLst>
          </p:cNvPr>
          <p:cNvSpPr/>
          <p:nvPr/>
        </p:nvSpPr>
        <p:spPr>
          <a:xfrm>
            <a:off x="4522802" y="2592848"/>
            <a:ext cx="1814792" cy="400110"/>
          </a:xfrm>
          <a:prstGeom prst="rect">
            <a:avLst/>
          </a:prstGeom>
        </p:spPr>
        <p:txBody>
          <a:bodyPr wrap="none">
            <a:spAutoFit/>
          </a:bodyPr>
          <a:lstStyle/>
          <a:p>
            <a:pPr algn="ctr"/>
            <a:r>
              <a:rPr lang="en-US" altLang="zh-TW" sz="2000" dirty="0">
                <a:latin typeface="Franklin Gothic Demi Cond" panose="020B0706030402020204" pitchFamily="34" charset="0"/>
              </a:rPr>
              <a:t>Predecessor: {A}</a:t>
            </a:r>
            <a:endParaRPr lang="zh-TW" altLang="en-US" sz="2000" dirty="0">
              <a:latin typeface="Franklin Gothic Demi Cond" panose="020B0706030402020204" pitchFamily="34" charset="0"/>
            </a:endParaRPr>
          </a:p>
        </p:txBody>
      </p:sp>
      <p:sp>
        <p:nvSpPr>
          <p:cNvPr id="13" name="矩形 12">
            <a:extLst>
              <a:ext uri="{FF2B5EF4-FFF2-40B4-BE49-F238E27FC236}">
                <a16:creationId xmlns:a16="http://schemas.microsoft.com/office/drawing/2014/main" id="{7ACEA7BB-1BCD-4699-98DC-3B7DF3A2120C}"/>
              </a:ext>
            </a:extLst>
          </p:cNvPr>
          <p:cNvSpPr/>
          <p:nvPr/>
        </p:nvSpPr>
        <p:spPr>
          <a:xfrm>
            <a:off x="6820894" y="3093519"/>
            <a:ext cx="1822807" cy="400110"/>
          </a:xfrm>
          <a:prstGeom prst="rect">
            <a:avLst/>
          </a:prstGeom>
        </p:spPr>
        <p:txBody>
          <a:bodyPr wrap="none">
            <a:spAutoFit/>
          </a:bodyPr>
          <a:lstStyle/>
          <a:p>
            <a:pPr algn="ctr"/>
            <a:r>
              <a:rPr lang="en-US" altLang="zh-TW" sz="2000" dirty="0">
                <a:latin typeface="Franklin Gothic Demi Cond" panose="020B0706030402020204" pitchFamily="34" charset="0"/>
              </a:rPr>
              <a:t>Predecessor: {C}</a:t>
            </a:r>
            <a:endParaRPr lang="zh-TW" altLang="en-US" sz="2000" dirty="0">
              <a:latin typeface="Franklin Gothic Demi Cond" panose="020B0706030402020204" pitchFamily="34" charset="0"/>
            </a:endParaRPr>
          </a:p>
        </p:txBody>
      </p:sp>
      <p:sp>
        <p:nvSpPr>
          <p:cNvPr id="14" name="矩形 13">
            <a:extLst>
              <a:ext uri="{FF2B5EF4-FFF2-40B4-BE49-F238E27FC236}">
                <a16:creationId xmlns:a16="http://schemas.microsoft.com/office/drawing/2014/main" id="{84C7D94C-F5D5-4DE5-8FB1-20669859B268}"/>
              </a:ext>
            </a:extLst>
          </p:cNvPr>
          <p:cNvSpPr/>
          <p:nvPr/>
        </p:nvSpPr>
        <p:spPr>
          <a:xfrm>
            <a:off x="7482204" y="4275289"/>
            <a:ext cx="1805174" cy="400110"/>
          </a:xfrm>
          <a:prstGeom prst="rect">
            <a:avLst/>
          </a:prstGeom>
        </p:spPr>
        <p:txBody>
          <a:bodyPr wrap="none">
            <a:spAutoFit/>
          </a:bodyPr>
          <a:lstStyle/>
          <a:p>
            <a:pPr algn="ctr"/>
            <a:r>
              <a:rPr lang="en-US" altLang="zh-TW" sz="2000" dirty="0">
                <a:latin typeface="Franklin Gothic Demi Cond" panose="020B0706030402020204" pitchFamily="34" charset="0"/>
              </a:rPr>
              <a:t>Predecessor: {E}</a:t>
            </a:r>
            <a:endParaRPr lang="zh-TW" altLang="en-US" sz="2000" dirty="0">
              <a:latin typeface="Franklin Gothic Demi Cond" panose="020B0706030402020204" pitchFamily="34" charset="0"/>
            </a:endParaRPr>
          </a:p>
        </p:txBody>
      </p:sp>
      <p:sp>
        <p:nvSpPr>
          <p:cNvPr id="3" name="內容版面配置區 2">
            <a:extLst>
              <a:ext uri="{FF2B5EF4-FFF2-40B4-BE49-F238E27FC236}">
                <a16:creationId xmlns:a16="http://schemas.microsoft.com/office/drawing/2014/main" id="{BC7EA620-6450-42CB-9002-9BF2A7F2DD1B}"/>
              </a:ext>
            </a:extLst>
          </p:cNvPr>
          <p:cNvSpPr txBox="1">
            <a:spLocks/>
          </p:cNvSpPr>
          <p:nvPr/>
        </p:nvSpPr>
        <p:spPr>
          <a:xfrm>
            <a:off x="1341120" y="1901954"/>
            <a:ext cx="9765244" cy="4127627"/>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Franklin Gothic Demi Cond" panose="020B0706030402020204" pitchFamily="34" charset="0"/>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Franklin Gothic Demi Cond" panose="020B0706030402020204" pitchFamily="34" charset="0"/>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Franklin Gothic Demi Cond" panose="020B0706030402020204" pitchFamily="34" charset="0"/>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a:lstStyle>
          <a:p>
            <a:r>
              <a:rPr lang="en-US" altLang="en-US" sz="2400" dirty="0"/>
              <a:t>Repeat DFS from (C) to (F), we found (F) that would not exist any out-degree of vertices. </a:t>
            </a:r>
          </a:p>
        </p:txBody>
      </p:sp>
    </p:spTree>
    <p:extLst>
      <p:ext uri="{BB962C8B-B14F-4D97-AF65-F5344CB8AC3E}">
        <p14:creationId xmlns:p14="http://schemas.microsoft.com/office/powerpoint/2010/main" val="15128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A8DAFD-942E-4125-A115-A35E4D3CE895}"/>
              </a:ext>
            </a:extLst>
          </p:cNvPr>
          <p:cNvSpPr>
            <a:spLocks noGrp="1"/>
          </p:cNvSpPr>
          <p:nvPr>
            <p:ph type="title"/>
          </p:nvPr>
        </p:nvSpPr>
        <p:spPr/>
        <p:txBody>
          <a:bodyPr>
            <a:normAutofit/>
          </a:bodyPr>
          <a:lstStyle/>
          <a:p>
            <a:r>
              <a:rPr lang="en-US" altLang="zh-TW" sz="3600" dirty="0"/>
              <a:t>Q9_Ans (6/11)</a:t>
            </a:r>
            <a:endParaRPr lang="zh-TW" altLang="en-US" sz="3200" dirty="0"/>
          </a:p>
        </p:txBody>
      </p:sp>
      <p:sp>
        <p:nvSpPr>
          <p:cNvPr id="4" name="投影片編號版面配置區 3">
            <a:extLst>
              <a:ext uri="{FF2B5EF4-FFF2-40B4-BE49-F238E27FC236}">
                <a16:creationId xmlns:a16="http://schemas.microsoft.com/office/drawing/2014/main" id="{0DF2F066-751E-46A3-AB3F-302A28DD5FCB}"/>
              </a:ext>
            </a:extLst>
          </p:cNvPr>
          <p:cNvSpPr>
            <a:spLocks noGrp="1"/>
          </p:cNvSpPr>
          <p:nvPr>
            <p:ph type="sldNum" sz="quarter" idx="12"/>
          </p:nvPr>
        </p:nvSpPr>
        <p:spPr/>
        <p:txBody>
          <a:bodyPr/>
          <a:lstStyle/>
          <a:p>
            <a:fld id="{FC749032-2A07-4AE8-BA90-74324CAE0C87}" type="slidenum">
              <a:rPr lang="en-US" altLang="zh-TW" smtClean="0"/>
              <a:pPr/>
              <a:t>43</a:t>
            </a:fld>
            <a:endParaRPr lang="en-US" altLang="en-US" dirty="0"/>
          </a:p>
        </p:txBody>
      </p:sp>
      <p:pic>
        <p:nvPicPr>
          <p:cNvPr id="5" name="圖片 4">
            <a:extLst>
              <a:ext uri="{FF2B5EF4-FFF2-40B4-BE49-F238E27FC236}">
                <a16:creationId xmlns:a16="http://schemas.microsoft.com/office/drawing/2014/main" id="{5BCF04A2-4A0C-471A-8BA3-F83EED0DB661}"/>
              </a:ext>
            </a:extLst>
          </p:cNvPr>
          <p:cNvPicPr/>
          <p:nvPr/>
        </p:nvPicPr>
        <p:blipFill>
          <a:blip r:embed="rId3"/>
          <a:stretch>
            <a:fillRect/>
          </a:stretch>
        </p:blipFill>
        <p:spPr>
          <a:xfrm>
            <a:off x="2676831" y="2723535"/>
            <a:ext cx="5955892" cy="3667105"/>
          </a:xfrm>
          <a:prstGeom prst="rect">
            <a:avLst/>
          </a:prstGeom>
        </p:spPr>
      </p:pic>
      <p:graphicFrame>
        <p:nvGraphicFramePr>
          <p:cNvPr id="6" name="內容版面配置區 5">
            <a:extLst>
              <a:ext uri="{FF2B5EF4-FFF2-40B4-BE49-F238E27FC236}">
                <a16:creationId xmlns:a16="http://schemas.microsoft.com/office/drawing/2014/main" id="{53C89286-5C2B-4DE6-BE5D-6A169FFB4A4E}"/>
              </a:ext>
            </a:extLst>
          </p:cNvPr>
          <p:cNvGraphicFramePr>
            <a:graphicFrameLocks noGrp="1"/>
          </p:cNvGraphicFramePr>
          <p:nvPr>
            <p:ph idx="1"/>
            <p:extLst>
              <p:ext uri="{D42A27DB-BD31-4B8C-83A1-F6EECF244321}">
                <p14:modId xmlns:p14="http://schemas.microsoft.com/office/powerpoint/2010/main" val="2105943733"/>
              </p:ext>
            </p:extLst>
          </p:nvPr>
        </p:nvGraphicFramePr>
        <p:xfrm>
          <a:off x="2833145" y="246197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7" name="內容版面配置區 5">
            <a:extLst>
              <a:ext uri="{FF2B5EF4-FFF2-40B4-BE49-F238E27FC236}">
                <a16:creationId xmlns:a16="http://schemas.microsoft.com/office/drawing/2014/main" id="{CDB9AE7C-B519-45D3-9755-4AEF658DA665}"/>
              </a:ext>
            </a:extLst>
          </p:cNvPr>
          <p:cNvGraphicFramePr>
            <a:graphicFrameLocks/>
          </p:cNvGraphicFramePr>
          <p:nvPr/>
        </p:nvGraphicFramePr>
        <p:xfrm>
          <a:off x="2423650" y="4557087"/>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8" name="內容版面配置區 5">
            <a:extLst>
              <a:ext uri="{FF2B5EF4-FFF2-40B4-BE49-F238E27FC236}">
                <a16:creationId xmlns:a16="http://schemas.microsoft.com/office/drawing/2014/main" id="{F7829EA1-1B76-4399-A32F-29412488920B}"/>
              </a:ext>
            </a:extLst>
          </p:cNvPr>
          <p:cNvGraphicFramePr>
            <a:graphicFrameLocks/>
          </p:cNvGraphicFramePr>
          <p:nvPr>
            <p:extLst>
              <p:ext uri="{D42A27DB-BD31-4B8C-83A1-F6EECF244321}">
                <p14:modId xmlns:p14="http://schemas.microsoft.com/office/powerpoint/2010/main" val="3224471156"/>
              </p:ext>
            </p:extLst>
          </p:nvPr>
        </p:nvGraphicFramePr>
        <p:xfrm>
          <a:off x="4719483" y="301389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2</a:t>
                      </a:r>
                      <a:endParaRPr lang="zh-TW" altLang="en-US" sz="2000" dirty="0">
                        <a:latin typeface="Franklin Gothic Demi Cond" panose="020B0706030402020204" pitchFamily="34" charset="0"/>
                      </a:endParaRPr>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9" name="內容版面配置區 5">
            <a:extLst>
              <a:ext uri="{FF2B5EF4-FFF2-40B4-BE49-F238E27FC236}">
                <a16:creationId xmlns:a16="http://schemas.microsoft.com/office/drawing/2014/main" id="{BE5215EA-78E3-495A-98BF-FBAD88741BCF}"/>
              </a:ext>
            </a:extLst>
          </p:cNvPr>
          <p:cNvGraphicFramePr>
            <a:graphicFrameLocks/>
          </p:cNvGraphicFramePr>
          <p:nvPr/>
        </p:nvGraphicFramePr>
        <p:xfrm>
          <a:off x="5376788" y="5874848"/>
          <a:ext cx="1421430" cy="574684"/>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74684">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10" name="內容版面配置區 5">
            <a:extLst>
              <a:ext uri="{FF2B5EF4-FFF2-40B4-BE49-F238E27FC236}">
                <a16:creationId xmlns:a16="http://schemas.microsoft.com/office/drawing/2014/main" id="{42495DA3-F51F-424A-A64B-C7671ECB171E}"/>
              </a:ext>
            </a:extLst>
          </p:cNvPr>
          <p:cNvGraphicFramePr>
            <a:graphicFrameLocks/>
          </p:cNvGraphicFramePr>
          <p:nvPr>
            <p:extLst>
              <p:ext uri="{D42A27DB-BD31-4B8C-83A1-F6EECF244321}">
                <p14:modId xmlns:p14="http://schemas.microsoft.com/office/powerpoint/2010/main" val="2560951536"/>
              </p:ext>
            </p:extLst>
          </p:nvPr>
        </p:nvGraphicFramePr>
        <p:xfrm>
          <a:off x="6963361" y="3498998"/>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3</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6</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11" name="內容版面配置區 5">
            <a:extLst>
              <a:ext uri="{FF2B5EF4-FFF2-40B4-BE49-F238E27FC236}">
                <a16:creationId xmlns:a16="http://schemas.microsoft.com/office/drawing/2014/main" id="{D0A0BE31-6167-44C9-BA3F-FFC17E4222A4}"/>
              </a:ext>
            </a:extLst>
          </p:cNvPr>
          <p:cNvGraphicFramePr>
            <a:graphicFrameLocks/>
          </p:cNvGraphicFramePr>
          <p:nvPr>
            <p:extLst>
              <p:ext uri="{D42A27DB-BD31-4B8C-83A1-F6EECF244321}">
                <p14:modId xmlns:p14="http://schemas.microsoft.com/office/powerpoint/2010/main" val="1744684067"/>
              </p:ext>
            </p:extLst>
          </p:nvPr>
        </p:nvGraphicFramePr>
        <p:xfrm>
          <a:off x="7674076" y="4640609"/>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4</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5</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sp>
        <p:nvSpPr>
          <p:cNvPr id="12" name="矩形 11">
            <a:extLst>
              <a:ext uri="{FF2B5EF4-FFF2-40B4-BE49-F238E27FC236}">
                <a16:creationId xmlns:a16="http://schemas.microsoft.com/office/drawing/2014/main" id="{56FC60FE-193B-482E-BC99-34F517670ADF}"/>
              </a:ext>
            </a:extLst>
          </p:cNvPr>
          <p:cNvSpPr/>
          <p:nvPr/>
        </p:nvSpPr>
        <p:spPr>
          <a:xfrm>
            <a:off x="4507756" y="2579739"/>
            <a:ext cx="1814792" cy="400110"/>
          </a:xfrm>
          <a:prstGeom prst="rect">
            <a:avLst/>
          </a:prstGeom>
        </p:spPr>
        <p:txBody>
          <a:bodyPr wrap="none">
            <a:spAutoFit/>
          </a:bodyPr>
          <a:lstStyle/>
          <a:p>
            <a:r>
              <a:rPr lang="en-US" altLang="zh-TW" sz="2000" dirty="0">
                <a:latin typeface="Franklin Gothic Demi Cond" panose="020B0706030402020204" pitchFamily="34" charset="0"/>
              </a:rPr>
              <a:t>Predecessor: {A}</a:t>
            </a:r>
            <a:endParaRPr lang="zh-TW" altLang="en-US" sz="2000" dirty="0">
              <a:latin typeface="Franklin Gothic Demi Cond" panose="020B0706030402020204" pitchFamily="34" charset="0"/>
            </a:endParaRPr>
          </a:p>
        </p:txBody>
      </p:sp>
      <p:sp>
        <p:nvSpPr>
          <p:cNvPr id="13" name="矩形 12">
            <a:extLst>
              <a:ext uri="{FF2B5EF4-FFF2-40B4-BE49-F238E27FC236}">
                <a16:creationId xmlns:a16="http://schemas.microsoft.com/office/drawing/2014/main" id="{7ACEA7BB-1BCD-4699-98DC-3B7DF3A2120C}"/>
              </a:ext>
            </a:extLst>
          </p:cNvPr>
          <p:cNvSpPr/>
          <p:nvPr/>
        </p:nvSpPr>
        <p:spPr>
          <a:xfrm>
            <a:off x="6798218" y="3129666"/>
            <a:ext cx="1822807" cy="400110"/>
          </a:xfrm>
          <a:prstGeom prst="rect">
            <a:avLst/>
          </a:prstGeom>
        </p:spPr>
        <p:txBody>
          <a:bodyPr wrap="none">
            <a:spAutoFit/>
          </a:bodyPr>
          <a:lstStyle/>
          <a:p>
            <a:r>
              <a:rPr lang="en-US" altLang="zh-TW" sz="2000" dirty="0">
                <a:latin typeface="Franklin Gothic Demi Cond" panose="020B0706030402020204" pitchFamily="34" charset="0"/>
              </a:rPr>
              <a:t>Predecessor: {C}</a:t>
            </a:r>
            <a:endParaRPr lang="zh-TW" altLang="en-US" sz="2000" dirty="0">
              <a:latin typeface="Franklin Gothic Demi Cond" panose="020B0706030402020204" pitchFamily="34" charset="0"/>
            </a:endParaRPr>
          </a:p>
        </p:txBody>
      </p:sp>
      <p:sp>
        <p:nvSpPr>
          <p:cNvPr id="14" name="矩形 13">
            <a:extLst>
              <a:ext uri="{FF2B5EF4-FFF2-40B4-BE49-F238E27FC236}">
                <a16:creationId xmlns:a16="http://schemas.microsoft.com/office/drawing/2014/main" id="{84C7D94C-F5D5-4DE5-8FB1-20669859B268}"/>
              </a:ext>
            </a:extLst>
          </p:cNvPr>
          <p:cNvSpPr/>
          <p:nvPr/>
        </p:nvSpPr>
        <p:spPr>
          <a:xfrm>
            <a:off x="7590924" y="4271277"/>
            <a:ext cx="1805174" cy="400110"/>
          </a:xfrm>
          <a:prstGeom prst="rect">
            <a:avLst/>
          </a:prstGeom>
        </p:spPr>
        <p:txBody>
          <a:bodyPr wrap="none">
            <a:spAutoFit/>
          </a:bodyPr>
          <a:lstStyle/>
          <a:p>
            <a:r>
              <a:rPr lang="en-US" altLang="zh-TW" sz="2000" dirty="0">
                <a:latin typeface="Franklin Gothic Demi Cond" panose="020B0706030402020204" pitchFamily="34" charset="0"/>
              </a:rPr>
              <a:t>Predecessor: {E}</a:t>
            </a:r>
            <a:endParaRPr lang="zh-TW" altLang="en-US" sz="2000" dirty="0">
              <a:latin typeface="Franklin Gothic Demi Cond" panose="020B0706030402020204" pitchFamily="34" charset="0"/>
            </a:endParaRPr>
          </a:p>
        </p:txBody>
      </p:sp>
      <p:sp>
        <p:nvSpPr>
          <p:cNvPr id="3" name="內容版面配置區 2">
            <a:extLst>
              <a:ext uri="{FF2B5EF4-FFF2-40B4-BE49-F238E27FC236}">
                <a16:creationId xmlns:a16="http://schemas.microsoft.com/office/drawing/2014/main" id="{4D8B0F9A-AC1F-4F86-8E3C-A7197DA4BEA9}"/>
              </a:ext>
            </a:extLst>
          </p:cNvPr>
          <p:cNvSpPr txBox="1">
            <a:spLocks/>
          </p:cNvSpPr>
          <p:nvPr/>
        </p:nvSpPr>
        <p:spPr>
          <a:xfrm>
            <a:off x="1341120" y="1901954"/>
            <a:ext cx="9765244" cy="4127627"/>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Franklin Gothic Demi Cond" panose="020B0706030402020204" pitchFamily="34" charset="0"/>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Franklin Gothic Demi Cond" panose="020B0706030402020204" pitchFamily="34" charset="0"/>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Franklin Gothic Demi Cond" panose="020B0706030402020204" pitchFamily="34" charset="0"/>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a:lstStyle>
          <a:p>
            <a:r>
              <a:rPr lang="en-US" altLang="en-US" sz="2400" dirty="0"/>
              <a:t>Finish (E). </a:t>
            </a:r>
          </a:p>
        </p:txBody>
      </p:sp>
    </p:spTree>
    <p:extLst>
      <p:ext uri="{BB962C8B-B14F-4D97-AF65-F5344CB8AC3E}">
        <p14:creationId xmlns:p14="http://schemas.microsoft.com/office/powerpoint/2010/main" val="239051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A8DAFD-942E-4125-A115-A35E4D3CE895}"/>
              </a:ext>
            </a:extLst>
          </p:cNvPr>
          <p:cNvSpPr>
            <a:spLocks noGrp="1"/>
          </p:cNvSpPr>
          <p:nvPr>
            <p:ph type="title"/>
          </p:nvPr>
        </p:nvSpPr>
        <p:spPr/>
        <p:txBody>
          <a:bodyPr>
            <a:normAutofit/>
          </a:bodyPr>
          <a:lstStyle/>
          <a:p>
            <a:r>
              <a:rPr lang="en-US" altLang="zh-TW" sz="3600" dirty="0"/>
              <a:t>Q9_Ans (7/11)</a:t>
            </a:r>
            <a:endParaRPr lang="zh-TW" altLang="en-US" sz="3200" dirty="0"/>
          </a:p>
        </p:txBody>
      </p:sp>
      <p:sp>
        <p:nvSpPr>
          <p:cNvPr id="4" name="投影片編號版面配置區 3">
            <a:extLst>
              <a:ext uri="{FF2B5EF4-FFF2-40B4-BE49-F238E27FC236}">
                <a16:creationId xmlns:a16="http://schemas.microsoft.com/office/drawing/2014/main" id="{0DF2F066-751E-46A3-AB3F-302A28DD5FCB}"/>
              </a:ext>
            </a:extLst>
          </p:cNvPr>
          <p:cNvSpPr>
            <a:spLocks noGrp="1"/>
          </p:cNvSpPr>
          <p:nvPr>
            <p:ph type="sldNum" sz="quarter" idx="12"/>
          </p:nvPr>
        </p:nvSpPr>
        <p:spPr/>
        <p:txBody>
          <a:bodyPr/>
          <a:lstStyle/>
          <a:p>
            <a:fld id="{FC749032-2A07-4AE8-BA90-74324CAE0C87}" type="slidenum">
              <a:rPr lang="en-US" altLang="zh-TW" smtClean="0"/>
              <a:pPr/>
              <a:t>44</a:t>
            </a:fld>
            <a:endParaRPr lang="en-US" altLang="en-US" dirty="0"/>
          </a:p>
        </p:txBody>
      </p:sp>
      <p:pic>
        <p:nvPicPr>
          <p:cNvPr id="5" name="圖片 4">
            <a:extLst>
              <a:ext uri="{FF2B5EF4-FFF2-40B4-BE49-F238E27FC236}">
                <a16:creationId xmlns:a16="http://schemas.microsoft.com/office/drawing/2014/main" id="{5BCF04A2-4A0C-471A-8BA3-F83EED0DB661}"/>
              </a:ext>
            </a:extLst>
          </p:cNvPr>
          <p:cNvPicPr/>
          <p:nvPr/>
        </p:nvPicPr>
        <p:blipFill>
          <a:blip r:embed="rId3"/>
          <a:stretch>
            <a:fillRect/>
          </a:stretch>
        </p:blipFill>
        <p:spPr>
          <a:xfrm>
            <a:off x="2676831" y="2723535"/>
            <a:ext cx="5955892" cy="3667105"/>
          </a:xfrm>
          <a:prstGeom prst="rect">
            <a:avLst/>
          </a:prstGeom>
        </p:spPr>
      </p:pic>
      <p:graphicFrame>
        <p:nvGraphicFramePr>
          <p:cNvPr id="6" name="內容版面配置區 5">
            <a:extLst>
              <a:ext uri="{FF2B5EF4-FFF2-40B4-BE49-F238E27FC236}">
                <a16:creationId xmlns:a16="http://schemas.microsoft.com/office/drawing/2014/main" id="{53C89286-5C2B-4DE6-BE5D-6A169FFB4A4E}"/>
              </a:ext>
            </a:extLst>
          </p:cNvPr>
          <p:cNvGraphicFramePr>
            <a:graphicFrameLocks noGrp="1"/>
          </p:cNvGraphicFramePr>
          <p:nvPr>
            <p:ph idx="1"/>
            <p:extLst>
              <p:ext uri="{D42A27DB-BD31-4B8C-83A1-F6EECF244321}">
                <p14:modId xmlns:p14="http://schemas.microsoft.com/office/powerpoint/2010/main" val="3590538003"/>
              </p:ext>
            </p:extLst>
          </p:nvPr>
        </p:nvGraphicFramePr>
        <p:xfrm>
          <a:off x="2833145" y="246197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1</a:t>
                      </a:r>
                      <a:endParaRPr lang="zh-TW" altLang="en-US" sz="2000" dirty="0">
                        <a:latin typeface="Franklin Gothic Demi Cond" panose="020B0706030402020204" pitchFamily="34" charset="0"/>
                      </a:endParaRPr>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7" name="內容版面配置區 5">
            <a:extLst>
              <a:ext uri="{FF2B5EF4-FFF2-40B4-BE49-F238E27FC236}">
                <a16:creationId xmlns:a16="http://schemas.microsoft.com/office/drawing/2014/main" id="{CDB9AE7C-B519-45D3-9755-4AEF658DA665}"/>
              </a:ext>
            </a:extLst>
          </p:cNvPr>
          <p:cNvGraphicFramePr>
            <a:graphicFrameLocks/>
          </p:cNvGraphicFramePr>
          <p:nvPr/>
        </p:nvGraphicFramePr>
        <p:xfrm>
          <a:off x="2423650" y="4557087"/>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8" name="內容版面配置區 5">
            <a:extLst>
              <a:ext uri="{FF2B5EF4-FFF2-40B4-BE49-F238E27FC236}">
                <a16:creationId xmlns:a16="http://schemas.microsoft.com/office/drawing/2014/main" id="{F7829EA1-1B76-4399-A32F-29412488920B}"/>
              </a:ext>
            </a:extLst>
          </p:cNvPr>
          <p:cNvGraphicFramePr>
            <a:graphicFrameLocks/>
          </p:cNvGraphicFramePr>
          <p:nvPr>
            <p:extLst>
              <p:ext uri="{D42A27DB-BD31-4B8C-83A1-F6EECF244321}">
                <p14:modId xmlns:p14="http://schemas.microsoft.com/office/powerpoint/2010/main" val="390167598"/>
              </p:ext>
            </p:extLst>
          </p:nvPr>
        </p:nvGraphicFramePr>
        <p:xfrm>
          <a:off x="4719483" y="301389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2</a:t>
                      </a:r>
                      <a:endParaRPr lang="zh-TW" altLang="en-US" sz="2000" dirty="0">
                        <a:latin typeface="Franklin Gothic Demi Cond" panose="020B0706030402020204" pitchFamily="34" charset="0"/>
                      </a:endParaRPr>
                    </a:p>
                  </a:txBody>
                  <a:tcPr/>
                </a:tc>
                <a:tc>
                  <a:txBody>
                    <a:bodyPr/>
                    <a:lstStyle/>
                    <a:p>
                      <a:pPr algn="ct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9" name="內容版面配置區 5">
            <a:extLst>
              <a:ext uri="{FF2B5EF4-FFF2-40B4-BE49-F238E27FC236}">
                <a16:creationId xmlns:a16="http://schemas.microsoft.com/office/drawing/2014/main" id="{BE5215EA-78E3-495A-98BF-FBAD88741BCF}"/>
              </a:ext>
            </a:extLst>
          </p:cNvPr>
          <p:cNvGraphicFramePr>
            <a:graphicFrameLocks/>
          </p:cNvGraphicFramePr>
          <p:nvPr>
            <p:extLst>
              <p:ext uri="{D42A27DB-BD31-4B8C-83A1-F6EECF244321}">
                <p14:modId xmlns:p14="http://schemas.microsoft.com/office/powerpoint/2010/main" val="381010637"/>
              </p:ext>
            </p:extLst>
          </p:nvPr>
        </p:nvGraphicFramePr>
        <p:xfrm>
          <a:off x="5016983" y="6247094"/>
          <a:ext cx="1421430" cy="574684"/>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74684">
                <a:tc>
                  <a:txBody>
                    <a:bodyPr/>
                    <a:lstStyle/>
                    <a:p>
                      <a:pPr algn="ctr"/>
                      <a:r>
                        <a:rPr lang="en-US" altLang="zh-TW" sz="2000" dirty="0">
                          <a:latin typeface="Franklin Gothic Demi Cond" panose="020B0706030402020204" pitchFamily="34" charset="0"/>
                        </a:rPr>
                        <a:t>7</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8</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10" name="內容版面配置區 5">
            <a:extLst>
              <a:ext uri="{FF2B5EF4-FFF2-40B4-BE49-F238E27FC236}">
                <a16:creationId xmlns:a16="http://schemas.microsoft.com/office/drawing/2014/main" id="{42495DA3-F51F-424A-A64B-C7671ECB171E}"/>
              </a:ext>
            </a:extLst>
          </p:cNvPr>
          <p:cNvGraphicFramePr>
            <a:graphicFrameLocks/>
          </p:cNvGraphicFramePr>
          <p:nvPr>
            <p:extLst>
              <p:ext uri="{D42A27DB-BD31-4B8C-83A1-F6EECF244321}">
                <p14:modId xmlns:p14="http://schemas.microsoft.com/office/powerpoint/2010/main" val="2838538952"/>
              </p:ext>
            </p:extLst>
          </p:nvPr>
        </p:nvGraphicFramePr>
        <p:xfrm>
          <a:off x="6963361" y="3498998"/>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3</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6</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11" name="內容版面配置區 5">
            <a:extLst>
              <a:ext uri="{FF2B5EF4-FFF2-40B4-BE49-F238E27FC236}">
                <a16:creationId xmlns:a16="http://schemas.microsoft.com/office/drawing/2014/main" id="{D0A0BE31-6167-44C9-BA3F-FFC17E4222A4}"/>
              </a:ext>
            </a:extLst>
          </p:cNvPr>
          <p:cNvGraphicFramePr>
            <a:graphicFrameLocks/>
          </p:cNvGraphicFramePr>
          <p:nvPr>
            <p:extLst>
              <p:ext uri="{D42A27DB-BD31-4B8C-83A1-F6EECF244321}">
                <p14:modId xmlns:p14="http://schemas.microsoft.com/office/powerpoint/2010/main" val="1286523915"/>
              </p:ext>
            </p:extLst>
          </p:nvPr>
        </p:nvGraphicFramePr>
        <p:xfrm>
          <a:off x="7674076" y="4654464"/>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4</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5</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sp>
        <p:nvSpPr>
          <p:cNvPr id="12" name="矩形 11">
            <a:extLst>
              <a:ext uri="{FF2B5EF4-FFF2-40B4-BE49-F238E27FC236}">
                <a16:creationId xmlns:a16="http://schemas.microsoft.com/office/drawing/2014/main" id="{56FC60FE-193B-482E-BC99-34F517670ADF}"/>
              </a:ext>
            </a:extLst>
          </p:cNvPr>
          <p:cNvSpPr/>
          <p:nvPr/>
        </p:nvSpPr>
        <p:spPr>
          <a:xfrm>
            <a:off x="4522802" y="2613780"/>
            <a:ext cx="1814791" cy="400110"/>
          </a:xfrm>
          <a:prstGeom prst="rect">
            <a:avLst/>
          </a:prstGeom>
        </p:spPr>
        <p:txBody>
          <a:bodyPr wrap="none">
            <a:spAutoFit/>
          </a:bodyPr>
          <a:lstStyle/>
          <a:p>
            <a:pPr algn="ctr"/>
            <a:r>
              <a:rPr lang="en-US" altLang="zh-TW" sz="2000" dirty="0">
                <a:latin typeface="Franklin Gothic Demi Cond" panose="020B0706030402020204" pitchFamily="34" charset="0"/>
              </a:rPr>
              <a:t>Predecessor: {A}</a:t>
            </a:r>
            <a:endParaRPr lang="zh-TW" altLang="en-US" sz="2000" dirty="0">
              <a:latin typeface="Franklin Gothic Demi Cond" panose="020B0706030402020204" pitchFamily="34" charset="0"/>
            </a:endParaRPr>
          </a:p>
        </p:txBody>
      </p:sp>
      <p:sp>
        <p:nvSpPr>
          <p:cNvPr id="13" name="矩形 12">
            <a:extLst>
              <a:ext uri="{FF2B5EF4-FFF2-40B4-BE49-F238E27FC236}">
                <a16:creationId xmlns:a16="http://schemas.microsoft.com/office/drawing/2014/main" id="{7ACEA7BB-1BCD-4699-98DC-3B7DF3A2120C}"/>
              </a:ext>
            </a:extLst>
          </p:cNvPr>
          <p:cNvSpPr/>
          <p:nvPr/>
        </p:nvSpPr>
        <p:spPr>
          <a:xfrm>
            <a:off x="6809916" y="3104190"/>
            <a:ext cx="1822807" cy="400110"/>
          </a:xfrm>
          <a:prstGeom prst="rect">
            <a:avLst/>
          </a:prstGeom>
        </p:spPr>
        <p:txBody>
          <a:bodyPr wrap="none">
            <a:spAutoFit/>
          </a:bodyPr>
          <a:lstStyle/>
          <a:p>
            <a:pPr algn="ctr"/>
            <a:r>
              <a:rPr lang="en-US" altLang="zh-TW" sz="2000" dirty="0">
                <a:latin typeface="Franklin Gothic Demi Cond" panose="020B0706030402020204" pitchFamily="34" charset="0"/>
              </a:rPr>
              <a:t>Predecessor: {C}</a:t>
            </a:r>
            <a:endParaRPr lang="zh-TW" altLang="en-US" sz="2000" dirty="0">
              <a:latin typeface="Franklin Gothic Demi Cond" panose="020B0706030402020204" pitchFamily="34" charset="0"/>
            </a:endParaRPr>
          </a:p>
        </p:txBody>
      </p:sp>
      <p:sp>
        <p:nvSpPr>
          <p:cNvPr id="14" name="矩形 13">
            <a:extLst>
              <a:ext uri="{FF2B5EF4-FFF2-40B4-BE49-F238E27FC236}">
                <a16:creationId xmlns:a16="http://schemas.microsoft.com/office/drawing/2014/main" id="{84C7D94C-F5D5-4DE5-8FB1-20669859B268}"/>
              </a:ext>
            </a:extLst>
          </p:cNvPr>
          <p:cNvSpPr/>
          <p:nvPr/>
        </p:nvSpPr>
        <p:spPr>
          <a:xfrm>
            <a:off x="7568299" y="4274461"/>
            <a:ext cx="1805174" cy="400110"/>
          </a:xfrm>
          <a:prstGeom prst="rect">
            <a:avLst/>
          </a:prstGeom>
        </p:spPr>
        <p:txBody>
          <a:bodyPr wrap="none">
            <a:spAutoFit/>
          </a:bodyPr>
          <a:lstStyle/>
          <a:p>
            <a:pPr algn="ctr"/>
            <a:r>
              <a:rPr lang="en-US" altLang="zh-TW" sz="2000" dirty="0">
                <a:latin typeface="Franklin Gothic Demi Cond" panose="020B0706030402020204" pitchFamily="34" charset="0"/>
              </a:rPr>
              <a:t>Predecessor: {E}</a:t>
            </a:r>
            <a:endParaRPr lang="zh-TW" altLang="en-US" sz="2000" dirty="0">
              <a:latin typeface="Franklin Gothic Demi Cond" panose="020B0706030402020204" pitchFamily="34" charset="0"/>
            </a:endParaRPr>
          </a:p>
        </p:txBody>
      </p:sp>
      <p:sp>
        <p:nvSpPr>
          <p:cNvPr id="15" name="矩形 14">
            <a:extLst>
              <a:ext uri="{FF2B5EF4-FFF2-40B4-BE49-F238E27FC236}">
                <a16:creationId xmlns:a16="http://schemas.microsoft.com/office/drawing/2014/main" id="{21C86447-464C-47DA-AA2B-764DD5F98325}"/>
              </a:ext>
            </a:extLst>
          </p:cNvPr>
          <p:cNvSpPr/>
          <p:nvPr/>
        </p:nvSpPr>
        <p:spPr>
          <a:xfrm>
            <a:off x="4816294" y="5846984"/>
            <a:ext cx="1822807" cy="400110"/>
          </a:xfrm>
          <a:prstGeom prst="rect">
            <a:avLst/>
          </a:prstGeom>
        </p:spPr>
        <p:txBody>
          <a:bodyPr wrap="none">
            <a:spAutoFit/>
          </a:bodyPr>
          <a:lstStyle/>
          <a:p>
            <a:pPr algn="ctr"/>
            <a:r>
              <a:rPr lang="en-US" altLang="zh-TW" sz="2000" dirty="0">
                <a:latin typeface="Franklin Gothic Demi Cond" panose="020B0706030402020204" pitchFamily="34" charset="0"/>
              </a:rPr>
              <a:t>Predecessor: {C}</a:t>
            </a:r>
            <a:endParaRPr lang="zh-TW" altLang="en-US" sz="2000" dirty="0">
              <a:latin typeface="Franklin Gothic Demi Cond" panose="020B0706030402020204" pitchFamily="34" charset="0"/>
            </a:endParaRPr>
          </a:p>
        </p:txBody>
      </p:sp>
      <p:sp>
        <p:nvSpPr>
          <p:cNvPr id="3" name="內容版面配置區 2">
            <a:extLst>
              <a:ext uri="{FF2B5EF4-FFF2-40B4-BE49-F238E27FC236}">
                <a16:creationId xmlns:a16="http://schemas.microsoft.com/office/drawing/2014/main" id="{09360937-B6C8-4438-86FC-5A206662120B}"/>
              </a:ext>
            </a:extLst>
          </p:cNvPr>
          <p:cNvSpPr txBox="1">
            <a:spLocks/>
          </p:cNvSpPr>
          <p:nvPr/>
        </p:nvSpPr>
        <p:spPr>
          <a:xfrm>
            <a:off x="1341120" y="1901954"/>
            <a:ext cx="9765244" cy="4127627"/>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Franklin Gothic Demi Cond" panose="020B0706030402020204" pitchFamily="34" charset="0"/>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Franklin Gothic Demi Cond" panose="020B0706030402020204" pitchFamily="34" charset="0"/>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Franklin Gothic Demi Cond" panose="020B0706030402020204" pitchFamily="34" charset="0"/>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a:lstStyle>
          <a:p>
            <a:r>
              <a:rPr lang="en-US" altLang="en-US" sz="2400" dirty="0"/>
              <a:t>Vertex (C) found the first out-degree of vertex (D) in the remaining vertices.</a:t>
            </a:r>
          </a:p>
        </p:txBody>
      </p:sp>
    </p:spTree>
    <p:extLst>
      <p:ext uri="{BB962C8B-B14F-4D97-AF65-F5344CB8AC3E}">
        <p14:creationId xmlns:p14="http://schemas.microsoft.com/office/powerpoint/2010/main" val="199928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A8DAFD-942E-4125-A115-A35E4D3CE895}"/>
              </a:ext>
            </a:extLst>
          </p:cNvPr>
          <p:cNvSpPr>
            <a:spLocks noGrp="1"/>
          </p:cNvSpPr>
          <p:nvPr>
            <p:ph type="title"/>
          </p:nvPr>
        </p:nvSpPr>
        <p:spPr/>
        <p:txBody>
          <a:bodyPr>
            <a:normAutofit/>
          </a:bodyPr>
          <a:lstStyle/>
          <a:p>
            <a:r>
              <a:rPr lang="en-US" altLang="zh-TW" sz="3600" dirty="0"/>
              <a:t>Q9_Ans (8/11)</a:t>
            </a:r>
            <a:endParaRPr lang="zh-TW" altLang="en-US" sz="3600" dirty="0"/>
          </a:p>
        </p:txBody>
      </p:sp>
      <p:sp>
        <p:nvSpPr>
          <p:cNvPr id="4" name="投影片編號版面配置區 3">
            <a:extLst>
              <a:ext uri="{FF2B5EF4-FFF2-40B4-BE49-F238E27FC236}">
                <a16:creationId xmlns:a16="http://schemas.microsoft.com/office/drawing/2014/main" id="{0DF2F066-751E-46A3-AB3F-302A28DD5FCB}"/>
              </a:ext>
            </a:extLst>
          </p:cNvPr>
          <p:cNvSpPr>
            <a:spLocks noGrp="1"/>
          </p:cNvSpPr>
          <p:nvPr>
            <p:ph type="sldNum" sz="quarter" idx="12"/>
          </p:nvPr>
        </p:nvSpPr>
        <p:spPr/>
        <p:txBody>
          <a:bodyPr/>
          <a:lstStyle/>
          <a:p>
            <a:fld id="{FC749032-2A07-4AE8-BA90-74324CAE0C87}" type="slidenum">
              <a:rPr lang="en-US" altLang="zh-TW" smtClean="0"/>
              <a:pPr/>
              <a:t>45</a:t>
            </a:fld>
            <a:endParaRPr lang="en-US" altLang="en-US" dirty="0"/>
          </a:p>
        </p:txBody>
      </p:sp>
      <p:pic>
        <p:nvPicPr>
          <p:cNvPr id="5" name="圖片 4">
            <a:extLst>
              <a:ext uri="{FF2B5EF4-FFF2-40B4-BE49-F238E27FC236}">
                <a16:creationId xmlns:a16="http://schemas.microsoft.com/office/drawing/2014/main" id="{5BCF04A2-4A0C-471A-8BA3-F83EED0DB661}"/>
              </a:ext>
            </a:extLst>
          </p:cNvPr>
          <p:cNvPicPr/>
          <p:nvPr/>
        </p:nvPicPr>
        <p:blipFill>
          <a:blip r:embed="rId3"/>
          <a:stretch>
            <a:fillRect/>
          </a:stretch>
        </p:blipFill>
        <p:spPr>
          <a:xfrm>
            <a:off x="2676831" y="2723535"/>
            <a:ext cx="5955892" cy="3667105"/>
          </a:xfrm>
          <a:prstGeom prst="rect">
            <a:avLst/>
          </a:prstGeom>
        </p:spPr>
      </p:pic>
      <p:graphicFrame>
        <p:nvGraphicFramePr>
          <p:cNvPr id="6" name="內容版面配置區 5">
            <a:extLst>
              <a:ext uri="{FF2B5EF4-FFF2-40B4-BE49-F238E27FC236}">
                <a16:creationId xmlns:a16="http://schemas.microsoft.com/office/drawing/2014/main" id="{53C89286-5C2B-4DE6-BE5D-6A169FFB4A4E}"/>
              </a:ext>
            </a:extLst>
          </p:cNvPr>
          <p:cNvGraphicFramePr>
            <a:graphicFrameLocks noGrp="1"/>
          </p:cNvGraphicFramePr>
          <p:nvPr>
            <p:ph idx="1"/>
            <p:extLst>
              <p:ext uri="{D42A27DB-BD31-4B8C-83A1-F6EECF244321}">
                <p14:modId xmlns:p14="http://schemas.microsoft.com/office/powerpoint/2010/main" val="1909836698"/>
              </p:ext>
            </p:extLst>
          </p:nvPr>
        </p:nvGraphicFramePr>
        <p:xfrm>
          <a:off x="2833145" y="246197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1</a:t>
                      </a:r>
                      <a:endParaRPr lang="zh-TW" altLang="en-US" sz="2000" dirty="0">
                        <a:latin typeface="Franklin Gothic Demi Cond" panose="020B0706030402020204" pitchFamily="34" charset="0"/>
                      </a:endParaRPr>
                    </a:p>
                  </a:txBody>
                  <a:tcPr/>
                </a:tc>
                <a:tc>
                  <a:txBody>
                    <a:bodyPr/>
                    <a:lstStyle/>
                    <a:p>
                      <a:pPr algn="ct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7" name="內容版面配置區 5">
            <a:extLst>
              <a:ext uri="{FF2B5EF4-FFF2-40B4-BE49-F238E27FC236}">
                <a16:creationId xmlns:a16="http://schemas.microsoft.com/office/drawing/2014/main" id="{CDB9AE7C-B519-45D3-9755-4AEF658DA665}"/>
              </a:ext>
            </a:extLst>
          </p:cNvPr>
          <p:cNvGraphicFramePr>
            <a:graphicFrameLocks/>
          </p:cNvGraphicFramePr>
          <p:nvPr/>
        </p:nvGraphicFramePr>
        <p:xfrm>
          <a:off x="2423650" y="4557087"/>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808109152"/>
                  </a:ext>
                </a:extLst>
              </a:tr>
            </a:tbl>
          </a:graphicData>
        </a:graphic>
      </p:graphicFrame>
      <p:graphicFrame>
        <p:nvGraphicFramePr>
          <p:cNvPr id="8" name="內容版面配置區 5">
            <a:extLst>
              <a:ext uri="{FF2B5EF4-FFF2-40B4-BE49-F238E27FC236}">
                <a16:creationId xmlns:a16="http://schemas.microsoft.com/office/drawing/2014/main" id="{F7829EA1-1B76-4399-A32F-29412488920B}"/>
              </a:ext>
            </a:extLst>
          </p:cNvPr>
          <p:cNvGraphicFramePr>
            <a:graphicFrameLocks/>
          </p:cNvGraphicFramePr>
          <p:nvPr>
            <p:extLst>
              <p:ext uri="{D42A27DB-BD31-4B8C-83A1-F6EECF244321}">
                <p14:modId xmlns:p14="http://schemas.microsoft.com/office/powerpoint/2010/main" val="3413937810"/>
              </p:ext>
            </p:extLst>
          </p:nvPr>
        </p:nvGraphicFramePr>
        <p:xfrm>
          <a:off x="4719483" y="301389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2</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9</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9" name="內容版面配置區 5">
            <a:extLst>
              <a:ext uri="{FF2B5EF4-FFF2-40B4-BE49-F238E27FC236}">
                <a16:creationId xmlns:a16="http://schemas.microsoft.com/office/drawing/2014/main" id="{BE5215EA-78E3-495A-98BF-FBAD88741BCF}"/>
              </a:ext>
            </a:extLst>
          </p:cNvPr>
          <p:cNvGraphicFramePr>
            <a:graphicFrameLocks/>
          </p:cNvGraphicFramePr>
          <p:nvPr>
            <p:extLst>
              <p:ext uri="{D42A27DB-BD31-4B8C-83A1-F6EECF244321}">
                <p14:modId xmlns:p14="http://schemas.microsoft.com/office/powerpoint/2010/main" val="863936418"/>
              </p:ext>
            </p:extLst>
          </p:nvPr>
        </p:nvGraphicFramePr>
        <p:xfrm>
          <a:off x="4944061" y="6190585"/>
          <a:ext cx="1421430" cy="574684"/>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74684">
                <a:tc>
                  <a:txBody>
                    <a:bodyPr/>
                    <a:lstStyle/>
                    <a:p>
                      <a:pPr algn="ctr"/>
                      <a:r>
                        <a:rPr lang="en-US" altLang="zh-TW" sz="2000" dirty="0">
                          <a:latin typeface="Franklin Gothic Demi Cond" panose="020B0706030402020204" pitchFamily="34" charset="0"/>
                        </a:rPr>
                        <a:t>7</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8</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10" name="內容版面配置區 5">
            <a:extLst>
              <a:ext uri="{FF2B5EF4-FFF2-40B4-BE49-F238E27FC236}">
                <a16:creationId xmlns:a16="http://schemas.microsoft.com/office/drawing/2014/main" id="{42495DA3-F51F-424A-A64B-C7671ECB171E}"/>
              </a:ext>
            </a:extLst>
          </p:cNvPr>
          <p:cNvGraphicFramePr>
            <a:graphicFrameLocks/>
          </p:cNvGraphicFramePr>
          <p:nvPr>
            <p:extLst>
              <p:ext uri="{D42A27DB-BD31-4B8C-83A1-F6EECF244321}">
                <p14:modId xmlns:p14="http://schemas.microsoft.com/office/powerpoint/2010/main" val="1036674458"/>
              </p:ext>
            </p:extLst>
          </p:nvPr>
        </p:nvGraphicFramePr>
        <p:xfrm>
          <a:off x="6963361" y="3498998"/>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3</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6</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11" name="內容版面配置區 5">
            <a:extLst>
              <a:ext uri="{FF2B5EF4-FFF2-40B4-BE49-F238E27FC236}">
                <a16:creationId xmlns:a16="http://schemas.microsoft.com/office/drawing/2014/main" id="{D0A0BE31-6167-44C9-BA3F-FFC17E4222A4}"/>
              </a:ext>
            </a:extLst>
          </p:cNvPr>
          <p:cNvGraphicFramePr>
            <a:graphicFrameLocks/>
          </p:cNvGraphicFramePr>
          <p:nvPr>
            <p:extLst>
              <p:ext uri="{D42A27DB-BD31-4B8C-83A1-F6EECF244321}">
                <p14:modId xmlns:p14="http://schemas.microsoft.com/office/powerpoint/2010/main" val="2132147723"/>
              </p:ext>
            </p:extLst>
          </p:nvPr>
        </p:nvGraphicFramePr>
        <p:xfrm>
          <a:off x="7674076" y="4654464"/>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4</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5</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sp>
        <p:nvSpPr>
          <p:cNvPr id="12" name="矩形 11">
            <a:extLst>
              <a:ext uri="{FF2B5EF4-FFF2-40B4-BE49-F238E27FC236}">
                <a16:creationId xmlns:a16="http://schemas.microsoft.com/office/drawing/2014/main" id="{56FC60FE-193B-482E-BC99-34F517670ADF}"/>
              </a:ext>
            </a:extLst>
          </p:cNvPr>
          <p:cNvSpPr/>
          <p:nvPr/>
        </p:nvSpPr>
        <p:spPr>
          <a:xfrm>
            <a:off x="4522802" y="2613780"/>
            <a:ext cx="1814791" cy="400110"/>
          </a:xfrm>
          <a:prstGeom prst="rect">
            <a:avLst/>
          </a:prstGeom>
        </p:spPr>
        <p:txBody>
          <a:bodyPr wrap="none">
            <a:spAutoFit/>
          </a:bodyPr>
          <a:lstStyle/>
          <a:p>
            <a:pPr algn="ctr"/>
            <a:r>
              <a:rPr lang="en-US" altLang="zh-TW" sz="2000" dirty="0">
                <a:latin typeface="Franklin Gothic Demi Cond" panose="020B0706030402020204" pitchFamily="34" charset="0"/>
              </a:rPr>
              <a:t>Predecessor: {A}</a:t>
            </a:r>
            <a:endParaRPr lang="zh-TW" altLang="en-US" sz="2000" dirty="0">
              <a:latin typeface="Franklin Gothic Demi Cond" panose="020B0706030402020204" pitchFamily="34" charset="0"/>
            </a:endParaRPr>
          </a:p>
        </p:txBody>
      </p:sp>
      <p:sp>
        <p:nvSpPr>
          <p:cNvPr id="13" name="矩形 12">
            <a:extLst>
              <a:ext uri="{FF2B5EF4-FFF2-40B4-BE49-F238E27FC236}">
                <a16:creationId xmlns:a16="http://schemas.microsoft.com/office/drawing/2014/main" id="{7ACEA7BB-1BCD-4699-98DC-3B7DF3A2120C}"/>
              </a:ext>
            </a:extLst>
          </p:cNvPr>
          <p:cNvSpPr/>
          <p:nvPr/>
        </p:nvSpPr>
        <p:spPr>
          <a:xfrm>
            <a:off x="6765779" y="3093519"/>
            <a:ext cx="1822807" cy="400110"/>
          </a:xfrm>
          <a:prstGeom prst="rect">
            <a:avLst/>
          </a:prstGeom>
        </p:spPr>
        <p:txBody>
          <a:bodyPr wrap="none">
            <a:spAutoFit/>
          </a:bodyPr>
          <a:lstStyle/>
          <a:p>
            <a:pPr algn="ctr"/>
            <a:r>
              <a:rPr lang="en-US" altLang="zh-TW" sz="2000" dirty="0">
                <a:latin typeface="Franklin Gothic Demi Cond" panose="020B0706030402020204" pitchFamily="34" charset="0"/>
              </a:rPr>
              <a:t>Predecessor: {C}</a:t>
            </a:r>
            <a:endParaRPr lang="zh-TW" altLang="en-US" sz="2000" dirty="0">
              <a:latin typeface="Franklin Gothic Demi Cond" panose="020B0706030402020204" pitchFamily="34" charset="0"/>
            </a:endParaRPr>
          </a:p>
        </p:txBody>
      </p:sp>
      <p:sp>
        <p:nvSpPr>
          <p:cNvPr id="14" name="矩形 13">
            <a:extLst>
              <a:ext uri="{FF2B5EF4-FFF2-40B4-BE49-F238E27FC236}">
                <a16:creationId xmlns:a16="http://schemas.microsoft.com/office/drawing/2014/main" id="{84C7D94C-F5D5-4DE5-8FB1-20669859B268}"/>
              </a:ext>
            </a:extLst>
          </p:cNvPr>
          <p:cNvSpPr/>
          <p:nvPr/>
        </p:nvSpPr>
        <p:spPr>
          <a:xfrm>
            <a:off x="7482204" y="4239473"/>
            <a:ext cx="1805174" cy="400110"/>
          </a:xfrm>
          <a:prstGeom prst="rect">
            <a:avLst/>
          </a:prstGeom>
        </p:spPr>
        <p:txBody>
          <a:bodyPr wrap="none">
            <a:spAutoFit/>
          </a:bodyPr>
          <a:lstStyle/>
          <a:p>
            <a:pPr algn="ctr"/>
            <a:r>
              <a:rPr lang="en-US" altLang="zh-TW" sz="2000" dirty="0">
                <a:latin typeface="Franklin Gothic Demi Cond" panose="020B0706030402020204" pitchFamily="34" charset="0"/>
              </a:rPr>
              <a:t>Predecessor: {E}</a:t>
            </a:r>
            <a:endParaRPr lang="zh-TW" altLang="en-US" sz="2000" dirty="0">
              <a:latin typeface="Franklin Gothic Demi Cond" panose="020B0706030402020204" pitchFamily="34" charset="0"/>
            </a:endParaRPr>
          </a:p>
        </p:txBody>
      </p:sp>
      <p:sp>
        <p:nvSpPr>
          <p:cNvPr id="15" name="矩形 14">
            <a:extLst>
              <a:ext uri="{FF2B5EF4-FFF2-40B4-BE49-F238E27FC236}">
                <a16:creationId xmlns:a16="http://schemas.microsoft.com/office/drawing/2014/main" id="{21C86447-464C-47DA-AA2B-764DD5F98325}"/>
              </a:ext>
            </a:extLst>
          </p:cNvPr>
          <p:cNvSpPr/>
          <p:nvPr/>
        </p:nvSpPr>
        <p:spPr>
          <a:xfrm>
            <a:off x="4743373" y="5815956"/>
            <a:ext cx="1822807" cy="400110"/>
          </a:xfrm>
          <a:prstGeom prst="rect">
            <a:avLst/>
          </a:prstGeom>
        </p:spPr>
        <p:txBody>
          <a:bodyPr wrap="none">
            <a:spAutoFit/>
          </a:bodyPr>
          <a:lstStyle/>
          <a:p>
            <a:pPr algn="ctr"/>
            <a:r>
              <a:rPr lang="en-US" altLang="zh-TW" sz="2000" dirty="0">
                <a:latin typeface="Franklin Gothic Demi Cond" panose="020B0706030402020204" pitchFamily="34" charset="0"/>
              </a:rPr>
              <a:t>Predecessor: {C}</a:t>
            </a:r>
            <a:endParaRPr lang="zh-TW" altLang="en-US" sz="2000" dirty="0">
              <a:latin typeface="Franklin Gothic Demi Cond" panose="020B0706030402020204" pitchFamily="34" charset="0"/>
            </a:endParaRPr>
          </a:p>
        </p:txBody>
      </p:sp>
      <p:sp>
        <p:nvSpPr>
          <p:cNvPr id="3" name="內容版面配置區 2">
            <a:extLst>
              <a:ext uri="{FF2B5EF4-FFF2-40B4-BE49-F238E27FC236}">
                <a16:creationId xmlns:a16="http://schemas.microsoft.com/office/drawing/2014/main" id="{FCC6424B-A407-4795-8258-55044EC3E22E}"/>
              </a:ext>
            </a:extLst>
          </p:cNvPr>
          <p:cNvSpPr txBox="1">
            <a:spLocks/>
          </p:cNvSpPr>
          <p:nvPr/>
        </p:nvSpPr>
        <p:spPr>
          <a:xfrm>
            <a:off x="1341120" y="1901954"/>
            <a:ext cx="9765244" cy="4127627"/>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Franklin Gothic Demi Cond" panose="020B0706030402020204" pitchFamily="34" charset="0"/>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Franklin Gothic Demi Cond" panose="020B0706030402020204" pitchFamily="34" charset="0"/>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Franklin Gothic Demi Cond" panose="020B0706030402020204" pitchFamily="34" charset="0"/>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a:lstStyle>
          <a:p>
            <a:r>
              <a:rPr lang="en-US" altLang="en-US" sz="2400" dirty="0"/>
              <a:t>Finish Vertex (D). </a:t>
            </a:r>
          </a:p>
        </p:txBody>
      </p:sp>
    </p:spTree>
    <p:extLst>
      <p:ext uri="{BB962C8B-B14F-4D97-AF65-F5344CB8AC3E}">
        <p14:creationId xmlns:p14="http://schemas.microsoft.com/office/powerpoint/2010/main" val="232146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A8DAFD-942E-4125-A115-A35E4D3CE895}"/>
              </a:ext>
            </a:extLst>
          </p:cNvPr>
          <p:cNvSpPr>
            <a:spLocks noGrp="1"/>
          </p:cNvSpPr>
          <p:nvPr>
            <p:ph type="title"/>
          </p:nvPr>
        </p:nvSpPr>
        <p:spPr/>
        <p:txBody>
          <a:bodyPr>
            <a:normAutofit/>
          </a:bodyPr>
          <a:lstStyle/>
          <a:p>
            <a:r>
              <a:rPr lang="en-US" altLang="zh-TW" sz="3600" dirty="0"/>
              <a:t>Q9_Ans (9/11)</a:t>
            </a:r>
            <a:endParaRPr lang="zh-TW" altLang="en-US" sz="3200" dirty="0"/>
          </a:p>
        </p:txBody>
      </p:sp>
      <p:sp>
        <p:nvSpPr>
          <p:cNvPr id="4" name="投影片編號版面配置區 3">
            <a:extLst>
              <a:ext uri="{FF2B5EF4-FFF2-40B4-BE49-F238E27FC236}">
                <a16:creationId xmlns:a16="http://schemas.microsoft.com/office/drawing/2014/main" id="{0DF2F066-751E-46A3-AB3F-302A28DD5FCB}"/>
              </a:ext>
            </a:extLst>
          </p:cNvPr>
          <p:cNvSpPr>
            <a:spLocks noGrp="1"/>
          </p:cNvSpPr>
          <p:nvPr>
            <p:ph type="sldNum" sz="quarter" idx="12"/>
          </p:nvPr>
        </p:nvSpPr>
        <p:spPr/>
        <p:txBody>
          <a:bodyPr/>
          <a:lstStyle/>
          <a:p>
            <a:fld id="{FC749032-2A07-4AE8-BA90-74324CAE0C87}" type="slidenum">
              <a:rPr lang="en-US" altLang="zh-TW" smtClean="0"/>
              <a:pPr/>
              <a:t>46</a:t>
            </a:fld>
            <a:endParaRPr lang="en-US" altLang="en-US" dirty="0"/>
          </a:p>
        </p:txBody>
      </p:sp>
      <p:pic>
        <p:nvPicPr>
          <p:cNvPr id="5" name="圖片 4">
            <a:extLst>
              <a:ext uri="{FF2B5EF4-FFF2-40B4-BE49-F238E27FC236}">
                <a16:creationId xmlns:a16="http://schemas.microsoft.com/office/drawing/2014/main" id="{5BCF04A2-4A0C-471A-8BA3-F83EED0DB661}"/>
              </a:ext>
            </a:extLst>
          </p:cNvPr>
          <p:cNvPicPr/>
          <p:nvPr/>
        </p:nvPicPr>
        <p:blipFill>
          <a:blip r:embed="rId3"/>
          <a:stretch>
            <a:fillRect/>
          </a:stretch>
        </p:blipFill>
        <p:spPr>
          <a:xfrm>
            <a:off x="2676831" y="2723535"/>
            <a:ext cx="5955892" cy="3667105"/>
          </a:xfrm>
          <a:prstGeom prst="rect">
            <a:avLst/>
          </a:prstGeom>
        </p:spPr>
      </p:pic>
      <p:graphicFrame>
        <p:nvGraphicFramePr>
          <p:cNvPr id="6" name="內容版面配置區 5">
            <a:extLst>
              <a:ext uri="{FF2B5EF4-FFF2-40B4-BE49-F238E27FC236}">
                <a16:creationId xmlns:a16="http://schemas.microsoft.com/office/drawing/2014/main" id="{53C89286-5C2B-4DE6-BE5D-6A169FFB4A4E}"/>
              </a:ext>
            </a:extLst>
          </p:cNvPr>
          <p:cNvGraphicFramePr>
            <a:graphicFrameLocks noGrp="1"/>
          </p:cNvGraphicFramePr>
          <p:nvPr>
            <p:ph idx="1"/>
            <p:extLst>
              <p:ext uri="{D42A27DB-BD31-4B8C-83A1-F6EECF244321}">
                <p14:modId xmlns:p14="http://schemas.microsoft.com/office/powerpoint/2010/main" val="724987398"/>
              </p:ext>
            </p:extLst>
          </p:nvPr>
        </p:nvGraphicFramePr>
        <p:xfrm>
          <a:off x="2833145" y="246197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1</a:t>
                      </a:r>
                      <a:endParaRPr lang="zh-TW" altLang="en-US" sz="2000" dirty="0">
                        <a:latin typeface="Franklin Gothic Demi Cond" panose="020B0706030402020204" pitchFamily="34" charset="0"/>
                      </a:endParaRPr>
                    </a:p>
                  </a:txBody>
                  <a:tcPr/>
                </a:tc>
                <a:tc>
                  <a:txBody>
                    <a:bodyPr/>
                    <a:lstStyle/>
                    <a:p>
                      <a:pPr algn="ct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7" name="內容版面配置區 5">
            <a:extLst>
              <a:ext uri="{FF2B5EF4-FFF2-40B4-BE49-F238E27FC236}">
                <a16:creationId xmlns:a16="http://schemas.microsoft.com/office/drawing/2014/main" id="{CDB9AE7C-B519-45D3-9755-4AEF658DA665}"/>
              </a:ext>
            </a:extLst>
          </p:cNvPr>
          <p:cNvGraphicFramePr>
            <a:graphicFrameLocks/>
          </p:cNvGraphicFramePr>
          <p:nvPr>
            <p:extLst>
              <p:ext uri="{D42A27DB-BD31-4B8C-83A1-F6EECF244321}">
                <p14:modId xmlns:p14="http://schemas.microsoft.com/office/powerpoint/2010/main" val="2343979622"/>
              </p:ext>
            </p:extLst>
          </p:nvPr>
        </p:nvGraphicFramePr>
        <p:xfrm>
          <a:off x="2423650" y="4557087"/>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10</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11</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8" name="內容版面配置區 5">
            <a:extLst>
              <a:ext uri="{FF2B5EF4-FFF2-40B4-BE49-F238E27FC236}">
                <a16:creationId xmlns:a16="http://schemas.microsoft.com/office/drawing/2014/main" id="{F7829EA1-1B76-4399-A32F-29412488920B}"/>
              </a:ext>
            </a:extLst>
          </p:cNvPr>
          <p:cNvGraphicFramePr>
            <a:graphicFrameLocks/>
          </p:cNvGraphicFramePr>
          <p:nvPr>
            <p:extLst>
              <p:ext uri="{D42A27DB-BD31-4B8C-83A1-F6EECF244321}">
                <p14:modId xmlns:p14="http://schemas.microsoft.com/office/powerpoint/2010/main" val="3221726931"/>
              </p:ext>
            </p:extLst>
          </p:nvPr>
        </p:nvGraphicFramePr>
        <p:xfrm>
          <a:off x="4719483" y="301389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2</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9</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9" name="內容版面配置區 5">
            <a:extLst>
              <a:ext uri="{FF2B5EF4-FFF2-40B4-BE49-F238E27FC236}">
                <a16:creationId xmlns:a16="http://schemas.microsoft.com/office/drawing/2014/main" id="{BE5215EA-78E3-495A-98BF-FBAD88741BCF}"/>
              </a:ext>
            </a:extLst>
          </p:cNvPr>
          <p:cNvGraphicFramePr>
            <a:graphicFrameLocks/>
          </p:cNvGraphicFramePr>
          <p:nvPr>
            <p:extLst>
              <p:ext uri="{D42A27DB-BD31-4B8C-83A1-F6EECF244321}">
                <p14:modId xmlns:p14="http://schemas.microsoft.com/office/powerpoint/2010/main" val="381236922"/>
              </p:ext>
            </p:extLst>
          </p:nvPr>
        </p:nvGraphicFramePr>
        <p:xfrm>
          <a:off x="4901118" y="6190585"/>
          <a:ext cx="1421430" cy="574684"/>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74684">
                <a:tc>
                  <a:txBody>
                    <a:bodyPr/>
                    <a:lstStyle/>
                    <a:p>
                      <a:pPr algn="ctr"/>
                      <a:r>
                        <a:rPr lang="en-US" altLang="zh-TW" sz="2000" dirty="0">
                          <a:latin typeface="Franklin Gothic Demi Cond" panose="020B0706030402020204" pitchFamily="34" charset="0"/>
                        </a:rPr>
                        <a:t>7</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8</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10" name="內容版面配置區 5">
            <a:extLst>
              <a:ext uri="{FF2B5EF4-FFF2-40B4-BE49-F238E27FC236}">
                <a16:creationId xmlns:a16="http://schemas.microsoft.com/office/drawing/2014/main" id="{42495DA3-F51F-424A-A64B-C7671ECB171E}"/>
              </a:ext>
            </a:extLst>
          </p:cNvPr>
          <p:cNvGraphicFramePr>
            <a:graphicFrameLocks/>
          </p:cNvGraphicFramePr>
          <p:nvPr>
            <p:extLst>
              <p:ext uri="{D42A27DB-BD31-4B8C-83A1-F6EECF244321}">
                <p14:modId xmlns:p14="http://schemas.microsoft.com/office/powerpoint/2010/main" val="140298043"/>
              </p:ext>
            </p:extLst>
          </p:nvPr>
        </p:nvGraphicFramePr>
        <p:xfrm>
          <a:off x="6963361" y="3498998"/>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3</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6</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11" name="內容版面配置區 5">
            <a:extLst>
              <a:ext uri="{FF2B5EF4-FFF2-40B4-BE49-F238E27FC236}">
                <a16:creationId xmlns:a16="http://schemas.microsoft.com/office/drawing/2014/main" id="{D0A0BE31-6167-44C9-BA3F-FFC17E4222A4}"/>
              </a:ext>
            </a:extLst>
          </p:cNvPr>
          <p:cNvGraphicFramePr>
            <a:graphicFrameLocks/>
          </p:cNvGraphicFramePr>
          <p:nvPr>
            <p:extLst>
              <p:ext uri="{D42A27DB-BD31-4B8C-83A1-F6EECF244321}">
                <p14:modId xmlns:p14="http://schemas.microsoft.com/office/powerpoint/2010/main" val="1666561126"/>
              </p:ext>
            </p:extLst>
          </p:nvPr>
        </p:nvGraphicFramePr>
        <p:xfrm>
          <a:off x="7674076" y="4654464"/>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4</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5</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sp>
        <p:nvSpPr>
          <p:cNvPr id="12" name="矩形 11">
            <a:extLst>
              <a:ext uri="{FF2B5EF4-FFF2-40B4-BE49-F238E27FC236}">
                <a16:creationId xmlns:a16="http://schemas.microsoft.com/office/drawing/2014/main" id="{56FC60FE-193B-482E-BC99-34F517670ADF}"/>
              </a:ext>
            </a:extLst>
          </p:cNvPr>
          <p:cNvSpPr/>
          <p:nvPr/>
        </p:nvSpPr>
        <p:spPr>
          <a:xfrm>
            <a:off x="4507756" y="2579739"/>
            <a:ext cx="1814792" cy="400110"/>
          </a:xfrm>
          <a:prstGeom prst="rect">
            <a:avLst/>
          </a:prstGeom>
        </p:spPr>
        <p:txBody>
          <a:bodyPr wrap="none">
            <a:spAutoFit/>
          </a:bodyPr>
          <a:lstStyle/>
          <a:p>
            <a:r>
              <a:rPr lang="en-US" altLang="zh-TW" sz="2000" dirty="0">
                <a:latin typeface="Franklin Gothic Demi Cond" panose="020B0706030402020204" pitchFamily="34" charset="0"/>
              </a:rPr>
              <a:t>Predecessor: {A}</a:t>
            </a:r>
            <a:endParaRPr lang="zh-TW" altLang="en-US" sz="2000" dirty="0">
              <a:latin typeface="Franklin Gothic Demi Cond" panose="020B0706030402020204" pitchFamily="34" charset="0"/>
            </a:endParaRPr>
          </a:p>
        </p:txBody>
      </p:sp>
      <p:sp>
        <p:nvSpPr>
          <p:cNvPr id="13" name="矩形 12">
            <a:extLst>
              <a:ext uri="{FF2B5EF4-FFF2-40B4-BE49-F238E27FC236}">
                <a16:creationId xmlns:a16="http://schemas.microsoft.com/office/drawing/2014/main" id="{7ACEA7BB-1BCD-4699-98DC-3B7DF3A2120C}"/>
              </a:ext>
            </a:extLst>
          </p:cNvPr>
          <p:cNvSpPr/>
          <p:nvPr/>
        </p:nvSpPr>
        <p:spPr>
          <a:xfrm>
            <a:off x="6798218" y="3129666"/>
            <a:ext cx="1822807" cy="400110"/>
          </a:xfrm>
          <a:prstGeom prst="rect">
            <a:avLst/>
          </a:prstGeom>
        </p:spPr>
        <p:txBody>
          <a:bodyPr wrap="none">
            <a:spAutoFit/>
          </a:bodyPr>
          <a:lstStyle/>
          <a:p>
            <a:r>
              <a:rPr lang="en-US" altLang="zh-TW" sz="2000" dirty="0">
                <a:latin typeface="Franklin Gothic Demi Cond" panose="020B0706030402020204" pitchFamily="34" charset="0"/>
              </a:rPr>
              <a:t>Predecessor: {C}</a:t>
            </a:r>
            <a:endParaRPr lang="zh-TW" altLang="en-US" sz="2000" dirty="0">
              <a:latin typeface="Franklin Gothic Demi Cond" panose="020B0706030402020204" pitchFamily="34" charset="0"/>
            </a:endParaRPr>
          </a:p>
        </p:txBody>
      </p:sp>
      <p:sp>
        <p:nvSpPr>
          <p:cNvPr id="14" name="矩形 13">
            <a:extLst>
              <a:ext uri="{FF2B5EF4-FFF2-40B4-BE49-F238E27FC236}">
                <a16:creationId xmlns:a16="http://schemas.microsoft.com/office/drawing/2014/main" id="{84C7D94C-F5D5-4DE5-8FB1-20669859B268}"/>
              </a:ext>
            </a:extLst>
          </p:cNvPr>
          <p:cNvSpPr/>
          <p:nvPr/>
        </p:nvSpPr>
        <p:spPr>
          <a:xfrm>
            <a:off x="7590924" y="4285132"/>
            <a:ext cx="1805174" cy="400110"/>
          </a:xfrm>
          <a:prstGeom prst="rect">
            <a:avLst/>
          </a:prstGeom>
        </p:spPr>
        <p:txBody>
          <a:bodyPr wrap="none">
            <a:spAutoFit/>
          </a:bodyPr>
          <a:lstStyle/>
          <a:p>
            <a:r>
              <a:rPr lang="en-US" altLang="zh-TW" sz="2000" dirty="0">
                <a:latin typeface="Franklin Gothic Demi Cond" panose="020B0706030402020204" pitchFamily="34" charset="0"/>
              </a:rPr>
              <a:t>Predecessor: {E}</a:t>
            </a:r>
            <a:endParaRPr lang="zh-TW" altLang="en-US" sz="2000" dirty="0">
              <a:latin typeface="Franklin Gothic Demi Cond" panose="020B0706030402020204" pitchFamily="34" charset="0"/>
            </a:endParaRPr>
          </a:p>
        </p:txBody>
      </p:sp>
      <p:sp>
        <p:nvSpPr>
          <p:cNvPr id="15" name="矩形 14">
            <a:extLst>
              <a:ext uri="{FF2B5EF4-FFF2-40B4-BE49-F238E27FC236}">
                <a16:creationId xmlns:a16="http://schemas.microsoft.com/office/drawing/2014/main" id="{21C86447-464C-47DA-AA2B-764DD5F98325}"/>
              </a:ext>
            </a:extLst>
          </p:cNvPr>
          <p:cNvSpPr/>
          <p:nvPr/>
        </p:nvSpPr>
        <p:spPr>
          <a:xfrm>
            <a:off x="4692654" y="5815956"/>
            <a:ext cx="1822807" cy="400110"/>
          </a:xfrm>
          <a:prstGeom prst="rect">
            <a:avLst/>
          </a:prstGeom>
        </p:spPr>
        <p:txBody>
          <a:bodyPr wrap="none">
            <a:spAutoFit/>
          </a:bodyPr>
          <a:lstStyle/>
          <a:p>
            <a:r>
              <a:rPr lang="en-US" altLang="zh-TW" sz="2000" dirty="0">
                <a:latin typeface="Franklin Gothic Demi Cond" panose="020B0706030402020204" pitchFamily="34" charset="0"/>
              </a:rPr>
              <a:t>Predecessor: {C}</a:t>
            </a:r>
            <a:endParaRPr lang="zh-TW" altLang="en-US" sz="2000" dirty="0">
              <a:latin typeface="Franklin Gothic Demi Cond" panose="020B0706030402020204" pitchFamily="34" charset="0"/>
            </a:endParaRPr>
          </a:p>
        </p:txBody>
      </p:sp>
      <p:sp>
        <p:nvSpPr>
          <p:cNvPr id="16" name="矩形 15">
            <a:extLst>
              <a:ext uri="{FF2B5EF4-FFF2-40B4-BE49-F238E27FC236}">
                <a16:creationId xmlns:a16="http://schemas.microsoft.com/office/drawing/2014/main" id="{9A92AD52-CDA2-43EE-AFAC-916069F25D0F}"/>
              </a:ext>
            </a:extLst>
          </p:cNvPr>
          <p:cNvSpPr/>
          <p:nvPr/>
        </p:nvSpPr>
        <p:spPr>
          <a:xfrm>
            <a:off x="2030288" y="4156977"/>
            <a:ext cx="1814792" cy="400110"/>
          </a:xfrm>
          <a:prstGeom prst="rect">
            <a:avLst/>
          </a:prstGeom>
        </p:spPr>
        <p:txBody>
          <a:bodyPr wrap="none">
            <a:spAutoFit/>
          </a:bodyPr>
          <a:lstStyle/>
          <a:p>
            <a:r>
              <a:rPr lang="en-US" altLang="zh-TW" sz="2000" dirty="0">
                <a:latin typeface="Franklin Gothic Demi Cond" panose="020B0706030402020204" pitchFamily="34" charset="0"/>
              </a:rPr>
              <a:t>Predecessor: {A}</a:t>
            </a:r>
            <a:endParaRPr lang="zh-TW" altLang="en-US" sz="2000" dirty="0">
              <a:latin typeface="Franklin Gothic Demi Cond" panose="020B0706030402020204" pitchFamily="34" charset="0"/>
            </a:endParaRPr>
          </a:p>
        </p:txBody>
      </p:sp>
      <p:sp>
        <p:nvSpPr>
          <p:cNvPr id="3" name="內容版面配置區 2">
            <a:extLst>
              <a:ext uri="{FF2B5EF4-FFF2-40B4-BE49-F238E27FC236}">
                <a16:creationId xmlns:a16="http://schemas.microsoft.com/office/drawing/2014/main" id="{6ABFAAB9-2582-4952-9408-6A023045DAA7}"/>
              </a:ext>
            </a:extLst>
          </p:cNvPr>
          <p:cNvSpPr txBox="1">
            <a:spLocks/>
          </p:cNvSpPr>
          <p:nvPr/>
        </p:nvSpPr>
        <p:spPr>
          <a:xfrm>
            <a:off x="1341120" y="1901954"/>
            <a:ext cx="9765244" cy="4127627"/>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Franklin Gothic Demi Cond" panose="020B0706030402020204" pitchFamily="34" charset="0"/>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Franklin Gothic Demi Cond" panose="020B0706030402020204" pitchFamily="34" charset="0"/>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Franklin Gothic Demi Cond" panose="020B0706030402020204" pitchFamily="34" charset="0"/>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a:lstStyle>
          <a:p>
            <a:r>
              <a:rPr lang="en-US" altLang="en-US" sz="2400" dirty="0"/>
              <a:t>Finish Vertex (C). </a:t>
            </a:r>
          </a:p>
        </p:txBody>
      </p:sp>
    </p:spTree>
    <p:extLst>
      <p:ext uri="{BB962C8B-B14F-4D97-AF65-F5344CB8AC3E}">
        <p14:creationId xmlns:p14="http://schemas.microsoft.com/office/powerpoint/2010/main" val="227282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A8DAFD-942E-4125-A115-A35E4D3CE895}"/>
              </a:ext>
            </a:extLst>
          </p:cNvPr>
          <p:cNvSpPr>
            <a:spLocks noGrp="1"/>
          </p:cNvSpPr>
          <p:nvPr>
            <p:ph type="title"/>
          </p:nvPr>
        </p:nvSpPr>
        <p:spPr/>
        <p:txBody>
          <a:bodyPr>
            <a:normAutofit/>
          </a:bodyPr>
          <a:lstStyle/>
          <a:p>
            <a:r>
              <a:rPr lang="en-US" altLang="zh-TW" sz="3600" dirty="0"/>
              <a:t>Q9_Ans (10/11)</a:t>
            </a:r>
            <a:endParaRPr lang="zh-TW" altLang="en-US" sz="3200" dirty="0"/>
          </a:p>
        </p:txBody>
      </p:sp>
      <p:sp>
        <p:nvSpPr>
          <p:cNvPr id="4" name="投影片編號版面配置區 3">
            <a:extLst>
              <a:ext uri="{FF2B5EF4-FFF2-40B4-BE49-F238E27FC236}">
                <a16:creationId xmlns:a16="http://schemas.microsoft.com/office/drawing/2014/main" id="{0DF2F066-751E-46A3-AB3F-302A28DD5FCB}"/>
              </a:ext>
            </a:extLst>
          </p:cNvPr>
          <p:cNvSpPr>
            <a:spLocks noGrp="1"/>
          </p:cNvSpPr>
          <p:nvPr>
            <p:ph type="sldNum" sz="quarter" idx="12"/>
          </p:nvPr>
        </p:nvSpPr>
        <p:spPr/>
        <p:txBody>
          <a:bodyPr/>
          <a:lstStyle/>
          <a:p>
            <a:fld id="{FC749032-2A07-4AE8-BA90-74324CAE0C87}" type="slidenum">
              <a:rPr lang="en-US" altLang="zh-TW" smtClean="0"/>
              <a:pPr/>
              <a:t>47</a:t>
            </a:fld>
            <a:endParaRPr lang="en-US" altLang="en-US" dirty="0"/>
          </a:p>
        </p:txBody>
      </p:sp>
      <p:pic>
        <p:nvPicPr>
          <p:cNvPr id="5" name="圖片 4">
            <a:extLst>
              <a:ext uri="{FF2B5EF4-FFF2-40B4-BE49-F238E27FC236}">
                <a16:creationId xmlns:a16="http://schemas.microsoft.com/office/drawing/2014/main" id="{5BCF04A2-4A0C-471A-8BA3-F83EED0DB661}"/>
              </a:ext>
            </a:extLst>
          </p:cNvPr>
          <p:cNvPicPr/>
          <p:nvPr/>
        </p:nvPicPr>
        <p:blipFill>
          <a:blip r:embed="rId3"/>
          <a:stretch>
            <a:fillRect/>
          </a:stretch>
        </p:blipFill>
        <p:spPr>
          <a:xfrm>
            <a:off x="2676831" y="2723535"/>
            <a:ext cx="5955892" cy="3667105"/>
          </a:xfrm>
          <a:prstGeom prst="rect">
            <a:avLst/>
          </a:prstGeom>
        </p:spPr>
      </p:pic>
      <p:graphicFrame>
        <p:nvGraphicFramePr>
          <p:cNvPr id="6" name="內容版面配置區 5">
            <a:extLst>
              <a:ext uri="{FF2B5EF4-FFF2-40B4-BE49-F238E27FC236}">
                <a16:creationId xmlns:a16="http://schemas.microsoft.com/office/drawing/2014/main" id="{53C89286-5C2B-4DE6-BE5D-6A169FFB4A4E}"/>
              </a:ext>
            </a:extLst>
          </p:cNvPr>
          <p:cNvGraphicFramePr>
            <a:graphicFrameLocks noGrp="1"/>
          </p:cNvGraphicFramePr>
          <p:nvPr>
            <p:ph idx="1"/>
            <p:extLst>
              <p:ext uri="{D42A27DB-BD31-4B8C-83A1-F6EECF244321}">
                <p14:modId xmlns:p14="http://schemas.microsoft.com/office/powerpoint/2010/main" val="1783736319"/>
              </p:ext>
            </p:extLst>
          </p:nvPr>
        </p:nvGraphicFramePr>
        <p:xfrm>
          <a:off x="2833145" y="246197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1</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12</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7" name="內容版面配置區 5">
            <a:extLst>
              <a:ext uri="{FF2B5EF4-FFF2-40B4-BE49-F238E27FC236}">
                <a16:creationId xmlns:a16="http://schemas.microsoft.com/office/drawing/2014/main" id="{CDB9AE7C-B519-45D3-9755-4AEF658DA665}"/>
              </a:ext>
            </a:extLst>
          </p:cNvPr>
          <p:cNvGraphicFramePr>
            <a:graphicFrameLocks/>
          </p:cNvGraphicFramePr>
          <p:nvPr>
            <p:extLst>
              <p:ext uri="{D42A27DB-BD31-4B8C-83A1-F6EECF244321}">
                <p14:modId xmlns:p14="http://schemas.microsoft.com/office/powerpoint/2010/main" val="2494832079"/>
              </p:ext>
            </p:extLst>
          </p:nvPr>
        </p:nvGraphicFramePr>
        <p:xfrm>
          <a:off x="2423650" y="4557087"/>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10</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11</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8" name="內容版面配置區 5">
            <a:extLst>
              <a:ext uri="{FF2B5EF4-FFF2-40B4-BE49-F238E27FC236}">
                <a16:creationId xmlns:a16="http://schemas.microsoft.com/office/drawing/2014/main" id="{F7829EA1-1B76-4399-A32F-29412488920B}"/>
              </a:ext>
            </a:extLst>
          </p:cNvPr>
          <p:cNvGraphicFramePr>
            <a:graphicFrameLocks/>
          </p:cNvGraphicFramePr>
          <p:nvPr>
            <p:extLst>
              <p:ext uri="{D42A27DB-BD31-4B8C-83A1-F6EECF244321}">
                <p14:modId xmlns:p14="http://schemas.microsoft.com/office/powerpoint/2010/main" val="2919615078"/>
              </p:ext>
            </p:extLst>
          </p:nvPr>
        </p:nvGraphicFramePr>
        <p:xfrm>
          <a:off x="4719483" y="301389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2</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9</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9" name="內容版面配置區 5">
            <a:extLst>
              <a:ext uri="{FF2B5EF4-FFF2-40B4-BE49-F238E27FC236}">
                <a16:creationId xmlns:a16="http://schemas.microsoft.com/office/drawing/2014/main" id="{BE5215EA-78E3-495A-98BF-FBAD88741BCF}"/>
              </a:ext>
            </a:extLst>
          </p:cNvPr>
          <p:cNvGraphicFramePr>
            <a:graphicFrameLocks/>
          </p:cNvGraphicFramePr>
          <p:nvPr>
            <p:extLst>
              <p:ext uri="{D42A27DB-BD31-4B8C-83A1-F6EECF244321}">
                <p14:modId xmlns:p14="http://schemas.microsoft.com/office/powerpoint/2010/main" val="4156881460"/>
              </p:ext>
            </p:extLst>
          </p:nvPr>
        </p:nvGraphicFramePr>
        <p:xfrm>
          <a:off x="4920172" y="6137339"/>
          <a:ext cx="1421430" cy="574684"/>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74684">
                <a:tc>
                  <a:txBody>
                    <a:bodyPr/>
                    <a:lstStyle/>
                    <a:p>
                      <a:pPr algn="ctr"/>
                      <a:r>
                        <a:rPr lang="en-US" altLang="zh-TW" sz="2000" dirty="0">
                          <a:latin typeface="Franklin Gothic Demi Cond" panose="020B0706030402020204" pitchFamily="34" charset="0"/>
                        </a:rPr>
                        <a:t>7</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8</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10" name="內容版面配置區 5">
            <a:extLst>
              <a:ext uri="{FF2B5EF4-FFF2-40B4-BE49-F238E27FC236}">
                <a16:creationId xmlns:a16="http://schemas.microsoft.com/office/drawing/2014/main" id="{42495DA3-F51F-424A-A64B-C7671ECB171E}"/>
              </a:ext>
            </a:extLst>
          </p:cNvPr>
          <p:cNvGraphicFramePr>
            <a:graphicFrameLocks/>
          </p:cNvGraphicFramePr>
          <p:nvPr>
            <p:extLst>
              <p:ext uri="{D42A27DB-BD31-4B8C-83A1-F6EECF244321}">
                <p14:modId xmlns:p14="http://schemas.microsoft.com/office/powerpoint/2010/main" val="48016301"/>
              </p:ext>
            </p:extLst>
          </p:nvPr>
        </p:nvGraphicFramePr>
        <p:xfrm>
          <a:off x="6963361" y="3498998"/>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3</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6</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11" name="內容版面配置區 5">
            <a:extLst>
              <a:ext uri="{FF2B5EF4-FFF2-40B4-BE49-F238E27FC236}">
                <a16:creationId xmlns:a16="http://schemas.microsoft.com/office/drawing/2014/main" id="{D0A0BE31-6167-44C9-BA3F-FFC17E4222A4}"/>
              </a:ext>
            </a:extLst>
          </p:cNvPr>
          <p:cNvGraphicFramePr>
            <a:graphicFrameLocks/>
          </p:cNvGraphicFramePr>
          <p:nvPr>
            <p:extLst>
              <p:ext uri="{D42A27DB-BD31-4B8C-83A1-F6EECF244321}">
                <p14:modId xmlns:p14="http://schemas.microsoft.com/office/powerpoint/2010/main" val="1496372015"/>
              </p:ext>
            </p:extLst>
          </p:nvPr>
        </p:nvGraphicFramePr>
        <p:xfrm>
          <a:off x="7674076" y="4654464"/>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4</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5</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sp>
        <p:nvSpPr>
          <p:cNvPr id="12" name="矩形 11">
            <a:extLst>
              <a:ext uri="{FF2B5EF4-FFF2-40B4-BE49-F238E27FC236}">
                <a16:creationId xmlns:a16="http://schemas.microsoft.com/office/drawing/2014/main" id="{56FC60FE-193B-482E-BC99-34F517670ADF}"/>
              </a:ext>
            </a:extLst>
          </p:cNvPr>
          <p:cNvSpPr/>
          <p:nvPr/>
        </p:nvSpPr>
        <p:spPr>
          <a:xfrm>
            <a:off x="4568519" y="2613780"/>
            <a:ext cx="1814792" cy="400110"/>
          </a:xfrm>
          <a:prstGeom prst="rect">
            <a:avLst/>
          </a:prstGeom>
        </p:spPr>
        <p:txBody>
          <a:bodyPr wrap="none">
            <a:spAutoFit/>
          </a:bodyPr>
          <a:lstStyle/>
          <a:p>
            <a:r>
              <a:rPr lang="en-US" altLang="zh-TW" sz="2000" dirty="0">
                <a:latin typeface="Franklin Gothic Demi Cond" panose="020B0706030402020204" pitchFamily="34" charset="0"/>
              </a:rPr>
              <a:t>Predecessor: {A}</a:t>
            </a:r>
            <a:endParaRPr lang="zh-TW" altLang="en-US" sz="2000" dirty="0">
              <a:latin typeface="Franklin Gothic Demi Cond" panose="020B0706030402020204" pitchFamily="34" charset="0"/>
            </a:endParaRPr>
          </a:p>
        </p:txBody>
      </p:sp>
      <p:sp>
        <p:nvSpPr>
          <p:cNvPr id="13" name="矩形 12">
            <a:extLst>
              <a:ext uri="{FF2B5EF4-FFF2-40B4-BE49-F238E27FC236}">
                <a16:creationId xmlns:a16="http://schemas.microsoft.com/office/drawing/2014/main" id="{7ACEA7BB-1BCD-4699-98DC-3B7DF3A2120C}"/>
              </a:ext>
            </a:extLst>
          </p:cNvPr>
          <p:cNvSpPr/>
          <p:nvPr/>
        </p:nvSpPr>
        <p:spPr>
          <a:xfrm>
            <a:off x="6798218" y="3129666"/>
            <a:ext cx="1822807" cy="400110"/>
          </a:xfrm>
          <a:prstGeom prst="rect">
            <a:avLst/>
          </a:prstGeom>
        </p:spPr>
        <p:txBody>
          <a:bodyPr wrap="none">
            <a:spAutoFit/>
          </a:bodyPr>
          <a:lstStyle/>
          <a:p>
            <a:r>
              <a:rPr lang="en-US" altLang="zh-TW" sz="2000" dirty="0">
                <a:latin typeface="Franklin Gothic Demi Cond" panose="020B0706030402020204" pitchFamily="34" charset="0"/>
              </a:rPr>
              <a:t>Predecessor: {C}</a:t>
            </a:r>
            <a:endParaRPr lang="zh-TW" altLang="en-US" sz="2000" dirty="0">
              <a:latin typeface="Franklin Gothic Demi Cond" panose="020B0706030402020204" pitchFamily="34" charset="0"/>
            </a:endParaRPr>
          </a:p>
        </p:txBody>
      </p:sp>
      <p:sp>
        <p:nvSpPr>
          <p:cNvPr id="14" name="矩形 13">
            <a:extLst>
              <a:ext uri="{FF2B5EF4-FFF2-40B4-BE49-F238E27FC236}">
                <a16:creationId xmlns:a16="http://schemas.microsoft.com/office/drawing/2014/main" id="{84C7D94C-F5D5-4DE5-8FB1-20669859B268}"/>
              </a:ext>
            </a:extLst>
          </p:cNvPr>
          <p:cNvSpPr/>
          <p:nvPr/>
        </p:nvSpPr>
        <p:spPr>
          <a:xfrm>
            <a:off x="7515613" y="4285132"/>
            <a:ext cx="1805174" cy="400110"/>
          </a:xfrm>
          <a:prstGeom prst="rect">
            <a:avLst/>
          </a:prstGeom>
        </p:spPr>
        <p:txBody>
          <a:bodyPr wrap="none">
            <a:spAutoFit/>
          </a:bodyPr>
          <a:lstStyle/>
          <a:p>
            <a:r>
              <a:rPr lang="en-US" altLang="zh-TW" sz="2000" dirty="0">
                <a:latin typeface="Franklin Gothic Demi Cond" panose="020B0706030402020204" pitchFamily="34" charset="0"/>
              </a:rPr>
              <a:t>Predecessor: {E}</a:t>
            </a:r>
            <a:endParaRPr lang="zh-TW" altLang="en-US" sz="2000" dirty="0">
              <a:latin typeface="Franklin Gothic Demi Cond" panose="020B0706030402020204" pitchFamily="34" charset="0"/>
            </a:endParaRPr>
          </a:p>
        </p:txBody>
      </p:sp>
      <p:sp>
        <p:nvSpPr>
          <p:cNvPr id="15" name="矩形 14">
            <a:extLst>
              <a:ext uri="{FF2B5EF4-FFF2-40B4-BE49-F238E27FC236}">
                <a16:creationId xmlns:a16="http://schemas.microsoft.com/office/drawing/2014/main" id="{21C86447-464C-47DA-AA2B-764DD5F98325}"/>
              </a:ext>
            </a:extLst>
          </p:cNvPr>
          <p:cNvSpPr/>
          <p:nvPr/>
        </p:nvSpPr>
        <p:spPr>
          <a:xfrm>
            <a:off x="4719483" y="5737229"/>
            <a:ext cx="1822807" cy="400110"/>
          </a:xfrm>
          <a:prstGeom prst="rect">
            <a:avLst/>
          </a:prstGeom>
        </p:spPr>
        <p:txBody>
          <a:bodyPr wrap="none">
            <a:spAutoFit/>
          </a:bodyPr>
          <a:lstStyle/>
          <a:p>
            <a:r>
              <a:rPr lang="en-US" altLang="zh-TW" sz="2000" dirty="0">
                <a:latin typeface="Franklin Gothic Demi Cond" panose="020B0706030402020204" pitchFamily="34" charset="0"/>
              </a:rPr>
              <a:t>Predecessor: {C}</a:t>
            </a:r>
            <a:endParaRPr lang="zh-TW" altLang="en-US" sz="2000" dirty="0">
              <a:latin typeface="Franklin Gothic Demi Cond" panose="020B0706030402020204" pitchFamily="34" charset="0"/>
            </a:endParaRPr>
          </a:p>
        </p:txBody>
      </p:sp>
      <p:sp>
        <p:nvSpPr>
          <p:cNvPr id="16" name="矩形 15">
            <a:extLst>
              <a:ext uri="{FF2B5EF4-FFF2-40B4-BE49-F238E27FC236}">
                <a16:creationId xmlns:a16="http://schemas.microsoft.com/office/drawing/2014/main" id="{9A92AD52-CDA2-43EE-AFAC-916069F25D0F}"/>
              </a:ext>
            </a:extLst>
          </p:cNvPr>
          <p:cNvSpPr/>
          <p:nvPr/>
        </p:nvSpPr>
        <p:spPr>
          <a:xfrm>
            <a:off x="1949898" y="4156977"/>
            <a:ext cx="1814792" cy="400110"/>
          </a:xfrm>
          <a:prstGeom prst="rect">
            <a:avLst/>
          </a:prstGeom>
        </p:spPr>
        <p:txBody>
          <a:bodyPr wrap="none">
            <a:spAutoFit/>
          </a:bodyPr>
          <a:lstStyle/>
          <a:p>
            <a:r>
              <a:rPr lang="en-US" altLang="zh-TW" sz="2000" dirty="0">
                <a:latin typeface="Franklin Gothic Demi Cond" panose="020B0706030402020204" pitchFamily="34" charset="0"/>
              </a:rPr>
              <a:t>Predecessor: {A}</a:t>
            </a:r>
            <a:endParaRPr lang="zh-TW" altLang="en-US" sz="2000" dirty="0">
              <a:latin typeface="Franklin Gothic Demi Cond" panose="020B0706030402020204" pitchFamily="34" charset="0"/>
            </a:endParaRPr>
          </a:p>
        </p:txBody>
      </p:sp>
      <p:sp>
        <p:nvSpPr>
          <p:cNvPr id="3" name="內容版面配置區 2">
            <a:extLst>
              <a:ext uri="{FF2B5EF4-FFF2-40B4-BE49-F238E27FC236}">
                <a16:creationId xmlns:a16="http://schemas.microsoft.com/office/drawing/2014/main" id="{065BB812-C462-4151-A14A-0CAC0A486B83}"/>
              </a:ext>
            </a:extLst>
          </p:cNvPr>
          <p:cNvSpPr txBox="1">
            <a:spLocks/>
          </p:cNvSpPr>
          <p:nvPr/>
        </p:nvSpPr>
        <p:spPr>
          <a:xfrm>
            <a:off x="1341120" y="1901954"/>
            <a:ext cx="9765244" cy="4127627"/>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Franklin Gothic Demi Cond" panose="020B0706030402020204" pitchFamily="34" charset="0"/>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Franklin Gothic Demi Cond" panose="020B0706030402020204" pitchFamily="34" charset="0"/>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Franklin Gothic Demi Cond" panose="020B0706030402020204" pitchFamily="34" charset="0"/>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a:lstStyle>
          <a:p>
            <a:r>
              <a:rPr lang="en-US" altLang="en-US" sz="2400" dirty="0"/>
              <a:t>Vertex (A) found the first out-degree vertex (B) in the last vertices.</a:t>
            </a:r>
          </a:p>
        </p:txBody>
      </p:sp>
    </p:spTree>
    <p:extLst>
      <p:ext uri="{BB962C8B-B14F-4D97-AF65-F5344CB8AC3E}">
        <p14:creationId xmlns:p14="http://schemas.microsoft.com/office/powerpoint/2010/main" val="294817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A8DAFD-942E-4125-A115-A35E4D3CE895}"/>
              </a:ext>
            </a:extLst>
          </p:cNvPr>
          <p:cNvSpPr>
            <a:spLocks noGrp="1"/>
          </p:cNvSpPr>
          <p:nvPr>
            <p:ph type="title"/>
          </p:nvPr>
        </p:nvSpPr>
        <p:spPr/>
        <p:txBody>
          <a:bodyPr>
            <a:normAutofit/>
          </a:bodyPr>
          <a:lstStyle/>
          <a:p>
            <a:r>
              <a:rPr lang="en-US" altLang="zh-TW" sz="3600" dirty="0"/>
              <a:t>Q9_Ans (11/11)</a:t>
            </a:r>
            <a:endParaRPr lang="zh-TW" altLang="en-US" sz="3200" dirty="0"/>
          </a:p>
        </p:txBody>
      </p:sp>
      <p:sp>
        <p:nvSpPr>
          <p:cNvPr id="4" name="投影片編號版面配置區 3">
            <a:extLst>
              <a:ext uri="{FF2B5EF4-FFF2-40B4-BE49-F238E27FC236}">
                <a16:creationId xmlns:a16="http://schemas.microsoft.com/office/drawing/2014/main" id="{0DF2F066-751E-46A3-AB3F-302A28DD5FCB}"/>
              </a:ext>
            </a:extLst>
          </p:cNvPr>
          <p:cNvSpPr>
            <a:spLocks noGrp="1"/>
          </p:cNvSpPr>
          <p:nvPr>
            <p:ph type="sldNum" sz="quarter" idx="12"/>
          </p:nvPr>
        </p:nvSpPr>
        <p:spPr/>
        <p:txBody>
          <a:bodyPr/>
          <a:lstStyle/>
          <a:p>
            <a:fld id="{FC749032-2A07-4AE8-BA90-74324CAE0C87}" type="slidenum">
              <a:rPr lang="en-US" altLang="zh-TW" smtClean="0"/>
              <a:pPr/>
              <a:t>48</a:t>
            </a:fld>
            <a:endParaRPr lang="en-US" altLang="en-US" dirty="0"/>
          </a:p>
        </p:txBody>
      </p:sp>
      <p:pic>
        <p:nvPicPr>
          <p:cNvPr id="5" name="圖片 4">
            <a:extLst>
              <a:ext uri="{FF2B5EF4-FFF2-40B4-BE49-F238E27FC236}">
                <a16:creationId xmlns:a16="http://schemas.microsoft.com/office/drawing/2014/main" id="{5BCF04A2-4A0C-471A-8BA3-F83EED0DB661}"/>
              </a:ext>
            </a:extLst>
          </p:cNvPr>
          <p:cNvPicPr/>
          <p:nvPr/>
        </p:nvPicPr>
        <p:blipFill>
          <a:blip r:embed="rId3"/>
          <a:stretch>
            <a:fillRect/>
          </a:stretch>
        </p:blipFill>
        <p:spPr>
          <a:xfrm>
            <a:off x="2676831" y="2723535"/>
            <a:ext cx="5955892" cy="3667105"/>
          </a:xfrm>
          <a:prstGeom prst="rect">
            <a:avLst/>
          </a:prstGeom>
        </p:spPr>
      </p:pic>
      <p:graphicFrame>
        <p:nvGraphicFramePr>
          <p:cNvPr id="6" name="內容版面配置區 5">
            <a:extLst>
              <a:ext uri="{FF2B5EF4-FFF2-40B4-BE49-F238E27FC236}">
                <a16:creationId xmlns:a16="http://schemas.microsoft.com/office/drawing/2014/main" id="{53C89286-5C2B-4DE6-BE5D-6A169FFB4A4E}"/>
              </a:ext>
            </a:extLst>
          </p:cNvPr>
          <p:cNvGraphicFramePr>
            <a:graphicFrameLocks noGrp="1"/>
          </p:cNvGraphicFramePr>
          <p:nvPr>
            <p:ph idx="1"/>
            <p:extLst>
              <p:ext uri="{D42A27DB-BD31-4B8C-83A1-F6EECF244321}">
                <p14:modId xmlns:p14="http://schemas.microsoft.com/office/powerpoint/2010/main" val="643362130"/>
              </p:ext>
            </p:extLst>
          </p:nvPr>
        </p:nvGraphicFramePr>
        <p:xfrm>
          <a:off x="2833145" y="246197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1</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12</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7" name="內容版面配置區 5">
            <a:extLst>
              <a:ext uri="{FF2B5EF4-FFF2-40B4-BE49-F238E27FC236}">
                <a16:creationId xmlns:a16="http://schemas.microsoft.com/office/drawing/2014/main" id="{CDB9AE7C-B519-45D3-9755-4AEF658DA665}"/>
              </a:ext>
            </a:extLst>
          </p:cNvPr>
          <p:cNvGraphicFramePr>
            <a:graphicFrameLocks/>
          </p:cNvGraphicFramePr>
          <p:nvPr>
            <p:extLst>
              <p:ext uri="{D42A27DB-BD31-4B8C-83A1-F6EECF244321}">
                <p14:modId xmlns:p14="http://schemas.microsoft.com/office/powerpoint/2010/main" val="1228152823"/>
              </p:ext>
            </p:extLst>
          </p:nvPr>
        </p:nvGraphicFramePr>
        <p:xfrm>
          <a:off x="2423650" y="4557087"/>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10</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11</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8" name="內容版面配置區 5">
            <a:extLst>
              <a:ext uri="{FF2B5EF4-FFF2-40B4-BE49-F238E27FC236}">
                <a16:creationId xmlns:a16="http://schemas.microsoft.com/office/drawing/2014/main" id="{F7829EA1-1B76-4399-A32F-29412488920B}"/>
              </a:ext>
            </a:extLst>
          </p:cNvPr>
          <p:cNvGraphicFramePr>
            <a:graphicFrameLocks/>
          </p:cNvGraphicFramePr>
          <p:nvPr>
            <p:extLst>
              <p:ext uri="{D42A27DB-BD31-4B8C-83A1-F6EECF244321}">
                <p14:modId xmlns:p14="http://schemas.microsoft.com/office/powerpoint/2010/main" val="438933450"/>
              </p:ext>
            </p:extLst>
          </p:nvPr>
        </p:nvGraphicFramePr>
        <p:xfrm>
          <a:off x="4719483" y="3013890"/>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2</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9</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9" name="內容版面配置區 5">
            <a:extLst>
              <a:ext uri="{FF2B5EF4-FFF2-40B4-BE49-F238E27FC236}">
                <a16:creationId xmlns:a16="http://schemas.microsoft.com/office/drawing/2014/main" id="{BE5215EA-78E3-495A-98BF-FBAD88741BCF}"/>
              </a:ext>
            </a:extLst>
          </p:cNvPr>
          <p:cNvGraphicFramePr>
            <a:graphicFrameLocks/>
          </p:cNvGraphicFramePr>
          <p:nvPr>
            <p:extLst>
              <p:ext uri="{D42A27DB-BD31-4B8C-83A1-F6EECF244321}">
                <p14:modId xmlns:p14="http://schemas.microsoft.com/office/powerpoint/2010/main" val="1919956875"/>
              </p:ext>
            </p:extLst>
          </p:nvPr>
        </p:nvGraphicFramePr>
        <p:xfrm>
          <a:off x="4831291" y="6173377"/>
          <a:ext cx="1421430" cy="574684"/>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74684">
                <a:tc>
                  <a:txBody>
                    <a:bodyPr/>
                    <a:lstStyle/>
                    <a:p>
                      <a:pPr algn="ctr"/>
                      <a:r>
                        <a:rPr lang="en-US" altLang="zh-TW" sz="2000" dirty="0">
                          <a:latin typeface="Franklin Gothic Demi Cond" panose="020B0706030402020204" pitchFamily="34" charset="0"/>
                        </a:rPr>
                        <a:t>7</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8</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10" name="內容版面配置區 5">
            <a:extLst>
              <a:ext uri="{FF2B5EF4-FFF2-40B4-BE49-F238E27FC236}">
                <a16:creationId xmlns:a16="http://schemas.microsoft.com/office/drawing/2014/main" id="{42495DA3-F51F-424A-A64B-C7671ECB171E}"/>
              </a:ext>
            </a:extLst>
          </p:cNvPr>
          <p:cNvGraphicFramePr>
            <a:graphicFrameLocks/>
          </p:cNvGraphicFramePr>
          <p:nvPr>
            <p:extLst>
              <p:ext uri="{D42A27DB-BD31-4B8C-83A1-F6EECF244321}">
                <p14:modId xmlns:p14="http://schemas.microsoft.com/office/powerpoint/2010/main" val="1099733981"/>
              </p:ext>
            </p:extLst>
          </p:nvPr>
        </p:nvGraphicFramePr>
        <p:xfrm>
          <a:off x="6963361" y="3498998"/>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3</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6</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graphicFrame>
        <p:nvGraphicFramePr>
          <p:cNvPr id="11" name="內容版面配置區 5">
            <a:extLst>
              <a:ext uri="{FF2B5EF4-FFF2-40B4-BE49-F238E27FC236}">
                <a16:creationId xmlns:a16="http://schemas.microsoft.com/office/drawing/2014/main" id="{D0A0BE31-6167-44C9-BA3F-FFC17E4222A4}"/>
              </a:ext>
            </a:extLst>
          </p:cNvPr>
          <p:cNvGraphicFramePr>
            <a:graphicFrameLocks/>
          </p:cNvGraphicFramePr>
          <p:nvPr>
            <p:extLst>
              <p:ext uri="{D42A27DB-BD31-4B8C-83A1-F6EECF244321}">
                <p14:modId xmlns:p14="http://schemas.microsoft.com/office/powerpoint/2010/main" val="1226060521"/>
              </p:ext>
            </p:extLst>
          </p:nvPr>
        </p:nvGraphicFramePr>
        <p:xfrm>
          <a:off x="7674076" y="4654464"/>
          <a:ext cx="1421430" cy="580710"/>
        </p:xfrm>
        <a:graphic>
          <a:graphicData uri="http://schemas.openxmlformats.org/drawingml/2006/table">
            <a:tbl>
              <a:tblPr firstRow="1" bandRow="1">
                <a:tableStyleId>{616DA210-FB5B-4158-B5E0-FEB733F419BA}</a:tableStyleId>
              </a:tblPr>
              <a:tblGrid>
                <a:gridCol w="710715">
                  <a:extLst>
                    <a:ext uri="{9D8B030D-6E8A-4147-A177-3AD203B41FA5}">
                      <a16:colId xmlns:a16="http://schemas.microsoft.com/office/drawing/2014/main" val="4064465620"/>
                    </a:ext>
                  </a:extLst>
                </a:gridCol>
                <a:gridCol w="710715">
                  <a:extLst>
                    <a:ext uri="{9D8B030D-6E8A-4147-A177-3AD203B41FA5}">
                      <a16:colId xmlns:a16="http://schemas.microsoft.com/office/drawing/2014/main" val="1260826638"/>
                    </a:ext>
                  </a:extLst>
                </a:gridCol>
              </a:tblGrid>
              <a:tr h="580710">
                <a:tc>
                  <a:txBody>
                    <a:bodyPr/>
                    <a:lstStyle/>
                    <a:p>
                      <a:pPr algn="ctr"/>
                      <a:r>
                        <a:rPr lang="en-US" altLang="zh-TW" sz="2000" dirty="0">
                          <a:latin typeface="Franklin Gothic Demi Cond" panose="020B0706030402020204" pitchFamily="34" charset="0"/>
                        </a:rPr>
                        <a:t>4</a:t>
                      </a:r>
                      <a:endParaRPr lang="zh-TW" altLang="en-US" sz="2000" dirty="0">
                        <a:latin typeface="Franklin Gothic Demi Cond" panose="020B0706030402020204" pitchFamily="34" charset="0"/>
                      </a:endParaRPr>
                    </a:p>
                  </a:txBody>
                  <a:tcPr/>
                </a:tc>
                <a:tc>
                  <a:txBody>
                    <a:bodyPr/>
                    <a:lstStyle/>
                    <a:p>
                      <a:pPr algn="ctr"/>
                      <a:r>
                        <a:rPr lang="en-US" altLang="zh-TW" sz="2000" dirty="0">
                          <a:latin typeface="Franklin Gothic Demi Cond" panose="020B0706030402020204" pitchFamily="34" charset="0"/>
                        </a:rPr>
                        <a:t>5</a:t>
                      </a:r>
                      <a:endParaRPr lang="zh-TW" altLang="en-US" sz="2000" dirty="0">
                        <a:latin typeface="Franklin Gothic Demi Cond" panose="020B0706030402020204" pitchFamily="34" charset="0"/>
                      </a:endParaRPr>
                    </a:p>
                  </a:txBody>
                  <a:tcPr/>
                </a:tc>
                <a:extLst>
                  <a:ext uri="{0D108BD9-81ED-4DB2-BD59-A6C34878D82A}">
                    <a16:rowId xmlns:a16="http://schemas.microsoft.com/office/drawing/2014/main" val="3808109152"/>
                  </a:ext>
                </a:extLst>
              </a:tr>
            </a:tbl>
          </a:graphicData>
        </a:graphic>
      </p:graphicFrame>
      <p:sp>
        <p:nvSpPr>
          <p:cNvPr id="12" name="矩形 11">
            <a:extLst>
              <a:ext uri="{FF2B5EF4-FFF2-40B4-BE49-F238E27FC236}">
                <a16:creationId xmlns:a16="http://schemas.microsoft.com/office/drawing/2014/main" id="{56FC60FE-193B-482E-BC99-34F517670ADF}"/>
              </a:ext>
            </a:extLst>
          </p:cNvPr>
          <p:cNvSpPr/>
          <p:nvPr/>
        </p:nvSpPr>
        <p:spPr>
          <a:xfrm>
            <a:off x="4507756" y="2611407"/>
            <a:ext cx="1814792" cy="400110"/>
          </a:xfrm>
          <a:prstGeom prst="rect">
            <a:avLst/>
          </a:prstGeom>
        </p:spPr>
        <p:txBody>
          <a:bodyPr wrap="none">
            <a:spAutoFit/>
          </a:bodyPr>
          <a:lstStyle/>
          <a:p>
            <a:pPr algn="ctr"/>
            <a:r>
              <a:rPr lang="en-US" altLang="zh-TW" sz="2000" dirty="0">
                <a:latin typeface="Franklin Gothic Demi Cond" panose="020B0706030402020204" pitchFamily="34" charset="0"/>
              </a:rPr>
              <a:t>Predecessor: {A}</a:t>
            </a:r>
            <a:endParaRPr lang="zh-TW" altLang="en-US" sz="2000" dirty="0">
              <a:latin typeface="Franklin Gothic Demi Cond" panose="020B0706030402020204" pitchFamily="34" charset="0"/>
            </a:endParaRPr>
          </a:p>
        </p:txBody>
      </p:sp>
      <p:sp>
        <p:nvSpPr>
          <p:cNvPr id="13" name="矩形 12">
            <a:extLst>
              <a:ext uri="{FF2B5EF4-FFF2-40B4-BE49-F238E27FC236}">
                <a16:creationId xmlns:a16="http://schemas.microsoft.com/office/drawing/2014/main" id="{7ACEA7BB-1BCD-4699-98DC-3B7DF3A2120C}"/>
              </a:ext>
            </a:extLst>
          </p:cNvPr>
          <p:cNvSpPr/>
          <p:nvPr/>
        </p:nvSpPr>
        <p:spPr>
          <a:xfrm>
            <a:off x="6812007" y="3119594"/>
            <a:ext cx="1822807" cy="400110"/>
          </a:xfrm>
          <a:prstGeom prst="rect">
            <a:avLst/>
          </a:prstGeom>
        </p:spPr>
        <p:txBody>
          <a:bodyPr wrap="none">
            <a:spAutoFit/>
          </a:bodyPr>
          <a:lstStyle/>
          <a:p>
            <a:pPr algn="ctr"/>
            <a:r>
              <a:rPr lang="en-US" altLang="zh-TW" sz="2000" dirty="0">
                <a:latin typeface="Franklin Gothic Demi Cond" panose="020B0706030402020204" pitchFamily="34" charset="0"/>
              </a:rPr>
              <a:t>Predecessor: {C}</a:t>
            </a:r>
            <a:endParaRPr lang="zh-TW" altLang="en-US" sz="2000" dirty="0">
              <a:latin typeface="Franklin Gothic Demi Cond" panose="020B0706030402020204" pitchFamily="34" charset="0"/>
            </a:endParaRPr>
          </a:p>
        </p:txBody>
      </p:sp>
      <p:sp>
        <p:nvSpPr>
          <p:cNvPr id="14" name="矩形 13">
            <a:extLst>
              <a:ext uri="{FF2B5EF4-FFF2-40B4-BE49-F238E27FC236}">
                <a16:creationId xmlns:a16="http://schemas.microsoft.com/office/drawing/2014/main" id="{84C7D94C-F5D5-4DE5-8FB1-20669859B268}"/>
              </a:ext>
            </a:extLst>
          </p:cNvPr>
          <p:cNvSpPr/>
          <p:nvPr/>
        </p:nvSpPr>
        <p:spPr>
          <a:xfrm>
            <a:off x="7509107" y="4285132"/>
            <a:ext cx="1805174" cy="400110"/>
          </a:xfrm>
          <a:prstGeom prst="rect">
            <a:avLst/>
          </a:prstGeom>
        </p:spPr>
        <p:txBody>
          <a:bodyPr wrap="none">
            <a:spAutoFit/>
          </a:bodyPr>
          <a:lstStyle/>
          <a:p>
            <a:pPr algn="ctr"/>
            <a:r>
              <a:rPr lang="en-US" altLang="zh-TW" sz="2000" dirty="0">
                <a:latin typeface="Franklin Gothic Demi Cond" panose="020B0706030402020204" pitchFamily="34" charset="0"/>
              </a:rPr>
              <a:t>Predecessor: {E}</a:t>
            </a:r>
            <a:endParaRPr lang="zh-TW" altLang="en-US" sz="2000" dirty="0">
              <a:latin typeface="Franklin Gothic Demi Cond" panose="020B0706030402020204" pitchFamily="34" charset="0"/>
            </a:endParaRPr>
          </a:p>
        </p:txBody>
      </p:sp>
      <p:sp>
        <p:nvSpPr>
          <p:cNvPr id="15" name="矩形 14">
            <a:extLst>
              <a:ext uri="{FF2B5EF4-FFF2-40B4-BE49-F238E27FC236}">
                <a16:creationId xmlns:a16="http://schemas.microsoft.com/office/drawing/2014/main" id="{21C86447-464C-47DA-AA2B-764DD5F98325}"/>
              </a:ext>
            </a:extLst>
          </p:cNvPr>
          <p:cNvSpPr/>
          <p:nvPr/>
        </p:nvSpPr>
        <p:spPr>
          <a:xfrm>
            <a:off x="4630602" y="5796907"/>
            <a:ext cx="1822807" cy="400110"/>
          </a:xfrm>
          <a:prstGeom prst="rect">
            <a:avLst/>
          </a:prstGeom>
        </p:spPr>
        <p:txBody>
          <a:bodyPr wrap="none">
            <a:spAutoFit/>
          </a:bodyPr>
          <a:lstStyle/>
          <a:p>
            <a:pPr algn="ctr"/>
            <a:r>
              <a:rPr lang="en-US" altLang="zh-TW" sz="2000" dirty="0">
                <a:latin typeface="Franklin Gothic Demi Cond" panose="020B0706030402020204" pitchFamily="34" charset="0"/>
              </a:rPr>
              <a:t>Predecessor: {C}</a:t>
            </a:r>
            <a:endParaRPr lang="zh-TW" altLang="en-US" sz="2000" dirty="0">
              <a:latin typeface="Franklin Gothic Demi Cond" panose="020B0706030402020204" pitchFamily="34" charset="0"/>
            </a:endParaRPr>
          </a:p>
        </p:txBody>
      </p:sp>
      <p:sp>
        <p:nvSpPr>
          <p:cNvPr id="16" name="矩形 15">
            <a:extLst>
              <a:ext uri="{FF2B5EF4-FFF2-40B4-BE49-F238E27FC236}">
                <a16:creationId xmlns:a16="http://schemas.microsoft.com/office/drawing/2014/main" id="{9A92AD52-CDA2-43EE-AFAC-916069F25D0F}"/>
              </a:ext>
            </a:extLst>
          </p:cNvPr>
          <p:cNvSpPr/>
          <p:nvPr/>
        </p:nvSpPr>
        <p:spPr>
          <a:xfrm>
            <a:off x="1785197" y="4159063"/>
            <a:ext cx="1814792" cy="400110"/>
          </a:xfrm>
          <a:prstGeom prst="rect">
            <a:avLst/>
          </a:prstGeom>
        </p:spPr>
        <p:txBody>
          <a:bodyPr wrap="none">
            <a:spAutoFit/>
          </a:bodyPr>
          <a:lstStyle/>
          <a:p>
            <a:pPr algn="ctr"/>
            <a:r>
              <a:rPr lang="en-US" altLang="zh-TW" sz="2000" dirty="0">
                <a:latin typeface="Franklin Gothic Demi Cond" panose="020B0706030402020204" pitchFamily="34" charset="0"/>
              </a:rPr>
              <a:t>Predecessor: {A}</a:t>
            </a:r>
            <a:endParaRPr lang="zh-TW" altLang="en-US" sz="2000" dirty="0">
              <a:latin typeface="Franklin Gothic Demi Cond" panose="020B0706030402020204" pitchFamily="34" charset="0"/>
            </a:endParaRPr>
          </a:p>
        </p:txBody>
      </p:sp>
      <p:sp>
        <p:nvSpPr>
          <p:cNvPr id="17" name="內容版面配置區 2">
            <a:extLst>
              <a:ext uri="{FF2B5EF4-FFF2-40B4-BE49-F238E27FC236}">
                <a16:creationId xmlns:a16="http://schemas.microsoft.com/office/drawing/2014/main" id="{15F6CB17-C728-4E49-BF67-30EB3576C88F}"/>
              </a:ext>
            </a:extLst>
          </p:cNvPr>
          <p:cNvSpPr txBox="1">
            <a:spLocks/>
          </p:cNvSpPr>
          <p:nvPr/>
        </p:nvSpPr>
        <p:spPr>
          <a:xfrm>
            <a:off x="1341120" y="1901954"/>
            <a:ext cx="9509760" cy="4127627"/>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Franklin Gothic Demi Cond" panose="020B0706030402020204" pitchFamily="34" charset="0"/>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Franklin Gothic Demi Cond" panose="020B0706030402020204" pitchFamily="34" charset="0"/>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Franklin Gothic Demi Cond" panose="020B0706030402020204" pitchFamily="34" charset="0"/>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a:lstStyle>
          <a:p>
            <a:endParaRPr lang="en-US" altLang="en-US" sz="2400" dirty="0"/>
          </a:p>
        </p:txBody>
      </p:sp>
      <p:sp>
        <p:nvSpPr>
          <p:cNvPr id="18" name="內容版面配置區 2">
            <a:extLst>
              <a:ext uri="{FF2B5EF4-FFF2-40B4-BE49-F238E27FC236}">
                <a16:creationId xmlns:a16="http://schemas.microsoft.com/office/drawing/2014/main" id="{E9B185E9-1EA7-4579-B236-C0AB96D24071}"/>
              </a:ext>
            </a:extLst>
          </p:cNvPr>
          <p:cNvSpPr txBox="1">
            <a:spLocks/>
          </p:cNvSpPr>
          <p:nvPr/>
        </p:nvSpPr>
        <p:spPr>
          <a:xfrm>
            <a:off x="1464022" y="1725539"/>
            <a:ext cx="9826411" cy="4127627"/>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Franklin Gothic Demi Cond" panose="020B0706030402020204" pitchFamily="34" charset="0"/>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Franklin Gothic Demi Cond" panose="020B0706030402020204" pitchFamily="34" charset="0"/>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Franklin Gothic Demi Cond" panose="020B0706030402020204" pitchFamily="34" charset="0"/>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a:lstStyle>
          <a:p>
            <a:r>
              <a:rPr lang="en-US" altLang="en-US" sz="2400" dirty="0"/>
              <a:t>The topological order output according to the vertex of finish (from big to small):</a:t>
            </a:r>
          </a:p>
          <a:p>
            <a:pPr lvl="1"/>
            <a:r>
              <a:rPr lang="en-US" altLang="zh-TW" sz="2100" dirty="0"/>
              <a:t>A (12) &gt; B (11) &gt;C (9) &gt;D (8) &gt;E (6) &gt;F (5)</a:t>
            </a:r>
            <a:endParaRPr lang="en-US" altLang="en-US" sz="2100" dirty="0"/>
          </a:p>
        </p:txBody>
      </p:sp>
      <p:sp>
        <p:nvSpPr>
          <p:cNvPr id="3" name="文字方塊 2">
            <a:extLst>
              <a:ext uri="{FF2B5EF4-FFF2-40B4-BE49-F238E27FC236}">
                <a16:creationId xmlns:a16="http://schemas.microsoft.com/office/drawing/2014/main" id="{1BBBBD14-2A16-4547-AE42-F76177A7C9E3}"/>
              </a:ext>
            </a:extLst>
          </p:cNvPr>
          <p:cNvSpPr txBox="1"/>
          <p:nvPr/>
        </p:nvSpPr>
        <p:spPr>
          <a:xfrm>
            <a:off x="-10514" y="6534436"/>
            <a:ext cx="5425666" cy="338554"/>
          </a:xfrm>
          <a:prstGeom prst="rect">
            <a:avLst/>
          </a:prstGeom>
          <a:noFill/>
        </p:spPr>
        <p:txBody>
          <a:bodyPr wrap="square" rtlCol="0">
            <a:spAutoFit/>
          </a:bodyPr>
          <a:lstStyle/>
          <a:p>
            <a:r>
              <a:rPr lang="en-US" altLang="zh-TW" sz="1600" dirty="0">
                <a:latin typeface="Franklin Gothic Demi Cond" panose="020B0706030402020204" pitchFamily="34" charset="0"/>
              </a:rPr>
              <a:t>Ref: </a:t>
            </a:r>
            <a:r>
              <a:rPr lang="en-US" altLang="zh-TW" sz="1600" dirty="0">
                <a:latin typeface="Franklin Gothic Demi Cond" panose="020B0706030402020204" pitchFamily="34" charset="0"/>
                <a:hlinkClick r:id="rId4"/>
              </a:rPr>
              <a:t>https://www.geeksforgeeks.org/topological-sorting/</a:t>
            </a:r>
            <a:endParaRPr lang="zh-TW" altLang="en-US" sz="1600" dirty="0">
              <a:latin typeface="Franklin Gothic Demi Cond" panose="020B0706030402020204" pitchFamily="34" charset="0"/>
            </a:endParaRPr>
          </a:p>
        </p:txBody>
      </p:sp>
    </p:spTree>
    <p:extLst>
      <p:ext uri="{BB962C8B-B14F-4D97-AF65-F5344CB8AC3E}">
        <p14:creationId xmlns:p14="http://schemas.microsoft.com/office/powerpoint/2010/main" val="235980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742E8A-5F8A-487A-8C27-C57E2E56F69F}"/>
              </a:ext>
            </a:extLst>
          </p:cNvPr>
          <p:cNvSpPr>
            <a:spLocks noGrp="1"/>
          </p:cNvSpPr>
          <p:nvPr>
            <p:ph type="title"/>
          </p:nvPr>
        </p:nvSpPr>
        <p:spPr/>
        <p:txBody>
          <a:bodyPr>
            <a:normAutofit/>
          </a:bodyPr>
          <a:lstStyle/>
          <a:p>
            <a:r>
              <a:rPr lang="en-US" altLang="zh-TW" sz="3600" dirty="0"/>
              <a:t>Q10</a:t>
            </a:r>
            <a:endParaRPr lang="zh-TW" altLang="en-US" sz="3600" dirty="0"/>
          </a:p>
        </p:txBody>
      </p:sp>
      <p:sp>
        <p:nvSpPr>
          <p:cNvPr id="3" name="內容版面配置區 2">
            <a:extLst>
              <a:ext uri="{FF2B5EF4-FFF2-40B4-BE49-F238E27FC236}">
                <a16:creationId xmlns:a16="http://schemas.microsoft.com/office/drawing/2014/main" id="{C33EF0B1-6AF0-4A50-B0B2-E6FA0AA8C9A4}"/>
              </a:ext>
            </a:extLst>
          </p:cNvPr>
          <p:cNvSpPr>
            <a:spLocks noGrp="1"/>
          </p:cNvSpPr>
          <p:nvPr>
            <p:ph idx="1"/>
          </p:nvPr>
        </p:nvSpPr>
        <p:spPr/>
        <p:txBody>
          <a:bodyPr>
            <a:normAutofit/>
          </a:bodyPr>
          <a:lstStyle/>
          <a:p>
            <a:r>
              <a:rPr lang="en-US" altLang="zh-TW" sz="2400" dirty="0"/>
              <a:t>Please give a practical example of applying the topological sorting or topological ordering. You must explain the meaning of the nodes and the edges in your example.</a:t>
            </a:r>
          </a:p>
          <a:p>
            <a:pPr marL="34290" indent="0">
              <a:buNone/>
            </a:pPr>
            <a:endParaRPr lang="en-US" altLang="zh-TW" sz="2400" dirty="0"/>
          </a:p>
          <a:p>
            <a:pPr marL="34290" indent="0">
              <a:buNone/>
            </a:pPr>
            <a:endParaRPr lang="zh-TW" altLang="en-US" sz="2400" dirty="0"/>
          </a:p>
        </p:txBody>
      </p:sp>
      <p:sp>
        <p:nvSpPr>
          <p:cNvPr id="4" name="投影片編號版面配置區 3">
            <a:extLst>
              <a:ext uri="{FF2B5EF4-FFF2-40B4-BE49-F238E27FC236}">
                <a16:creationId xmlns:a16="http://schemas.microsoft.com/office/drawing/2014/main" id="{70AB089A-8A45-44DC-85AF-561A8B173E84}"/>
              </a:ext>
            </a:extLst>
          </p:cNvPr>
          <p:cNvSpPr>
            <a:spLocks noGrp="1"/>
          </p:cNvSpPr>
          <p:nvPr>
            <p:ph type="sldNum" sz="quarter" idx="12"/>
          </p:nvPr>
        </p:nvSpPr>
        <p:spPr/>
        <p:txBody>
          <a:bodyPr/>
          <a:lstStyle/>
          <a:p>
            <a:fld id="{FC749032-2A07-4AE8-BA90-74324CAE0C87}" type="slidenum">
              <a:rPr lang="en-US" altLang="zh-TW" smtClean="0"/>
              <a:pPr/>
              <a:t>49</a:t>
            </a:fld>
            <a:endParaRPr lang="en-US" altLang="en-US" dirty="0"/>
          </a:p>
        </p:txBody>
      </p:sp>
    </p:spTree>
    <p:extLst>
      <p:ext uri="{BB962C8B-B14F-4D97-AF65-F5344CB8AC3E}">
        <p14:creationId xmlns:p14="http://schemas.microsoft.com/office/powerpoint/2010/main" val="288206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a:extLst>
              <a:ext uri="{FF2B5EF4-FFF2-40B4-BE49-F238E27FC236}">
                <a16:creationId xmlns:a16="http://schemas.microsoft.com/office/drawing/2014/main" id="{B5E1A965-70C6-4522-B7EE-435133A621F8}"/>
              </a:ext>
            </a:extLst>
          </p:cNvPr>
          <p:cNvSpPr>
            <a:spLocks noGrp="1"/>
          </p:cNvSpPr>
          <p:nvPr>
            <p:ph idx="1"/>
          </p:nvPr>
        </p:nvSpPr>
        <p:spPr>
          <a:xfrm>
            <a:off x="1341120" y="1901954"/>
            <a:ext cx="9509760" cy="4127627"/>
          </a:xfrm>
        </p:spPr>
        <p:txBody>
          <a:bodyPr>
            <a:normAutofit/>
          </a:bodyPr>
          <a:lstStyle/>
          <a:p>
            <a:pPr marL="34290" indent="0">
              <a:buNone/>
            </a:pPr>
            <a:r>
              <a:rPr lang="en-US" altLang="zh-TW" sz="2400" dirty="0"/>
              <a:t>Loop 1:</a:t>
            </a:r>
          </a:p>
        </p:txBody>
      </p:sp>
      <p:sp>
        <p:nvSpPr>
          <p:cNvPr id="2" name="標題 1">
            <a:extLst>
              <a:ext uri="{FF2B5EF4-FFF2-40B4-BE49-F238E27FC236}">
                <a16:creationId xmlns:a16="http://schemas.microsoft.com/office/drawing/2014/main" id="{0B0165AB-7B57-4A7E-902A-ABEBEFEBDA93}"/>
              </a:ext>
            </a:extLst>
          </p:cNvPr>
          <p:cNvSpPr>
            <a:spLocks noGrp="1"/>
          </p:cNvSpPr>
          <p:nvPr>
            <p:ph type="title"/>
          </p:nvPr>
        </p:nvSpPr>
        <p:spPr/>
        <p:txBody>
          <a:bodyPr>
            <a:normAutofit/>
          </a:bodyPr>
          <a:lstStyle/>
          <a:p>
            <a:r>
              <a:rPr lang="en-US" altLang="zh-TW" sz="3600" dirty="0"/>
              <a:t>Q1_Ans</a:t>
            </a:r>
            <a:endParaRPr lang="zh-TW" altLang="en-US" sz="3200" dirty="0"/>
          </a:p>
        </p:txBody>
      </p:sp>
      <p:sp>
        <p:nvSpPr>
          <p:cNvPr id="4" name="投影片編號版面配置區 3">
            <a:extLst>
              <a:ext uri="{FF2B5EF4-FFF2-40B4-BE49-F238E27FC236}">
                <a16:creationId xmlns:a16="http://schemas.microsoft.com/office/drawing/2014/main" id="{DFCF8586-8C62-408E-8965-426C4F184C86}"/>
              </a:ext>
            </a:extLst>
          </p:cNvPr>
          <p:cNvSpPr>
            <a:spLocks noGrp="1"/>
          </p:cNvSpPr>
          <p:nvPr>
            <p:ph type="sldNum" sz="quarter" idx="12"/>
          </p:nvPr>
        </p:nvSpPr>
        <p:spPr/>
        <p:txBody>
          <a:bodyPr/>
          <a:lstStyle/>
          <a:p>
            <a:fld id="{FC749032-2A07-4AE8-BA90-74324CAE0C87}" type="slidenum">
              <a:rPr lang="en-US" altLang="zh-TW" smtClean="0"/>
              <a:pPr/>
              <a:t>5</a:t>
            </a:fld>
            <a:endParaRPr lang="en-US" altLang="en-US" dirty="0"/>
          </a:p>
        </p:txBody>
      </p:sp>
      <p:pic>
        <p:nvPicPr>
          <p:cNvPr id="5" name="圖片 4">
            <a:extLst>
              <a:ext uri="{FF2B5EF4-FFF2-40B4-BE49-F238E27FC236}">
                <a16:creationId xmlns:a16="http://schemas.microsoft.com/office/drawing/2014/main" id="{A3C3EFEB-5D2C-4983-9EAB-68F3578D978C}"/>
              </a:ext>
            </a:extLst>
          </p:cNvPr>
          <p:cNvPicPr>
            <a:picLocks noChangeAspect="1"/>
          </p:cNvPicPr>
          <p:nvPr/>
        </p:nvPicPr>
        <p:blipFill>
          <a:blip r:embed="rId2"/>
          <a:stretch>
            <a:fillRect/>
          </a:stretch>
        </p:blipFill>
        <p:spPr>
          <a:xfrm>
            <a:off x="2216762" y="2404588"/>
            <a:ext cx="5951878" cy="20225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圖片 6">
            <a:extLst>
              <a:ext uri="{FF2B5EF4-FFF2-40B4-BE49-F238E27FC236}">
                <a16:creationId xmlns:a16="http://schemas.microsoft.com/office/drawing/2014/main" id="{1838237E-AE68-482B-BCC3-D12746D30B08}"/>
              </a:ext>
            </a:extLst>
          </p:cNvPr>
          <p:cNvPicPr>
            <a:picLocks noChangeAspect="1"/>
          </p:cNvPicPr>
          <p:nvPr/>
        </p:nvPicPr>
        <p:blipFill>
          <a:blip r:embed="rId3"/>
          <a:stretch>
            <a:fillRect/>
          </a:stretch>
        </p:blipFill>
        <p:spPr>
          <a:xfrm>
            <a:off x="2216762" y="4587888"/>
            <a:ext cx="5951878" cy="19786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7163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A0995C-8D49-423E-A27C-DE81090EE109}"/>
              </a:ext>
            </a:extLst>
          </p:cNvPr>
          <p:cNvSpPr>
            <a:spLocks noGrp="1"/>
          </p:cNvSpPr>
          <p:nvPr>
            <p:ph type="title"/>
          </p:nvPr>
        </p:nvSpPr>
        <p:spPr/>
        <p:txBody>
          <a:bodyPr>
            <a:normAutofit/>
          </a:bodyPr>
          <a:lstStyle/>
          <a:p>
            <a:r>
              <a:rPr lang="en-US" altLang="zh-TW" sz="3600" dirty="0"/>
              <a:t>Q10_Ans</a:t>
            </a:r>
            <a:endParaRPr lang="zh-TW" altLang="en-US" sz="3200" dirty="0"/>
          </a:p>
        </p:txBody>
      </p:sp>
      <p:sp>
        <p:nvSpPr>
          <p:cNvPr id="3" name="內容版面配置區 2">
            <a:extLst>
              <a:ext uri="{FF2B5EF4-FFF2-40B4-BE49-F238E27FC236}">
                <a16:creationId xmlns:a16="http://schemas.microsoft.com/office/drawing/2014/main" id="{CFD45B66-F196-4705-9456-C6F79A3A5E4E}"/>
              </a:ext>
            </a:extLst>
          </p:cNvPr>
          <p:cNvSpPr>
            <a:spLocks noGrp="1"/>
          </p:cNvSpPr>
          <p:nvPr>
            <p:ph idx="1"/>
          </p:nvPr>
        </p:nvSpPr>
        <p:spPr/>
        <p:txBody>
          <a:bodyPr>
            <a:normAutofit/>
          </a:bodyPr>
          <a:lstStyle/>
          <a:p>
            <a:r>
              <a:rPr lang="en-US" altLang="zh-TW" sz="2400" dirty="0"/>
              <a:t>Topological order can solve problems that have a "sequential relationship", and "curriculum and its prerequisites" have this relationship.</a:t>
            </a:r>
            <a:endParaRPr lang="zh-TW" altLang="en-US" sz="2400" dirty="0"/>
          </a:p>
        </p:txBody>
      </p:sp>
      <p:sp>
        <p:nvSpPr>
          <p:cNvPr id="4" name="投影片編號版面配置區 3">
            <a:extLst>
              <a:ext uri="{FF2B5EF4-FFF2-40B4-BE49-F238E27FC236}">
                <a16:creationId xmlns:a16="http://schemas.microsoft.com/office/drawing/2014/main" id="{B6BFF200-02EC-4FD2-AEA7-36B911936EBC}"/>
              </a:ext>
            </a:extLst>
          </p:cNvPr>
          <p:cNvSpPr>
            <a:spLocks noGrp="1"/>
          </p:cNvSpPr>
          <p:nvPr>
            <p:ph type="sldNum" sz="quarter" idx="12"/>
          </p:nvPr>
        </p:nvSpPr>
        <p:spPr/>
        <p:txBody>
          <a:bodyPr/>
          <a:lstStyle/>
          <a:p>
            <a:fld id="{FC749032-2A07-4AE8-BA90-74324CAE0C87}" type="slidenum">
              <a:rPr lang="en-US" altLang="zh-TW" smtClean="0"/>
              <a:pPr/>
              <a:t>50</a:t>
            </a:fld>
            <a:endParaRPr lang="en-US" altLang="en-US" dirty="0"/>
          </a:p>
        </p:txBody>
      </p:sp>
      <p:pic>
        <p:nvPicPr>
          <p:cNvPr id="1026" name="Picture 2" descr="cc">
            <a:extLst>
              <a:ext uri="{FF2B5EF4-FFF2-40B4-BE49-F238E27FC236}">
                <a16:creationId xmlns:a16="http://schemas.microsoft.com/office/drawing/2014/main" id="{A7F6E69D-6230-429D-A7F2-B98B554E6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2629168"/>
            <a:ext cx="7877175" cy="38481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49B2CBB5-6A11-494A-9E39-4234F3BAC910}"/>
              </a:ext>
            </a:extLst>
          </p:cNvPr>
          <p:cNvSpPr/>
          <p:nvPr/>
        </p:nvSpPr>
        <p:spPr>
          <a:xfrm>
            <a:off x="0" y="6551563"/>
            <a:ext cx="9833811" cy="338554"/>
          </a:xfrm>
          <a:prstGeom prst="rect">
            <a:avLst/>
          </a:prstGeom>
        </p:spPr>
        <p:txBody>
          <a:bodyPr wrap="square">
            <a:spAutoFit/>
          </a:bodyPr>
          <a:lstStyle/>
          <a:p>
            <a:r>
              <a:rPr lang="en-US" altLang="zh-TW" sz="1600" dirty="0">
                <a:latin typeface="Franklin Gothic Demi Cond" panose="020B0706030402020204" pitchFamily="34" charset="0"/>
              </a:rPr>
              <a:t>Ref: </a:t>
            </a:r>
            <a:r>
              <a:rPr lang="zh-TW" altLang="en-US" sz="1600" dirty="0">
                <a:latin typeface="Franklin Gothic Demi Cond" panose="020B0706030402020204" pitchFamily="34" charset="0"/>
                <a:hlinkClick r:id="rId3"/>
              </a:rPr>
              <a:t>http://alrightchiu.github.io/SecondRound/graph-li-yong-dfsxun-zhao-dagde-topological-sorttuo-pu-pai-xu.html</a:t>
            </a:r>
            <a:endParaRPr lang="zh-TW" altLang="en-US" sz="1600" dirty="0">
              <a:latin typeface="Franklin Gothic Demi Cond" panose="020B0706030402020204" pitchFamily="34" charset="0"/>
            </a:endParaRPr>
          </a:p>
        </p:txBody>
      </p:sp>
    </p:spTree>
    <p:extLst>
      <p:ext uri="{BB962C8B-B14F-4D97-AF65-F5344CB8AC3E}">
        <p14:creationId xmlns:p14="http://schemas.microsoft.com/office/powerpoint/2010/main" val="125717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ED4B12-67DA-4DC3-B1B0-FDCCC9A2E273}"/>
              </a:ext>
            </a:extLst>
          </p:cNvPr>
          <p:cNvSpPr>
            <a:spLocks noGrp="1"/>
          </p:cNvSpPr>
          <p:nvPr>
            <p:ph type="title"/>
          </p:nvPr>
        </p:nvSpPr>
        <p:spPr>
          <a:xfrm>
            <a:off x="1341120" y="467360"/>
            <a:ext cx="9509760" cy="1233424"/>
          </a:xfrm>
        </p:spPr>
        <p:txBody>
          <a:bodyPr>
            <a:normAutofit/>
          </a:bodyPr>
          <a:lstStyle/>
          <a:p>
            <a:r>
              <a:rPr lang="en-US" altLang="zh-TW" sz="3600" dirty="0"/>
              <a:t>Q10_Ans</a:t>
            </a:r>
            <a:endParaRPr lang="zh-TW" altLang="en-US" sz="3200" dirty="0"/>
          </a:p>
        </p:txBody>
      </p:sp>
      <p:sp>
        <p:nvSpPr>
          <p:cNvPr id="3" name="內容版面配置區 2">
            <a:extLst>
              <a:ext uri="{FF2B5EF4-FFF2-40B4-BE49-F238E27FC236}">
                <a16:creationId xmlns:a16="http://schemas.microsoft.com/office/drawing/2014/main" id="{77867371-E987-417B-8233-B89B23058863}"/>
              </a:ext>
            </a:extLst>
          </p:cNvPr>
          <p:cNvSpPr>
            <a:spLocks noGrp="1"/>
          </p:cNvSpPr>
          <p:nvPr>
            <p:ph idx="1"/>
          </p:nvPr>
        </p:nvSpPr>
        <p:spPr/>
        <p:txBody>
          <a:bodyPr>
            <a:normAutofit/>
          </a:bodyPr>
          <a:lstStyle/>
          <a:p>
            <a:r>
              <a:rPr lang="en-US" altLang="zh-TW" sz="2400" dirty="0"/>
              <a:t>In symbolic representation, a vertex represents the course map of CS</a:t>
            </a:r>
          </a:p>
          <a:p>
            <a:r>
              <a:rPr lang="en-US" altLang="zh-TW" sz="2400" dirty="0"/>
              <a:t>For</a:t>
            </a:r>
            <a:r>
              <a:rPr lang="zh-TW" altLang="en-US" sz="2400" dirty="0"/>
              <a:t> </a:t>
            </a:r>
            <a:r>
              <a:rPr lang="en-US" altLang="zh-TW" sz="2400" dirty="0"/>
              <a:t>the</a:t>
            </a:r>
            <a:r>
              <a:rPr lang="zh-TW" altLang="en-US" sz="2400" dirty="0"/>
              <a:t> </a:t>
            </a:r>
            <a:r>
              <a:rPr lang="en-US" altLang="zh-TW" sz="2400" dirty="0"/>
              <a:t>edge,</a:t>
            </a:r>
            <a:r>
              <a:rPr lang="zh-TW" altLang="en-US" sz="2400" dirty="0"/>
              <a:t> </a:t>
            </a:r>
            <a:r>
              <a:rPr lang="en-US" altLang="zh-TW" sz="2400" dirty="0"/>
              <a:t>there are many applications (for examples):</a:t>
            </a:r>
          </a:p>
          <a:p>
            <a:pPr lvl="1"/>
            <a:r>
              <a:rPr lang="en-US" altLang="zh-TW" sz="2250" dirty="0" err="1"/>
              <a:t>AoV</a:t>
            </a:r>
            <a:r>
              <a:rPr lang="en-US" altLang="zh-TW" sz="2250" dirty="0"/>
              <a:t>: Edge head can be used as a prerequisite course, and then we can sort our course content (topological order) for the graph.</a:t>
            </a:r>
          </a:p>
          <a:p>
            <a:pPr lvl="1"/>
            <a:r>
              <a:rPr lang="en-US" altLang="zh-TW" sz="2250" dirty="0" err="1"/>
              <a:t>AoE</a:t>
            </a:r>
            <a:r>
              <a:rPr lang="en-US" altLang="zh-TW" sz="2250" dirty="0"/>
              <a:t>: Edge can represent each course. Statistics found how much time a student needs to spend. Then we can use the graph to find the critical path and can focus on critical courses to optimize teaching content for reducing overall time.</a:t>
            </a:r>
            <a:endParaRPr lang="zh-TW" altLang="en-US" sz="2250" dirty="0"/>
          </a:p>
        </p:txBody>
      </p:sp>
      <p:sp>
        <p:nvSpPr>
          <p:cNvPr id="4" name="投影片編號版面配置區 3">
            <a:extLst>
              <a:ext uri="{FF2B5EF4-FFF2-40B4-BE49-F238E27FC236}">
                <a16:creationId xmlns:a16="http://schemas.microsoft.com/office/drawing/2014/main" id="{80DD268D-D822-4A8F-98DC-763E08222010}"/>
              </a:ext>
            </a:extLst>
          </p:cNvPr>
          <p:cNvSpPr>
            <a:spLocks noGrp="1"/>
          </p:cNvSpPr>
          <p:nvPr>
            <p:ph type="sldNum" sz="quarter" idx="12"/>
          </p:nvPr>
        </p:nvSpPr>
        <p:spPr/>
        <p:txBody>
          <a:bodyPr/>
          <a:lstStyle/>
          <a:p>
            <a:fld id="{FC749032-2A07-4AE8-BA90-74324CAE0C87}" type="slidenum">
              <a:rPr lang="en-US" altLang="zh-TW" smtClean="0"/>
              <a:pPr/>
              <a:t>51</a:t>
            </a:fld>
            <a:endParaRPr lang="en-US" altLang="en-US" dirty="0"/>
          </a:p>
        </p:txBody>
      </p:sp>
      <p:pic>
        <p:nvPicPr>
          <p:cNvPr id="2050" name="Picture 2" descr="cc">
            <a:extLst>
              <a:ext uri="{FF2B5EF4-FFF2-40B4-BE49-F238E27FC236}">
                <a16:creationId xmlns:a16="http://schemas.microsoft.com/office/drawing/2014/main" id="{80CD0133-218F-4722-8179-302D3E63F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763" y="4603440"/>
            <a:ext cx="2853653" cy="211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84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F8E620-D478-49F0-BA7F-370F18798800}"/>
              </a:ext>
            </a:extLst>
          </p:cNvPr>
          <p:cNvSpPr>
            <a:spLocks noGrp="1"/>
          </p:cNvSpPr>
          <p:nvPr>
            <p:ph type="title"/>
          </p:nvPr>
        </p:nvSpPr>
        <p:spPr/>
        <p:txBody>
          <a:bodyPr>
            <a:normAutofit/>
          </a:bodyPr>
          <a:lstStyle/>
          <a:p>
            <a:r>
              <a:rPr lang="en-US" altLang="zh-TW" sz="3600" dirty="0"/>
              <a:t>Q1_Ans</a:t>
            </a:r>
            <a:endParaRPr lang="zh-TW" altLang="en-US" sz="3200" dirty="0"/>
          </a:p>
        </p:txBody>
      </p:sp>
      <p:sp>
        <p:nvSpPr>
          <p:cNvPr id="3" name="內容版面配置區 2">
            <a:extLst>
              <a:ext uri="{FF2B5EF4-FFF2-40B4-BE49-F238E27FC236}">
                <a16:creationId xmlns:a16="http://schemas.microsoft.com/office/drawing/2014/main" id="{888CBE26-7754-4DAD-B5B9-72E95AB6B190}"/>
              </a:ext>
            </a:extLst>
          </p:cNvPr>
          <p:cNvSpPr>
            <a:spLocks noGrp="1"/>
          </p:cNvSpPr>
          <p:nvPr>
            <p:ph idx="1"/>
          </p:nvPr>
        </p:nvSpPr>
        <p:spPr/>
        <p:txBody>
          <a:bodyPr/>
          <a:lstStyle/>
          <a:p>
            <a:pPr marL="34290" indent="0">
              <a:buNone/>
            </a:pPr>
            <a:r>
              <a:rPr lang="en-US" altLang="zh-TW" sz="2400" dirty="0"/>
              <a:t>Loop 2:</a:t>
            </a:r>
          </a:p>
          <a:p>
            <a:pPr marL="34290" indent="0">
              <a:buNone/>
            </a:pPr>
            <a:endParaRPr lang="zh-TW" altLang="en-US" dirty="0"/>
          </a:p>
        </p:txBody>
      </p:sp>
      <p:sp>
        <p:nvSpPr>
          <p:cNvPr id="4" name="投影片編號版面配置區 3">
            <a:extLst>
              <a:ext uri="{FF2B5EF4-FFF2-40B4-BE49-F238E27FC236}">
                <a16:creationId xmlns:a16="http://schemas.microsoft.com/office/drawing/2014/main" id="{B13E7CDD-FD26-4565-ACE6-C517E8151CA1}"/>
              </a:ext>
            </a:extLst>
          </p:cNvPr>
          <p:cNvSpPr>
            <a:spLocks noGrp="1"/>
          </p:cNvSpPr>
          <p:nvPr>
            <p:ph type="sldNum" sz="quarter" idx="12"/>
          </p:nvPr>
        </p:nvSpPr>
        <p:spPr/>
        <p:txBody>
          <a:bodyPr/>
          <a:lstStyle/>
          <a:p>
            <a:fld id="{FC749032-2A07-4AE8-BA90-74324CAE0C87}" type="slidenum">
              <a:rPr lang="en-US" altLang="zh-TW" smtClean="0"/>
              <a:pPr/>
              <a:t>6</a:t>
            </a:fld>
            <a:endParaRPr lang="en-US" altLang="en-US" dirty="0"/>
          </a:p>
        </p:txBody>
      </p:sp>
      <p:pic>
        <p:nvPicPr>
          <p:cNvPr id="6" name="圖片 5">
            <a:extLst>
              <a:ext uri="{FF2B5EF4-FFF2-40B4-BE49-F238E27FC236}">
                <a16:creationId xmlns:a16="http://schemas.microsoft.com/office/drawing/2014/main" id="{708E2FA3-82F5-4AC9-A158-83395541A230}"/>
              </a:ext>
            </a:extLst>
          </p:cNvPr>
          <p:cNvPicPr>
            <a:picLocks noChangeAspect="1"/>
          </p:cNvPicPr>
          <p:nvPr/>
        </p:nvPicPr>
        <p:blipFill>
          <a:blip r:embed="rId2"/>
          <a:stretch>
            <a:fillRect/>
          </a:stretch>
        </p:blipFill>
        <p:spPr>
          <a:xfrm>
            <a:off x="2195021" y="2330468"/>
            <a:ext cx="5787648" cy="20754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圖片 6">
            <a:extLst>
              <a:ext uri="{FF2B5EF4-FFF2-40B4-BE49-F238E27FC236}">
                <a16:creationId xmlns:a16="http://schemas.microsoft.com/office/drawing/2014/main" id="{13D154FB-8B72-4A84-848C-BCA43E6C043D}"/>
              </a:ext>
            </a:extLst>
          </p:cNvPr>
          <p:cNvPicPr>
            <a:picLocks noChangeAspect="1"/>
          </p:cNvPicPr>
          <p:nvPr/>
        </p:nvPicPr>
        <p:blipFill>
          <a:blip r:embed="rId3"/>
          <a:stretch>
            <a:fillRect/>
          </a:stretch>
        </p:blipFill>
        <p:spPr>
          <a:xfrm>
            <a:off x="2187401" y="4610574"/>
            <a:ext cx="5795268" cy="19913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0297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F8E620-D478-49F0-BA7F-370F18798800}"/>
              </a:ext>
            </a:extLst>
          </p:cNvPr>
          <p:cNvSpPr>
            <a:spLocks noGrp="1"/>
          </p:cNvSpPr>
          <p:nvPr>
            <p:ph type="title"/>
          </p:nvPr>
        </p:nvSpPr>
        <p:spPr/>
        <p:txBody>
          <a:bodyPr>
            <a:normAutofit/>
          </a:bodyPr>
          <a:lstStyle/>
          <a:p>
            <a:r>
              <a:rPr lang="en-US" altLang="zh-TW" sz="3600" dirty="0"/>
              <a:t>Q1_Ans</a:t>
            </a:r>
            <a:endParaRPr lang="zh-TW" altLang="en-US" sz="3200" dirty="0"/>
          </a:p>
        </p:txBody>
      </p:sp>
      <p:sp>
        <p:nvSpPr>
          <p:cNvPr id="3" name="內容版面配置區 2">
            <a:extLst>
              <a:ext uri="{FF2B5EF4-FFF2-40B4-BE49-F238E27FC236}">
                <a16:creationId xmlns:a16="http://schemas.microsoft.com/office/drawing/2014/main" id="{888CBE26-7754-4DAD-B5B9-72E95AB6B190}"/>
              </a:ext>
            </a:extLst>
          </p:cNvPr>
          <p:cNvSpPr>
            <a:spLocks noGrp="1"/>
          </p:cNvSpPr>
          <p:nvPr>
            <p:ph idx="1"/>
          </p:nvPr>
        </p:nvSpPr>
        <p:spPr/>
        <p:txBody>
          <a:bodyPr/>
          <a:lstStyle/>
          <a:p>
            <a:pPr marL="34290" indent="0">
              <a:buNone/>
            </a:pPr>
            <a:r>
              <a:rPr lang="en-US" altLang="zh-TW" sz="2400" dirty="0"/>
              <a:t>Loop 3:</a:t>
            </a:r>
          </a:p>
          <a:p>
            <a:pPr marL="34290" indent="0">
              <a:buNone/>
            </a:pPr>
            <a:endParaRPr lang="zh-TW" altLang="en-US" dirty="0"/>
          </a:p>
        </p:txBody>
      </p:sp>
      <p:sp>
        <p:nvSpPr>
          <p:cNvPr id="4" name="投影片編號版面配置區 3">
            <a:extLst>
              <a:ext uri="{FF2B5EF4-FFF2-40B4-BE49-F238E27FC236}">
                <a16:creationId xmlns:a16="http://schemas.microsoft.com/office/drawing/2014/main" id="{B13E7CDD-FD26-4565-ACE6-C517E8151CA1}"/>
              </a:ext>
            </a:extLst>
          </p:cNvPr>
          <p:cNvSpPr>
            <a:spLocks noGrp="1"/>
          </p:cNvSpPr>
          <p:nvPr>
            <p:ph type="sldNum" sz="quarter" idx="12"/>
          </p:nvPr>
        </p:nvSpPr>
        <p:spPr/>
        <p:txBody>
          <a:bodyPr/>
          <a:lstStyle/>
          <a:p>
            <a:fld id="{FC749032-2A07-4AE8-BA90-74324CAE0C87}" type="slidenum">
              <a:rPr lang="en-US" altLang="zh-TW" smtClean="0"/>
              <a:pPr/>
              <a:t>7</a:t>
            </a:fld>
            <a:endParaRPr lang="en-US" altLang="en-US" dirty="0"/>
          </a:p>
        </p:txBody>
      </p:sp>
      <p:pic>
        <p:nvPicPr>
          <p:cNvPr id="5" name="圖片 4">
            <a:extLst>
              <a:ext uri="{FF2B5EF4-FFF2-40B4-BE49-F238E27FC236}">
                <a16:creationId xmlns:a16="http://schemas.microsoft.com/office/drawing/2014/main" id="{C1D74224-A343-4E36-A7EF-E5711D99FE26}"/>
              </a:ext>
            </a:extLst>
          </p:cNvPr>
          <p:cNvPicPr>
            <a:picLocks noChangeAspect="1"/>
          </p:cNvPicPr>
          <p:nvPr/>
        </p:nvPicPr>
        <p:blipFill>
          <a:blip r:embed="rId2"/>
          <a:stretch>
            <a:fillRect/>
          </a:stretch>
        </p:blipFill>
        <p:spPr>
          <a:xfrm>
            <a:off x="2285505" y="2316306"/>
            <a:ext cx="5494515" cy="20235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圖片 7">
            <a:extLst>
              <a:ext uri="{FF2B5EF4-FFF2-40B4-BE49-F238E27FC236}">
                <a16:creationId xmlns:a16="http://schemas.microsoft.com/office/drawing/2014/main" id="{1F2007AD-2EB9-4BC6-BF4C-A711DB56CF15}"/>
              </a:ext>
            </a:extLst>
          </p:cNvPr>
          <p:cNvPicPr>
            <a:picLocks noChangeAspect="1"/>
          </p:cNvPicPr>
          <p:nvPr/>
        </p:nvPicPr>
        <p:blipFill>
          <a:blip r:embed="rId3"/>
          <a:stretch>
            <a:fillRect/>
          </a:stretch>
        </p:blipFill>
        <p:spPr>
          <a:xfrm>
            <a:off x="2285505" y="4531530"/>
            <a:ext cx="5494515" cy="20934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110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F8E620-D478-49F0-BA7F-370F18798800}"/>
              </a:ext>
            </a:extLst>
          </p:cNvPr>
          <p:cNvSpPr>
            <a:spLocks noGrp="1"/>
          </p:cNvSpPr>
          <p:nvPr>
            <p:ph type="title"/>
          </p:nvPr>
        </p:nvSpPr>
        <p:spPr/>
        <p:txBody>
          <a:bodyPr>
            <a:normAutofit/>
          </a:bodyPr>
          <a:lstStyle/>
          <a:p>
            <a:r>
              <a:rPr lang="en-US" altLang="zh-TW" sz="3600" dirty="0"/>
              <a:t>Q1_Ans</a:t>
            </a:r>
            <a:endParaRPr lang="zh-TW" altLang="en-US" sz="3200" dirty="0"/>
          </a:p>
        </p:txBody>
      </p:sp>
      <p:sp>
        <p:nvSpPr>
          <p:cNvPr id="3" name="內容版面配置區 2">
            <a:extLst>
              <a:ext uri="{FF2B5EF4-FFF2-40B4-BE49-F238E27FC236}">
                <a16:creationId xmlns:a16="http://schemas.microsoft.com/office/drawing/2014/main" id="{888CBE26-7754-4DAD-B5B9-72E95AB6B190}"/>
              </a:ext>
            </a:extLst>
          </p:cNvPr>
          <p:cNvSpPr>
            <a:spLocks noGrp="1"/>
          </p:cNvSpPr>
          <p:nvPr>
            <p:ph idx="1"/>
          </p:nvPr>
        </p:nvSpPr>
        <p:spPr/>
        <p:txBody>
          <a:bodyPr/>
          <a:lstStyle/>
          <a:p>
            <a:pPr marL="34290" indent="0">
              <a:buNone/>
            </a:pPr>
            <a:r>
              <a:rPr lang="en-US" altLang="zh-TW" sz="2400" dirty="0"/>
              <a:t>Loop 4:</a:t>
            </a:r>
          </a:p>
          <a:p>
            <a:pPr marL="34290" indent="0">
              <a:buNone/>
            </a:pPr>
            <a:endParaRPr lang="zh-TW" altLang="en-US" dirty="0"/>
          </a:p>
        </p:txBody>
      </p:sp>
      <p:sp>
        <p:nvSpPr>
          <p:cNvPr id="4" name="投影片編號版面配置區 3">
            <a:extLst>
              <a:ext uri="{FF2B5EF4-FFF2-40B4-BE49-F238E27FC236}">
                <a16:creationId xmlns:a16="http://schemas.microsoft.com/office/drawing/2014/main" id="{B13E7CDD-FD26-4565-ACE6-C517E8151CA1}"/>
              </a:ext>
            </a:extLst>
          </p:cNvPr>
          <p:cNvSpPr>
            <a:spLocks noGrp="1"/>
          </p:cNvSpPr>
          <p:nvPr>
            <p:ph type="sldNum" sz="quarter" idx="12"/>
          </p:nvPr>
        </p:nvSpPr>
        <p:spPr/>
        <p:txBody>
          <a:bodyPr/>
          <a:lstStyle/>
          <a:p>
            <a:fld id="{FC749032-2A07-4AE8-BA90-74324CAE0C87}" type="slidenum">
              <a:rPr lang="en-US" altLang="zh-TW" smtClean="0"/>
              <a:pPr/>
              <a:t>8</a:t>
            </a:fld>
            <a:endParaRPr lang="en-US" altLang="en-US" dirty="0"/>
          </a:p>
        </p:txBody>
      </p:sp>
      <p:pic>
        <p:nvPicPr>
          <p:cNvPr id="6" name="圖片 5">
            <a:extLst>
              <a:ext uri="{FF2B5EF4-FFF2-40B4-BE49-F238E27FC236}">
                <a16:creationId xmlns:a16="http://schemas.microsoft.com/office/drawing/2014/main" id="{22895A06-7DFD-468D-B396-862874F1DC8D}"/>
              </a:ext>
            </a:extLst>
          </p:cNvPr>
          <p:cNvPicPr>
            <a:picLocks noChangeAspect="1"/>
          </p:cNvPicPr>
          <p:nvPr/>
        </p:nvPicPr>
        <p:blipFill>
          <a:blip r:embed="rId2"/>
          <a:stretch>
            <a:fillRect/>
          </a:stretch>
        </p:blipFill>
        <p:spPr>
          <a:xfrm>
            <a:off x="2366467" y="2246208"/>
            <a:ext cx="6036495" cy="20733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圖片 6">
            <a:extLst>
              <a:ext uri="{FF2B5EF4-FFF2-40B4-BE49-F238E27FC236}">
                <a16:creationId xmlns:a16="http://schemas.microsoft.com/office/drawing/2014/main" id="{7759FEA3-81BD-493D-A5BE-29D3C39619A8}"/>
              </a:ext>
            </a:extLst>
          </p:cNvPr>
          <p:cNvPicPr>
            <a:picLocks noChangeAspect="1"/>
          </p:cNvPicPr>
          <p:nvPr/>
        </p:nvPicPr>
        <p:blipFill>
          <a:blip r:embed="rId3"/>
          <a:stretch>
            <a:fillRect/>
          </a:stretch>
        </p:blipFill>
        <p:spPr>
          <a:xfrm>
            <a:off x="2366467" y="4461024"/>
            <a:ext cx="6036495" cy="21409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1537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43EEA8-D8DC-491A-8C06-FE1CB323F1FE}"/>
              </a:ext>
            </a:extLst>
          </p:cNvPr>
          <p:cNvSpPr>
            <a:spLocks noGrp="1"/>
          </p:cNvSpPr>
          <p:nvPr>
            <p:ph type="title"/>
          </p:nvPr>
        </p:nvSpPr>
        <p:spPr/>
        <p:txBody>
          <a:bodyPr>
            <a:normAutofit/>
          </a:bodyPr>
          <a:lstStyle/>
          <a:p>
            <a:r>
              <a:rPr lang="en-US" altLang="zh-TW" sz="3600" dirty="0"/>
              <a:t>Q1_Ans</a:t>
            </a:r>
            <a:endParaRPr lang="zh-TW" altLang="en-US" sz="3200" dirty="0"/>
          </a:p>
        </p:txBody>
      </p:sp>
      <p:sp>
        <p:nvSpPr>
          <p:cNvPr id="3" name="內容版面配置區 2">
            <a:extLst>
              <a:ext uri="{FF2B5EF4-FFF2-40B4-BE49-F238E27FC236}">
                <a16:creationId xmlns:a16="http://schemas.microsoft.com/office/drawing/2014/main" id="{CA7EA049-74FE-455B-ADE7-9480B431E15C}"/>
              </a:ext>
            </a:extLst>
          </p:cNvPr>
          <p:cNvSpPr>
            <a:spLocks noGrp="1"/>
          </p:cNvSpPr>
          <p:nvPr>
            <p:ph idx="1"/>
          </p:nvPr>
        </p:nvSpPr>
        <p:spPr/>
        <p:txBody>
          <a:bodyPr>
            <a:normAutofit/>
          </a:bodyPr>
          <a:lstStyle/>
          <a:p>
            <a:pPr marL="34290" indent="0">
              <a:buNone/>
            </a:pPr>
            <a:r>
              <a:rPr lang="en-US" altLang="zh-TW" sz="2400" dirty="0"/>
              <a:t>Loop 5:</a:t>
            </a:r>
            <a:endParaRPr lang="zh-TW" altLang="en-US" sz="2400" dirty="0"/>
          </a:p>
        </p:txBody>
      </p:sp>
      <p:sp>
        <p:nvSpPr>
          <p:cNvPr id="4" name="投影片編號版面配置區 3">
            <a:extLst>
              <a:ext uri="{FF2B5EF4-FFF2-40B4-BE49-F238E27FC236}">
                <a16:creationId xmlns:a16="http://schemas.microsoft.com/office/drawing/2014/main" id="{5E4E876F-196C-4D4F-8DD3-ED5D221BD44F}"/>
              </a:ext>
            </a:extLst>
          </p:cNvPr>
          <p:cNvSpPr>
            <a:spLocks noGrp="1"/>
          </p:cNvSpPr>
          <p:nvPr>
            <p:ph type="sldNum" sz="quarter" idx="12"/>
          </p:nvPr>
        </p:nvSpPr>
        <p:spPr/>
        <p:txBody>
          <a:bodyPr/>
          <a:lstStyle/>
          <a:p>
            <a:fld id="{FC749032-2A07-4AE8-BA90-74324CAE0C87}" type="slidenum">
              <a:rPr lang="en-US" altLang="zh-TW" smtClean="0"/>
              <a:pPr/>
              <a:t>9</a:t>
            </a:fld>
            <a:endParaRPr lang="en-US" altLang="en-US" dirty="0"/>
          </a:p>
        </p:txBody>
      </p:sp>
      <p:pic>
        <p:nvPicPr>
          <p:cNvPr id="5" name="圖片 4">
            <a:extLst>
              <a:ext uri="{FF2B5EF4-FFF2-40B4-BE49-F238E27FC236}">
                <a16:creationId xmlns:a16="http://schemas.microsoft.com/office/drawing/2014/main" id="{41B80715-07A0-47E6-A504-C440FA2AE665}"/>
              </a:ext>
            </a:extLst>
          </p:cNvPr>
          <p:cNvPicPr>
            <a:picLocks noChangeAspect="1"/>
          </p:cNvPicPr>
          <p:nvPr/>
        </p:nvPicPr>
        <p:blipFill>
          <a:blip r:embed="rId2"/>
          <a:stretch>
            <a:fillRect/>
          </a:stretch>
        </p:blipFill>
        <p:spPr>
          <a:xfrm>
            <a:off x="2529840" y="2302725"/>
            <a:ext cx="5775960" cy="19842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圖片 5">
            <a:extLst>
              <a:ext uri="{FF2B5EF4-FFF2-40B4-BE49-F238E27FC236}">
                <a16:creationId xmlns:a16="http://schemas.microsoft.com/office/drawing/2014/main" id="{0D287127-3469-4342-A028-DA3FA81FE466}"/>
              </a:ext>
            </a:extLst>
          </p:cNvPr>
          <p:cNvPicPr>
            <a:picLocks noChangeAspect="1"/>
          </p:cNvPicPr>
          <p:nvPr/>
        </p:nvPicPr>
        <p:blipFill>
          <a:blip r:embed="rId3"/>
          <a:stretch>
            <a:fillRect/>
          </a:stretch>
        </p:blipFill>
        <p:spPr>
          <a:xfrm>
            <a:off x="2529840" y="4488180"/>
            <a:ext cx="5775960" cy="20808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612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Yellow 16x9">
  <a:themeElements>
    <a:clrScheme name="Banded_Design_Yellow">
      <a:dk1>
        <a:srgbClr val="323232"/>
      </a:dk1>
      <a:lt1>
        <a:sysClr val="window" lastClr="FFFFFF"/>
      </a:lt1>
      <a:dk2>
        <a:srgbClr val="000000"/>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Microsoft JhengHei UI">
      <a:majorFont>
        <a:latin typeface="Microsoft JhengHei UI"/>
        <a:ea typeface="Microsoft JhengHei UI"/>
        <a:cs typeface=""/>
      </a:majorFont>
      <a:minorFont>
        <a:latin typeface="Microsoft JhengHei UI"/>
        <a:ea typeface="Microsoft JhengHei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6">
            <a:shade val="50000"/>
          </a:schemeClr>
        </a:lnRef>
        <a:fillRef idx="1">
          <a:schemeClr val="accent6"/>
        </a:fillRef>
        <a:effectRef idx="0">
          <a:schemeClr val="accent6"/>
        </a:effectRef>
        <a:fontRef idx="minor">
          <a:schemeClr val="lt1"/>
        </a:fontRef>
      </a:style>
    </a:spDef>
  </a:objectDefaults>
  <a:extraClrSchemeLst/>
  <a:extLst>
    <a:ext uri="{05A4C25C-085E-4340-85A3-A5531E510DB2}">
      <thm15:themeFamily xmlns:thm15="http://schemas.microsoft.com/office/thememl/2012/main" name="Banded_Design_Yellow_TP102900996" id="{AB4870CB-06BC-483D-898D-CB6E678212C7}" vid="{2ED2B3FE-BC13-4C0A-890E-57CB699DBA16}"/>
    </a:ext>
  </a:extLst>
</a:theme>
</file>

<file path=ppt/theme/theme2.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66677B1-365E-411F-9971-C788BC2975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黃色橫紋設計簡報 (寬螢幕)</Template>
  <TotalTime>0</TotalTime>
  <Words>4074</Words>
  <Application>Microsoft Office PowerPoint</Application>
  <PresentationFormat>寬螢幕</PresentationFormat>
  <Paragraphs>713</Paragraphs>
  <Slides>51</Slides>
  <Notes>18</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51</vt:i4>
      </vt:variant>
    </vt:vector>
  </HeadingPairs>
  <TitlesOfParts>
    <vt:vector size="56" baseType="lpstr">
      <vt:lpstr>Microsoft JhengHei UI</vt:lpstr>
      <vt:lpstr>Arial</vt:lpstr>
      <vt:lpstr>Book Antiqua</vt:lpstr>
      <vt:lpstr>Franklin Gothic Demi Cond</vt:lpstr>
      <vt:lpstr>Banded Design Yellow 16x9</vt:lpstr>
      <vt:lpstr>Data Structure Ch6.4-5</vt:lpstr>
      <vt:lpstr>Q1 (1/2)</vt:lpstr>
      <vt:lpstr>Q1 (2/2)</vt:lpstr>
      <vt:lpstr>Q1_Ans </vt:lpstr>
      <vt:lpstr>Q1_Ans</vt:lpstr>
      <vt:lpstr>Q1_Ans</vt:lpstr>
      <vt:lpstr>Q1_Ans</vt:lpstr>
      <vt:lpstr>Q1_Ans</vt:lpstr>
      <vt:lpstr>Q1_Ans</vt:lpstr>
      <vt:lpstr>Q1_Ans</vt:lpstr>
      <vt:lpstr>Q2 (1/2)</vt:lpstr>
      <vt:lpstr>Q2 (2/2)</vt:lpstr>
      <vt:lpstr>Q2_Ans (1)</vt:lpstr>
      <vt:lpstr>Q2_Ans (1)</vt:lpstr>
      <vt:lpstr>Q2_Ans (2)</vt:lpstr>
      <vt:lpstr>Q2_Ans (2)</vt:lpstr>
      <vt:lpstr>Q3</vt:lpstr>
      <vt:lpstr>Q3</vt:lpstr>
      <vt:lpstr>Q3_Ans (1)</vt:lpstr>
      <vt:lpstr>Q3_Ans (1)</vt:lpstr>
      <vt:lpstr>Q3_Ans (2)</vt:lpstr>
      <vt:lpstr>Q4</vt:lpstr>
      <vt:lpstr>Q4_Ans</vt:lpstr>
      <vt:lpstr>Q5</vt:lpstr>
      <vt:lpstr>Q5_Ans (1)</vt:lpstr>
      <vt:lpstr>Q5_Ans (2)</vt:lpstr>
      <vt:lpstr>Q5_Ans (2): Example</vt:lpstr>
      <vt:lpstr>Q6</vt:lpstr>
      <vt:lpstr>Q6_Ans</vt:lpstr>
      <vt:lpstr>Q7</vt:lpstr>
      <vt:lpstr>Q7_Ans (1)</vt:lpstr>
      <vt:lpstr>Q7_Ans (2)</vt:lpstr>
      <vt:lpstr>Q7_Ans (2)</vt:lpstr>
      <vt:lpstr>Q7_Ans (2)</vt:lpstr>
      <vt:lpstr>Q8</vt:lpstr>
      <vt:lpstr>Q8_Ans</vt:lpstr>
      <vt:lpstr>Q9</vt:lpstr>
      <vt:lpstr>Q9_Ans (1/11)</vt:lpstr>
      <vt:lpstr>Q9_Ans (2/11)</vt:lpstr>
      <vt:lpstr>Q9_Ans (3/11)</vt:lpstr>
      <vt:lpstr>Q9_Ans (4/11)</vt:lpstr>
      <vt:lpstr>Q9_Ans (5/11)</vt:lpstr>
      <vt:lpstr>Q9_Ans (6/11)</vt:lpstr>
      <vt:lpstr>Q9_Ans (7/11)</vt:lpstr>
      <vt:lpstr>Q9_Ans (8/11)</vt:lpstr>
      <vt:lpstr>Q9_Ans (9/11)</vt:lpstr>
      <vt:lpstr>Q9_Ans (10/11)</vt:lpstr>
      <vt:lpstr>Q9_Ans (11/11)</vt:lpstr>
      <vt:lpstr>Q10</vt:lpstr>
      <vt:lpstr>Q10_Ans</vt:lpstr>
      <vt:lpstr>Q10_Ans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2018-04-16T03:27:54Z</dcterms:created>
  <dcterms:modified xsi:type="dcterms:W3CDTF">2020-11-16T18:39:06Z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TC029009979991</vt:lpwstr>
  </property>
</Properties>
</file>