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256" r:id="rId3"/>
    <p:sldId id="276" r:id="rId4"/>
    <p:sldId id="277" r:id="rId5"/>
    <p:sldId id="278" r:id="rId6"/>
    <p:sldId id="279" r:id="rId7"/>
    <p:sldId id="259" r:id="rId8"/>
    <p:sldId id="260" r:id="rId9"/>
    <p:sldId id="280" r:id="rId10"/>
    <p:sldId id="283" r:id="rId11"/>
    <p:sldId id="281" r:id="rId12"/>
    <p:sldId id="284" r:id="rId13"/>
    <p:sldId id="285" r:id="rId14"/>
    <p:sldId id="286" r:id="rId15"/>
    <p:sldId id="264" r:id="rId16"/>
    <p:sldId id="287" r:id="rId17"/>
    <p:sldId id="289" r:id="rId18"/>
    <p:sldId id="290" r:id="rId19"/>
    <p:sldId id="288" r:id="rId20"/>
    <p:sldId id="291" r:id="rId21"/>
    <p:sldId id="265" r:id="rId22"/>
    <p:sldId id="292" r:id="rId23"/>
    <p:sldId id="266" r:id="rId24"/>
    <p:sldId id="294" r:id="rId25"/>
    <p:sldId id="267" r:id="rId26"/>
    <p:sldId id="268" r:id="rId27"/>
    <p:sldId id="295" r:id="rId28"/>
    <p:sldId id="296" r:id="rId29"/>
    <p:sldId id="297" r:id="rId30"/>
    <p:sldId id="298" r:id="rId31"/>
    <p:sldId id="299" r:id="rId32"/>
    <p:sldId id="300" r:id="rId33"/>
    <p:sldId id="301" r:id="rId34"/>
    <p:sldId id="271" r:id="rId35"/>
    <p:sldId id="272" r:id="rId36"/>
    <p:sldId id="273" r:id="rId37"/>
    <p:sldId id="30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64666B4-A13C-4073-823C-3C980A4E5140}">
          <p14:sldIdLst>
            <p14:sldId id="256"/>
            <p14:sldId id="276"/>
            <p14:sldId id="277"/>
            <p14:sldId id="278"/>
            <p14:sldId id="279"/>
            <p14:sldId id="259"/>
            <p14:sldId id="260"/>
            <p14:sldId id="280"/>
            <p14:sldId id="283"/>
            <p14:sldId id="281"/>
            <p14:sldId id="284"/>
            <p14:sldId id="285"/>
            <p14:sldId id="286"/>
            <p14:sldId id="264"/>
            <p14:sldId id="287"/>
            <p14:sldId id="289"/>
            <p14:sldId id="290"/>
            <p14:sldId id="288"/>
            <p14:sldId id="291"/>
            <p14:sldId id="265"/>
            <p14:sldId id="292"/>
            <p14:sldId id="266"/>
            <p14:sldId id="294"/>
            <p14:sldId id="267"/>
            <p14:sldId id="268"/>
            <p14:sldId id="295"/>
            <p14:sldId id="296"/>
            <p14:sldId id="297"/>
            <p14:sldId id="298"/>
            <p14:sldId id="299"/>
            <p14:sldId id="300"/>
            <p14:sldId id="301"/>
            <p14:sldId id="271"/>
            <p14:sldId id="272"/>
            <p14:sldId id="273"/>
            <p14:sldId id="302"/>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C546"/>
    <a:srgbClr val="FCBE9E"/>
    <a:srgbClr val="FCBE9F"/>
    <a:srgbClr val="92D050"/>
    <a:srgbClr val="82A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4" autoAdjust="0"/>
    <p:restoredTop sz="92094" autoAdjust="0"/>
  </p:normalViewPr>
  <p:slideViewPr>
    <p:cSldViewPr snapToGrid="0">
      <p:cViewPr varScale="1">
        <p:scale>
          <a:sx n="120" d="100"/>
          <a:sy n="120" d="100"/>
        </p:scale>
        <p:origin x="342" y="90"/>
      </p:cViewPr>
      <p:guideLst>
        <p:guide pos="3840"/>
        <p:guide orient="horz" pos="2160"/>
      </p:guideLst>
    </p:cSldViewPr>
  </p:slideViewPr>
  <p:outlineViewPr>
    <p:cViewPr>
      <p:scale>
        <a:sx n="33" d="100"/>
        <a:sy n="33" d="100"/>
      </p:scale>
      <p:origin x="0" y="-5322"/>
    </p:cViewPr>
  </p:outlineViewPr>
  <p:notesTextViewPr>
    <p:cViewPr>
      <p:scale>
        <a:sx n="3" d="2"/>
        <a:sy n="3" d="2"/>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FD9D2DDA-69D8-473F-A583-B6774B31A77B}" type="datetimeFigureOut">
              <a:rPr lang="en-US" altLang="zh-TW"/>
              <a:t>12/14/2020</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02392CCB-FF08-4D29-8DA3-E1FD86044808}" type="slidenum">
              <a:rPr lang="zh-TW" sz="1600"/>
              <a:t>‹#›</a:t>
            </a:fld>
            <a:endParaRPr lang="zh-TW" dirty="0"/>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A01F6DFB-6833-46E4-B515-70E0D9178056}" type="datetimeFigureOut">
              <a:t>2020/12/14</a:t>
            </a:fld>
            <a:endParaRPr lang="zh-TW"/>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958706C7-F2C3-48B6-8A22-C484D800B5D4}" type="slidenum">
              <a:t>‹#›</a:t>
            </a:fld>
            <a:endParaRPr lang="zh-TW"/>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8706C7-F2C3-48B6-8A22-C484D800B5D4}" type="slidenum">
              <a:rPr lang="en-US" altLang="zh-TW" smtClean="0"/>
              <a:t>1</a:t>
            </a:fld>
            <a:endParaRPr lang="zh-TW" altLang="en-US"/>
          </a:p>
        </p:txBody>
      </p:sp>
    </p:spTree>
    <p:extLst>
      <p:ext uri="{BB962C8B-B14F-4D97-AF65-F5344CB8AC3E}">
        <p14:creationId xmlns:p14="http://schemas.microsoft.com/office/powerpoint/2010/main" val="3740051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kern="1200" dirty="0">
                <a:solidFill>
                  <a:schemeClr val="tx1"/>
                </a:solidFill>
                <a:effectLst/>
                <a:latin typeface="+mn-lt"/>
                <a:ea typeface="+mn-ea"/>
                <a:cs typeface="+mn-cs"/>
              </a:rPr>
              <a:t>The dynamic hashing method is used to overcome the problems of static hashing like bucket overflow.</a:t>
            </a:r>
          </a:p>
          <a:p>
            <a:r>
              <a:rPr lang="en-US" altLang="zh-TW" sz="1200" b="0" kern="1200" dirty="0">
                <a:solidFill>
                  <a:schemeClr val="tx1"/>
                </a:solidFill>
                <a:effectLst/>
                <a:latin typeface="+mn-lt"/>
                <a:ea typeface="+mn-ea"/>
                <a:cs typeface="+mn-cs"/>
              </a:rPr>
              <a:t>In this method, data buckets grow or shrink as the records increases or decreases. This method is also known as Extendable hashing method.</a:t>
            </a:r>
          </a:p>
          <a:p>
            <a:r>
              <a:rPr lang="en-US" altLang="zh-TW" sz="1200" b="0" kern="1200" dirty="0">
                <a:solidFill>
                  <a:schemeClr val="tx1"/>
                </a:solidFill>
                <a:effectLst/>
                <a:latin typeface="+mn-lt"/>
                <a:ea typeface="+mn-ea"/>
                <a:cs typeface="+mn-cs"/>
              </a:rPr>
              <a:t>This method makes hashing dynamic, i.e., it allows insertion or deletion without resulting in poor performance.</a:t>
            </a:r>
          </a:p>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34</a:t>
            </a:fld>
            <a:endParaRPr lang="zh-TW" altLang="en-US"/>
          </a:p>
        </p:txBody>
      </p:sp>
    </p:spTree>
    <p:extLst>
      <p:ext uri="{BB962C8B-B14F-4D97-AF65-F5344CB8AC3E}">
        <p14:creationId xmlns:p14="http://schemas.microsoft.com/office/powerpoint/2010/main" val="52878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一個鍵值密度</a:t>
            </a:r>
            <a:r>
              <a:rPr lang="en-US" altLang="zh-TW" dirty="0"/>
              <a:t>(key density)</a:t>
            </a:r>
            <a:r>
              <a:rPr lang="zh-TW" altLang="en-US" dirty="0"/>
              <a:t>是</a:t>
            </a:r>
            <a:r>
              <a:rPr lang="en-US" altLang="zh-TW" dirty="0"/>
              <a:t>n/T</a:t>
            </a:r>
            <a:r>
              <a:rPr lang="zh-TW" altLang="en-US" dirty="0"/>
              <a:t>的比率，其中</a:t>
            </a:r>
            <a:r>
              <a:rPr lang="en-US" altLang="zh-TW" dirty="0"/>
              <a:t>n</a:t>
            </a:r>
            <a:r>
              <a:rPr lang="zh-TW" altLang="en-US" dirty="0"/>
              <a:t>是</a:t>
            </a:r>
            <a:r>
              <a:rPr lang="en-US" altLang="zh-TW" dirty="0"/>
              <a:t>hash table</a:t>
            </a:r>
            <a:r>
              <a:rPr lang="zh-TW" altLang="en-US" dirty="0"/>
              <a:t>裡的</a:t>
            </a:r>
            <a:r>
              <a:rPr lang="en-US" altLang="zh-TW" dirty="0"/>
              <a:t>dictionary pairs</a:t>
            </a:r>
            <a:r>
              <a:rPr lang="zh-TW" altLang="en-US" dirty="0"/>
              <a:t>而</a:t>
            </a:r>
            <a:r>
              <a:rPr lang="en-US" altLang="zh-TW" dirty="0"/>
              <a:t>s*b</a:t>
            </a:r>
            <a:r>
              <a:rPr lang="zh-TW" altLang="en-US" dirty="0"/>
              <a:t>是可能鍵值的總數。</a:t>
            </a:r>
          </a:p>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3</a:t>
            </a:fld>
            <a:endParaRPr lang="zh-TW" altLang="en-US"/>
          </a:p>
        </p:txBody>
      </p:sp>
    </p:spTree>
    <p:extLst>
      <p:ext uri="{BB962C8B-B14F-4D97-AF65-F5344CB8AC3E}">
        <p14:creationId xmlns:p14="http://schemas.microsoft.com/office/powerpoint/2010/main" val="218453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4</a:t>
            </a:fld>
            <a:endParaRPr lang="zh-TW" altLang="en-US"/>
          </a:p>
        </p:txBody>
      </p:sp>
    </p:spTree>
    <p:extLst>
      <p:ext uri="{BB962C8B-B14F-4D97-AF65-F5344CB8AC3E}">
        <p14:creationId xmlns:p14="http://schemas.microsoft.com/office/powerpoint/2010/main" val="426987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https://exam.lib.ntu.edu.tw/sites/default/files/exam/graduate/108/108_graduate_413.pdf</a:t>
            </a:r>
            <a:r>
              <a:rPr lang="zh-TW" altLang="en-US" dirty="0"/>
              <a:t> 台大</a:t>
            </a:r>
            <a:r>
              <a:rPr lang="en-US" altLang="zh-TW" dirty="0"/>
              <a:t>108</a:t>
            </a:r>
            <a:r>
              <a:rPr lang="zh-TW" altLang="en-US" dirty="0"/>
              <a:t>學年度碩士班考試試題</a:t>
            </a:r>
          </a:p>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11</a:t>
            </a:fld>
            <a:endParaRPr lang="zh-TW" altLang="en-US"/>
          </a:p>
        </p:txBody>
      </p:sp>
    </p:spTree>
    <p:extLst>
      <p:ext uri="{BB962C8B-B14F-4D97-AF65-F5344CB8AC3E}">
        <p14:creationId xmlns:p14="http://schemas.microsoft.com/office/powerpoint/2010/main" val="1478497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14</a:t>
            </a:fld>
            <a:endParaRPr lang="zh-TW" altLang="en-US"/>
          </a:p>
        </p:txBody>
      </p:sp>
    </p:spTree>
    <p:extLst>
      <p:ext uri="{BB962C8B-B14F-4D97-AF65-F5344CB8AC3E}">
        <p14:creationId xmlns:p14="http://schemas.microsoft.com/office/powerpoint/2010/main" val="3783698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21</a:t>
            </a:fld>
            <a:endParaRPr lang="zh-TW" altLang="en-US"/>
          </a:p>
        </p:txBody>
      </p:sp>
    </p:spTree>
    <p:extLst>
      <p:ext uri="{BB962C8B-B14F-4D97-AF65-F5344CB8AC3E}">
        <p14:creationId xmlns:p14="http://schemas.microsoft.com/office/powerpoint/2010/main" val="11341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23</a:t>
            </a:fld>
            <a:endParaRPr lang="zh-TW" altLang="en-US"/>
          </a:p>
        </p:txBody>
      </p:sp>
    </p:spTree>
    <p:extLst>
      <p:ext uri="{BB962C8B-B14F-4D97-AF65-F5344CB8AC3E}">
        <p14:creationId xmlns:p14="http://schemas.microsoft.com/office/powerpoint/2010/main" val="1124624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24</a:t>
            </a:fld>
            <a:endParaRPr lang="zh-TW" altLang="en-US"/>
          </a:p>
        </p:txBody>
      </p:sp>
    </p:spTree>
    <p:extLst>
      <p:ext uri="{BB962C8B-B14F-4D97-AF65-F5344CB8AC3E}">
        <p14:creationId xmlns:p14="http://schemas.microsoft.com/office/powerpoint/2010/main" val="2441600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25</a:t>
            </a:fld>
            <a:endParaRPr lang="zh-TW" altLang="en-US"/>
          </a:p>
        </p:txBody>
      </p:sp>
    </p:spTree>
    <p:extLst>
      <p:ext uri="{BB962C8B-B14F-4D97-AF65-F5344CB8AC3E}">
        <p14:creationId xmlns:p14="http://schemas.microsoft.com/office/powerpoint/2010/main" val="92740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9" name="矩形 8"/>
          <p:cNvSpPr/>
          <p:nvPr/>
        </p:nvSpPr>
        <p:spPr>
          <a:xfrm>
            <a:off x="-2" y="1905000"/>
            <a:ext cx="12188827"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3" y="1795132"/>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1" name="矩形 10"/>
          <p:cNvSpPr/>
          <p:nvPr/>
        </p:nvSpPr>
        <p:spPr>
          <a:xfrm>
            <a:off x="-3" y="5142116"/>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ctrTitle"/>
          </p:nvPr>
        </p:nvSpPr>
        <p:spPr>
          <a:xfrm>
            <a:off x="1295400" y="2079812"/>
            <a:ext cx="9601200" cy="1724092"/>
          </a:xfrm>
        </p:spPr>
        <p:txBody>
          <a:bodyPr anchor="b"/>
          <a:lstStyle>
            <a:lvl1pPr algn="ctr" latinLnBrk="0">
              <a:defRPr lang="zh-TW" sz="4050"/>
            </a:lvl1pPr>
          </a:lstStyle>
          <a:p>
            <a:r>
              <a:rPr lang="zh-TW" altLang="en-US"/>
              <a:t>按一下以編輯母片標題樣式</a:t>
            </a:r>
            <a:endParaRPr lang="zh-TW"/>
          </a:p>
        </p:txBody>
      </p:sp>
      <p:sp>
        <p:nvSpPr>
          <p:cNvPr id="3" name="副標題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TW" sz="1500"/>
            </a:lvl1pPr>
            <a:lvl2pPr marL="342900" indent="0" algn="ctr" latinLnBrk="0">
              <a:buNone/>
              <a:defRPr lang="zh-TW" sz="2100"/>
            </a:lvl2pPr>
            <a:lvl3pPr marL="685800" indent="0" algn="ctr" latinLnBrk="0">
              <a:buNone/>
              <a:defRPr lang="zh-TW" sz="1800"/>
            </a:lvl3pPr>
            <a:lvl4pPr marL="1028700" indent="0" algn="ctr" latinLnBrk="0">
              <a:buNone/>
              <a:defRPr lang="zh-TW" sz="1500"/>
            </a:lvl4pPr>
            <a:lvl5pPr marL="1371600" indent="0" algn="ctr" latinLnBrk="0">
              <a:buNone/>
              <a:defRPr lang="zh-TW" sz="1500"/>
            </a:lvl5pPr>
            <a:lvl6pPr marL="1714500" indent="0" algn="ctr" latinLnBrk="0">
              <a:buNone/>
              <a:defRPr lang="zh-TW" sz="1500"/>
            </a:lvl6pPr>
            <a:lvl7pPr marL="2057400" indent="0" algn="ctr" latinLnBrk="0">
              <a:buNone/>
              <a:defRPr lang="zh-TW" sz="1500"/>
            </a:lvl7pPr>
            <a:lvl8pPr marL="2400300" indent="0" algn="ctr" latinLnBrk="0">
              <a:buNone/>
              <a:defRPr lang="zh-TW" sz="1500"/>
            </a:lvl8pPr>
            <a:lvl9pPr marL="2743200" indent="0" algn="ctr" latinLnBrk="0">
              <a:buNone/>
              <a:defRPr lang="zh-TW" sz="1500"/>
            </a:lvl9pPr>
          </a:lstStyle>
          <a:p>
            <a:r>
              <a:rPr lang="zh-TW" altLang="en-US"/>
              <a:t>按一下以編輯母片副標題樣式</a:t>
            </a:r>
            <a:endParaRPr lang="zh-TW"/>
          </a:p>
        </p:txBody>
      </p:sp>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垂直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1" y="274638"/>
            <a:ext cx="2628900" cy="5897562"/>
          </a:xfrm>
        </p:spPr>
        <p:txBody>
          <a:bodyPr vert="eaVert"/>
          <a:lstStyle/>
          <a:p>
            <a:r>
              <a:rPr lang="zh-TW" altLang="en-US"/>
              <a:t>按一下以編輯母片標題樣式</a:t>
            </a:r>
            <a:endParaRPr lang="zh-TW"/>
          </a:p>
        </p:txBody>
      </p:sp>
      <p:sp>
        <p:nvSpPr>
          <p:cNvPr id="3" name="垂直文字版面配置區 2"/>
          <p:cNvSpPr>
            <a:spLocks noGrp="1"/>
          </p:cNvSpPr>
          <p:nvPr>
            <p:ph type="body" orient="vert" idx="1"/>
          </p:nvPr>
        </p:nvSpPr>
        <p:spPr>
          <a:xfrm>
            <a:off x="838201" y="274638"/>
            <a:ext cx="7734300" cy="5897562"/>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Franklin Gothic Demi Cond" panose="020B0706030402020204" pitchFamily="34" charset="0"/>
              </a:defRPr>
            </a:lvl1pPr>
          </a:lstStyle>
          <a:p>
            <a:r>
              <a:rPr lang="zh-TW" altLang="en-US" dirty="0"/>
              <a:t>按一下以編輯母片標題樣式</a:t>
            </a:r>
            <a:endParaRPr lang="zh-TW" dirty="0"/>
          </a:p>
        </p:txBody>
      </p:sp>
      <p:sp>
        <p:nvSpPr>
          <p:cNvPr id="3" name="內容版面配置區 2"/>
          <p:cNvSpPr>
            <a:spLocks noGrp="1"/>
          </p:cNvSpPr>
          <p:nvPr>
            <p:ph idx="1"/>
          </p:nvPr>
        </p:nvSpPr>
        <p:spPr/>
        <p:txBody>
          <a:bodyPr/>
          <a:lstStyle>
            <a:lvl1pPr>
              <a:defRPr>
                <a:latin typeface="Franklin Gothic Demi Cond" panose="020B0706030402020204" pitchFamily="34" charset="0"/>
              </a:defRPr>
            </a:lvl1pPr>
            <a:lvl2pPr>
              <a:defRPr>
                <a:latin typeface="Franklin Gothic Demi Cond" panose="020B0706030402020204" pitchFamily="34" charset="0"/>
              </a:defRPr>
            </a:lvl2pPr>
            <a:lvl3pPr>
              <a:defRPr>
                <a:latin typeface="Franklin Gothic Demi Cond" panose="020B0706030402020204" pitchFamily="34" charset="0"/>
              </a:defRPr>
            </a:lvl3pPr>
            <a:lvl4pPr>
              <a:defRPr>
                <a:latin typeface="Franklin Gothic Demi Cond" panose="020B0706030402020204" pitchFamily="34" charset="0"/>
              </a:defRPr>
            </a:lvl4pPr>
            <a:lvl5pPr latinLnBrk="0">
              <a:defRPr lang="zh-TW">
                <a:latin typeface="Franklin Gothic Demi Cond" panose="020B0706030402020204" pitchFamily="34" charset="0"/>
              </a:defRPr>
            </a:lvl5pPr>
            <a:lvl6pPr latinLnBrk="0">
              <a:defRPr lang="zh-TW"/>
            </a:lvl6pPr>
            <a:lvl7pPr latinLnBrk="0">
              <a:defRPr lang="zh-TW"/>
            </a:lvl7pPr>
            <a:lvl8pPr latinLnBrk="0">
              <a:defRPr lang="zh-TW"/>
            </a:lvl8pPr>
            <a:lvl9pPr latinLnBrk="0">
              <a:defRPr lang="zh-TW"/>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TW" dirty="0"/>
          </a:p>
        </p:txBody>
      </p:sp>
      <p:sp>
        <p:nvSpPr>
          <p:cNvPr id="4" name="日期版面配置區 3"/>
          <p:cNvSpPr>
            <a:spLocks noGrp="1"/>
          </p:cNvSpPr>
          <p:nvPr>
            <p:ph type="dt" sz="half" idx="10"/>
          </p:nvPr>
        </p:nvSpPr>
        <p:spPr>
          <a:xfrm>
            <a:off x="8875776" y="6601968"/>
            <a:ext cx="960120" cy="237744"/>
          </a:xfrm>
        </p:spPr>
        <p:txBody>
          <a:bodyPr/>
          <a:lstStyle>
            <a:lvl1pPr>
              <a:defRPr>
                <a:latin typeface="Franklin Gothic Demi Cond" panose="020B0706030402020204" pitchFamily="34" charset="0"/>
              </a:defRPr>
            </a:lvl1pPr>
          </a:lstStyle>
          <a:p>
            <a:endParaRPr lang="zh-TW" altLang="en-US" dirty="0"/>
          </a:p>
        </p:txBody>
      </p:sp>
      <p:sp>
        <p:nvSpPr>
          <p:cNvPr id="5" name="頁尾版面配置區 4"/>
          <p:cNvSpPr>
            <a:spLocks noGrp="1"/>
          </p:cNvSpPr>
          <p:nvPr>
            <p:ph type="ftr" sz="quarter" idx="11"/>
          </p:nvPr>
        </p:nvSpPr>
        <p:spPr/>
        <p:txBody>
          <a:bodyPr/>
          <a:lstStyle>
            <a:lvl1pPr>
              <a:defRPr>
                <a:latin typeface="Franklin Gothic Demi Cond" panose="020B0706030402020204" pitchFamily="34" charset="0"/>
              </a:defRPr>
            </a:lvl1pPr>
          </a:lstStyle>
          <a:p>
            <a:endParaRPr lang="zh-TW" altLang="en-US"/>
          </a:p>
        </p:txBody>
      </p:sp>
      <p:sp>
        <p:nvSpPr>
          <p:cNvPr id="6" name="投影片編號版面配置區 5"/>
          <p:cNvSpPr>
            <a:spLocks noGrp="1"/>
          </p:cNvSpPr>
          <p:nvPr>
            <p:ph type="sldNum" sz="quarter" idx="12"/>
          </p:nvPr>
        </p:nvSpPr>
        <p:spPr>
          <a:xfrm>
            <a:off x="10210800" y="6601968"/>
            <a:ext cx="640080" cy="237744"/>
          </a:xfrm>
        </p:spPr>
        <p:txBody>
          <a:bodyPr/>
          <a:lstStyle>
            <a:lvl1pPr>
              <a:defRPr sz="1100">
                <a:latin typeface="Franklin Gothic Demi Cond" panose="020B0706030402020204" pitchFamily="34" charset="0"/>
              </a:defRPr>
            </a:lvl1pPr>
          </a:lstStyle>
          <a:p>
            <a:fld id="{FC749032-2A07-4AE8-BA90-74324CAE0C87}" type="slidenum">
              <a:rPr lang="en-US" altLang="zh-TW" smtClean="0"/>
              <a:pPr/>
              <a:t>‹#›</a:t>
            </a:fld>
            <a:endParaRPr lang="en-US" altLang="en-US" dirty="0"/>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295400" y="2130552"/>
            <a:ext cx="9601200" cy="2359152"/>
          </a:xfrm>
        </p:spPr>
        <p:txBody>
          <a:bodyPr anchor="b">
            <a:normAutofit/>
          </a:bodyPr>
          <a:lstStyle>
            <a:lvl1pPr algn="ctr" latinLnBrk="0">
              <a:defRPr lang="zh-TW" sz="4050" b="1">
                <a:latin typeface="Franklin Gothic Demi Cond" panose="020B0706030402020204" pitchFamily="34" charset="0"/>
              </a:defRPr>
            </a:lvl1pPr>
          </a:lstStyle>
          <a:p>
            <a:r>
              <a:rPr lang="zh-TW" altLang="en-US" dirty="0"/>
              <a:t>按一下以編輯母片標題樣式</a:t>
            </a:r>
            <a:endParaRPr lang="zh-TW" dirty="0"/>
          </a:p>
        </p:txBody>
      </p:sp>
      <p:sp>
        <p:nvSpPr>
          <p:cNvPr id="3" name="文字版面配置區 2"/>
          <p:cNvSpPr>
            <a:spLocks noGrp="1"/>
          </p:cNvSpPr>
          <p:nvPr>
            <p:ph type="body" idx="1"/>
          </p:nvPr>
        </p:nvSpPr>
        <p:spPr>
          <a:xfrm>
            <a:off x="1295400" y="4572000"/>
            <a:ext cx="9601200" cy="841248"/>
          </a:xfrm>
        </p:spPr>
        <p:txBody>
          <a:bodyPr anchor="t"/>
          <a:lstStyle>
            <a:lvl1pPr marL="0" indent="0" algn="ctr" latinLnBrk="0">
              <a:spcBef>
                <a:spcPts val="0"/>
              </a:spcBef>
              <a:buNone/>
              <a:defRPr lang="zh-TW" sz="1500">
                <a:solidFill>
                  <a:schemeClr val="tx1">
                    <a:lumMod val="90000"/>
                    <a:lumOff val="10000"/>
                  </a:schemeClr>
                </a:solidFill>
                <a:latin typeface="Franklin Gothic Demi Cond" panose="020B0706030402020204" pitchFamily="34" charset="0"/>
              </a:defRPr>
            </a:lvl1pPr>
            <a:lvl2pPr marL="342900" indent="0" latinLnBrk="0">
              <a:buNone/>
              <a:defRPr lang="zh-TW" sz="1350">
                <a:solidFill>
                  <a:schemeClr val="tx1">
                    <a:tint val="75000"/>
                  </a:schemeClr>
                </a:solidFill>
              </a:defRPr>
            </a:lvl2pPr>
            <a:lvl3pPr marL="685800" indent="0" latinLnBrk="0">
              <a:buNone/>
              <a:defRPr lang="zh-TW" sz="1200">
                <a:solidFill>
                  <a:schemeClr val="tx1">
                    <a:tint val="75000"/>
                  </a:schemeClr>
                </a:solidFill>
              </a:defRPr>
            </a:lvl3pPr>
            <a:lvl4pPr marL="1028700" indent="0" latinLnBrk="0">
              <a:buNone/>
              <a:defRPr lang="zh-TW" sz="1050">
                <a:solidFill>
                  <a:schemeClr val="tx1">
                    <a:tint val="75000"/>
                  </a:schemeClr>
                </a:solidFill>
              </a:defRPr>
            </a:lvl4pPr>
            <a:lvl5pPr marL="1371600" indent="0" latinLnBrk="0">
              <a:buNone/>
              <a:defRPr lang="zh-TW" sz="1050">
                <a:solidFill>
                  <a:schemeClr val="tx1">
                    <a:tint val="75000"/>
                  </a:schemeClr>
                </a:solidFill>
              </a:defRPr>
            </a:lvl5pPr>
            <a:lvl6pPr marL="1714500" indent="0" latinLnBrk="0">
              <a:buNone/>
              <a:defRPr lang="zh-TW" sz="1050">
                <a:solidFill>
                  <a:schemeClr val="tx1">
                    <a:tint val="75000"/>
                  </a:schemeClr>
                </a:solidFill>
              </a:defRPr>
            </a:lvl6pPr>
            <a:lvl7pPr marL="2057400" indent="0" latinLnBrk="0">
              <a:buNone/>
              <a:defRPr lang="zh-TW" sz="1050">
                <a:solidFill>
                  <a:schemeClr val="tx1">
                    <a:tint val="75000"/>
                  </a:schemeClr>
                </a:solidFill>
              </a:defRPr>
            </a:lvl7pPr>
            <a:lvl8pPr marL="2400300" indent="0" latinLnBrk="0">
              <a:buNone/>
              <a:defRPr lang="zh-TW" sz="1050">
                <a:solidFill>
                  <a:schemeClr val="tx1">
                    <a:tint val="75000"/>
                  </a:schemeClr>
                </a:solidFill>
              </a:defRPr>
            </a:lvl8pPr>
            <a:lvl9pPr marL="2743200" indent="0" latinLnBrk="0">
              <a:buNone/>
              <a:defRPr lang="zh-TW" sz="1050">
                <a:solidFill>
                  <a:schemeClr val="tx1">
                    <a:tint val="75000"/>
                  </a:schemeClr>
                </a:solidFill>
              </a:defRPr>
            </a:lvl9pPr>
          </a:lstStyle>
          <a:p>
            <a:pPr lvl="0"/>
            <a:r>
              <a:rPr lang="zh-TW" altLang="en-US" dirty="0"/>
              <a:t>編輯母片文字樣式</a:t>
            </a:r>
          </a:p>
        </p:txBody>
      </p:sp>
      <p:sp>
        <p:nvSpPr>
          <p:cNvPr id="4" name="日期版面配置區 3"/>
          <p:cNvSpPr>
            <a:spLocks noGrp="1"/>
          </p:cNvSpPr>
          <p:nvPr>
            <p:ph type="dt" sz="half" idx="10"/>
          </p:nvPr>
        </p:nvSpPr>
        <p:spPr/>
        <p:txBody>
          <a:bodyPr/>
          <a:lstStyle>
            <a:lvl1pPr>
              <a:defRPr sz="1100">
                <a:latin typeface="Franklin Gothic Demi Cond" panose="020B0706030402020204" pitchFamily="34" charset="0"/>
              </a:defRPr>
            </a:lvl1pPr>
          </a:lstStyle>
          <a:p>
            <a:endParaRPr lang="zh-TW" altLang="en-US"/>
          </a:p>
        </p:txBody>
      </p:sp>
      <p:sp>
        <p:nvSpPr>
          <p:cNvPr id="5" name="頁尾版面配置區 4"/>
          <p:cNvSpPr>
            <a:spLocks noGrp="1"/>
          </p:cNvSpPr>
          <p:nvPr>
            <p:ph type="ftr" sz="quarter" idx="11"/>
          </p:nvPr>
        </p:nvSpPr>
        <p:spPr/>
        <p:txBody>
          <a:bodyPr/>
          <a:lstStyle>
            <a:lvl1pPr>
              <a:defRPr sz="1100">
                <a:latin typeface="Franklin Gothic Demi Cond" panose="020B0706030402020204" pitchFamily="34" charset="0"/>
              </a:defRPr>
            </a:lvl1pPr>
          </a:lstStyle>
          <a:p>
            <a:endParaRPr lang="zh-TW" altLang="en-US" dirty="0"/>
          </a:p>
        </p:txBody>
      </p:sp>
      <p:sp>
        <p:nvSpPr>
          <p:cNvPr id="6" name="投影片編號版面配置區 5"/>
          <p:cNvSpPr>
            <a:spLocks noGrp="1"/>
          </p:cNvSpPr>
          <p:nvPr>
            <p:ph type="sldNum" sz="quarter" idx="12"/>
          </p:nvPr>
        </p:nvSpPr>
        <p:spPr/>
        <p:txBody>
          <a:bodyPr/>
          <a:lstStyle>
            <a:lvl1pPr>
              <a:defRPr sz="1100">
                <a:latin typeface="Franklin Gothic Demi Cond" panose="020B0706030402020204" pitchFamily="34" charset="0"/>
              </a:defRPr>
            </a:lvl1pPr>
          </a:lstStyle>
          <a:p>
            <a:fld id="{FC749032-2A07-4AE8-BA90-74324CAE0C87}" type="slidenum">
              <a:rPr lang="en-US" altLang="zh-TW" smtClean="0"/>
              <a:pPr/>
              <a:t>‹#›</a:t>
            </a:fld>
            <a:endParaRPr lang="en-US" altLang="zh-TW" dirty="0"/>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內容版面配置區 2"/>
          <p:cNvSpPr>
            <a:spLocks noGrp="1"/>
          </p:cNvSpPr>
          <p:nvPr>
            <p:ph sz="half" idx="1"/>
          </p:nvPr>
        </p:nvSpPr>
        <p:spPr>
          <a:xfrm>
            <a:off x="1341120" y="1901952"/>
            <a:ext cx="4572000" cy="4123944"/>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內容版面配置區 3"/>
          <p:cNvSpPr>
            <a:spLocks noGrp="1"/>
          </p:cNvSpPr>
          <p:nvPr>
            <p:ph sz="half" idx="2"/>
          </p:nvPr>
        </p:nvSpPr>
        <p:spPr>
          <a:xfrm>
            <a:off x="6278880" y="1901952"/>
            <a:ext cx="4572000" cy="4123944"/>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文字版面配置區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TW" sz="1650" b="1">
                <a:solidFill>
                  <a:schemeClr val="tx1"/>
                </a:solidFill>
              </a:defRPr>
            </a:lvl1pPr>
            <a:lvl2pPr marL="342900" indent="0" latinLnBrk="0">
              <a:buNone/>
              <a:defRPr lang="zh-TW" sz="1500" b="1"/>
            </a:lvl2pPr>
            <a:lvl3pPr marL="685800" indent="0" latinLnBrk="0">
              <a:buNone/>
              <a:defRPr lang="zh-TW" sz="1350" b="1"/>
            </a:lvl3pPr>
            <a:lvl4pPr marL="1028700" indent="0" latinLnBrk="0">
              <a:buNone/>
              <a:defRPr lang="zh-TW" sz="1200" b="1"/>
            </a:lvl4pPr>
            <a:lvl5pPr marL="1371600" indent="0" latinLnBrk="0">
              <a:buNone/>
              <a:defRPr lang="zh-TW" sz="1200" b="1"/>
            </a:lvl5pPr>
            <a:lvl6pPr marL="1714500" indent="0" latinLnBrk="0">
              <a:buNone/>
              <a:defRPr lang="zh-TW" sz="1200" b="1"/>
            </a:lvl6pPr>
            <a:lvl7pPr marL="2057400" indent="0" latinLnBrk="0">
              <a:buNone/>
              <a:defRPr lang="zh-TW" sz="1200" b="1"/>
            </a:lvl7pPr>
            <a:lvl8pPr marL="2400300" indent="0" latinLnBrk="0">
              <a:buNone/>
              <a:defRPr lang="zh-TW" sz="1200" b="1"/>
            </a:lvl8pPr>
            <a:lvl9pPr marL="2743200" indent="0" latinLnBrk="0">
              <a:buNone/>
              <a:defRPr lang="zh-TW" sz="1200" b="1"/>
            </a:lvl9pPr>
          </a:lstStyle>
          <a:p>
            <a:pPr lvl="0"/>
            <a:r>
              <a:rPr lang="zh-TW" altLang="en-US"/>
              <a:t>編輯母片文字樣式</a:t>
            </a:r>
          </a:p>
        </p:txBody>
      </p:sp>
      <p:sp>
        <p:nvSpPr>
          <p:cNvPr id="4" name="內容版面配置區 3"/>
          <p:cNvSpPr>
            <a:spLocks noGrp="1"/>
          </p:cNvSpPr>
          <p:nvPr>
            <p:ph sz="half" idx="2"/>
          </p:nvPr>
        </p:nvSpPr>
        <p:spPr>
          <a:xfrm>
            <a:off x="1341120" y="2740734"/>
            <a:ext cx="4572000" cy="3288847"/>
          </a:xfrm>
        </p:spPr>
        <p:txBody>
          <a:bodyPr>
            <a:normAutofit/>
          </a:bodyPr>
          <a:lstStyle>
            <a:lvl1pPr latinLnBrk="0">
              <a:defRPr lang="zh-TW" sz="1350"/>
            </a:lvl1pPr>
            <a:lvl2pPr latinLnBrk="0">
              <a:defRPr lang="zh-TW" sz="1200"/>
            </a:lvl2pPr>
            <a:lvl3pPr latinLnBrk="0">
              <a:defRPr lang="zh-TW" sz="1050"/>
            </a:lvl3pPr>
            <a:lvl4pPr latinLnBrk="0">
              <a:defRPr lang="zh-TW" sz="900"/>
            </a:lvl4pPr>
            <a:lvl5pPr latinLnBrk="0">
              <a:defRPr lang="zh-TW" sz="900"/>
            </a:lvl5pPr>
            <a:lvl6pPr latinLnBrk="0">
              <a:defRPr lang="zh-TW" sz="900"/>
            </a:lvl6pPr>
            <a:lvl7pPr latinLnBrk="0">
              <a:defRPr lang="zh-TW" sz="900"/>
            </a:lvl7pPr>
            <a:lvl8pPr latinLnBrk="0">
              <a:defRPr lang="zh-TW" sz="900"/>
            </a:lvl8pPr>
            <a:lvl9pPr latinLnBrk="0">
              <a:defRPr lang="zh-TW" sz="9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文字版面配置區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TW" sz="1650" b="1">
                <a:solidFill>
                  <a:schemeClr val="tx1"/>
                </a:solidFill>
              </a:defRPr>
            </a:lvl1pPr>
            <a:lvl2pPr marL="342900" indent="0" latinLnBrk="0">
              <a:buNone/>
              <a:defRPr lang="zh-TW" sz="1500" b="1"/>
            </a:lvl2pPr>
            <a:lvl3pPr marL="685800" indent="0" latinLnBrk="0">
              <a:buNone/>
              <a:defRPr lang="zh-TW" sz="1350" b="1"/>
            </a:lvl3pPr>
            <a:lvl4pPr marL="1028700" indent="0" latinLnBrk="0">
              <a:buNone/>
              <a:defRPr lang="zh-TW" sz="1200" b="1"/>
            </a:lvl4pPr>
            <a:lvl5pPr marL="1371600" indent="0" latinLnBrk="0">
              <a:buNone/>
              <a:defRPr lang="zh-TW" sz="1200" b="1"/>
            </a:lvl5pPr>
            <a:lvl6pPr marL="1714500" indent="0" latinLnBrk="0">
              <a:buNone/>
              <a:defRPr lang="zh-TW" sz="1200" b="1"/>
            </a:lvl6pPr>
            <a:lvl7pPr marL="2057400" indent="0" latinLnBrk="0">
              <a:buNone/>
              <a:defRPr lang="zh-TW" sz="1200" b="1"/>
            </a:lvl7pPr>
            <a:lvl8pPr marL="2400300" indent="0" latinLnBrk="0">
              <a:buNone/>
              <a:defRPr lang="zh-TW" sz="1200" b="1"/>
            </a:lvl8pPr>
            <a:lvl9pPr marL="2743200" indent="0" latinLnBrk="0">
              <a:buNone/>
              <a:defRPr lang="zh-TW" sz="1200" b="1"/>
            </a:lvl9pPr>
          </a:lstStyle>
          <a:p>
            <a:pPr lvl="0"/>
            <a:r>
              <a:rPr lang="zh-TW" altLang="en-US"/>
              <a:t>編輯母片文字樣式</a:t>
            </a:r>
          </a:p>
        </p:txBody>
      </p:sp>
      <p:sp>
        <p:nvSpPr>
          <p:cNvPr id="6" name="內容版面配置區 5"/>
          <p:cNvSpPr>
            <a:spLocks noGrp="1"/>
          </p:cNvSpPr>
          <p:nvPr>
            <p:ph sz="quarter" idx="4"/>
          </p:nvPr>
        </p:nvSpPr>
        <p:spPr>
          <a:xfrm>
            <a:off x="6278880" y="2740734"/>
            <a:ext cx="4572000" cy="3288847"/>
          </a:xfrm>
        </p:spPr>
        <p:txBody>
          <a:bodyPr>
            <a:normAutofit/>
          </a:bodyPr>
          <a:lstStyle>
            <a:lvl1pPr latinLnBrk="0">
              <a:defRPr lang="zh-TW" sz="1350"/>
            </a:lvl1pPr>
            <a:lvl2pPr latinLnBrk="0">
              <a:defRPr lang="zh-TW" sz="1200"/>
            </a:lvl2pPr>
            <a:lvl3pPr latinLnBrk="0">
              <a:defRPr lang="zh-TW" sz="1050"/>
            </a:lvl3pPr>
            <a:lvl4pPr latinLnBrk="0">
              <a:defRPr lang="zh-TW" sz="900"/>
            </a:lvl4pPr>
            <a:lvl5pPr latinLnBrk="0">
              <a:defRPr lang="zh-TW" sz="900"/>
            </a:lvl5pPr>
            <a:lvl6pPr latinLnBrk="0">
              <a:defRPr lang="zh-TW" sz="900"/>
            </a:lvl6pPr>
            <a:lvl7pPr latinLnBrk="0">
              <a:defRPr lang="zh-TW" sz="900"/>
            </a:lvl7pPr>
            <a:lvl8pPr latinLnBrk="0">
              <a:defRPr lang="zh-TW" sz="900"/>
            </a:lvl8pPr>
            <a:lvl9pPr latinLnBrk="0">
              <a:defRPr lang="zh-TW" sz="9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日期版面配置區 6"/>
          <p:cNvSpPr>
            <a:spLocks noGrp="1"/>
          </p:cNvSpPr>
          <p:nvPr>
            <p:ph type="dt" sz="half" idx="10"/>
          </p:nvPr>
        </p:nvSpPr>
        <p:spPr/>
        <p:txBody>
          <a:bodyPr/>
          <a:lstStyle/>
          <a:p>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r>
              <a:rPr lang="zh-TW"/>
              <a:t>
            </a:t>
            </a:r>
            <a:fld id="{FC749032-2A07-4AE8-BA90-74324CAE0C87}" type="slidenum">
              <a:t>‹#›</a:t>
            </a:fld>
            <a:r>
              <a:rPr lang="zh-TW"/>
              <a:t>
            </a:t>
            </a: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Franklin Gothic Demi Cond" panose="020B0706030402020204" pitchFamily="34" charset="0"/>
              </a:defRPr>
            </a:lvl1pPr>
          </a:lstStyle>
          <a:p>
            <a:r>
              <a:rPr lang="zh-TW" altLang="en-US" dirty="0"/>
              <a:t>按一下以編輯母片標題樣式</a:t>
            </a:r>
            <a:endParaRPr lang="zh-TW" dirty="0"/>
          </a:p>
        </p:txBody>
      </p:sp>
      <p:sp>
        <p:nvSpPr>
          <p:cNvPr id="3" name="日期版面配置區 2"/>
          <p:cNvSpPr>
            <a:spLocks noGrp="1"/>
          </p:cNvSpPr>
          <p:nvPr>
            <p:ph type="dt" sz="half" idx="10"/>
          </p:nvPr>
        </p:nvSpPr>
        <p:spPr/>
        <p:txBody>
          <a:bodyPr/>
          <a:lstStyle/>
          <a:p>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群組 4"/>
          <p:cNvGrpSpPr/>
          <p:nvPr/>
        </p:nvGrpSpPr>
        <p:grpSpPr>
          <a:xfrm flipV="1">
            <a:off x="1585" y="0"/>
            <a:ext cx="12188827" cy="377952"/>
            <a:chOff x="-1" y="6480048"/>
            <a:chExt cx="12188827" cy="377952"/>
          </a:xfrm>
        </p:grpSpPr>
        <p:sp>
          <p:nvSpPr>
            <p:cNvPr id="6" name="矩形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7" name="矩形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日期版面配置區 1"/>
          <p:cNvSpPr>
            <a:spLocks noGrp="1"/>
          </p:cNvSpPr>
          <p:nvPr>
            <p:ph type="dt" sz="half" idx="10"/>
          </p:nvPr>
        </p:nvSpPr>
        <p:spPr/>
        <p:txBody>
          <a:bodyPr/>
          <a:lstStyle/>
          <a:p>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grpSp>
        <p:nvGrpSpPr>
          <p:cNvPr id="8" name="群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 1"/>
          <p:cNvSpPr>
            <a:spLocks noGrp="1"/>
          </p:cNvSpPr>
          <p:nvPr>
            <p:ph type="title"/>
          </p:nvPr>
        </p:nvSpPr>
        <p:spPr>
          <a:xfrm>
            <a:off x="7470648" y="2350008"/>
            <a:ext cx="4206240" cy="1993392"/>
          </a:xfrm>
        </p:spPr>
        <p:txBody>
          <a:bodyPr anchor="b">
            <a:normAutofit/>
          </a:bodyPr>
          <a:lstStyle>
            <a:lvl1pPr latinLnBrk="0">
              <a:defRPr lang="zh-TW" sz="2550" b="1"/>
            </a:lvl1pPr>
          </a:lstStyle>
          <a:p>
            <a:r>
              <a:rPr lang="zh-TW" altLang="en-US"/>
              <a:t>按一下以編輯母片標題樣式</a:t>
            </a:r>
            <a:endParaRPr lang="zh-TW"/>
          </a:p>
        </p:txBody>
      </p:sp>
      <p:sp>
        <p:nvSpPr>
          <p:cNvPr id="3" name="內容版面配置區 2"/>
          <p:cNvSpPr>
            <a:spLocks noGrp="1"/>
          </p:cNvSpPr>
          <p:nvPr>
            <p:ph idx="1"/>
          </p:nvPr>
        </p:nvSpPr>
        <p:spPr>
          <a:xfrm>
            <a:off x="457200" y="758952"/>
            <a:ext cx="6629400" cy="5330952"/>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900"/>
              </a:spcBef>
              <a:buNone/>
              <a:defRPr lang="zh-TW" sz="1200"/>
            </a:lvl1pPr>
            <a:lvl2pPr marL="342900" indent="0" latinLnBrk="0">
              <a:buNone/>
              <a:defRPr lang="zh-TW" sz="900"/>
            </a:lvl2pPr>
            <a:lvl3pPr marL="685800" indent="0" latinLnBrk="0">
              <a:buNone/>
              <a:defRPr lang="zh-TW" sz="750"/>
            </a:lvl3pPr>
            <a:lvl4pPr marL="1028700" indent="0" latinLnBrk="0">
              <a:buNone/>
              <a:defRPr lang="zh-TW" sz="675"/>
            </a:lvl4pPr>
            <a:lvl5pPr marL="1371600" indent="0" latinLnBrk="0">
              <a:buNone/>
              <a:defRPr lang="zh-TW" sz="675"/>
            </a:lvl5pPr>
            <a:lvl6pPr marL="1714500" indent="0" latinLnBrk="0">
              <a:buNone/>
              <a:defRPr lang="zh-TW" sz="675"/>
            </a:lvl6pPr>
            <a:lvl7pPr marL="2057400" indent="0" latinLnBrk="0">
              <a:buNone/>
              <a:defRPr lang="zh-TW" sz="675"/>
            </a:lvl7pPr>
            <a:lvl8pPr marL="2400300" indent="0" latinLnBrk="0">
              <a:buNone/>
              <a:defRPr lang="zh-TW" sz="675"/>
            </a:lvl8pPr>
            <a:lvl9pPr marL="2743200" indent="0" latinLnBrk="0">
              <a:buNone/>
              <a:defRPr lang="zh-TW" sz="675"/>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群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 1"/>
          <p:cNvSpPr>
            <a:spLocks noGrp="1"/>
          </p:cNvSpPr>
          <p:nvPr>
            <p:ph type="title"/>
          </p:nvPr>
        </p:nvSpPr>
        <p:spPr>
          <a:xfrm>
            <a:off x="7470648" y="2350008"/>
            <a:ext cx="4206240" cy="1993392"/>
          </a:xfrm>
        </p:spPr>
        <p:txBody>
          <a:bodyPr anchor="b">
            <a:normAutofit/>
          </a:bodyPr>
          <a:lstStyle>
            <a:lvl1pPr latinLnBrk="0">
              <a:defRPr lang="zh-TW" sz="2550" b="1"/>
            </a:lvl1pPr>
          </a:lstStyle>
          <a:p>
            <a:r>
              <a:rPr lang="zh-TW" altLang="en-US"/>
              <a:t>按一下以編輯母片標題樣式</a:t>
            </a:r>
            <a:endParaRPr lang="zh-TW"/>
          </a:p>
        </p:txBody>
      </p:sp>
      <p:sp>
        <p:nvSpPr>
          <p:cNvPr id="3" name="圖片版面配置區 2"/>
          <p:cNvSpPr>
            <a:spLocks noGrp="1"/>
          </p:cNvSpPr>
          <p:nvPr>
            <p:ph type="pic" idx="1"/>
          </p:nvPr>
        </p:nvSpPr>
        <p:spPr>
          <a:xfrm>
            <a:off x="150811" y="506104"/>
            <a:ext cx="6858003" cy="5843016"/>
          </a:xfrm>
          <a:solidFill>
            <a:schemeClr val="accent1">
              <a:lumMod val="40000"/>
              <a:lumOff val="60000"/>
            </a:schemeClr>
          </a:solidFill>
        </p:spPr>
        <p:txBody>
          <a:bodyPr>
            <a:normAutofit/>
          </a:bodyPr>
          <a:lstStyle>
            <a:lvl1pPr marL="0" indent="0" algn="ctr" latinLnBrk="0">
              <a:buNone/>
              <a:defRPr lang="zh-TW" sz="1500"/>
            </a:lvl1pPr>
            <a:lvl2pPr marL="342900" indent="0" latinLnBrk="0">
              <a:buNone/>
              <a:defRPr lang="zh-TW" sz="2100"/>
            </a:lvl2pPr>
            <a:lvl3pPr marL="685800" indent="0" latinLnBrk="0">
              <a:buNone/>
              <a:defRPr lang="zh-TW" sz="1800"/>
            </a:lvl3pPr>
            <a:lvl4pPr marL="1028700" indent="0" latinLnBrk="0">
              <a:buNone/>
              <a:defRPr lang="zh-TW" sz="1500"/>
            </a:lvl4pPr>
            <a:lvl5pPr marL="1371600" indent="0" latinLnBrk="0">
              <a:buNone/>
              <a:defRPr lang="zh-TW" sz="1500"/>
            </a:lvl5pPr>
            <a:lvl6pPr marL="1714500" indent="0" latinLnBrk="0">
              <a:buNone/>
              <a:defRPr lang="zh-TW" sz="1500"/>
            </a:lvl6pPr>
            <a:lvl7pPr marL="2057400" indent="0" latinLnBrk="0">
              <a:buNone/>
              <a:defRPr lang="zh-TW" sz="1500"/>
            </a:lvl7pPr>
            <a:lvl8pPr marL="2400300" indent="0" latinLnBrk="0">
              <a:buNone/>
              <a:defRPr lang="zh-TW" sz="1500"/>
            </a:lvl8pPr>
            <a:lvl9pPr marL="2743200" indent="0" latinLnBrk="0">
              <a:buNone/>
              <a:defRPr lang="zh-TW" sz="1500"/>
            </a:lvl9pPr>
          </a:lstStyle>
          <a:p>
            <a:r>
              <a:rPr lang="zh-TW" altLang="en-US"/>
              <a:t>按一下圖示以新增圖片</a:t>
            </a:r>
            <a:endParaRPr lang="zh-TW"/>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900"/>
              </a:spcBef>
              <a:buNone/>
              <a:defRPr lang="zh-TW" sz="1200"/>
            </a:lvl1pPr>
            <a:lvl2pPr marL="342900" indent="0" latinLnBrk="0">
              <a:buNone/>
              <a:defRPr lang="zh-TW" sz="900"/>
            </a:lvl2pPr>
            <a:lvl3pPr marL="685800" indent="0" latinLnBrk="0">
              <a:buNone/>
              <a:defRPr lang="zh-TW" sz="750"/>
            </a:lvl3pPr>
            <a:lvl4pPr marL="1028700" indent="0" latinLnBrk="0">
              <a:buNone/>
              <a:defRPr lang="zh-TW" sz="675"/>
            </a:lvl4pPr>
            <a:lvl5pPr marL="1371600" indent="0" latinLnBrk="0">
              <a:buNone/>
              <a:defRPr lang="zh-TW" sz="675"/>
            </a:lvl5pPr>
            <a:lvl6pPr marL="1714500" indent="0" latinLnBrk="0">
              <a:buNone/>
              <a:defRPr lang="zh-TW" sz="675"/>
            </a:lvl6pPr>
            <a:lvl7pPr marL="2057400" indent="0" latinLnBrk="0">
              <a:buNone/>
              <a:defRPr lang="zh-TW" sz="675"/>
            </a:lvl7pPr>
            <a:lvl8pPr marL="2400300" indent="0" latinLnBrk="0">
              <a:buNone/>
              <a:defRPr lang="zh-TW" sz="675"/>
            </a:lvl8pPr>
            <a:lvl9pPr marL="2743200" indent="0" latinLnBrk="0">
              <a:buNone/>
              <a:defRPr lang="zh-TW" sz="675"/>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群組 8"/>
          <p:cNvGrpSpPr/>
          <p:nvPr/>
        </p:nvGrpSpPr>
        <p:grpSpPr>
          <a:xfrm>
            <a:off x="0" y="6480048"/>
            <a:ext cx="12188827" cy="377952"/>
            <a:chOff x="-1" y="6480048"/>
            <a:chExt cx="12188827" cy="377952"/>
          </a:xfrm>
        </p:grpSpPr>
        <p:sp>
          <p:nvSpPr>
            <p:cNvPr id="7" name="矩形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8" name="矩形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版面配置區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341120" y="1901954"/>
            <a:ext cx="9509760" cy="4127627"/>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latinLnBrk="0">
              <a:defRPr lang="zh-TW" sz="675">
                <a:solidFill>
                  <a:schemeClr val="tx1"/>
                </a:solidFill>
              </a:defRPr>
            </a:lvl1pPr>
          </a:lstStyle>
          <a:p>
            <a:endParaRPr lang="zh-TW"/>
          </a:p>
        </p:txBody>
      </p:sp>
      <p:sp>
        <p:nvSpPr>
          <p:cNvPr id="5" name="頁尾版面配置區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latinLnBrk="0">
              <a:defRPr lang="zh-TW" sz="675">
                <a:solidFill>
                  <a:schemeClr val="tx1"/>
                </a:solidFill>
              </a:defRPr>
            </a:lvl1pPr>
          </a:lstStyle>
          <a:p>
            <a:endParaRPr lang="zh-TW"/>
          </a:p>
        </p:txBody>
      </p:sp>
      <p:sp>
        <p:nvSpPr>
          <p:cNvPr id="6" name="投影片編號版面配置區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latinLnBrk="0">
              <a:defRPr lang="zh-TW" sz="675">
                <a:solidFill>
                  <a:schemeClr val="tx1"/>
                </a:solidFill>
              </a:defRPr>
            </a:lvl1pPr>
          </a:lstStyle>
          <a:p>
            <a:fld id="{FC749032-2A07-4AE8-BA90-74324CAE0C87}" type="slidenum">
              <a:pPr/>
              <a:t>‹#›</a:t>
            </a:fld>
            <a:endParaRPr lang="zh-TW"/>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lang="zh-TW" sz="2550" b="1" kern="1200">
          <a:solidFill>
            <a:schemeClr val="tx1"/>
          </a:solidFill>
          <a:latin typeface="+mj-lt"/>
          <a:ea typeface="+mj-ea"/>
          <a:cs typeface="+mj-cs"/>
        </a:defRPr>
      </a:lvl1pPr>
    </p:titleStyle>
    <p:body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mn-lt"/>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mn-lt"/>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mn-lt"/>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mn-lt"/>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mn-lt"/>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p:bodyStyle>
    <p:otherStyle>
      <a:defPPr>
        <a:defRPr lang="zh-TW"/>
      </a:defPPr>
      <a:lvl1pPr marL="0" algn="l" defTabSz="685800" rtl="0" eaLnBrk="1" latinLnBrk="0" hangingPunct="1">
        <a:defRPr lang="zh-TW" sz="1350" kern="1200">
          <a:solidFill>
            <a:schemeClr val="tx1"/>
          </a:solidFill>
          <a:latin typeface="+mn-lt"/>
          <a:ea typeface="+mn-ea"/>
          <a:cs typeface="+mn-cs"/>
        </a:defRPr>
      </a:lvl1pPr>
      <a:lvl2pPr marL="342900" algn="l" defTabSz="685800" rtl="0" eaLnBrk="1" latinLnBrk="0" hangingPunct="1">
        <a:defRPr lang="zh-TW" sz="1350" kern="1200">
          <a:solidFill>
            <a:schemeClr val="tx1"/>
          </a:solidFill>
          <a:latin typeface="+mn-lt"/>
          <a:ea typeface="+mn-ea"/>
          <a:cs typeface="+mn-cs"/>
        </a:defRPr>
      </a:lvl2pPr>
      <a:lvl3pPr marL="685800" algn="l" defTabSz="685800" rtl="0" eaLnBrk="1" latinLnBrk="0" hangingPunct="1">
        <a:defRPr lang="zh-TW" sz="1350" kern="1200">
          <a:solidFill>
            <a:schemeClr val="tx1"/>
          </a:solidFill>
          <a:latin typeface="+mn-lt"/>
          <a:ea typeface="+mn-ea"/>
          <a:cs typeface="+mn-cs"/>
        </a:defRPr>
      </a:lvl3pPr>
      <a:lvl4pPr marL="1028700" algn="l" defTabSz="685800" rtl="0" eaLnBrk="1" latinLnBrk="0" hangingPunct="1">
        <a:defRPr lang="zh-TW" sz="1350" kern="1200">
          <a:solidFill>
            <a:schemeClr val="tx1"/>
          </a:solidFill>
          <a:latin typeface="+mn-lt"/>
          <a:ea typeface="+mn-ea"/>
          <a:cs typeface="+mn-cs"/>
        </a:defRPr>
      </a:lvl4pPr>
      <a:lvl5pPr marL="1371600" algn="l" defTabSz="685800" rtl="0" eaLnBrk="1" latinLnBrk="0" hangingPunct="1">
        <a:defRPr lang="zh-TW" sz="1350" kern="1200">
          <a:solidFill>
            <a:schemeClr val="tx1"/>
          </a:solidFill>
          <a:latin typeface="+mn-lt"/>
          <a:ea typeface="+mn-ea"/>
          <a:cs typeface="+mn-cs"/>
        </a:defRPr>
      </a:lvl5pPr>
      <a:lvl6pPr marL="1714500" algn="l" defTabSz="685800" rtl="0" eaLnBrk="1" latinLnBrk="0" hangingPunct="1">
        <a:defRPr lang="zh-TW" sz="1350" kern="1200">
          <a:solidFill>
            <a:schemeClr val="tx1"/>
          </a:solidFill>
          <a:latin typeface="+mn-lt"/>
          <a:ea typeface="+mn-ea"/>
          <a:cs typeface="+mn-cs"/>
        </a:defRPr>
      </a:lvl6pPr>
      <a:lvl7pPr marL="2057400" algn="l" defTabSz="685800" rtl="0" eaLnBrk="1" latinLnBrk="0" hangingPunct="1">
        <a:defRPr lang="zh-TW" sz="1350" kern="1200">
          <a:solidFill>
            <a:schemeClr val="tx1"/>
          </a:solidFill>
          <a:latin typeface="+mn-lt"/>
          <a:ea typeface="+mn-ea"/>
          <a:cs typeface="+mn-cs"/>
        </a:defRPr>
      </a:lvl7pPr>
      <a:lvl8pPr marL="2400300" algn="l" defTabSz="685800" rtl="0" eaLnBrk="1" latinLnBrk="0" hangingPunct="1">
        <a:defRPr lang="zh-TW" sz="1350" kern="1200">
          <a:solidFill>
            <a:schemeClr val="tx1"/>
          </a:solidFill>
          <a:latin typeface="+mn-lt"/>
          <a:ea typeface="+mn-ea"/>
          <a:cs typeface="+mn-cs"/>
        </a:defRPr>
      </a:lvl8pPr>
      <a:lvl9pPr marL="2743200" algn="l" defTabSz="685800" rtl="0" eaLnBrk="1" latinLnBrk="0" hangingPunct="1">
        <a:defRPr lang="zh-TW"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lrightchiu.github.io/SecondRound/hash-tableopen-addressing.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gate-gate-cs-2015-set-2-question-4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javatpoint.com/dbms-dynamic-hash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tsnien.idv.tw/Security_WebBook/%E7%AC%AC%E5%9B%9B%E7%AB%A0%20%E9%9B%9C%E6%B9%8A%E8%88%87%E4%BA%82%E6%95%B8%E6%BC%94%E7%AE%97%E6%B3%95.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1737360" y="1960093"/>
            <a:ext cx="8981440" cy="1683790"/>
          </a:xfrm>
        </p:spPr>
        <p:txBody>
          <a:bodyPr>
            <a:noAutofit/>
          </a:bodyPr>
          <a:lstStyle/>
          <a:p>
            <a:r>
              <a:rPr lang="en-US" altLang="zh-TW" sz="3600">
                <a:latin typeface="Franklin Gothic Demi Cond" panose="020B0706030402020204" pitchFamily="34" charset="0"/>
              </a:rPr>
              <a:t>Ch8 Hashing</a:t>
            </a:r>
            <a:endParaRPr lang="zh-TW" altLang="zh-TW" sz="3600" dirty="0">
              <a:latin typeface="Franklin Gothic Demi Cond" panose="020B0706030402020204" pitchFamily="34" charset="0"/>
            </a:endParaRPr>
          </a:p>
        </p:txBody>
      </p:sp>
      <p:sp>
        <p:nvSpPr>
          <p:cNvPr id="7" name="副標題 6"/>
          <p:cNvSpPr>
            <a:spLocks noGrp="1"/>
          </p:cNvSpPr>
          <p:nvPr>
            <p:ph type="subTitle" idx="1"/>
          </p:nvPr>
        </p:nvSpPr>
        <p:spPr>
          <a:xfrm>
            <a:off x="1295400" y="3651503"/>
            <a:ext cx="9601200" cy="1471390"/>
          </a:xfrm>
        </p:spPr>
        <p:txBody>
          <a:bodyPr>
            <a:normAutofit/>
          </a:bodyPr>
          <a:lstStyle/>
          <a:p>
            <a:r>
              <a:rPr lang="en-US" altLang="zh-TW" sz="2400" dirty="0">
                <a:latin typeface="Franklin Gothic Demi Cond" panose="020B0706030402020204" pitchFamily="34" charset="0"/>
              </a:rPr>
              <a:t>Date: 2020/12/15</a:t>
            </a:r>
          </a:p>
          <a:p>
            <a:r>
              <a:rPr lang="en-US" altLang="zh-TW" sz="2400" dirty="0">
                <a:latin typeface="Franklin Gothic Demi Cond" panose="020B0706030402020204" pitchFamily="34" charset="0"/>
              </a:rPr>
              <a:t>TA: </a:t>
            </a:r>
            <a:r>
              <a:rPr lang="zh-TW" altLang="en-US" sz="2400" dirty="0">
                <a:latin typeface="Franklin Gothic Demi Cond" panose="020B0706030402020204" pitchFamily="34" charset="0"/>
              </a:rPr>
              <a:t>江政勳</a:t>
            </a: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B1D44C-E012-4DCB-B66C-0134979C16EC}"/>
              </a:ext>
            </a:extLst>
          </p:cNvPr>
          <p:cNvSpPr>
            <a:spLocks noGrp="1"/>
          </p:cNvSpPr>
          <p:nvPr>
            <p:ph type="title"/>
          </p:nvPr>
        </p:nvSpPr>
        <p:spPr/>
        <p:txBody>
          <a:bodyPr>
            <a:normAutofit/>
          </a:bodyPr>
          <a:lstStyle/>
          <a:p>
            <a:r>
              <a:rPr lang="en-US" altLang="zh-TW" sz="3600" dirty="0"/>
              <a:t>Q2_Ans</a:t>
            </a:r>
            <a:r>
              <a:rPr lang="zh-TW" altLang="en-US" sz="3600" dirty="0"/>
              <a:t> </a:t>
            </a:r>
            <a:r>
              <a:rPr lang="en-US" altLang="zh-TW" sz="3600" dirty="0"/>
              <a:t>(Appendix_2)</a:t>
            </a:r>
            <a:endParaRPr lang="zh-TW" altLang="en-US" sz="3200" dirty="0"/>
          </a:p>
        </p:txBody>
      </p:sp>
      <p:sp>
        <p:nvSpPr>
          <p:cNvPr id="4" name="投影片編號版面配置區 3">
            <a:extLst>
              <a:ext uri="{FF2B5EF4-FFF2-40B4-BE49-F238E27FC236}">
                <a16:creationId xmlns:a16="http://schemas.microsoft.com/office/drawing/2014/main" id="{8C65AF4E-E065-4FC5-ACF1-10D6EDEA5B6B}"/>
              </a:ext>
            </a:extLst>
          </p:cNvPr>
          <p:cNvSpPr>
            <a:spLocks noGrp="1"/>
          </p:cNvSpPr>
          <p:nvPr>
            <p:ph type="sldNum" sz="quarter" idx="12"/>
          </p:nvPr>
        </p:nvSpPr>
        <p:spPr/>
        <p:txBody>
          <a:bodyPr/>
          <a:lstStyle/>
          <a:p>
            <a:fld id="{FC749032-2A07-4AE8-BA90-74324CAE0C87}" type="slidenum">
              <a:rPr lang="en-US" altLang="zh-TW" smtClean="0"/>
              <a:pPr/>
              <a:t>10</a:t>
            </a:fld>
            <a:endParaRPr lang="en-US" altLang="en-US" dirty="0"/>
          </a:p>
        </p:txBody>
      </p:sp>
      <p:pic>
        <p:nvPicPr>
          <p:cNvPr id="5" name="圖片 4">
            <a:extLst>
              <a:ext uri="{FF2B5EF4-FFF2-40B4-BE49-F238E27FC236}">
                <a16:creationId xmlns:a16="http://schemas.microsoft.com/office/drawing/2014/main" id="{DD7B9F3D-C8E3-46D4-B29C-AC31FE7352D3}"/>
              </a:ext>
            </a:extLst>
          </p:cNvPr>
          <p:cNvPicPr>
            <a:picLocks noChangeAspect="1"/>
          </p:cNvPicPr>
          <p:nvPr/>
        </p:nvPicPr>
        <p:blipFill>
          <a:blip r:embed="rId2"/>
          <a:stretch>
            <a:fillRect/>
          </a:stretch>
        </p:blipFill>
        <p:spPr>
          <a:xfrm>
            <a:off x="292660" y="2030490"/>
            <a:ext cx="11633649" cy="1810931"/>
          </a:xfrm>
          <a:prstGeom prst="rect">
            <a:avLst/>
          </a:prstGeom>
        </p:spPr>
      </p:pic>
      <p:pic>
        <p:nvPicPr>
          <p:cNvPr id="6" name="圖片 5">
            <a:extLst>
              <a:ext uri="{FF2B5EF4-FFF2-40B4-BE49-F238E27FC236}">
                <a16:creationId xmlns:a16="http://schemas.microsoft.com/office/drawing/2014/main" id="{08DA3C08-70E5-45BE-8B79-D367BB2A505C}"/>
              </a:ext>
            </a:extLst>
          </p:cNvPr>
          <p:cNvPicPr>
            <a:picLocks noChangeAspect="1"/>
          </p:cNvPicPr>
          <p:nvPr/>
        </p:nvPicPr>
        <p:blipFill>
          <a:blip r:embed="rId3"/>
          <a:stretch>
            <a:fillRect/>
          </a:stretch>
        </p:blipFill>
        <p:spPr>
          <a:xfrm>
            <a:off x="292660" y="4057839"/>
            <a:ext cx="11361219" cy="2196088"/>
          </a:xfrm>
          <a:prstGeom prst="rect">
            <a:avLst/>
          </a:prstGeom>
        </p:spPr>
      </p:pic>
    </p:spTree>
    <p:extLst>
      <p:ext uri="{BB962C8B-B14F-4D97-AF65-F5344CB8AC3E}">
        <p14:creationId xmlns:p14="http://schemas.microsoft.com/office/powerpoint/2010/main" val="83563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AB4DB5-B266-4BDD-A589-38B5E6FC9AB6}"/>
              </a:ext>
            </a:extLst>
          </p:cNvPr>
          <p:cNvSpPr>
            <a:spLocks noGrp="1"/>
          </p:cNvSpPr>
          <p:nvPr>
            <p:ph type="title"/>
          </p:nvPr>
        </p:nvSpPr>
        <p:spPr/>
        <p:txBody>
          <a:bodyPr>
            <a:normAutofit/>
          </a:bodyPr>
          <a:lstStyle/>
          <a:p>
            <a:r>
              <a:rPr lang="en-US" altLang="zh-TW" sz="3600" dirty="0"/>
              <a:t>Q3 (a)</a:t>
            </a:r>
            <a:endParaRPr lang="zh-TW" altLang="en-US" sz="3600" dirty="0"/>
          </a:p>
        </p:txBody>
      </p:sp>
      <p:sp>
        <p:nvSpPr>
          <p:cNvPr id="3" name="內容版面配置區 2">
            <a:extLst>
              <a:ext uri="{FF2B5EF4-FFF2-40B4-BE49-F238E27FC236}">
                <a16:creationId xmlns:a16="http://schemas.microsoft.com/office/drawing/2014/main" id="{89C7CF51-CDC6-46F1-B9FF-A146D79B482B}"/>
              </a:ext>
            </a:extLst>
          </p:cNvPr>
          <p:cNvSpPr>
            <a:spLocks noGrp="1"/>
          </p:cNvSpPr>
          <p:nvPr>
            <p:ph idx="1"/>
          </p:nvPr>
        </p:nvSpPr>
        <p:spPr/>
        <p:txBody>
          <a:bodyPr>
            <a:normAutofit/>
          </a:bodyPr>
          <a:lstStyle/>
          <a:p>
            <a:pPr lvl="0" algn="just"/>
            <a:r>
              <a:rPr lang="en-US" altLang="zh-TW" sz="2400" dirty="0"/>
              <a:t>When implementing a hash table, one of the commonly used collision resolution methods is open addressing. Assume that k is the key, m is the size of the hash table, and each table entry can hold one key.</a:t>
            </a:r>
          </a:p>
          <a:p>
            <a:pPr marL="274320" lvl="1" indent="0" algn="just">
              <a:buNone/>
            </a:pPr>
            <a:r>
              <a:rPr lang="en-US" altLang="zh-TW" sz="2250" dirty="0"/>
              <a:t>a. The simplest open addressing method is called linear probing, where if a slot is already occupied, the following slots are “probed” sequentially. Assume an auxiliary hash function </a:t>
            </a:r>
            <a:r>
              <a:rPr lang="en-US" altLang="zh-TW" sz="2250" i="1" dirty="0"/>
              <a:t>h’(k)=k </a:t>
            </a:r>
            <a:r>
              <a:rPr lang="en-US" altLang="zh-TW" sz="2250" dirty="0"/>
              <a:t>mod</a:t>
            </a:r>
            <a:r>
              <a:rPr lang="en-US" altLang="zh-TW" sz="2250" i="1" dirty="0"/>
              <a:t> m</a:t>
            </a:r>
            <a:r>
              <a:rPr lang="en-US" altLang="zh-TW" sz="2250" dirty="0"/>
              <a:t>. Please give the hash function </a:t>
            </a:r>
            <a:r>
              <a:rPr lang="en-US" altLang="zh-TW" sz="2250" i="1" dirty="0"/>
              <a:t>h(</a:t>
            </a:r>
            <a:r>
              <a:rPr lang="en-US" altLang="zh-TW" sz="2250" i="1" dirty="0" err="1"/>
              <a:t>k,i</a:t>
            </a:r>
            <a:r>
              <a:rPr lang="en-US" altLang="zh-TW" sz="2250" i="1" dirty="0"/>
              <a:t>)</a:t>
            </a:r>
            <a:r>
              <a:rPr lang="en-US" altLang="zh-TW" sz="2250" dirty="0"/>
              <a:t> of linear probing with the given auxiliary function, where </a:t>
            </a:r>
            <a:r>
              <a:rPr lang="en-US" altLang="zh-TW" sz="2250" i="1" dirty="0" err="1"/>
              <a:t>i</a:t>
            </a:r>
            <a:r>
              <a:rPr lang="en-US" altLang="zh-TW" sz="2250" dirty="0"/>
              <a:t> is the number of times the hash table has been probed with this key (and thus </a:t>
            </a:r>
            <a:r>
              <a:rPr lang="en-US" altLang="zh-TW" sz="2250" i="1" dirty="0" err="1"/>
              <a:t>i</a:t>
            </a:r>
            <a:r>
              <a:rPr lang="en-US" altLang="zh-TW" sz="2250" dirty="0"/>
              <a:t> always starts from 0).</a:t>
            </a:r>
            <a:endParaRPr lang="zh-TW" altLang="zh-TW" sz="2250" dirty="0"/>
          </a:p>
          <a:p>
            <a:pPr lvl="1" algn="just"/>
            <a:endParaRPr lang="zh-TW" altLang="en-US" sz="2100" dirty="0"/>
          </a:p>
        </p:txBody>
      </p:sp>
      <p:sp>
        <p:nvSpPr>
          <p:cNvPr id="4" name="投影片編號版面配置區 3">
            <a:extLst>
              <a:ext uri="{FF2B5EF4-FFF2-40B4-BE49-F238E27FC236}">
                <a16:creationId xmlns:a16="http://schemas.microsoft.com/office/drawing/2014/main" id="{31CABF08-F012-4D25-97C7-ADA00955559C}"/>
              </a:ext>
            </a:extLst>
          </p:cNvPr>
          <p:cNvSpPr>
            <a:spLocks noGrp="1"/>
          </p:cNvSpPr>
          <p:nvPr>
            <p:ph type="sldNum" sz="quarter" idx="12"/>
          </p:nvPr>
        </p:nvSpPr>
        <p:spPr/>
        <p:txBody>
          <a:bodyPr/>
          <a:lstStyle/>
          <a:p>
            <a:fld id="{FC749032-2A07-4AE8-BA90-74324CAE0C87}" type="slidenum">
              <a:rPr lang="en-US" altLang="zh-TW" smtClean="0"/>
              <a:pPr/>
              <a:t>11</a:t>
            </a:fld>
            <a:endParaRPr lang="en-US" altLang="en-US" dirty="0"/>
          </a:p>
        </p:txBody>
      </p:sp>
      <p:sp>
        <p:nvSpPr>
          <p:cNvPr id="6" name="矩形 5">
            <a:extLst>
              <a:ext uri="{FF2B5EF4-FFF2-40B4-BE49-F238E27FC236}">
                <a16:creationId xmlns:a16="http://schemas.microsoft.com/office/drawing/2014/main" id="{D9AEB8DC-309B-4A11-AD46-77B2FE245333}"/>
              </a:ext>
            </a:extLst>
          </p:cNvPr>
          <p:cNvSpPr/>
          <p:nvPr/>
        </p:nvSpPr>
        <p:spPr>
          <a:xfrm>
            <a:off x="63610" y="6566951"/>
            <a:ext cx="9398442" cy="307777"/>
          </a:xfrm>
          <a:prstGeom prst="rect">
            <a:avLst/>
          </a:prstGeom>
        </p:spPr>
        <p:txBody>
          <a:bodyPr wrap="square">
            <a:spAutoFit/>
          </a:bodyPr>
          <a:lstStyle/>
          <a:p>
            <a:r>
              <a:rPr lang="zh-TW" altLang="en-US" sz="1400" dirty="0">
                <a:latin typeface="Franklin Gothic Demi Cond" panose="020B0706030402020204" pitchFamily="34" charset="0"/>
                <a:hlinkClick r:id="rId3"/>
              </a:rPr>
              <a:t>https://alrightchiu.github.io/SecondRound/hash-tableopen-addressing.html</a:t>
            </a:r>
            <a:endParaRPr lang="zh-TW" altLang="en-US" sz="1400" dirty="0">
              <a:latin typeface="Franklin Gothic Demi Cond" panose="020B0706030402020204" pitchFamily="34" charset="0"/>
            </a:endParaRPr>
          </a:p>
        </p:txBody>
      </p:sp>
    </p:spTree>
    <p:extLst>
      <p:ext uri="{BB962C8B-B14F-4D97-AF65-F5344CB8AC3E}">
        <p14:creationId xmlns:p14="http://schemas.microsoft.com/office/powerpoint/2010/main" val="387431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EFF2BA-966B-4EC7-ADB9-8A885445C3EF}"/>
              </a:ext>
            </a:extLst>
          </p:cNvPr>
          <p:cNvSpPr>
            <a:spLocks noGrp="1"/>
          </p:cNvSpPr>
          <p:nvPr>
            <p:ph type="title"/>
          </p:nvPr>
        </p:nvSpPr>
        <p:spPr/>
        <p:txBody>
          <a:bodyPr>
            <a:normAutofit/>
          </a:bodyPr>
          <a:lstStyle/>
          <a:p>
            <a:r>
              <a:rPr lang="en-US" altLang="zh-TW" sz="3600" dirty="0"/>
              <a:t>Q3 (b)</a:t>
            </a:r>
            <a:endParaRPr lang="zh-TW" altLang="en-US" sz="3200" dirty="0"/>
          </a:p>
        </p:txBody>
      </p:sp>
      <p:sp>
        <p:nvSpPr>
          <p:cNvPr id="3" name="內容版面配置區 2">
            <a:extLst>
              <a:ext uri="{FF2B5EF4-FFF2-40B4-BE49-F238E27FC236}">
                <a16:creationId xmlns:a16="http://schemas.microsoft.com/office/drawing/2014/main" id="{83468772-472C-4103-8391-B425B8791E5A}"/>
              </a:ext>
            </a:extLst>
          </p:cNvPr>
          <p:cNvSpPr>
            <a:spLocks noGrp="1"/>
          </p:cNvSpPr>
          <p:nvPr>
            <p:ph idx="1"/>
          </p:nvPr>
        </p:nvSpPr>
        <p:spPr/>
        <p:txBody>
          <a:bodyPr>
            <a:normAutofit/>
          </a:bodyPr>
          <a:lstStyle/>
          <a:p>
            <a:pPr marL="274320" lvl="1" indent="0" algn="just">
              <a:buNone/>
            </a:pPr>
            <a:r>
              <a:rPr lang="en-US" altLang="zh-TW" sz="2250" dirty="0"/>
              <a:t>b. Linear probing is easy to implement but suffers from the problem of primary clustering. A more complex open addressing method which can mitigate this problem is double hashing, using a hash function in the form of </a:t>
            </a:r>
            <a:r>
              <a:rPr lang="en-US" altLang="zh-TW" sz="2250" i="1" dirty="0"/>
              <a:t>h(</a:t>
            </a:r>
            <a:r>
              <a:rPr lang="en-US" altLang="zh-TW" sz="2250" i="1" dirty="0" err="1"/>
              <a:t>k,i</a:t>
            </a:r>
            <a:r>
              <a:rPr lang="en-US" altLang="zh-TW" sz="2250" i="1" dirty="0"/>
              <a:t>)=(h</a:t>
            </a:r>
            <a:r>
              <a:rPr lang="en-US" altLang="zh-TW" sz="2250" i="1" baseline="-25000" dirty="0"/>
              <a:t>1</a:t>
            </a:r>
            <a:r>
              <a:rPr lang="en-US" altLang="zh-TW" sz="2250" i="1" dirty="0"/>
              <a:t>(k)+ih</a:t>
            </a:r>
            <a:r>
              <a:rPr lang="en-US" altLang="zh-TW" sz="2250" i="1" baseline="-25000" dirty="0"/>
              <a:t>2</a:t>
            </a:r>
            <a:r>
              <a:rPr lang="en-US" altLang="zh-TW" sz="2250" i="1" dirty="0"/>
              <a:t>(k))</a:t>
            </a:r>
            <a:r>
              <a:rPr lang="en-US" altLang="zh-TW" sz="2250" dirty="0"/>
              <a:t> mod </a:t>
            </a:r>
            <a:r>
              <a:rPr lang="en-US" altLang="zh-TW" sz="2250" i="1" dirty="0"/>
              <a:t>m</a:t>
            </a:r>
            <a:r>
              <a:rPr lang="en-US" altLang="zh-TW" sz="2250" dirty="0"/>
              <a:t>, with two auxiliary hash functions </a:t>
            </a:r>
            <a:r>
              <a:rPr lang="en-US" altLang="zh-TW" sz="2250" i="1" dirty="0"/>
              <a:t>h</a:t>
            </a:r>
            <a:r>
              <a:rPr lang="en-US" altLang="zh-TW" sz="2250" i="1" baseline="-25000" dirty="0"/>
              <a:t>1</a:t>
            </a:r>
            <a:r>
              <a:rPr lang="en-US" altLang="zh-TW" sz="2250" i="1" dirty="0"/>
              <a:t>(k)</a:t>
            </a:r>
            <a:r>
              <a:rPr lang="en-US" altLang="zh-TW" sz="2250" dirty="0"/>
              <a:t> and </a:t>
            </a:r>
            <a:r>
              <a:rPr lang="en-US" altLang="zh-TW" sz="2250" i="1" dirty="0"/>
              <a:t>h</a:t>
            </a:r>
            <a:r>
              <a:rPr lang="en-US" altLang="zh-TW" sz="2250" i="1" baseline="-25000" dirty="0"/>
              <a:t>2</a:t>
            </a:r>
            <a:r>
              <a:rPr lang="en-US" altLang="zh-TW" sz="2250" i="1" dirty="0"/>
              <a:t>(k)</a:t>
            </a:r>
            <a:r>
              <a:rPr lang="en-US" altLang="zh-TW" sz="2250" dirty="0"/>
              <a:t>. The number</a:t>
            </a:r>
            <a:r>
              <a:rPr lang="en-US" altLang="zh-TW" sz="2250" i="1" dirty="0"/>
              <a:t> </a:t>
            </a:r>
            <a:r>
              <a:rPr lang="en-US" altLang="zh-TW" sz="2250" i="1" dirty="0" err="1"/>
              <a:t>i</a:t>
            </a:r>
            <a:r>
              <a:rPr lang="en-US" altLang="zh-TW" sz="2250" i="1" dirty="0"/>
              <a:t> </a:t>
            </a:r>
            <a:r>
              <a:rPr lang="en-US" altLang="zh-TW" sz="2250" dirty="0"/>
              <a:t>is the number of times the hash table has been probed with the key </a:t>
            </a:r>
            <a:r>
              <a:rPr lang="en-US" altLang="zh-TW" sz="2250" i="1" dirty="0"/>
              <a:t>k</a:t>
            </a:r>
            <a:r>
              <a:rPr lang="en-US" altLang="zh-TW" sz="2250" dirty="0"/>
              <a:t>. Assume two auxiliary hash functions </a:t>
            </a:r>
            <a:r>
              <a:rPr lang="en-US" altLang="zh-TW" sz="2250" i="1" dirty="0"/>
              <a:t>h</a:t>
            </a:r>
            <a:r>
              <a:rPr lang="en-US" altLang="zh-TW" sz="2250" i="1" baseline="-25000" dirty="0"/>
              <a:t>1</a:t>
            </a:r>
            <a:r>
              <a:rPr lang="en-US" altLang="zh-TW" sz="2250" i="1" dirty="0"/>
              <a:t>(k)=k</a:t>
            </a:r>
            <a:r>
              <a:rPr lang="en-US" altLang="zh-TW" sz="2250" dirty="0"/>
              <a:t> mod 16, </a:t>
            </a:r>
            <a:r>
              <a:rPr lang="en-US" altLang="zh-TW" sz="2250" i="1" dirty="0"/>
              <a:t>h</a:t>
            </a:r>
            <a:r>
              <a:rPr lang="en-US" altLang="zh-TW" sz="2250" i="1" baseline="-25000" dirty="0"/>
              <a:t>2</a:t>
            </a:r>
            <a:r>
              <a:rPr lang="en-US" altLang="zh-TW" sz="2250" i="1" dirty="0"/>
              <a:t>(k)=1+(k mod 15)</a:t>
            </a:r>
            <a:r>
              <a:rPr lang="en-US" altLang="zh-TW" sz="2250" dirty="0"/>
              <a:t>. Show the final hash table content after inserting all of the following keys to an initially empty hash table in the given order: {16,3,35,67,51,1,15,31,19,17}.</a:t>
            </a:r>
            <a:endParaRPr lang="zh-TW" altLang="en-US" sz="2250" dirty="0"/>
          </a:p>
        </p:txBody>
      </p:sp>
      <p:sp>
        <p:nvSpPr>
          <p:cNvPr id="4" name="投影片編號版面配置區 3">
            <a:extLst>
              <a:ext uri="{FF2B5EF4-FFF2-40B4-BE49-F238E27FC236}">
                <a16:creationId xmlns:a16="http://schemas.microsoft.com/office/drawing/2014/main" id="{6F53EA99-2202-4B52-B302-0F49D68242C8}"/>
              </a:ext>
            </a:extLst>
          </p:cNvPr>
          <p:cNvSpPr>
            <a:spLocks noGrp="1"/>
          </p:cNvSpPr>
          <p:nvPr>
            <p:ph type="sldNum" sz="quarter" idx="12"/>
          </p:nvPr>
        </p:nvSpPr>
        <p:spPr/>
        <p:txBody>
          <a:bodyPr/>
          <a:lstStyle/>
          <a:p>
            <a:fld id="{FC749032-2A07-4AE8-BA90-74324CAE0C87}" type="slidenum">
              <a:rPr lang="en-US" altLang="zh-TW" smtClean="0"/>
              <a:pPr/>
              <a:t>12</a:t>
            </a:fld>
            <a:endParaRPr lang="en-US" altLang="en-US" dirty="0"/>
          </a:p>
        </p:txBody>
      </p:sp>
    </p:spTree>
    <p:extLst>
      <p:ext uri="{BB962C8B-B14F-4D97-AF65-F5344CB8AC3E}">
        <p14:creationId xmlns:p14="http://schemas.microsoft.com/office/powerpoint/2010/main" val="2335399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6780CB-3673-4725-A888-42AC7D08D0FB}"/>
              </a:ext>
            </a:extLst>
          </p:cNvPr>
          <p:cNvSpPr>
            <a:spLocks noGrp="1"/>
          </p:cNvSpPr>
          <p:nvPr>
            <p:ph type="title"/>
          </p:nvPr>
        </p:nvSpPr>
        <p:spPr/>
        <p:txBody>
          <a:bodyPr>
            <a:normAutofit/>
          </a:bodyPr>
          <a:lstStyle/>
          <a:p>
            <a:r>
              <a:rPr lang="en-US" altLang="zh-TW" sz="3600" dirty="0"/>
              <a:t>Q3 (c)</a:t>
            </a:r>
            <a:endParaRPr lang="zh-TW" altLang="en-US" sz="3200" dirty="0"/>
          </a:p>
        </p:txBody>
      </p:sp>
      <p:sp>
        <p:nvSpPr>
          <p:cNvPr id="3" name="內容版面配置區 2">
            <a:extLst>
              <a:ext uri="{FF2B5EF4-FFF2-40B4-BE49-F238E27FC236}">
                <a16:creationId xmlns:a16="http://schemas.microsoft.com/office/drawing/2014/main" id="{2D5D5918-77F2-4347-B027-4829DDFF3F75}"/>
              </a:ext>
            </a:extLst>
          </p:cNvPr>
          <p:cNvSpPr>
            <a:spLocks noGrp="1"/>
          </p:cNvSpPr>
          <p:nvPr>
            <p:ph idx="1"/>
          </p:nvPr>
        </p:nvSpPr>
        <p:spPr/>
        <p:txBody>
          <a:bodyPr>
            <a:normAutofit/>
          </a:bodyPr>
          <a:lstStyle/>
          <a:p>
            <a:pPr marL="274320" lvl="1" indent="0">
              <a:buNone/>
            </a:pPr>
            <a:r>
              <a:rPr lang="en-US" altLang="zh-TW" sz="2250" dirty="0"/>
              <a:t>c. Prof. Alpha proposes a different double hashing method, using two auxiliary hash functions h1(k)=k mod 16 and h2(k)=2(k mod 8). Assume the table size m is 16. Please give an example to illustrate why Prof. Alpha’s method is problematic.</a:t>
            </a:r>
            <a:endParaRPr lang="zh-TW" altLang="en-US" sz="2250" dirty="0"/>
          </a:p>
        </p:txBody>
      </p:sp>
      <p:sp>
        <p:nvSpPr>
          <p:cNvPr id="4" name="投影片編號版面配置區 3">
            <a:extLst>
              <a:ext uri="{FF2B5EF4-FFF2-40B4-BE49-F238E27FC236}">
                <a16:creationId xmlns:a16="http://schemas.microsoft.com/office/drawing/2014/main" id="{C9FF9619-B480-45E3-AB47-8123E730A3EE}"/>
              </a:ext>
            </a:extLst>
          </p:cNvPr>
          <p:cNvSpPr>
            <a:spLocks noGrp="1"/>
          </p:cNvSpPr>
          <p:nvPr>
            <p:ph type="sldNum" sz="quarter" idx="12"/>
          </p:nvPr>
        </p:nvSpPr>
        <p:spPr/>
        <p:txBody>
          <a:bodyPr/>
          <a:lstStyle/>
          <a:p>
            <a:fld id="{FC749032-2A07-4AE8-BA90-74324CAE0C87}" type="slidenum">
              <a:rPr lang="en-US" altLang="zh-TW" smtClean="0"/>
              <a:pPr/>
              <a:t>13</a:t>
            </a:fld>
            <a:endParaRPr lang="en-US" altLang="en-US" dirty="0"/>
          </a:p>
        </p:txBody>
      </p:sp>
    </p:spTree>
    <p:extLst>
      <p:ext uri="{BB962C8B-B14F-4D97-AF65-F5344CB8AC3E}">
        <p14:creationId xmlns:p14="http://schemas.microsoft.com/office/powerpoint/2010/main" val="40598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FD7EA9-8522-481C-8B7D-32CD509A13B2}"/>
              </a:ext>
            </a:extLst>
          </p:cNvPr>
          <p:cNvSpPr>
            <a:spLocks noGrp="1"/>
          </p:cNvSpPr>
          <p:nvPr>
            <p:ph type="title"/>
          </p:nvPr>
        </p:nvSpPr>
        <p:spPr/>
        <p:txBody>
          <a:bodyPr>
            <a:normAutofit/>
          </a:bodyPr>
          <a:lstStyle/>
          <a:p>
            <a:r>
              <a:rPr lang="en-US" altLang="zh-TW" sz="3600" dirty="0"/>
              <a:t>Q3_Ans (a)</a:t>
            </a:r>
            <a:endParaRPr lang="zh-TW" altLang="en-US" sz="3200" dirty="0"/>
          </a:p>
        </p:txBody>
      </p:sp>
      <p:sp>
        <p:nvSpPr>
          <p:cNvPr id="3" name="內容版面配置區 2">
            <a:extLst>
              <a:ext uri="{FF2B5EF4-FFF2-40B4-BE49-F238E27FC236}">
                <a16:creationId xmlns:a16="http://schemas.microsoft.com/office/drawing/2014/main" id="{DF861936-6DDC-491E-9378-47129FF0A1E3}"/>
              </a:ext>
            </a:extLst>
          </p:cNvPr>
          <p:cNvSpPr>
            <a:spLocks noGrp="1"/>
          </p:cNvSpPr>
          <p:nvPr>
            <p:ph idx="1"/>
          </p:nvPr>
        </p:nvSpPr>
        <p:spPr/>
        <p:txBody>
          <a:bodyPr>
            <a:normAutofit/>
          </a:bodyPr>
          <a:lstStyle/>
          <a:p>
            <a:pPr marL="34290" indent="0">
              <a:buNone/>
            </a:pPr>
            <a:r>
              <a:rPr lang="en-US" altLang="zh-TW" sz="2400" dirty="0"/>
              <a:t>a. </a:t>
            </a:r>
            <a:r>
              <a:rPr lang="da-DK" altLang="zh-TW" sz="2400" dirty="0"/>
              <a:t>h(k,i)=(h’(k)+i) mod m</a:t>
            </a:r>
            <a:r>
              <a:rPr lang="en-US" altLang="zh-TW" sz="2400" dirty="0"/>
              <a:t> </a:t>
            </a:r>
          </a:p>
          <a:p>
            <a:pPr lvl="1"/>
            <a:r>
              <a:rPr lang="en-US" altLang="zh-TW" sz="2250" dirty="0"/>
              <a:t>h’(k)=k mod m</a:t>
            </a:r>
            <a:r>
              <a:rPr lang="zh-TW" altLang="en-US" sz="2250" dirty="0"/>
              <a:t> 代入，得</a:t>
            </a:r>
            <a:r>
              <a:rPr lang="en-US" altLang="zh-TW" sz="2250" dirty="0"/>
              <a:t>h(k) = ((k mod m)+</a:t>
            </a:r>
            <a:r>
              <a:rPr lang="en-US" altLang="zh-TW" sz="2250" dirty="0" err="1"/>
              <a:t>i</a:t>
            </a:r>
            <a:r>
              <a:rPr lang="en-US" altLang="zh-TW" sz="2250" dirty="0"/>
              <a:t>) mod m</a:t>
            </a:r>
          </a:p>
          <a:p>
            <a:pPr lvl="1" algn="just"/>
            <a:r>
              <a:rPr lang="en-US" altLang="zh-TW" sz="2400" dirty="0"/>
              <a:t>If </a:t>
            </a:r>
            <a:r>
              <a:rPr lang="en-US" altLang="zh-TW" sz="2400" dirty="0" err="1"/>
              <a:t>i</a:t>
            </a:r>
            <a:r>
              <a:rPr lang="en-US" altLang="zh-TW" sz="2400" dirty="0"/>
              <a:t> is zero, then it maps to h(k) =</a:t>
            </a:r>
            <a:r>
              <a:rPr lang="zh-TW" altLang="en-US" sz="2400" dirty="0"/>
              <a:t> </a:t>
            </a:r>
            <a:r>
              <a:rPr lang="en-US" altLang="zh-TW" sz="2400" dirty="0"/>
              <a:t>k mod m, and this number must in the range of 0 to m-1. </a:t>
            </a:r>
          </a:p>
          <a:p>
            <a:pPr lvl="1" algn="just"/>
            <a:r>
              <a:rPr lang="en-US" altLang="zh-TW" sz="2400" dirty="0"/>
              <a:t>However, if h(k, 0) maps to a nonempty entry, we calculate h(k, 1) = ((k mod m)+1)</a:t>
            </a:r>
            <a:r>
              <a:rPr lang="zh-TW" altLang="en-US" sz="2400" dirty="0"/>
              <a:t> </a:t>
            </a:r>
            <a:r>
              <a:rPr lang="en-US" altLang="zh-TW" sz="2400" dirty="0"/>
              <a:t>mod m as an alternative, this hash function maps to next entry of the previous entry. </a:t>
            </a:r>
          </a:p>
          <a:p>
            <a:pPr lvl="1" algn="just"/>
            <a:r>
              <a:rPr lang="en-US" altLang="zh-TW" sz="2400" dirty="0"/>
              <a:t>If there is still nonempty in this entry, then we find h(k, 2) = h((k mod m)+2). By doing “previous </a:t>
            </a:r>
            <a:r>
              <a:rPr lang="en-US" altLang="zh-TW" sz="2400" dirty="0" err="1"/>
              <a:t>i</a:t>
            </a:r>
            <a:r>
              <a:rPr lang="en-US" altLang="zh-TW" sz="2400" dirty="0"/>
              <a:t> + 1”, we can iteratively find an empty entry, if there is at least one empty entry in the hash table.</a:t>
            </a:r>
            <a:endParaRPr lang="zh-TW" altLang="en-US" sz="2250" dirty="0"/>
          </a:p>
        </p:txBody>
      </p:sp>
      <p:sp>
        <p:nvSpPr>
          <p:cNvPr id="4" name="投影片編號版面配置區 3">
            <a:extLst>
              <a:ext uri="{FF2B5EF4-FFF2-40B4-BE49-F238E27FC236}">
                <a16:creationId xmlns:a16="http://schemas.microsoft.com/office/drawing/2014/main" id="{B1FAAFC3-3956-4EE6-B56D-6F0FFBD65E4A}"/>
              </a:ext>
            </a:extLst>
          </p:cNvPr>
          <p:cNvSpPr>
            <a:spLocks noGrp="1"/>
          </p:cNvSpPr>
          <p:nvPr>
            <p:ph type="sldNum" sz="quarter" idx="12"/>
          </p:nvPr>
        </p:nvSpPr>
        <p:spPr/>
        <p:txBody>
          <a:bodyPr/>
          <a:lstStyle/>
          <a:p>
            <a:fld id="{FC749032-2A07-4AE8-BA90-74324CAE0C87}" type="slidenum">
              <a:rPr lang="en-US" altLang="zh-TW" smtClean="0"/>
              <a:pPr/>
              <a:t>14</a:t>
            </a:fld>
            <a:endParaRPr lang="en-US" altLang="en-US" dirty="0"/>
          </a:p>
        </p:txBody>
      </p:sp>
    </p:spTree>
    <p:extLst>
      <p:ext uri="{BB962C8B-B14F-4D97-AF65-F5344CB8AC3E}">
        <p14:creationId xmlns:p14="http://schemas.microsoft.com/office/powerpoint/2010/main" val="384728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C42D8B-F365-45D4-BCB8-3CC7F6500893}"/>
              </a:ext>
            </a:extLst>
          </p:cNvPr>
          <p:cNvSpPr>
            <a:spLocks noGrp="1"/>
          </p:cNvSpPr>
          <p:nvPr>
            <p:ph type="title"/>
          </p:nvPr>
        </p:nvSpPr>
        <p:spPr/>
        <p:txBody>
          <a:bodyPr>
            <a:normAutofit/>
          </a:bodyPr>
          <a:lstStyle/>
          <a:p>
            <a:r>
              <a:rPr lang="en-US" altLang="zh-TW" sz="3600" dirty="0"/>
              <a:t>Q3_Ans (b_1)</a:t>
            </a:r>
            <a:endParaRPr lang="zh-TW" altLang="en-US" sz="3200" dirty="0"/>
          </a:p>
        </p:txBody>
      </p:sp>
      <p:sp>
        <p:nvSpPr>
          <p:cNvPr id="3" name="內容版面配置區 2">
            <a:extLst>
              <a:ext uri="{FF2B5EF4-FFF2-40B4-BE49-F238E27FC236}">
                <a16:creationId xmlns:a16="http://schemas.microsoft.com/office/drawing/2014/main" id="{7C7128F9-80C4-457F-9C4B-E18019595B96}"/>
              </a:ext>
            </a:extLst>
          </p:cNvPr>
          <p:cNvSpPr>
            <a:spLocks noGrp="1"/>
          </p:cNvSpPr>
          <p:nvPr>
            <p:ph idx="1"/>
          </p:nvPr>
        </p:nvSpPr>
        <p:spPr>
          <a:xfrm>
            <a:off x="1341120" y="1901954"/>
            <a:ext cx="10442714" cy="4700014"/>
          </a:xfrm>
        </p:spPr>
        <p:txBody>
          <a:bodyPr>
            <a:normAutofit/>
          </a:bodyPr>
          <a:lstStyle/>
          <a:p>
            <a:pPr marL="34290" indent="0">
              <a:buNone/>
            </a:pPr>
            <a:r>
              <a:rPr lang="en-US" altLang="zh-TW" sz="2400" dirty="0"/>
              <a:t>b. h(k, </a:t>
            </a:r>
            <a:r>
              <a:rPr lang="en-US" altLang="zh-TW" sz="2400" dirty="0" err="1"/>
              <a:t>i</a:t>
            </a:r>
            <a:r>
              <a:rPr lang="en-US" altLang="zh-TW" sz="2400" dirty="0"/>
              <a:t>) = ((k mod 16)+</a:t>
            </a:r>
            <a:r>
              <a:rPr lang="en-US" altLang="zh-TW" sz="2400" dirty="0" err="1"/>
              <a:t>i</a:t>
            </a:r>
            <a:r>
              <a:rPr lang="en-US" altLang="zh-TW" sz="2400" dirty="0"/>
              <a:t>*(1+(k mod 15))) mod m</a:t>
            </a:r>
          </a:p>
          <a:p>
            <a:pPr lvl="1"/>
            <a:r>
              <a:rPr lang="en-US" altLang="zh-TW" sz="2250" dirty="0"/>
              <a:t>Initial key set: {16,3,35,67,51,1,15,31,19,17}</a:t>
            </a:r>
          </a:p>
          <a:p>
            <a:pPr lvl="1"/>
            <a:r>
              <a:rPr lang="en-US" altLang="zh-TW" sz="2250" dirty="0"/>
              <a:t>h(16, 0) = (16%16) % 16 = </a:t>
            </a:r>
            <a:r>
              <a:rPr lang="en-US" altLang="zh-TW" sz="2250" u="sng" dirty="0"/>
              <a:t>0</a:t>
            </a:r>
          </a:p>
          <a:p>
            <a:pPr lvl="1"/>
            <a:r>
              <a:rPr lang="en-US" altLang="zh-TW" sz="2250" dirty="0"/>
              <a:t>h(3, 0) = (3%16)%16 = </a:t>
            </a:r>
            <a:r>
              <a:rPr lang="en-US" altLang="zh-TW" sz="2250" u="sng" dirty="0"/>
              <a:t>3</a:t>
            </a:r>
          </a:p>
          <a:p>
            <a:pPr lvl="1"/>
            <a:r>
              <a:rPr lang="en-US" altLang="zh-TW" sz="2250" dirty="0"/>
              <a:t>h(35, 0) = (35%16)%16 = 3 (collision) =&gt; h(35,1) = (35%16+(1+(35%15)))%16= </a:t>
            </a:r>
            <a:r>
              <a:rPr lang="en-US" altLang="zh-TW" sz="2250" u="sng" dirty="0"/>
              <a:t>9</a:t>
            </a:r>
          </a:p>
          <a:p>
            <a:pPr lvl="1"/>
            <a:r>
              <a:rPr lang="en-US" altLang="zh-TW" sz="2250" dirty="0"/>
              <a:t>h(67, 0) = (67%16)%16 = 3 (collision) =&gt; h(67,1) = (67%16+(1+(67%15)))%16=</a:t>
            </a:r>
            <a:r>
              <a:rPr lang="en-US" altLang="zh-TW" sz="2250" u="sng" dirty="0"/>
              <a:t>11</a:t>
            </a:r>
          </a:p>
          <a:p>
            <a:pPr lvl="1"/>
            <a:r>
              <a:rPr lang="en-US" altLang="zh-TW" sz="2250" dirty="0"/>
              <a:t>h(51, 0) = (51%16)%16 = 3 (collision) =&gt; h(51, 1) = (51%16+(1+(51%15)))%16=</a:t>
            </a:r>
            <a:r>
              <a:rPr lang="en-US" altLang="zh-TW" sz="2250" u="sng" dirty="0"/>
              <a:t>10</a:t>
            </a:r>
          </a:p>
          <a:p>
            <a:pPr lvl="1"/>
            <a:r>
              <a:rPr lang="en-US" altLang="zh-TW" sz="2250" dirty="0"/>
              <a:t>h(1, 0) = (1%16)%16 = </a:t>
            </a:r>
            <a:r>
              <a:rPr lang="en-US" altLang="zh-TW" sz="2250" u="sng" dirty="0"/>
              <a:t>1</a:t>
            </a:r>
          </a:p>
          <a:p>
            <a:pPr lvl="1"/>
            <a:r>
              <a:rPr lang="en-US" altLang="zh-TW" sz="2250" dirty="0"/>
              <a:t>h(15, 0) = (15%16) %16 = </a:t>
            </a:r>
            <a:r>
              <a:rPr lang="en-US" altLang="zh-TW" sz="2250" u="sng" dirty="0"/>
              <a:t>15 </a:t>
            </a:r>
          </a:p>
          <a:p>
            <a:pPr lvl="1"/>
            <a:endParaRPr lang="zh-TW" altLang="en-US" sz="2250" dirty="0"/>
          </a:p>
        </p:txBody>
      </p:sp>
      <p:sp>
        <p:nvSpPr>
          <p:cNvPr id="4" name="投影片編號版面配置區 3">
            <a:extLst>
              <a:ext uri="{FF2B5EF4-FFF2-40B4-BE49-F238E27FC236}">
                <a16:creationId xmlns:a16="http://schemas.microsoft.com/office/drawing/2014/main" id="{082ACD0F-688F-460E-ADA0-B0838287C877}"/>
              </a:ext>
            </a:extLst>
          </p:cNvPr>
          <p:cNvSpPr>
            <a:spLocks noGrp="1"/>
          </p:cNvSpPr>
          <p:nvPr>
            <p:ph type="sldNum" sz="quarter" idx="12"/>
          </p:nvPr>
        </p:nvSpPr>
        <p:spPr/>
        <p:txBody>
          <a:bodyPr/>
          <a:lstStyle/>
          <a:p>
            <a:fld id="{FC749032-2A07-4AE8-BA90-74324CAE0C87}" type="slidenum">
              <a:rPr lang="en-US" altLang="zh-TW" smtClean="0"/>
              <a:pPr/>
              <a:t>15</a:t>
            </a:fld>
            <a:endParaRPr lang="en-US" altLang="en-US" dirty="0"/>
          </a:p>
        </p:txBody>
      </p:sp>
    </p:spTree>
    <p:extLst>
      <p:ext uri="{BB962C8B-B14F-4D97-AF65-F5344CB8AC3E}">
        <p14:creationId xmlns:p14="http://schemas.microsoft.com/office/powerpoint/2010/main" val="284527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C42D8B-F365-45D4-BCB8-3CC7F6500893}"/>
              </a:ext>
            </a:extLst>
          </p:cNvPr>
          <p:cNvSpPr>
            <a:spLocks noGrp="1"/>
          </p:cNvSpPr>
          <p:nvPr>
            <p:ph type="title"/>
          </p:nvPr>
        </p:nvSpPr>
        <p:spPr/>
        <p:txBody>
          <a:bodyPr>
            <a:normAutofit/>
          </a:bodyPr>
          <a:lstStyle/>
          <a:p>
            <a:r>
              <a:rPr lang="en-US" altLang="zh-TW" sz="3600" dirty="0"/>
              <a:t>Q3_Ans (b_2)</a:t>
            </a:r>
            <a:endParaRPr lang="zh-TW" altLang="en-US" sz="3200" dirty="0"/>
          </a:p>
        </p:txBody>
      </p:sp>
      <p:sp>
        <p:nvSpPr>
          <p:cNvPr id="3" name="內容版面配置區 2">
            <a:extLst>
              <a:ext uri="{FF2B5EF4-FFF2-40B4-BE49-F238E27FC236}">
                <a16:creationId xmlns:a16="http://schemas.microsoft.com/office/drawing/2014/main" id="{7C7128F9-80C4-457F-9C4B-E18019595B96}"/>
              </a:ext>
            </a:extLst>
          </p:cNvPr>
          <p:cNvSpPr>
            <a:spLocks noGrp="1"/>
          </p:cNvSpPr>
          <p:nvPr>
            <p:ph idx="1"/>
          </p:nvPr>
        </p:nvSpPr>
        <p:spPr>
          <a:xfrm>
            <a:off x="1341119" y="1901954"/>
            <a:ext cx="10673301" cy="4127627"/>
          </a:xfrm>
        </p:spPr>
        <p:txBody>
          <a:bodyPr>
            <a:normAutofit/>
          </a:bodyPr>
          <a:lstStyle/>
          <a:p>
            <a:pPr marL="34290" indent="0">
              <a:buNone/>
            </a:pPr>
            <a:r>
              <a:rPr lang="en-US" altLang="zh-TW" sz="2400" dirty="0"/>
              <a:t>b. (continue)</a:t>
            </a:r>
          </a:p>
          <a:p>
            <a:pPr lvl="1"/>
            <a:r>
              <a:rPr lang="en-US" altLang="zh-TW" sz="2250" dirty="0"/>
              <a:t>h(31, 0) = (31%16) %16</a:t>
            </a:r>
            <a:r>
              <a:rPr lang="zh-TW" altLang="en-US" sz="2250" dirty="0"/>
              <a:t> </a:t>
            </a:r>
            <a:r>
              <a:rPr lang="en-US" altLang="zh-TW" sz="2250" dirty="0"/>
              <a:t>=15 (collision) </a:t>
            </a:r>
          </a:p>
          <a:p>
            <a:pPr marL="274320" lvl="1" indent="0">
              <a:buNone/>
            </a:pPr>
            <a:r>
              <a:rPr lang="en-US" altLang="zh-TW" sz="2250" dirty="0"/>
              <a:t>	=&gt;h(31, 1) = (31%16+1*(1+(31%15)))%16=1 (collision) </a:t>
            </a:r>
          </a:p>
          <a:p>
            <a:pPr marL="274320" lvl="1" indent="0">
              <a:buNone/>
            </a:pPr>
            <a:r>
              <a:rPr lang="en-US" altLang="zh-TW" sz="2250" dirty="0"/>
              <a:t>	=&gt; h(31,2)=(31%16+2*(1+(31%15)))%16=3 (collision) </a:t>
            </a:r>
          </a:p>
          <a:p>
            <a:pPr marL="274320" lvl="1" indent="0">
              <a:buNone/>
            </a:pPr>
            <a:r>
              <a:rPr lang="en-US" altLang="zh-TW" sz="2250" dirty="0"/>
              <a:t>	=&gt; h(31, 3) = (31%16+3*(1+(31%15)))%16=</a:t>
            </a:r>
            <a:r>
              <a:rPr lang="en-US" altLang="zh-TW" sz="2250" u="sng" dirty="0"/>
              <a:t>5</a:t>
            </a:r>
          </a:p>
          <a:p>
            <a:pPr lvl="1"/>
            <a:r>
              <a:rPr lang="en-US" altLang="zh-TW" sz="2250" dirty="0"/>
              <a:t>h(19, 0) = 19%16 = 3 (collision) =&gt; h(19, 1) = (19%16+1*(1+(19%15)))%16 = </a:t>
            </a:r>
            <a:r>
              <a:rPr lang="en-US" altLang="zh-TW" sz="2250" u="sng" dirty="0"/>
              <a:t>8</a:t>
            </a:r>
          </a:p>
          <a:p>
            <a:pPr lvl="1"/>
            <a:r>
              <a:rPr lang="en-US" altLang="zh-TW" sz="2250" dirty="0"/>
              <a:t>h(17, 0) = 17%16 = 1 (collision) =&gt; h(17, 1) = (17%16+1*(1+(17%15)))%16= </a:t>
            </a:r>
            <a:r>
              <a:rPr lang="en-US" altLang="zh-TW" sz="2250" u="sng" dirty="0"/>
              <a:t>4</a:t>
            </a:r>
          </a:p>
        </p:txBody>
      </p:sp>
      <p:sp>
        <p:nvSpPr>
          <p:cNvPr id="4" name="投影片編號版面配置區 3">
            <a:extLst>
              <a:ext uri="{FF2B5EF4-FFF2-40B4-BE49-F238E27FC236}">
                <a16:creationId xmlns:a16="http://schemas.microsoft.com/office/drawing/2014/main" id="{082ACD0F-688F-460E-ADA0-B0838287C877}"/>
              </a:ext>
            </a:extLst>
          </p:cNvPr>
          <p:cNvSpPr>
            <a:spLocks noGrp="1"/>
          </p:cNvSpPr>
          <p:nvPr>
            <p:ph type="sldNum" sz="quarter" idx="12"/>
          </p:nvPr>
        </p:nvSpPr>
        <p:spPr/>
        <p:txBody>
          <a:bodyPr/>
          <a:lstStyle/>
          <a:p>
            <a:fld id="{FC749032-2A07-4AE8-BA90-74324CAE0C87}" type="slidenum">
              <a:rPr lang="en-US" altLang="zh-TW" smtClean="0"/>
              <a:pPr/>
              <a:t>16</a:t>
            </a:fld>
            <a:endParaRPr lang="en-US" altLang="en-US" dirty="0"/>
          </a:p>
        </p:txBody>
      </p:sp>
    </p:spTree>
    <p:extLst>
      <p:ext uri="{BB962C8B-B14F-4D97-AF65-F5344CB8AC3E}">
        <p14:creationId xmlns:p14="http://schemas.microsoft.com/office/powerpoint/2010/main" val="77388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07DB2B0-9D7A-4CFF-98AA-6140528E8A09}"/>
              </a:ext>
            </a:extLst>
          </p:cNvPr>
          <p:cNvSpPr>
            <a:spLocks noGrp="1"/>
          </p:cNvSpPr>
          <p:nvPr>
            <p:ph type="title"/>
          </p:nvPr>
        </p:nvSpPr>
        <p:spPr/>
        <p:txBody>
          <a:bodyPr>
            <a:normAutofit/>
          </a:bodyPr>
          <a:lstStyle/>
          <a:p>
            <a:r>
              <a:rPr lang="en-US" altLang="zh-TW" sz="3600" dirty="0"/>
              <a:t>Q3_Ans (b_3)</a:t>
            </a:r>
            <a:endParaRPr lang="zh-TW" altLang="en-US" sz="3200" dirty="0"/>
          </a:p>
        </p:txBody>
      </p:sp>
      <p:sp>
        <p:nvSpPr>
          <p:cNvPr id="3" name="內容版面配置區 2">
            <a:extLst>
              <a:ext uri="{FF2B5EF4-FFF2-40B4-BE49-F238E27FC236}">
                <a16:creationId xmlns:a16="http://schemas.microsoft.com/office/drawing/2014/main" id="{1B984077-9E9B-4C03-967A-0486A63B2918}"/>
              </a:ext>
            </a:extLst>
          </p:cNvPr>
          <p:cNvSpPr>
            <a:spLocks noGrp="1"/>
          </p:cNvSpPr>
          <p:nvPr>
            <p:ph idx="1"/>
          </p:nvPr>
        </p:nvSpPr>
        <p:spPr/>
        <p:txBody>
          <a:bodyPr>
            <a:normAutofit/>
          </a:bodyPr>
          <a:lstStyle/>
          <a:p>
            <a:r>
              <a:rPr lang="en-US" altLang="zh-TW" sz="2400" dirty="0"/>
              <a:t>b. (continue)</a:t>
            </a:r>
          </a:p>
          <a:p>
            <a:endParaRPr lang="zh-TW" altLang="en-US" sz="2000" dirty="0"/>
          </a:p>
        </p:txBody>
      </p:sp>
      <p:sp>
        <p:nvSpPr>
          <p:cNvPr id="4" name="投影片編號版面配置區 3">
            <a:extLst>
              <a:ext uri="{FF2B5EF4-FFF2-40B4-BE49-F238E27FC236}">
                <a16:creationId xmlns:a16="http://schemas.microsoft.com/office/drawing/2014/main" id="{D283F62F-5515-4D5C-8FC3-568D685AE0EF}"/>
              </a:ext>
            </a:extLst>
          </p:cNvPr>
          <p:cNvSpPr>
            <a:spLocks noGrp="1"/>
          </p:cNvSpPr>
          <p:nvPr>
            <p:ph type="sldNum" sz="quarter" idx="12"/>
          </p:nvPr>
        </p:nvSpPr>
        <p:spPr/>
        <p:txBody>
          <a:bodyPr/>
          <a:lstStyle/>
          <a:p>
            <a:fld id="{FC749032-2A07-4AE8-BA90-74324CAE0C87}" type="slidenum">
              <a:rPr lang="en-US" altLang="zh-TW" smtClean="0"/>
              <a:pPr/>
              <a:t>17</a:t>
            </a:fld>
            <a:endParaRPr lang="en-US" altLang="en-US" dirty="0"/>
          </a:p>
        </p:txBody>
      </p:sp>
      <p:graphicFrame>
        <p:nvGraphicFramePr>
          <p:cNvPr id="6" name="表格 5">
            <a:extLst>
              <a:ext uri="{FF2B5EF4-FFF2-40B4-BE49-F238E27FC236}">
                <a16:creationId xmlns:a16="http://schemas.microsoft.com/office/drawing/2014/main" id="{1F7B74D1-6ECD-4EC4-8093-FF892187FBCC}"/>
              </a:ext>
            </a:extLst>
          </p:cNvPr>
          <p:cNvGraphicFramePr>
            <a:graphicFrameLocks noGrp="1"/>
          </p:cNvGraphicFramePr>
          <p:nvPr>
            <p:extLst>
              <p:ext uri="{D42A27DB-BD31-4B8C-83A1-F6EECF244321}">
                <p14:modId xmlns:p14="http://schemas.microsoft.com/office/powerpoint/2010/main" val="2544100462"/>
              </p:ext>
            </p:extLst>
          </p:nvPr>
        </p:nvGraphicFramePr>
        <p:xfrm>
          <a:off x="4481002" y="909920"/>
          <a:ext cx="3653182" cy="5852160"/>
        </p:xfrm>
        <a:graphic>
          <a:graphicData uri="http://schemas.openxmlformats.org/drawingml/2006/table">
            <a:tbl>
              <a:tblPr firstRow="1" bandRow="1">
                <a:tableStyleId>{BC89EF96-8CEA-46FF-86C4-4CE0E7609802}</a:tableStyleId>
              </a:tblPr>
              <a:tblGrid>
                <a:gridCol w="1826591">
                  <a:extLst>
                    <a:ext uri="{9D8B030D-6E8A-4147-A177-3AD203B41FA5}">
                      <a16:colId xmlns:a16="http://schemas.microsoft.com/office/drawing/2014/main" val="330342431"/>
                    </a:ext>
                  </a:extLst>
                </a:gridCol>
                <a:gridCol w="1826591">
                  <a:extLst>
                    <a:ext uri="{9D8B030D-6E8A-4147-A177-3AD203B41FA5}">
                      <a16:colId xmlns:a16="http://schemas.microsoft.com/office/drawing/2014/main" val="630502658"/>
                    </a:ext>
                  </a:extLst>
                </a:gridCol>
              </a:tblGrid>
              <a:tr h="278445">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16</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614416512"/>
                  </a:ext>
                </a:extLst>
              </a:tr>
              <a:tr h="278445">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318172421"/>
                  </a:ext>
                </a:extLst>
              </a:tr>
              <a:tr h="278445">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endParaRPr lang="zh-TW" altLang="en-US" sz="1800">
                        <a:latin typeface="Franklin Gothic Demi Cond" panose="020B0706030402020204" pitchFamily="34" charset="0"/>
                      </a:endParaRPr>
                    </a:p>
                  </a:txBody>
                  <a:tcPr/>
                </a:tc>
                <a:extLst>
                  <a:ext uri="{0D108BD9-81ED-4DB2-BD59-A6C34878D82A}">
                    <a16:rowId xmlns:a16="http://schemas.microsoft.com/office/drawing/2014/main" val="2466116151"/>
                  </a:ext>
                </a:extLst>
              </a:tr>
              <a:tr h="278445">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274558919"/>
                  </a:ext>
                </a:extLst>
              </a:tr>
              <a:tr h="278445">
                <a:tc>
                  <a:txBody>
                    <a:bodyPr/>
                    <a:lstStyle/>
                    <a:p>
                      <a:pPr algn="ctr"/>
                      <a:r>
                        <a:rPr lang="en-US" altLang="zh-TW" sz="1800" dirty="0">
                          <a:latin typeface="Franklin Gothic Demi Cond" panose="020B0706030402020204" pitchFamily="34" charset="0"/>
                        </a:rPr>
                        <a:t>4</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17</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270341558"/>
                  </a:ext>
                </a:extLst>
              </a:tr>
              <a:tr h="278445">
                <a:tc>
                  <a:txBody>
                    <a:bodyPr/>
                    <a:lstStyle/>
                    <a:p>
                      <a:pPr algn="ctr"/>
                      <a:r>
                        <a:rPr lang="en-US" altLang="zh-TW" sz="1800" dirty="0">
                          <a:latin typeface="Franklin Gothic Demi Cond" panose="020B0706030402020204" pitchFamily="34" charset="0"/>
                        </a:rPr>
                        <a:t>5</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31</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743251926"/>
                  </a:ext>
                </a:extLst>
              </a:tr>
              <a:tr h="278445">
                <a:tc>
                  <a:txBody>
                    <a:bodyPr/>
                    <a:lstStyle/>
                    <a:p>
                      <a:pPr algn="ctr"/>
                      <a:r>
                        <a:rPr lang="en-US" altLang="zh-TW" sz="1800" dirty="0">
                          <a:latin typeface="Franklin Gothic Demi Cond" panose="020B0706030402020204" pitchFamily="34" charset="0"/>
                        </a:rPr>
                        <a:t>6</a:t>
                      </a:r>
                      <a:endParaRPr lang="zh-TW" altLang="en-US" sz="1800" dirty="0">
                        <a:latin typeface="Franklin Gothic Demi Cond" panose="020B0706030402020204" pitchFamily="34" charset="0"/>
                      </a:endParaRPr>
                    </a:p>
                  </a:txBody>
                  <a:tcPr/>
                </a:tc>
                <a:tc>
                  <a:txBody>
                    <a:bodyPr/>
                    <a:lstStyle/>
                    <a:p>
                      <a:pPr algn="ctr"/>
                      <a:endParaRPr lang="zh-TW" altLang="en-US" sz="1800">
                        <a:latin typeface="Franklin Gothic Demi Cond" panose="020B0706030402020204" pitchFamily="34" charset="0"/>
                      </a:endParaRPr>
                    </a:p>
                  </a:txBody>
                  <a:tcPr/>
                </a:tc>
                <a:extLst>
                  <a:ext uri="{0D108BD9-81ED-4DB2-BD59-A6C34878D82A}">
                    <a16:rowId xmlns:a16="http://schemas.microsoft.com/office/drawing/2014/main" val="773328326"/>
                  </a:ext>
                </a:extLst>
              </a:tr>
              <a:tr h="278445">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909699547"/>
                  </a:ext>
                </a:extLst>
              </a:tr>
              <a:tr h="278445">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19</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317873422"/>
                  </a:ext>
                </a:extLst>
              </a:tr>
              <a:tr h="278445">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35</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835697354"/>
                  </a:ext>
                </a:extLst>
              </a:tr>
              <a:tr h="278445">
                <a:tc>
                  <a:txBody>
                    <a:bodyPr/>
                    <a:lstStyle/>
                    <a:p>
                      <a:pPr algn="ctr"/>
                      <a:r>
                        <a:rPr lang="en-US" altLang="zh-TW" sz="1800" dirty="0">
                          <a:latin typeface="Franklin Gothic Demi Cond" panose="020B0706030402020204" pitchFamily="34" charset="0"/>
                        </a:rPr>
                        <a:t>10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51</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152018143"/>
                  </a:ext>
                </a:extLst>
              </a:tr>
              <a:tr h="278445">
                <a:tc>
                  <a:txBody>
                    <a:bodyPr/>
                    <a:lstStyle/>
                    <a:p>
                      <a:pPr algn="ctr"/>
                      <a:r>
                        <a:rPr lang="en-US" altLang="zh-TW" sz="1800" dirty="0">
                          <a:latin typeface="Franklin Gothic Demi Cond" panose="020B0706030402020204" pitchFamily="34" charset="0"/>
                        </a:rPr>
                        <a:t>11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67</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252972408"/>
                  </a:ext>
                </a:extLst>
              </a:tr>
              <a:tr h="278445">
                <a:tc>
                  <a:txBody>
                    <a:bodyPr/>
                    <a:lstStyle/>
                    <a:p>
                      <a:pPr algn="ctr"/>
                      <a:r>
                        <a:rPr lang="en-US" altLang="zh-TW" sz="1800" dirty="0">
                          <a:latin typeface="Franklin Gothic Demi Cond" panose="020B0706030402020204" pitchFamily="34" charset="0"/>
                        </a:rPr>
                        <a:t>12</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267905650"/>
                  </a:ext>
                </a:extLst>
              </a:tr>
              <a:tr h="278445">
                <a:tc>
                  <a:txBody>
                    <a:bodyPr/>
                    <a:lstStyle/>
                    <a:p>
                      <a:pPr algn="ctr"/>
                      <a:r>
                        <a:rPr lang="en-US" altLang="zh-TW" sz="1800" dirty="0">
                          <a:latin typeface="Franklin Gothic Demi Cond" panose="020B0706030402020204" pitchFamily="34" charset="0"/>
                        </a:rPr>
                        <a:t>13</a:t>
                      </a: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104434038"/>
                  </a:ext>
                </a:extLst>
              </a:tr>
              <a:tr h="278445">
                <a:tc>
                  <a:txBody>
                    <a:bodyPr/>
                    <a:lstStyle/>
                    <a:p>
                      <a:pPr algn="ctr"/>
                      <a:r>
                        <a:rPr lang="en-US" altLang="zh-TW" sz="1800" dirty="0">
                          <a:latin typeface="Franklin Gothic Demi Cond" panose="020B0706030402020204" pitchFamily="34" charset="0"/>
                        </a:rPr>
                        <a:t>14</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862201025"/>
                  </a:ext>
                </a:extLst>
              </a:tr>
              <a:tr h="278445">
                <a:tc>
                  <a:txBody>
                    <a:bodyPr/>
                    <a:lstStyle/>
                    <a:p>
                      <a:pPr algn="ctr"/>
                      <a:r>
                        <a:rPr lang="en-US" altLang="zh-TW" sz="1800" dirty="0">
                          <a:latin typeface="Franklin Gothic Demi Cond" panose="020B0706030402020204" pitchFamily="34" charset="0"/>
                        </a:rPr>
                        <a:t>15</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15</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910026233"/>
                  </a:ext>
                </a:extLst>
              </a:tr>
            </a:tbl>
          </a:graphicData>
        </a:graphic>
      </p:graphicFrame>
      <p:sp>
        <p:nvSpPr>
          <p:cNvPr id="7" name="文字方塊 6">
            <a:extLst>
              <a:ext uri="{FF2B5EF4-FFF2-40B4-BE49-F238E27FC236}">
                <a16:creationId xmlns:a16="http://schemas.microsoft.com/office/drawing/2014/main" id="{0FFC68D1-0386-435B-BEFE-F583BFDE06DA}"/>
              </a:ext>
            </a:extLst>
          </p:cNvPr>
          <p:cNvSpPr txBox="1"/>
          <p:nvPr/>
        </p:nvSpPr>
        <p:spPr>
          <a:xfrm>
            <a:off x="5685916" y="467360"/>
            <a:ext cx="1243354" cy="400110"/>
          </a:xfrm>
          <a:prstGeom prst="rect">
            <a:avLst/>
          </a:prstGeom>
          <a:noFill/>
        </p:spPr>
        <p:txBody>
          <a:bodyPr wrap="none" rtlCol="0">
            <a:spAutoFit/>
          </a:bodyPr>
          <a:lstStyle/>
          <a:p>
            <a:r>
              <a:rPr lang="en-US" altLang="zh-TW" sz="2000" dirty="0">
                <a:latin typeface="Franklin Gothic Demi Cond" panose="020B0706030402020204" pitchFamily="34" charset="0"/>
              </a:rPr>
              <a:t>Hash Table</a:t>
            </a:r>
            <a:endParaRPr lang="zh-TW" altLang="en-US" sz="2000" dirty="0">
              <a:latin typeface="Franklin Gothic Demi Cond" panose="020B0706030402020204" pitchFamily="34" charset="0"/>
            </a:endParaRPr>
          </a:p>
        </p:txBody>
      </p:sp>
    </p:spTree>
    <p:extLst>
      <p:ext uri="{BB962C8B-B14F-4D97-AF65-F5344CB8AC3E}">
        <p14:creationId xmlns:p14="http://schemas.microsoft.com/office/powerpoint/2010/main" val="292002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6B1C8F-76F1-40FE-8846-C125B6681638}"/>
              </a:ext>
            </a:extLst>
          </p:cNvPr>
          <p:cNvSpPr>
            <a:spLocks noGrp="1"/>
          </p:cNvSpPr>
          <p:nvPr>
            <p:ph type="title"/>
          </p:nvPr>
        </p:nvSpPr>
        <p:spPr/>
        <p:txBody>
          <a:bodyPr>
            <a:normAutofit/>
          </a:bodyPr>
          <a:lstStyle/>
          <a:p>
            <a:r>
              <a:rPr lang="en-US" altLang="zh-TW" sz="3600" dirty="0"/>
              <a:t>Q3_Ans (c)</a:t>
            </a:r>
            <a:endParaRPr lang="zh-TW" altLang="en-US" sz="3600" dirty="0"/>
          </a:p>
        </p:txBody>
      </p:sp>
      <p:sp>
        <p:nvSpPr>
          <p:cNvPr id="3" name="內容版面配置區 2">
            <a:extLst>
              <a:ext uri="{FF2B5EF4-FFF2-40B4-BE49-F238E27FC236}">
                <a16:creationId xmlns:a16="http://schemas.microsoft.com/office/drawing/2014/main" id="{2DB62B45-C1D2-467E-ABA0-0E2914DAEF02}"/>
              </a:ext>
            </a:extLst>
          </p:cNvPr>
          <p:cNvSpPr>
            <a:spLocks noGrp="1"/>
          </p:cNvSpPr>
          <p:nvPr>
            <p:ph idx="1"/>
          </p:nvPr>
        </p:nvSpPr>
        <p:spPr/>
        <p:txBody>
          <a:bodyPr>
            <a:normAutofit/>
          </a:bodyPr>
          <a:lstStyle/>
          <a:p>
            <a:pPr marL="34290" indent="0">
              <a:buNone/>
            </a:pPr>
            <a:r>
              <a:rPr lang="en-US" altLang="zh-TW" sz="2400" dirty="0"/>
              <a:t>c. h(k, </a:t>
            </a:r>
            <a:r>
              <a:rPr lang="en-US" altLang="zh-TW" sz="2400" dirty="0" err="1"/>
              <a:t>i</a:t>
            </a:r>
            <a:r>
              <a:rPr lang="en-US" altLang="zh-TW" sz="2400" dirty="0"/>
              <a:t>) = </a:t>
            </a:r>
            <a:r>
              <a:rPr lang="nn-NO" altLang="zh-TW" sz="2400" dirty="0"/>
              <a:t>(k mod 16 + i * 2*(k mod 8)) mod m, set m=16</a:t>
            </a:r>
          </a:p>
          <a:p>
            <a:pPr lvl="1"/>
            <a:r>
              <a:rPr lang="nn-NO" altLang="zh-TW" sz="2250" dirty="0"/>
              <a:t>If the key A has the multiple of 16, we set k = 16A, where A ∈ N</a:t>
            </a:r>
          </a:p>
          <a:p>
            <a:pPr lvl="1"/>
            <a:r>
              <a:rPr lang="nn-NO" altLang="zh-TW" sz="2250" dirty="0"/>
              <a:t>h(16A, 0) = (16%16+0*2*(</a:t>
            </a:r>
            <a:r>
              <a:rPr lang="nn-NO" altLang="zh-TW" sz="2250" dirty="0">
                <a:solidFill>
                  <a:srgbClr val="FF0000"/>
                </a:solidFill>
              </a:rPr>
              <a:t>16A%8</a:t>
            </a:r>
            <a:r>
              <a:rPr lang="nn-NO" altLang="zh-TW" sz="2250" dirty="0"/>
              <a:t>))%16=0</a:t>
            </a:r>
            <a:r>
              <a:rPr lang="zh-TW" altLang="en-US" sz="2250" dirty="0"/>
              <a:t>，</a:t>
            </a:r>
            <a:r>
              <a:rPr lang="en-US" altLang="zh-TW" sz="2250" dirty="0"/>
              <a:t>no matter how we change the value of </a:t>
            </a:r>
            <a:r>
              <a:rPr lang="en-US" altLang="zh-TW" sz="2250" dirty="0" err="1"/>
              <a:t>i</a:t>
            </a:r>
            <a:r>
              <a:rPr lang="en-US" altLang="zh-TW" sz="2250" dirty="0"/>
              <a:t>.</a:t>
            </a:r>
          </a:p>
          <a:p>
            <a:pPr lvl="1"/>
            <a:r>
              <a:rPr lang="nn-NO" altLang="zh-TW" sz="2250" dirty="0"/>
              <a:t>So, the collision always occurs and we cannot fix it by using this hash function.</a:t>
            </a:r>
          </a:p>
          <a:p>
            <a:pPr lvl="1"/>
            <a:endParaRPr lang="zh-TW" altLang="en-US" sz="2250" dirty="0"/>
          </a:p>
        </p:txBody>
      </p:sp>
      <p:sp>
        <p:nvSpPr>
          <p:cNvPr id="4" name="投影片編號版面配置區 3">
            <a:extLst>
              <a:ext uri="{FF2B5EF4-FFF2-40B4-BE49-F238E27FC236}">
                <a16:creationId xmlns:a16="http://schemas.microsoft.com/office/drawing/2014/main" id="{43520232-1453-45A0-AE35-E77F1E3A0580}"/>
              </a:ext>
            </a:extLst>
          </p:cNvPr>
          <p:cNvSpPr>
            <a:spLocks noGrp="1"/>
          </p:cNvSpPr>
          <p:nvPr>
            <p:ph type="sldNum" sz="quarter" idx="12"/>
          </p:nvPr>
        </p:nvSpPr>
        <p:spPr/>
        <p:txBody>
          <a:bodyPr/>
          <a:lstStyle/>
          <a:p>
            <a:fld id="{FC749032-2A07-4AE8-BA90-74324CAE0C87}" type="slidenum">
              <a:rPr lang="en-US" altLang="zh-TW" smtClean="0"/>
              <a:pPr/>
              <a:t>18</a:t>
            </a:fld>
            <a:endParaRPr lang="en-US" altLang="en-US" dirty="0"/>
          </a:p>
        </p:txBody>
      </p:sp>
    </p:spTree>
    <p:extLst>
      <p:ext uri="{BB962C8B-B14F-4D97-AF65-F5344CB8AC3E}">
        <p14:creationId xmlns:p14="http://schemas.microsoft.com/office/powerpoint/2010/main" val="378226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E1B208-429F-411F-899C-6ECA20348057}"/>
              </a:ext>
            </a:extLst>
          </p:cNvPr>
          <p:cNvSpPr>
            <a:spLocks noGrp="1"/>
          </p:cNvSpPr>
          <p:nvPr>
            <p:ph type="title"/>
          </p:nvPr>
        </p:nvSpPr>
        <p:spPr/>
        <p:txBody>
          <a:bodyPr>
            <a:normAutofit/>
          </a:bodyPr>
          <a:lstStyle/>
          <a:p>
            <a:r>
              <a:rPr lang="en-US" altLang="zh-TW" sz="3600" dirty="0"/>
              <a:t>Q4</a:t>
            </a:r>
            <a:endParaRPr lang="zh-TW" altLang="en-US" sz="3200" dirty="0"/>
          </a:p>
        </p:txBody>
      </p:sp>
      <p:sp>
        <p:nvSpPr>
          <p:cNvPr id="3" name="內容版面配置區 2">
            <a:extLst>
              <a:ext uri="{FF2B5EF4-FFF2-40B4-BE49-F238E27FC236}">
                <a16:creationId xmlns:a16="http://schemas.microsoft.com/office/drawing/2014/main" id="{876EAC92-8478-4C93-B133-9F7277965230}"/>
              </a:ext>
            </a:extLst>
          </p:cNvPr>
          <p:cNvSpPr>
            <a:spLocks noGrp="1"/>
          </p:cNvSpPr>
          <p:nvPr>
            <p:ph idx="1"/>
          </p:nvPr>
        </p:nvSpPr>
        <p:spPr/>
        <p:txBody>
          <a:bodyPr>
            <a:normAutofit/>
          </a:bodyPr>
          <a:lstStyle/>
          <a:p>
            <a:r>
              <a:rPr lang="en-US" altLang="zh-TW" sz="2400" dirty="0"/>
              <a:t>Consider a hash function h(k)=</a:t>
            </a:r>
            <a:r>
              <a:rPr lang="en-US" altLang="zh-TW" sz="2400" dirty="0" err="1"/>
              <a:t>k%D</a:t>
            </a:r>
            <a:r>
              <a:rPr lang="en-US" altLang="zh-TW" sz="2400" dirty="0"/>
              <a:t>, where D is to be defined. We wish to find a proper D value using minimal number of attempts, while each attempt requires supplying the function with k and observing the result of h(k). Indicate how this may be achieved in the following two cases.</a:t>
            </a:r>
          </a:p>
          <a:p>
            <a:pPr marL="274320" lvl="1" indent="0">
              <a:buNone/>
            </a:pPr>
            <a:r>
              <a:rPr lang="en-US" altLang="zh-TW" sz="2100" dirty="0"/>
              <a:t>a. D is known to be a prime number in the range [10, 20].</a:t>
            </a:r>
            <a:endParaRPr lang="zh-TW" altLang="zh-TW" sz="2100" dirty="0"/>
          </a:p>
          <a:p>
            <a:pPr marL="274320" lvl="1" indent="0">
              <a:buNone/>
            </a:pPr>
            <a:r>
              <a:rPr lang="en-US" altLang="zh-TW" sz="2100" dirty="0"/>
              <a:t>b. D is of the form 2</a:t>
            </a:r>
            <a:r>
              <a:rPr lang="en-US" altLang="zh-TW" sz="2100" baseline="30000" dirty="0"/>
              <a:t>k</a:t>
            </a:r>
            <a:r>
              <a:rPr lang="en-US" altLang="zh-TW" sz="2100" dirty="0"/>
              <a:t>, where k is an integer in [1, 5].</a:t>
            </a:r>
            <a:endParaRPr lang="zh-TW" altLang="zh-TW" sz="2100" dirty="0"/>
          </a:p>
          <a:p>
            <a:endParaRPr lang="zh-TW" altLang="en-US" sz="2400" dirty="0"/>
          </a:p>
        </p:txBody>
      </p:sp>
      <p:sp>
        <p:nvSpPr>
          <p:cNvPr id="4" name="投影片編號版面配置區 3">
            <a:extLst>
              <a:ext uri="{FF2B5EF4-FFF2-40B4-BE49-F238E27FC236}">
                <a16:creationId xmlns:a16="http://schemas.microsoft.com/office/drawing/2014/main" id="{E175FD47-FEE8-40CC-A476-FA0AD393F723}"/>
              </a:ext>
            </a:extLst>
          </p:cNvPr>
          <p:cNvSpPr>
            <a:spLocks noGrp="1"/>
          </p:cNvSpPr>
          <p:nvPr>
            <p:ph type="sldNum" sz="quarter" idx="12"/>
          </p:nvPr>
        </p:nvSpPr>
        <p:spPr/>
        <p:txBody>
          <a:bodyPr/>
          <a:lstStyle/>
          <a:p>
            <a:fld id="{FC749032-2A07-4AE8-BA90-74324CAE0C87}" type="slidenum">
              <a:rPr lang="en-US" altLang="zh-TW" smtClean="0"/>
              <a:pPr/>
              <a:t>19</a:t>
            </a:fld>
            <a:endParaRPr lang="en-US" altLang="en-US" dirty="0"/>
          </a:p>
        </p:txBody>
      </p:sp>
    </p:spTree>
    <p:extLst>
      <p:ext uri="{BB962C8B-B14F-4D97-AF65-F5344CB8AC3E}">
        <p14:creationId xmlns:p14="http://schemas.microsoft.com/office/powerpoint/2010/main" val="328738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AB4DB5-B266-4BDD-A589-38B5E6FC9AB6}"/>
              </a:ext>
            </a:extLst>
          </p:cNvPr>
          <p:cNvSpPr>
            <a:spLocks noGrp="1"/>
          </p:cNvSpPr>
          <p:nvPr>
            <p:ph type="title"/>
          </p:nvPr>
        </p:nvSpPr>
        <p:spPr/>
        <p:txBody>
          <a:bodyPr>
            <a:normAutofit/>
          </a:bodyPr>
          <a:lstStyle/>
          <a:p>
            <a:r>
              <a:rPr lang="en-US" altLang="zh-TW" sz="3600" dirty="0"/>
              <a:t>Q1</a:t>
            </a:r>
            <a:endParaRPr lang="zh-TW" altLang="en-US" sz="3600" dirty="0"/>
          </a:p>
        </p:txBody>
      </p:sp>
      <p:sp>
        <p:nvSpPr>
          <p:cNvPr id="3" name="內容版面配置區 2">
            <a:extLst>
              <a:ext uri="{FF2B5EF4-FFF2-40B4-BE49-F238E27FC236}">
                <a16:creationId xmlns:a16="http://schemas.microsoft.com/office/drawing/2014/main" id="{89C7CF51-CDC6-46F1-B9FF-A146D79B482B}"/>
              </a:ext>
            </a:extLst>
          </p:cNvPr>
          <p:cNvSpPr>
            <a:spLocks noGrp="1"/>
          </p:cNvSpPr>
          <p:nvPr>
            <p:ph idx="1"/>
          </p:nvPr>
        </p:nvSpPr>
        <p:spPr/>
        <p:txBody>
          <a:bodyPr>
            <a:normAutofit/>
          </a:bodyPr>
          <a:lstStyle/>
          <a:p>
            <a:pPr algn="just"/>
            <a:r>
              <a:rPr lang="en-US" altLang="zh-TW" sz="2400" dirty="0"/>
              <a:t>Consider a hash table with 26 buckets and 3 slots. Assume that there are 12 distinct keys and each key begins with a capital letter. If we have the hash function h(k) map each key into a bucket using its leading letter and correspond the letters A to Z to the numbers 0 to 25. Please answer the followings questions :</a:t>
            </a:r>
          </a:p>
          <a:p>
            <a:pPr marL="274320" lvl="1" indent="0" algn="just">
              <a:buNone/>
            </a:pPr>
            <a:r>
              <a:rPr lang="en-US" altLang="zh-TW" sz="2250" dirty="0"/>
              <a:t>a.</a:t>
            </a:r>
            <a:r>
              <a:rPr lang="zh-TW" altLang="en-US" sz="2250" dirty="0"/>
              <a:t> </a:t>
            </a:r>
            <a:r>
              <a:rPr lang="en-US" altLang="zh-TW" sz="2250" dirty="0"/>
              <a:t>Compute the loading factor of this table and explain what is loading factor.</a:t>
            </a:r>
          </a:p>
          <a:p>
            <a:pPr marL="274320" lvl="1" indent="0" algn="just">
              <a:buNone/>
            </a:pPr>
            <a:r>
              <a:rPr lang="en-US" altLang="zh-TW" sz="2250" dirty="0"/>
              <a:t>b.</a:t>
            </a:r>
            <a:r>
              <a:rPr lang="zh-TW" altLang="en-US" sz="2250" dirty="0"/>
              <a:t> </a:t>
            </a:r>
            <a:r>
              <a:rPr lang="en-US" altLang="zh-TW" sz="2250" dirty="0"/>
              <a:t>Given the keys D, B, GH, GG, B2, C3, C2, C1, A2, B7, C6, GA, please convert them into home buckets and complete the hash table. In addition, you should indicate which keys are synonyms, and which keys cause overflow.</a:t>
            </a:r>
          </a:p>
          <a:p>
            <a:pPr marL="731520" lvl="1" indent="-457200">
              <a:buFont typeface="+mj-lt"/>
              <a:buAutoNum type="alphaLcParenR"/>
            </a:pPr>
            <a:endParaRPr lang="zh-TW" altLang="en-US" sz="2250" dirty="0"/>
          </a:p>
        </p:txBody>
      </p:sp>
      <p:sp>
        <p:nvSpPr>
          <p:cNvPr id="4" name="投影片編號版面配置區 3">
            <a:extLst>
              <a:ext uri="{FF2B5EF4-FFF2-40B4-BE49-F238E27FC236}">
                <a16:creationId xmlns:a16="http://schemas.microsoft.com/office/drawing/2014/main" id="{31CABF08-F012-4D25-97C7-ADA00955559C}"/>
              </a:ext>
            </a:extLst>
          </p:cNvPr>
          <p:cNvSpPr>
            <a:spLocks noGrp="1"/>
          </p:cNvSpPr>
          <p:nvPr>
            <p:ph type="sldNum" sz="quarter" idx="12"/>
          </p:nvPr>
        </p:nvSpPr>
        <p:spPr/>
        <p:txBody>
          <a:bodyPr/>
          <a:lstStyle/>
          <a:p>
            <a:fld id="{FC749032-2A07-4AE8-BA90-74324CAE0C87}" type="slidenum">
              <a:rPr lang="en-US" altLang="zh-TW" smtClean="0"/>
              <a:pPr/>
              <a:t>2</a:t>
            </a:fld>
            <a:endParaRPr lang="en-US" altLang="en-US" dirty="0"/>
          </a:p>
        </p:txBody>
      </p:sp>
    </p:spTree>
    <p:extLst>
      <p:ext uri="{BB962C8B-B14F-4D97-AF65-F5344CB8AC3E}">
        <p14:creationId xmlns:p14="http://schemas.microsoft.com/office/powerpoint/2010/main" val="373834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8C4ED9-C63A-4419-A271-C6D39A37BFF6}"/>
              </a:ext>
            </a:extLst>
          </p:cNvPr>
          <p:cNvSpPr>
            <a:spLocks noGrp="1"/>
          </p:cNvSpPr>
          <p:nvPr>
            <p:ph type="title"/>
          </p:nvPr>
        </p:nvSpPr>
        <p:spPr/>
        <p:txBody>
          <a:bodyPr>
            <a:normAutofit/>
          </a:bodyPr>
          <a:lstStyle/>
          <a:p>
            <a:r>
              <a:rPr lang="en-US" altLang="zh-TW" sz="3600" dirty="0"/>
              <a:t>Q4_Ans</a:t>
            </a:r>
            <a:endParaRPr lang="zh-TW" altLang="en-US" sz="3200" dirty="0"/>
          </a:p>
        </p:txBody>
      </p:sp>
      <p:sp>
        <p:nvSpPr>
          <p:cNvPr id="3" name="內容版面配置區 2">
            <a:extLst>
              <a:ext uri="{FF2B5EF4-FFF2-40B4-BE49-F238E27FC236}">
                <a16:creationId xmlns:a16="http://schemas.microsoft.com/office/drawing/2014/main" id="{C1B2A20D-4870-486A-AC93-4CF75826F626}"/>
              </a:ext>
            </a:extLst>
          </p:cNvPr>
          <p:cNvSpPr>
            <a:spLocks noGrp="1"/>
          </p:cNvSpPr>
          <p:nvPr>
            <p:ph idx="1"/>
          </p:nvPr>
        </p:nvSpPr>
        <p:spPr>
          <a:xfrm>
            <a:off x="1341120" y="1901954"/>
            <a:ext cx="9631680" cy="4127627"/>
          </a:xfrm>
        </p:spPr>
        <p:txBody>
          <a:bodyPr>
            <a:normAutofit/>
          </a:bodyPr>
          <a:lstStyle/>
          <a:p>
            <a:pPr marL="34290" indent="0">
              <a:buNone/>
            </a:pPr>
            <a:r>
              <a:rPr lang="en-US" altLang="zh-TW" sz="2400" dirty="0"/>
              <a:t>a. The prime between [10, 20]</a:t>
            </a:r>
            <a:r>
              <a:rPr lang="zh-TW" altLang="en-US" sz="2400" dirty="0"/>
              <a:t> </a:t>
            </a:r>
            <a:r>
              <a:rPr lang="en-US" altLang="zh-TW" sz="2400" dirty="0"/>
              <a:t>=&gt; D may be 11, 13, 17 and 19. </a:t>
            </a:r>
          </a:p>
          <a:p>
            <a:pPr lvl="1"/>
            <a:r>
              <a:rPr lang="zh-TW" altLang="en-US" sz="2250" dirty="0"/>
              <a:t>我們假設</a:t>
            </a:r>
            <a:r>
              <a:rPr lang="en-US" altLang="zh-TW" sz="2250" dirty="0"/>
              <a:t>k=20</a:t>
            </a:r>
            <a:r>
              <a:rPr lang="zh-TW" altLang="en-US" sz="2250" dirty="0"/>
              <a:t>，並觀察</a:t>
            </a:r>
            <a:r>
              <a:rPr lang="en-US" altLang="zh-TW" sz="2250" dirty="0"/>
              <a:t>h(k)=k</a:t>
            </a:r>
            <a:r>
              <a:rPr lang="zh-TW" altLang="en-US" sz="2250" dirty="0"/>
              <a:t> </a:t>
            </a:r>
            <a:r>
              <a:rPr lang="en-US" altLang="zh-TW" sz="2250" dirty="0"/>
              <a:t>%</a:t>
            </a:r>
            <a:r>
              <a:rPr lang="zh-TW" altLang="en-US" sz="2250" dirty="0"/>
              <a:t> </a:t>
            </a:r>
            <a:r>
              <a:rPr lang="en-US" altLang="zh-TW" sz="2250" dirty="0"/>
              <a:t>D</a:t>
            </a:r>
            <a:r>
              <a:rPr lang="zh-TW" altLang="en-US" sz="2250" dirty="0"/>
              <a:t>可以發現，分別會得到</a:t>
            </a:r>
            <a:r>
              <a:rPr lang="en-US" altLang="zh-TW" sz="2250" dirty="0"/>
              <a:t>9, 7, 3, 1</a:t>
            </a:r>
            <a:r>
              <a:rPr lang="zh-TW" altLang="en-US" sz="2250" dirty="0"/>
              <a:t>，不同的</a:t>
            </a:r>
            <a:r>
              <a:rPr lang="en-US" altLang="zh-TW" sz="2250" dirty="0"/>
              <a:t>D</a:t>
            </a:r>
            <a:r>
              <a:rPr lang="zh-TW" altLang="en-US" sz="2250" dirty="0"/>
              <a:t>會有不同的</a:t>
            </a:r>
            <a:r>
              <a:rPr lang="en-US" altLang="zh-TW" sz="2250" dirty="0"/>
              <a:t>h(k)</a:t>
            </a:r>
            <a:r>
              <a:rPr lang="zh-TW" altLang="en-US" sz="2250" dirty="0"/>
              <a:t>結果，所以可以利用 </a:t>
            </a:r>
            <a:r>
              <a:rPr lang="en-US" altLang="zh-TW" sz="2250" dirty="0"/>
              <a:t>h(20)</a:t>
            </a:r>
            <a:r>
              <a:rPr lang="zh-TW" altLang="en-US" sz="2250" dirty="0"/>
              <a:t> 一次推導出</a:t>
            </a:r>
            <a:r>
              <a:rPr lang="en-US" altLang="zh-TW" sz="2250" dirty="0"/>
              <a:t>D</a:t>
            </a:r>
            <a:r>
              <a:rPr lang="zh-TW" altLang="en-US" sz="2250" dirty="0"/>
              <a:t>為哪一個質數。</a:t>
            </a:r>
            <a:endParaRPr lang="en-US" altLang="zh-TW" sz="2250" dirty="0"/>
          </a:p>
          <a:p>
            <a:pPr marL="34290" indent="0">
              <a:buNone/>
            </a:pPr>
            <a:r>
              <a:rPr lang="en-US" altLang="zh-TW" sz="2400" dirty="0"/>
              <a:t>b.</a:t>
            </a:r>
            <a:r>
              <a:rPr lang="zh-TW" altLang="en-US" sz="2400" dirty="0"/>
              <a:t> </a:t>
            </a:r>
            <a:r>
              <a:rPr lang="en-US" altLang="zh-TW" sz="2400" dirty="0"/>
              <a:t>D is of the form 2</a:t>
            </a:r>
            <a:r>
              <a:rPr lang="en-US" altLang="zh-TW" sz="2400" baseline="30000" dirty="0"/>
              <a:t>k </a:t>
            </a:r>
            <a:r>
              <a:rPr lang="en-US" altLang="zh-TW" sz="2400" dirty="0"/>
              <a:t>, when k is an integer in [1, 5]</a:t>
            </a:r>
            <a:r>
              <a:rPr lang="zh-TW" altLang="en-US" sz="2400" dirty="0"/>
              <a:t> </a:t>
            </a:r>
            <a:r>
              <a:rPr lang="en-US" altLang="zh-TW" sz="2400" dirty="0"/>
              <a:t>=&gt; D may be 2, 4, 8, 16, 32.</a:t>
            </a:r>
          </a:p>
          <a:p>
            <a:pPr lvl="1"/>
            <a:r>
              <a:rPr lang="zh-TW" altLang="en-US" sz="2250" dirty="0"/>
              <a:t>我們假設</a:t>
            </a:r>
            <a:r>
              <a:rPr lang="en-US" altLang="zh-TW" sz="2250" dirty="0"/>
              <a:t>k=31</a:t>
            </a:r>
            <a:r>
              <a:rPr lang="zh-TW" altLang="en-US" sz="2250" dirty="0"/>
              <a:t>，並觀察</a:t>
            </a:r>
            <a:r>
              <a:rPr lang="en-US" altLang="zh-TW" sz="2250" dirty="0"/>
              <a:t>h(k)=</a:t>
            </a:r>
            <a:r>
              <a:rPr lang="en-US" altLang="zh-TW" sz="2250" dirty="0" err="1"/>
              <a:t>k%D</a:t>
            </a:r>
            <a:r>
              <a:rPr lang="zh-TW" altLang="en-US" sz="2250" dirty="0"/>
              <a:t>，會發現可能的結果是</a:t>
            </a:r>
            <a:r>
              <a:rPr lang="en-US" altLang="zh-TW" sz="2250" dirty="0"/>
              <a:t>1, 3, 7, 15, 31</a:t>
            </a:r>
            <a:r>
              <a:rPr lang="zh-TW" altLang="en-US" sz="2250" dirty="0"/>
              <a:t>，每一個出來的結果都不一樣，因此我們可以藉由 </a:t>
            </a:r>
            <a:r>
              <a:rPr lang="en-US" altLang="zh-TW" sz="2250" dirty="0"/>
              <a:t>h(31)</a:t>
            </a:r>
            <a:r>
              <a:rPr lang="zh-TW" altLang="en-US" sz="2250" dirty="0"/>
              <a:t> 推導 </a:t>
            </a:r>
            <a:r>
              <a:rPr lang="en-US" altLang="zh-TW" sz="2250" dirty="0"/>
              <a:t>D</a:t>
            </a:r>
            <a:r>
              <a:rPr lang="zh-TW" altLang="en-US" sz="2250" dirty="0"/>
              <a:t> 是哪一個</a:t>
            </a:r>
            <a:r>
              <a:rPr lang="en-US" altLang="zh-TW" sz="2250" dirty="0"/>
              <a:t>2</a:t>
            </a:r>
            <a:r>
              <a:rPr lang="zh-TW" altLang="en-US" sz="2250" dirty="0"/>
              <a:t>的</a:t>
            </a:r>
            <a:r>
              <a:rPr lang="en-US" altLang="zh-TW" sz="2250" dirty="0"/>
              <a:t>k</a:t>
            </a:r>
            <a:r>
              <a:rPr lang="zh-TW" altLang="en-US" sz="2250" dirty="0"/>
              <a:t>次方項。</a:t>
            </a:r>
            <a:endParaRPr lang="en-US" altLang="zh-TW" sz="2250" dirty="0"/>
          </a:p>
          <a:p>
            <a:pPr lvl="1"/>
            <a:endParaRPr lang="en-US" altLang="zh-TW" sz="1850" dirty="0"/>
          </a:p>
          <a:p>
            <a:pPr lvl="1"/>
            <a:endParaRPr lang="en-US" altLang="zh-TW" sz="2000" dirty="0"/>
          </a:p>
          <a:p>
            <a:pPr lvl="1"/>
            <a:endParaRPr lang="zh-TW" altLang="en-US" sz="2250" dirty="0"/>
          </a:p>
        </p:txBody>
      </p:sp>
      <p:sp>
        <p:nvSpPr>
          <p:cNvPr id="4" name="投影片編號版面配置區 3">
            <a:extLst>
              <a:ext uri="{FF2B5EF4-FFF2-40B4-BE49-F238E27FC236}">
                <a16:creationId xmlns:a16="http://schemas.microsoft.com/office/drawing/2014/main" id="{91884E62-BC66-44C9-96A7-9ED042844B4A}"/>
              </a:ext>
            </a:extLst>
          </p:cNvPr>
          <p:cNvSpPr>
            <a:spLocks noGrp="1"/>
          </p:cNvSpPr>
          <p:nvPr>
            <p:ph type="sldNum" sz="quarter" idx="12"/>
          </p:nvPr>
        </p:nvSpPr>
        <p:spPr/>
        <p:txBody>
          <a:bodyPr/>
          <a:lstStyle/>
          <a:p>
            <a:fld id="{FC749032-2A07-4AE8-BA90-74324CAE0C87}" type="slidenum">
              <a:rPr lang="en-US" altLang="zh-TW" smtClean="0"/>
              <a:pPr/>
              <a:t>20</a:t>
            </a:fld>
            <a:endParaRPr lang="en-US" altLang="en-US" dirty="0"/>
          </a:p>
        </p:txBody>
      </p:sp>
    </p:spTree>
    <p:extLst>
      <p:ext uri="{BB962C8B-B14F-4D97-AF65-F5344CB8AC3E}">
        <p14:creationId xmlns:p14="http://schemas.microsoft.com/office/powerpoint/2010/main" val="384635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AB4DB5-B266-4BDD-A589-38B5E6FC9AB6}"/>
              </a:ext>
            </a:extLst>
          </p:cNvPr>
          <p:cNvSpPr>
            <a:spLocks noGrp="1"/>
          </p:cNvSpPr>
          <p:nvPr>
            <p:ph type="title"/>
          </p:nvPr>
        </p:nvSpPr>
        <p:spPr/>
        <p:txBody>
          <a:bodyPr>
            <a:normAutofit/>
          </a:bodyPr>
          <a:lstStyle/>
          <a:p>
            <a:r>
              <a:rPr lang="en-US" altLang="zh-TW" sz="3600" dirty="0"/>
              <a:t>Q5 </a:t>
            </a:r>
            <a:endParaRPr lang="zh-TW" altLang="en-US" sz="3600" dirty="0"/>
          </a:p>
        </p:txBody>
      </p:sp>
      <p:sp>
        <p:nvSpPr>
          <p:cNvPr id="3" name="內容版面配置區 2">
            <a:extLst>
              <a:ext uri="{FF2B5EF4-FFF2-40B4-BE49-F238E27FC236}">
                <a16:creationId xmlns:a16="http://schemas.microsoft.com/office/drawing/2014/main" id="{89C7CF51-CDC6-46F1-B9FF-A146D79B482B}"/>
              </a:ext>
            </a:extLst>
          </p:cNvPr>
          <p:cNvSpPr>
            <a:spLocks noGrp="1"/>
          </p:cNvSpPr>
          <p:nvPr>
            <p:ph idx="1"/>
          </p:nvPr>
        </p:nvSpPr>
        <p:spPr/>
        <p:txBody>
          <a:bodyPr>
            <a:normAutofit/>
          </a:bodyPr>
          <a:lstStyle/>
          <a:p>
            <a:pPr lvl="0" algn="just"/>
            <a:r>
              <a:rPr lang="en-US" altLang="zh-TW" sz="2400" dirty="0"/>
              <a:t>Suppose that you are to design a Bloom filter with minimum P(u) with n=100000, m=5000, and u=1000.</a:t>
            </a:r>
          </a:p>
          <a:p>
            <a:pPr marL="274320" lvl="1" indent="0">
              <a:buNone/>
            </a:pPr>
            <a:r>
              <a:rPr lang="en-US" altLang="zh-TW" sz="2250" dirty="0"/>
              <a:t>a. Use any of the results obtained in the textbook, and determine the number of hash functions required. Show your computations.</a:t>
            </a:r>
            <a:endParaRPr lang="zh-TW" altLang="zh-TW" sz="2250" dirty="0"/>
          </a:p>
          <a:p>
            <a:pPr marL="274320" lvl="1" indent="0">
              <a:buNone/>
            </a:pPr>
            <a:r>
              <a:rPr lang="en-US" altLang="zh-TW" sz="2250" dirty="0"/>
              <a:t>b. What is the probability, P(u), of a filter error with the required number of hash functions computed above?</a:t>
            </a:r>
            <a:endParaRPr lang="zh-TW" altLang="zh-TW" sz="2250" dirty="0"/>
          </a:p>
          <a:p>
            <a:pPr lvl="0" algn="just"/>
            <a:endParaRPr lang="zh-TW" altLang="en-US" sz="2100" dirty="0"/>
          </a:p>
        </p:txBody>
      </p:sp>
      <p:sp>
        <p:nvSpPr>
          <p:cNvPr id="4" name="投影片編號版面配置區 3">
            <a:extLst>
              <a:ext uri="{FF2B5EF4-FFF2-40B4-BE49-F238E27FC236}">
                <a16:creationId xmlns:a16="http://schemas.microsoft.com/office/drawing/2014/main" id="{31CABF08-F012-4D25-97C7-ADA00955559C}"/>
              </a:ext>
            </a:extLst>
          </p:cNvPr>
          <p:cNvSpPr>
            <a:spLocks noGrp="1"/>
          </p:cNvSpPr>
          <p:nvPr>
            <p:ph type="sldNum" sz="quarter" idx="12"/>
          </p:nvPr>
        </p:nvSpPr>
        <p:spPr/>
        <p:txBody>
          <a:bodyPr/>
          <a:lstStyle/>
          <a:p>
            <a:fld id="{FC749032-2A07-4AE8-BA90-74324CAE0C87}" type="slidenum">
              <a:rPr lang="en-US" altLang="zh-TW" smtClean="0"/>
              <a:pPr/>
              <a:t>21</a:t>
            </a:fld>
            <a:endParaRPr lang="en-US" altLang="en-US" dirty="0"/>
          </a:p>
        </p:txBody>
      </p:sp>
    </p:spTree>
    <p:extLst>
      <p:ext uri="{BB962C8B-B14F-4D97-AF65-F5344CB8AC3E}">
        <p14:creationId xmlns:p14="http://schemas.microsoft.com/office/powerpoint/2010/main" val="103066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0C1E49-E94C-4702-9996-5CF90DD7531F}"/>
              </a:ext>
            </a:extLst>
          </p:cNvPr>
          <p:cNvSpPr>
            <a:spLocks noGrp="1"/>
          </p:cNvSpPr>
          <p:nvPr>
            <p:ph type="title"/>
          </p:nvPr>
        </p:nvSpPr>
        <p:spPr/>
        <p:txBody>
          <a:bodyPr>
            <a:normAutofit/>
          </a:bodyPr>
          <a:lstStyle/>
          <a:p>
            <a:r>
              <a:rPr lang="en-US" altLang="zh-TW" sz="3600" dirty="0"/>
              <a:t>Q5_Ans</a:t>
            </a:r>
            <a:endParaRPr lang="zh-TW" altLang="en-US" sz="3200" dirty="0"/>
          </a:p>
        </p:txBody>
      </p:sp>
      <p:sp>
        <p:nvSpPr>
          <p:cNvPr id="3" name="內容版面配置區 2">
            <a:extLst>
              <a:ext uri="{FF2B5EF4-FFF2-40B4-BE49-F238E27FC236}">
                <a16:creationId xmlns:a16="http://schemas.microsoft.com/office/drawing/2014/main" id="{6CE2D0AF-CE1A-4F31-873F-A12B503796B6}"/>
              </a:ext>
            </a:extLst>
          </p:cNvPr>
          <p:cNvSpPr>
            <a:spLocks noGrp="1"/>
          </p:cNvSpPr>
          <p:nvPr>
            <p:ph idx="1"/>
          </p:nvPr>
        </p:nvSpPr>
        <p:spPr>
          <a:xfrm>
            <a:off x="1341120" y="1901954"/>
            <a:ext cx="9509760" cy="4323917"/>
          </a:xfrm>
        </p:spPr>
        <p:txBody>
          <a:bodyPr>
            <a:normAutofit/>
          </a:bodyPr>
          <a:lstStyle/>
          <a:p>
            <a:pPr marL="34290" indent="0">
              <a:buNone/>
            </a:pPr>
            <a:r>
              <a:rPr lang="en-US" altLang="zh-TW" sz="2400" dirty="0"/>
              <a:t>a. </a:t>
            </a:r>
            <a:r>
              <a:rPr lang="zh-TW" altLang="en-US" sz="2400" dirty="0"/>
              <a:t>跟 </a:t>
            </a:r>
            <a:r>
              <a:rPr lang="en-US" altLang="zh-TW" sz="2400" dirty="0"/>
              <a:t>b.</a:t>
            </a:r>
            <a:r>
              <a:rPr lang="zh-TW" altLang="en-US" sz="2400" dirty="0"/>
              <a:t> 一起解釋</a:t>
            </a:r>
            <a:endParaRPr lang="en-US" altLang="zh-TW" sz="2400" dirty="0"/>
          </a:p>
          <a:p>
            <a:pPr lvl="1"/>
            <a:r>
              <a:rPr lang="zh-TW" altLang="en-US" sz="2250" dirty="0"/>
              <a:t>已知 </a:t>
            </a:r>
            <a:r>
              <a:rPr lang="en-US" altLang="zh-TW" sz="2250" dirty="0"/>
              <a:t>n=100000, m=5000, and u=1000.</a:t>
            </a:r>
          </a:p>
          <a:p>
            <a:pPr lvl="1"/>
            <a:r>
              <a:rPr lang="zh-TW" altLang="en-US" sz="2250" dirty="0"/>
              <a:t>由講義</a:t>
            </a:r>
            <a:r>
              <a:rPr lang="en-US" altLang="zh-TW" sz="2250" dirty="0"/>
              <a:t>8.4.2 </a:t>
            </a:r>
            <a:r>
              <a:rPr lang="zh-TW" altLang="en-US" sz="2250" dirty="0"/>
              <a:t>對</a:t>
            </a:r>
            <a:r>
              <a:rPr lang="en-US" altLang="zh-TW" sz="2250" dirty="0"/>
              <a:t>Bloom filter design</a:t>
            </a:r>
            <a:r>
              <a:rPr lang="zh-TW" altLang="en-US" sz="2250" dirty="0"/>
              <a:t>的介紹，為了最小化</a:t>
            </a:r>
            <a:r>
              <a:rPr lang="en-US" altLang="zh-TW" sz="2250" dirty="0"/>
              <a:t>Bloom filter</a:t>
            </a:r>
            <a:r>
              <a:rPr lang="zh-TW" altLang="en-US" sz="2250" dirty="0"/>
              <a:t>失誤機率，我們對</a:t>
            </a:r>
            <a:r>
              <a:rPr lang="en-US" altLang="zh-TW" sz="2250" dirty="0"/>
              <a:t>P(u)</a:t>
            </a:r>
            <a:r>
              <a:rPr lang="zh-TW" altLang="en-US" sz="2250" dirty="0"/>
              <a:t>進行微分，並設定其結果為</a:t>
            </a:r>
            <a:r>
              <a:rPr lang="en-US" altLang="zh-TW" sz="2250" dirty="0"/>
              <a:t>0</a:t>
            </a:r>
            <a:r>
              <a:rPr lang="zh-TW" altLang="en-US" sz="2250" dirty="0"/>
              <a:t> </a:t>
            </a:r>
            <a:r>
              <a:rPr lang="en-US" altLang="zh-TW" sz="2250" dirty="0"/>
              <a:t>(</a:t>
            </a:r>
            <a:r>
              <a:rPr lang="zh-TW" altLang="en-US" sz="2250" dirty="0"/>
              <a:t>找極值</a:t>
            </a:r>
            <a:r>
              <a:rPr lang="en-US" altLang="zh-TW" sz="2250" dirty="0"/>
              <a:t>)</a:t>
            </a:r>
            <a:r>
              <a:rPr lang="zh-TW" altLang="en-US" sz="2250" dirty="0"/>
              <a:t>可以得到：</a:t>
            </a:r>
            <a:endParaRPr lang="en-US" altLang="zh-TW" sz="2250" dirty="0"/>
          </a:p>
          <a:p>
            <a:pPr lvl="2"/>
            <a:r>
              <a:rPr lang="en-US" altLang="zh-TW" sz="2100" dirty="0"/>
              <a:t>h = (log</a:t>
            </a:r>
            <a:r>
              <a:rPr lang="en-US" altLang="zh-TW" sz="2100" baseline="-25000" dirty="0"/>
              <a:t>e</a:t>
            </a:r>
            <a:r>
              <a:rPr lang="en-US" altLang="zh-TW" sz="2100" dirty="0"/>
              <a:t>2)*(m/u) ~ 0.693*(m/u) = 3.465 </a:t>
            </a:r>
          </a:p>
          <a:p>
            <a:pPr lvl="2"/>
            <a:r>
              <a:rPr lang="zh-TW" altLang="en-US" sz="2100" dirty="0"/>
              <a:t>取其</a:t>
            </a:r>
            <a:r>
              <a:rPr lang="en-US" altLang="zh-TW" sz="2100" dirty="0"/>
              <a:t>upper bound</a:t>
            </a:r>
            <a:r>
              <a:rPr lang="zh-TW" altLang="en-US" sz="2100" dirty="0"/>
              <a:t>及</a:t>
            </a:r>
            <a:r>
              <a:rPr lang="en-US" altLang="zh-TW" sz="2100" dirty="0"/>
              <a:t>lower bound </a:t>
            </a:r>
            <a:r>
              <a:rPr lang="zh-TW" altLang="en-US" sz="2250" dirty="0"/>
              <a:t>獲得</a:t>
            </a:r>
            <a:r>
              <a:rPr lang="en-US" altLang="zh-TW" sz="2250" dirty="0"/>
              <a:t>h = 3 or 4</a:t>
            </a:r>
            <a:endParaRPr lang="en-US" altLang="zh-TW" sz="2400" dirty="0"/>
          </a:p>
          <a:p>
            <a:pPr lvl="1"/>
            <a:r>
              <a:rPr lang="zh-TW" altLang="en-US" sz="2550" dirty="0"/>
              <a:t>我們再將 </a:t>
            </a:r>
            <a:r>
              <a:rPr lang="en-US" altLang="zh-TW" sz="2550" dirty="0"/>
              <a:t>h </a:t>
            </a:r>
            <a:r>
              <a:rPr lang="zh-TW" altLang="en-US" sz="2550" dirty="0"/>
              <a:t>代入 </a:t>
            </a:r>
            <a:r>
              <a:rPr lang="en-US" altLang="zh-TW" sz="2550" dirty="0"/>
              <a:t>P(u) </a:t>
            </a:r>
            <a:r>
              <a:rPr lang="zh-TW" altLang="en-US" sz="2550" dirty="0"/>
              <a:t>的公式中，算出不同</a:t>
            </a:r>
            <a:r>
              <a:rPr lang="en-US" altLang="zh-TW" sz="2550" dirty="0"/>
              <a:t>hash function</a:t>
            </a:r>
            <a:r>
              <a:rPr lang="zh-TW" altLang="en-US" sz="2550" dirty="0"/>
              <a:t>下的失誤機率，可得：</a:t>
            </a:r>
            <a:endParaRPr lang="en-US" altLang="zh-TW" sz="2550" dirty="0"/>
          </a:p>
          <a:p>
            <a:pPr lvl="2"/>
            <a:r>
              <a:rPr lang="en-US" altLang="zh-TW" sz="2100" dirty="0"/>
              <a:t>h=3, P(u)~e</a:t>
            </a:r>
            <a:r>
              <a:rPr lang="en-US" altLang="zh-TW" sz="2100" baseline="30000" dirty="0"/>
              <a:t>-u/n</a:t>
            </a:r>
            <a:r>
              <a:rPr lang="en-US" altLang="zh-TW" sz="2100" dirty="0"/>
              <a:t>*(1-e</a:t>
            </a:r>
            <a:r>
              <a:rPr lang="en-US" altLang="zh-TW" sz="2100" baseline="30000" dirty="0"/>
              <a:t>-uh/m</a:t>
            </a:r>
            <a:r>
              <a:rPr lang="en-US" altLang="zh-TW" sz="2100" dirty="0"/>
              <a:t>)</a:t>
            </a:r>
            <a:r>
              <a:rPr lang="en-US" altLang="zh-TW" sz="2100" baseline="30000" dirty="0"/>
              <a:t>h</a:t>
            </a:r>
            <a:r>
              <a:rPr lang="en-US" altLang="zh-TW" sz="2100" dirty="0"/>
              <a:t> ~0.0909</a:t>
            </a:r>
          </a:p>
          <a:p>
            <a:pPr lvl="2"/>
            <a:r>
              <a:rPr lang="en-US" altLang="zh-TW" sz="2100" dirty="0"/>
              <a:t>h=4, P(u) ~e</a:t>
            </a:r>
            <a:r>
              <a:rPr lang="en-US" altLang="zh-TW" sz="2100" baseline="30000" dirty="0"/>
              <a:t>-u/n</a:t>
            </a:r>
            <a:r>
              <a:rPr lang="en-US" altLang="zh-TW" sz="2100" dirty="0"/>
              <a:t>*(1-e</a:t>
            </a:r>
            <a:r>
              <a:rPr lang="en-US" altLang="zh-TW" sz="2100" baseline="30000" dirty="0"/>
              <a:t>-uh/m</a:t>
            </a:r>
            <a:r>
              <a:rPr lang="en-US" altLang="zh-TW" sz="2100" dirty="0"/>
              <a:t>)</a:t>
            </a:r>
            <a:r>
              <a:rPr lang="en-US" altLang="zh-TW" sz="2100" baseline="30000" dirty="0"/>
              <a:t>h </a:t>
            </a:r>
            <a:r>
              <a:rPr lang="en-US" altLang="zh-TW" sz="2100" dirty="0"/>
              <a:t>~0.091 </a:t>
            </a:r>
          </a:p>
          <a:p>
            <a:pPr lvl="2"/>
            <a:r>
              <a:rPr lang="zh-TW" altLang="en-US" sz="2100" dirty="0"/>
              <a:t>計算後發現，最小</a:t>
            </a:r>
            <a:r>
              <a:rPr lang="en-US" altLang="zh-TW" sz="2100" dirty="0"/>
              <a:t>P(u)</a:t>
            </a:r>
            <a:r>
              <a:rPr lang="zh-TW" altLang="en-US" sz="2100" dirty="0"/>
              <a:t>發生於</a:t>
            </a:r>
            <a:r>
              <a:rPr lang="en-US" altLang="zh-TW" sz="2100" dirty="0"/>
              <a:t>h=3</a:t>
            </a:r>
            <a:r>
              <a:rPr lang="zh-TW" altLang="en-US" sz="2100" dirty="0"/>
              <a:t>，並且失誤機率為</a:t>
            </a:r>
            <a:r>
              <a:rPr lang="en-US" altLang="zh-TW" sz="2100" dirty="0"/>
              <a:t>0.0909</a:t>
            </a:r>
            <a:r>
              <a:rPr lang="zh-TW" altLang="en-US" sz="2100" dirty="0"/>
              <a:t> </a:t>
            </a:r>
            <a:r>
              <a:rPr lang="en-US" altLang="zh-TW" sz="2100" dirty="0"/>
              <a:t>(9.09%)</a:t>
            </a:r>
            <a:endParaRPr lang="zh-TW" altLang="en-US" sz="2100" dirty="0"/>
          </a:p>
        </p:txBody>
      </p:sp>
      <p:sp>
        <p:nvSpPr>
          <p:cNvPr id="4" name="投影片編號版面配置區 3">
            <a:extLst>
              <a:ext uri="{FF2B5EF4-FFF2-40B4-BE49-F238E27FC236}">
                <a16:creationId xmlns:a16="http://schemas.microsoft.com/office/drawing/2014/main" id="{CEF213B7-8BF1-4033-90A4-29612918B8A5}"/>
              </a:ext>
            </a:extLst>
          </p:cNvPr>
          <p:cNvSpPr>
            <a:spLocks noGrp="1"/>
          </p:cNvSpPr>
          <p:nvPr>
            <p:ph type="sldNum" sz="quarter" idx="12"/>
          </p:nvPr>
        </p:nvSpPr>
        <p:spPr/>
        <p:txBody>
          <a:bodyPr/>
          <a:lstStyle/>
          <a:p>
            <a:fld id="{FC749032-2A07-4AE8-BA90-74324CAE0C87}" type="slidenum">
              <a:rPr lang="en-US" altLang="zh-TW" smtClean="0"/>
              <a:pPr/>
              <a:t>22</a:t>
            </a:fld>
            <a:endParaRPr lang="en-US" altLang="en-US" dirty="0"/>
          </a:p>
        </p:txBody>
      </p:sp>
    </p:spTree>
    <p:extLst>
      <p:ext uri="{BB962C8B-B14F-4D97-AF65-F5344CB8AC3E}">
        <p14:creationId xmlns:p14="http://schemas.microsoft.com/office/powerpoint/2010/main" val="129783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AB4DB5-B266-4BDD-A589-38B5E6FC9AB6}"/>
              </a:ext>
            </a:extLst>
          </p:cNvPr>
          <p:cNvSpPr>
            <a:spLocks noGrp="1"/>
          </p:cNvSpPr>
          <p:nvPr>
            <p:ph type="title"/>
          </p:nvPr>
        </p:nvSpPr>
        <p:spPr/>
        <p:txBody>
          <a:bodyPr>
            <a:normAutofit/>
          </a:bodyPr>
          <a:lstStyle/>
          <a:p>
            <a:r>
              <a:rPr lang="en-US" altLang="zh-TW" sz="3600" dirty="0"/>
              <a:t>Q6 </a:t>
            </a:r>
            <a:endParaRPr lang="zh-TW" altLang="en-US" sz="3600" dirty="0"/>
          </a:p>
        </p:txBody>
      </p:sp>
      <p:sp>
        <p:nvSpPr>
          <p:cNvPr id="3" name="內容版面配置區 2">
            <a:extLst>
              <a:ext uri="{FF2B5EF4-FFF2-40B4-BE49-F238E27FC236}">
                <a16:creationId xmlns:a16="http://schemas.microsoft.com/office/drawing/2014/main" id="{89C7CF51-CDC6-46F1-B9FF-A146D79B482B}"/>
              </a:ext>
            </a:extLst>
          </p:cNvPr>
          <p:cNvSpPr>
            <a:spLocks noGrp="1"/>
          </p:cNvSpPr>
          <p:nvPr>
            <p:ph idx="1"/>
          </p:nvPr>
        </p:nvSpPr>
        <p:spPr/>
        <p:txBody>
          <a:bodyPr>
            <a:normAutofit/>
          </a:bodyPr>
          <a:lstStyle/>
          <a:p>
            <a:pPr lvl="0"/>
            <a:r>
              <a:rPr lang="en-US" altLang="zh-TW" sz="2400" dirty="0"/>
              <a:t>A hash table of length 10 uses open addressing with the hash function h(k)=k mod 10, and linear probing. After inserting 6 values into an empty hash table, the table is as shown below.</a:t>
            </a:r>
          </a:p>
          <a:p>
            <a:r>
              <a:rPr lang="en-US" altLang="zh-TW" sz="2400" dirty="0"/>
              <a:t>Which one of the following choices gives a possible order in which the key values could have been inserted in the table?</a:t>
            </a:r>
            <a:br>
              <a:rPr lang="en-US" altLang="zh-TW" sz="2400" dirty="0"/>
            </a:br>
            <a:r>
              <a:rPr lang="en-US" altLang="zh-TW" sz="2250" dirty="0"/>
              <a:t>(A) 46, 42, 34, 52, 23, 33</a:t>
            </a:r>
            <a:br>
              <a:rPr lang="en-US" altLang="zh-TW" sz="2250" dirty="0"/>
            </a:br>
            <a:r>
              <a:rPr lang="en-US" altLang="zh-TW" sz="2250" dirty="0"/>
              <a:t>(B) 34, 42, 23, 52, 33, 46</a:t>
            </a:r>
            <a:br>
              <a:rPr lang="en-US" altLang="zh-TW" sz="2250" dirty="0"/>
            </a:br>
            <a:r>
              <a:rPr lang="en-US" altLang="zh-TW" sz="2250" dirty="0"/>
              <a:t>(C) 46, 34, 42, 23, 52, 33</a:t>
            </a:r>
            <a:br>
              <a:rPr lang="en-US" altLang="zh-TW" sz="2250" dirty="0"/>
            </a:br>
            <a:r>
              <a:rPr lang="en-US" altLang="zh-TW" sz="2250" dirty="0"/>
              <a:t>(D) 42, 46, 33, 23, 34, 52</a:t>
            </a:r>
            <a:endParaRPr lang="zh-TW" altLang="zh-TW" sz="2250" dirty="0"/>
          </a:p>
          <a:p>
            <a:pPr lvl="0"/>
            <a:endParaRPr lang="zh-TW" altLang="zh-TW" sz="2400" dirty="0"/>
          </a:p>
          <a:p>
            <a:pPr lvl="0" algn="just"/>
            <a:endParaRPr lang="zh-TW" altLang="en-US" sz="2100" dirty="0"/>
          </a:p>
        </p:txBody>
      </p:sp>
      <p:sp>
        <p:nvSpPr>
          <p:cNvPr id="4" name="投影片編號版面配置區 3">
            <a:extLst>
              <a:ext uri="{FF2B5EF4-FFF2-40B4-BE49-F238E27FC236}">
                <a16:creationId xmlns:a16="http://schemas.microsoft.com/office/drawing/2014/main" id="{31CABF08-F012-4D25-97C7-ADA00955559C}"/>
              </a:ext>
            </a:extLst>
          </p:cNvPr>
          <p:cNvSpPr>
            <a:spLocks noGrp="1"/>
          </p:cNvSpPr>
          <p:nvPr>
            <p:ph type="sldNum" sz="quarter" idx="12"/>
          </p:nvPr>
        </p:nvSpPr>
        <p:spPr/>
        <p:txBody>
          <a:bodyPr/>
          <a:lstStyle/>
          <a:p>
            <a:fld id="{FC749032-2A07-4AE8-BA90-74324CAE0C87}" type="slidenum">
              <a:rPr lang="en-US" altLang="zh-TW" smtClean="0"/>
              <a:pPr/>
              <a:t>23</a:t>
            </a:fld>
            <a:endParaRPr lang="en-US" altLang="en-US" dirty="0"/>
          </a:p>
        </p:txBody>
      </p:sp>
      <p:pic>
        <p:nvPicPr>
          <p:cNvPr id="5" name="圖片 4">
            <a:extLst>
              <a:ext uri="{FF2B5EF4-FFF2-40B4-BE49-F238E27FC236}">
                <a16:creationId xmlns:a16="http://schemas.microsoft.com/office/drawing/2014/main" id="{616CED9A-24DE-429A-A273-8214BA4093AD}"/>
              </a:ext>
            </a:extLst>
          </p:cNvPr>
          <p:cNvPicPr/>
          <p:nvPr/>
        </p:nvPicPr>
        <p:blipFill>
          <a:blip r:embed="rId3">
            <a:extLst>
              <a:ext uri="{28A0092B-C50C-407E-A947-70E740481C1C}">
                <a14:useLocalDpi xmlns:a14="http://schemas.microsoft.com/office/drawing/2010/main" val="0"/>
              </a:ext>
            </a:extLst>
          </a:blip>
          <a:stretch>
            <a:fillRect/>
          </a:stretch>
        </p:blipFill>
        <p:spPr>
          <a:xfrm>
            <a:off x="7817458" y="3599489"/>
            <a:ext cx="1533276" cy="2716286"/>
          </a:xfrm>
          <a:prstGeom prst="rect">
            <a:avLst/>
          </a:prstGeom>
        </p:spPr>
      </p:pic>
    </p:spTree>
    <p:extLst>
      <p:ext uri="{BB962C8B-B14F-4D97-AF65-F5344CB8AC3E}">
        <p14:creationId xmlns:p14="http://schemas.microsoft.com/office/powerpoint/2010/main" val="19841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D2584A-2F91-4BEF-92C3-8AD46A595332}"/>
              </a:ext>
            </a:extLst>
          </p:cNvPr>
          <p:cNvSpPr>
            <a:spLocks noGrp="1"/>
          </p:cNvSpPr>
          <p:nvPr>
            <p:ph type="title"/>
          </p:nvPr>
        </p:nvSpPr>
        <p:spPr/>
        <p:txBody>
          <a:bodyPr>
            <a:normAutofit/>
          </a:bodyPr>
          <a:lstStyle/>
          <a:p>
            <a:r>
              <a:rPr lang="en-US" altLang="zh-TW" sz="3600" dirty="0"/>
              <a:t>Q6_Ans</a:t>
            </a:r>
            <a:endParaRPr lang="zh-TW" altLang="en-US" sz="3600" dirty="0"/>
          </a:p>
        </p:txBody>
      </p:sp>
      <p:graphicFrame>
        <p:nvGraphicFramePr>
          <p:cNvPr id="5" name="內容版面配置區 4">
            <a:extLst>
              <a:ext uri="{FF2B5EF4-FFF2-40B4-BE49-F238E27FC236}">
                <a16:creationId xmlns:a16="http://schemas.microsoft.com/office/drawing/2014/main" id="{2948CD18-896B-444C-8779-00BAA7D7346D}"/>
              </a:ext>
            </a:extLst>
          </p:cNvPr>
          <p:cNvGraphicFramePr>
            <a:graphicFrameLocks noGrp="1"/>
          </p:cNvGraphicFramePr>
          <p:nvPr>
            <p:ph idx="1"/>
            <p:extLst>
              <p:ext uri="{D42A27DB-BD31-4B8C-83A1-F6EECF244321}">
                <p14:modId xmlns:p14="http://schemas.microsoft.com/office/powerpoint/2010/main" val="3099690368"/>
              </p:ext>
            </p:extLst>
          </p:nvPr>
        </p:nvGraphicFramePr>
        <p:xfrm>
          <a:off x="2136568" y="2434562"/>
          <a:ext cx="1926548" cy="3708400"/>
        </p:xfrm>
        <a:graphic>
          <a:graphicData uri="http://schemas.openxmlformats.org/drawingml/2006/table">
            <a:tbl>
              <a:tblPr firstRow="1" bandRow="1">
                <a:tableStyleId>{BC89EF96-8CEA-46FF-86C4-4CE0E7609802}</a:tableStyleId>
              </a:tblPr>
              <a:tblGrid>
                <a:gridCol w="963274">
                  <a:extLst>
                    <a:ext uri="{9D8B030D-6E8A-4147-A177-3AD203B41FA5}">
                      <a16:colId xmlns:a16="http://schemas.microsoft.com/office/drawing/2014/main" val="289433071"/>
                    </a:ext>
                  </a:extLst>
                </a:gridCol>
                <a:gridCol w="963274">
                  <a:extLst>
                    <a:ext uri="{9D8B030D-6E8A-4147-A177-3AD203B41FA5}">
                      <a16:colId xmlns:a16="http://schemas.microsoft.com/office/drawing/2014/main" val="1243462172"/>
                    </a:ext>
                  </a:extLst>
                </a:gridCol>
              </a:tblGrid>
              <a:tr h="370840">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537515516"/>
                  </a:ext>
                </a:extLst>
              </a:tr>
              <a:tr h="370840">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442627169"/>
                  </a:ext>
                </a:extLst>
              </a:tr>
              <a:tr h="370840">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42</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3605043244"/>
                  </a:ext>
                </a:extLst>
              </a:tr>
              <a:tr h="370840">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52</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931376134"/>
                  </a:ext>
                </a:extLst>
              </a:tr>
              <a:tr h="370840">
                <a:tc>
                  <a:txBody>
                    <a:bodyPr/>
                    <a:lstStyle/>
                    <a:p>
                      <a:pPr algn="ctr"/>
                      <a:r>
                        <a:rPr lang="en-US" altLang="zh-TW" sz="1800" dirty="0">
                          <a:latin typeface="Franklin Gothic Demi Cond" panose="020B0706030402020204" pitchFamily="34" charset="0"/>
                        </a:rPr>
                        <a:t>4</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34</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522653694"/>
                  </a:ext>
                </a:extLst>
              </a:tr>
              <a:tr h="370840">
                <a:tc>
                  <a:txBody>
                    <a:bodyPr/>
                    <a:lstStyle/>
                    <a:p>
                      <a:pPr algn="ctr"/>
                      <a:r>
                        <a:rPr lang="en-US" altLang="zh-TW" sz="1800" dirty="0">
                          <a:latin typeface="Franklin Gothic Demi Cond" panose="020B0706030402020204" pitchFamily="34" charset="0"/>
                        </a:rPr>
                        <a:t>5</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23</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763373341"/>
                  </a:ext>
                </a:extLst>
              </a:tr>
              <a:tr h="370840">
                <a:tc>
                  <a:txBody>
                    <a:bodyPr/>
                    <a:lstStyle/>
                    <a:p>
                      <a:pPr algn="ctr"/>
                      <a:r>
                        <a:rPr lang="en-US" altLang="zh-TW" sz="1800" dirty="0">
                          <a:latin typeface="Franklin Gothic Demi Cond" panose="020B0706030402020204" pitchFamily="34" charset="0"/>
                        </a:rPr>
                        <a:t>6</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46</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18504587"/>
                  </a:ext>
                </a:extLst>
              </a:tr>
              <a:tr h="370840">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33</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178017903"/>
                  </a:ext>
                </a:extLst>
              </a:tr>
              <a:tr h="370840">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871029977"/>
                  </a:ext>
                </a:extLst>
              </a:tr>
              <a:tr h="370840">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703380350"/>
                  </a:ext>
                </a:extLst>
              </a:tr>
            </a:tbl>
          </a:graphicData>
        </a:graphic>
      </p:graphicFrame>
      <p:sp>
        <p:nvSpPr>
          <p:cNvPr id="4" name="投影片編號版面配置區 3">
            <a:extLst>
              <a:ext uri="{FF2B5EF4-FFF2-40B4-BE49-F238E27FC236}">
                <a16:creationId xmlns:a16="http://schemas.microsoft.com/office/drawing/2014/main" id="{B99BA399-55FA-480C-84A8-B37C43BB3D69}"/>
              </a:ext>
            </a:extLst>
          </p:cNvPr>
          <p:cNvSpPr>
            <a:spLocks noGrp="1"/>
          </p:cNvSpPr>
          <p:nvPr>
            <p:ph type="sldNum" sz="quarter" idx="12"/>
          </p:nvPr>
        </p:nvSpPr>
        <p:spPr/>
        <p:txBody>
          <a:bodyPr/>
          <a:lstStyle/>
          <a:p>
            <a:fld id="{FC749032-2A07-4AE8-BA90-74324CAE0C87}" type="slidenum">
              <a:rPr lang="en-US" altLang="zh-TW" smtClean="0"/>
              <a:pPr/>
              <a:t>24</a:t>
            </a:fld>
            <a:endParaRPr lang="en-US" altLang="en-US" dirty="0"/>
          </a:p>
        </p:txBody>
      </p:sp>
      <p:sp>
        <p:nvSpPr>
          <p:cNvPr id="6" name="文字方塊 5">
            <a:extLst>
              <a:ext uri="{FF2B5EF4-FFF2-40B4-BE49-F238E27FC236}">
                <a16:creationId xmlns:a16="http://schemas.microsoft.com/office/drawing/2014/main" id="{461613CE-989C-45F8-AB6E-B490D344C7B3}"/>
              </a:ext>
            </a:extLst>
          </p:cNvPr>
          <p:cNvSpPr txBox="1"/>
          <p:nvPr/>
        </p:nvSpPr>
        <p:spPr>
          <a:xfrm>
            <a:off x="1676186" y="1942119"/>
            <a:ext cx="460382" cy="369332"/>
          </a:xfrm>
          <a:prstGeom prst="rect">
            <a:avLst/>
          </a:prstGeom>
          <a:noFill/>
        </p:spPr>
        <p:txBody>
          <a:bodyPr wrap="none" rtlCol="0">
            <a:spAutoFit/>
          </a:bodyPr>
          <a:lstStyle/>
          <a:p>
            <a:r>
              <a:rPr lang="en-US" altLang="zh-TW" dirty="0">
                <a:latin typeface="Franklin Gothic Demi Cond" panose="020B0706030402020204" pitchFamily="34" charset="0"/>
              </a:rPr>
              <a:t>(A)</a:t>
            </a:r>
            <a:endParaRPr lang="zh-TW" altLang="en-US" dirty="0">
              <a:latin typeface="Franklin Gothic Demi Cond" panose="020B0706030402020204" pitchFamily="34" charset="0"/>
            </a:endParaRPr>
          </a:p>
        </p:txBody>
      </p:sp>
      <p:sp>
        <p:nvSpPr>
          <p:cNvPr id="7" name="文字方塊 6">
            <a:extLst>
              <a:ext uri="{FF2B5EF4-FFF2-40B4-BE49-F238E27FC236}">
                <a16:creationId xmlns:a16="http://schemas.microsoft.com/office/drawing/2014/main" id="{C4D811F5-5D4C-4D2C-A09F-619C94B9967A}"/>
              </a:ext>
            </a:extLst>
          </p:cNvPr>
          <p:cNvSpPr txBox="1"/>
          <p:nvPr/>
        </p:nvSpPr>
        <p:spPr>
          <a:xfrm>
            <a:off x="5859397" y="1852989"/>
            <a:ext cx="473206" cy="369332"/>
          </a:xfrm>
          <a:prstGeom prst="rect">
            <a:avLst/>
          </a:prstGeom>
          <a:noFill/>
        </p:spPr>
        <p:txBody>
          <a:bodyPr wrap="none" rtlCol="0">
            <a:spAutoFit/>
          </a:bodyPr>
          <a:lstStyle/>
          <a:p>
            <a:r>
              <a:rPr lang="en-US" altLang="zh-TW" dirty="0">
                <a:latin typeface="Franklin Gothic Demi Cond" panose="020B0706030402020204" pitchFamily="34" charset="0"/>
              </a:rPr>
              <a:t>(B)</a:t>
            </a:r>
            <a:endParaRPr lang="zh-TW" altLang="en-US" dirty="0">
              <a:latin typeface="Franklin Gothic Demi Cond" panose="020B0706030402020204" pitchFamily="34" charset="0"/>
            </a:endParaRPr>
          </a:p>
        </p:txBody>
      </p:sp>
      <p:graphicFrame>
        <p:nvGraphicFramePr>
          <p:cNvPr id="8" name="內容版面配置區 4">
            <a:extLst>
              <a:ext uri="{FF2B5EF4-FFF2-40B4-BE49-F238E27FC236}">
                <a16:creationId xmlns:a16="http://schemas.microsoft.com/office/drawing/2014/main" id="{B5DC9C94-F8FD-4112-A264-0A1D5A975C77}"/>
              </a:ext>
            </a:extLst>
          </p:cNvPr>
          <p:cNvGraphicFramePr>
            <a:graphicFrameLocks/>
          </p:cNvGraphicFramePr>
          <p:nvPr>
            <p:extLst>
              <p:ext uri="{D42A27DB-BD31-4B8C-83A1-F6EECF244321}">
                <p14:modId xmlns:p14="http://schemas.microsoft.com/office/powerpoint/2010/main" val="1897674609"/>
              </p:ext>
            </p:extLst>
          </p:nvPr>
        </p:nvGraphicFramePr>
        <p:xfrm>
          <a:off x="6442042" y="2328441"/>
          <a:ext cx="2308212" cy="3708400"/>
        </p:xfrm>
        <a:graphic>
          <a:graphicData uri="http://schemas.openxmlformats.org/drawingml/2006/table">
            <a:tbl>
              <a:tblPr firstRow="1" bandRow="1">
                <a:tableStyleId>{BC89EF96-8CEA-46FF-86C4-4CE0E7609802}</a:tableStyleId>
              </a:tblPr>
              <a:tblGrid>
                <a:gridCol w="1154106">
                  <a:extLst>
                    <a:ext uri="{9D8B030D-6E8A-4147-A177-3AD203B41FA5}">
                      <a16:colId xmlns:a16="http://schemas.microsoft.com/office/drawing/2014/main" val="328027282"/>
                    </a:ext>
                  </a:extLst>
                </a:gridCol>
                <a:gridCol w="1154106">
                  <a:extLst>
                    <a:ext uri="{9D8B030D-6E8A-4147-A177-3AD203B41FA5}">
                      <a16:colId xmlns:a16="http://schemas.microsoft.com/office/drawing/2014/main" val="289433071"/>
                    </a:ext>
                  </a:extLst>
                </a:gridCol>
              </a:tblGrid>
              <a:tr h="370840">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537515516"/>
                  </a:ext>
                </a:extLst>
              </a:tr>
              <a:tr h="370840">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442627169"/>
                  </a:ext>
                </a:extLst>
              </a:tr>
              <a:tr h="370840">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42</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3605043244"/>
                  </a:ext>
                </a:extLst>
              </a:tr>
              <a:tr h="370840">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23</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931376134"/>
                  </a:ext>
                </a:extLst>
              </a:tr>
              <a:tr h="370840">
                <a:tc>
                  <a:txBody>
                    <a:bodyPr/>
                    <a:lstStyle/>
                    <a:p>
                      <a:pPr algn="ctr"/>
                      <a:r>
                        <a:rPr lang="en-US" altLang="zh-TW" sz="1800" dirty="0">
                          <a:latin typeface="Franklin Gothic Demi Cond" panose="020B0706030402020204" pitchFamily="34" charset="0"/>
                        </a:rPr>
                        <a:t>4</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34</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522653694"/>
                  </a:ext>
                </a:extLst>
              </a:tr>
              <a:tr h="370840">
                <a:tc>
                  <a:txBody>
                    <a:bodyPr/>
                    <a:lstStyle/>
                    <a:p>
                      <a:pPr algn="ctr"/>
                      <a:r>
                        <a:rPr lang="en-US" altLang="zh-TW" sz="1800" dirty="0">
                          <a:latin typeface="Franklin Gothic Demi Cond" panose="020B0706030402020204" pitchFamily="34" charset="0"/>
                        </a:rPr>
                        <a:t>5</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52</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763373341"/>
                  </a:ext>
                </a:extLst>
              </a:tr>
              <a:tr h="370840">
                <a:tc>
                  <a:txBody>
                    <a:bodyPr/>
                    <a:lstStyle/>
                    <a:p>
                      <a:pPr algn="ctr"/>
                      <a:r>
                        <a:rPr lang="en-US" altLang="zh-TW" sz="1800" dirty="0">
                          <a:latin typeface="Franklin Gothic Demi Cond" panose="020B0706030402020204" pitchFamily="34" charset="0"/>
                        </a:rPr>
                        <a:t>6</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33</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418504587"/>
                  </a:ext>
                </a:extLst>
              </a:tr>
              <a:tr h="370840">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46</a:t>
                      </a:r>
                    </a:p>
                  </a:txBody>
                  <a:tcPr/>
                </a:tc>
                <a:extLst>
                  <a:ext uri="{0D108BD9-81ED-4DB2-BD59-A6C34878D82A}">
                    <a16:rowId xmlns:a16="http://schemas.microsoft.com/office/drawing/2014/main" val="4178017903"/>
                  </a:ext>
                </a:extLst>
              </a:tr>
              <a:tr h="370840">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871029977"/>
                  </a:ext>
                </a:extLst>
              </a:tr>
              <a:tr h="370840">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703380350"/>
                  </a:ext>
                </a:extLst>
              </a:tr>
            </a:tbl>
          </a:graphicData>
        </a:graphic>
      </p:graphicFrame>
      <p:sp>
        <p:nvSpPr>
          <p:cNvPr id="3" name="矩形 2">
            <a:extLst>
              <a:ext uri="{FF2B5EF4-FFF2-40B4-BE49-F238E27FC236}">
                <a16:creationId xmlns:a16="http://schemas.microsoft.com/office/drawing/2014/main" id="{97AB2259-40FC-4150-B7D5-29F9E09E9D73}"/>
              </a:ext>
            </a:extLst>
          </p:cNvPr>
          <p:cNvSpPr/>
          <p:nvPr/>
        </p:nvSpPr>
        <p:spPr>
          <a:xfrm>
            <a:off x="676019" y="6142962"/>
            <a:ext cx="4847646" cy="307777"/>
          </a:xfrm>
          <a:prstGeom prst="rect">
            <a:avLst/>
          </a:prstGeom>
        </p:spPr>
        <p:txBody>
          <a:bodyPr wrap="square">
            <a:spAutoFit/>
          </a:bodyPr>
          <a:lstStyle/>
          <a:p>
            <a:r>
              <a:rPr lang="en-US" altLang="zh-TW" sz="1400" dirty="0">
                <a:latin typeface="Franklin Gothic Demi Cond" panose="020B0706030402020204" pitchFamily="34" charset="0"/>
              </a:rPr>
              <a:t>It doesn’t create the hash table as the element 52 appears before 23</a:t>
            </a:r>
            <a:endParaRPr lang="zh-TW" altLang="en-US" sz="1400" dirty="0"/>
          </a:p>
        </p:txBody>
      </p:sp>
      <p:sp>
        <p:nvSpPr>
          <p:cNvPr id="9" name="矩形 8">
            <a:extLst>
              <a:ext uri="{FF2B5EF4-FFF2-40B4-BE49-F238E27FC236}">
                <a16:creationId xmlns:a16="http://schemas.microsoft.com/office/drawing/2014/main" id="{893840CA-FC10-4F3F-9E2F-CDC4A384489C}"/>
              </a:ext>
            </a:extLst>
          </p:cNvPr>
          <p:cNvSpPr/>
          <p:nvPr/>
        </p:nvSpPr>
        <p:spPr>
          <a:xfrm>
            <a:off x="6003234" y="6142961"/>
            <a:ext cx="4847646" cy="307777"/>
          </a:xfrm>
          <a:prstGeom prst="rect">
            <a:avLst/>
          </a:prstGeom>
        </p:spPr>
        <p:txBody>
          <a:bodyPr wrap="square">
            <a:spAutoFit/>
          </a:bodyPr>
          <a:lstStyle/>
          <a:p>
            <a:r>
              <a:rPr lang="en-US" altLang="zh-TW" sz="1400" dirty="0">
                <a:latin typeface="Franklin Gothic Demi Cond" panose="020B0706030402020204" pitchFamily="34" charset="0"/>
              </a:rPr>
              <a:t>It doesn’t create the hash table as the element 33 appears before 46</a:t>
            </a:r>
            <a:endParaRPr lang="zh-TW" altLang="en-US" sz="1400" dirty="0"/>
          </a:p>
        </p:txBody>
      </p:sp>
    </p:spTree>
    <p:extLst>
      <p:ext uri="{BB962C8B-B14F-4D97-AF65-F5344CB8AC3E}">
        <p14:creationId xmlns:p14="http://schemas.microsoft.com/office/powerpoint/2010/main" val="111264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9CA1F3-7588-4DBD-B257-F017FA8CFD96}"/>
              </a:ext>
            </a:extLst>
          </p:cNvPr>
          <p:cNvSpPr>
            <a:spLocks noGrp="1"/>
          </p:cNvSpPr>
          <p:nvPr>
            <p:ph type="title"/>
          </p:nvPr>
        </p:nvSpPr>
        <p:spPr/>
        <p:txBody>
          <a:bodyPr>
            <a:normAutofit/>
          </a:bodyPr>
          <a:lstStyle/>
          <a:p>
            <a:r>
              <a:rPr lang="en-US" altLang="zh-TW" sz="3600" dirty="0"/>
              <a:t>Q6_Ans</a:t>
            </a:r>
            <a:endParaRPr lang="zh-TW" altLang="en-US" sz="3200" dirty="0"/>
          </a:p>
        </p:txBody>
      </p:sp>
      <p:sp>
        <p:nvSpPr>
          <p:cNvPr id="4" name="投影片編號版面配置區 3">
            <a:extLst>
              <a:ext uri="{FF2B5EF4-FFF2-40B4-BE49-F238E27FC236}">
                <a16:creationId xmlns:a16="http://schemas.microsoft.com/office/drawing/2014/main" id="{A55E7793-1F6E-4F9E-A014-23BFFFEE50EE}"/>
              </a:ext>
            </a:extLst>
          </p:cNvPr>
          <p:cNvSpPr>
            <a:spLocks noGrp="1"/>
          </p:cNvSpPr>
          <p:nvPr>
            <p:ph type="sldNum" sz="quarter" idx="12"/>
          </p:nvPr>
        </p:nvSpPr>
        <p:spPr/>
        <p:txBody>
          <a:bodyPr/>
          <a:lstStyle/>
          <a:p>
            <a:fld id="{FC749032-2A07-4AE8-BA90-74324CAE0C87}" type="slidenum">
              <a:rPr lang="en-US" altLang="zh-TW" smtClean="0"/>
              <a:pPr/>
              <a:t>25</a:t>
            </a:fld>
            <a:endParaRPr lang="en-US" altLang="en-US" dirty="0"/>
          </a:p>
        </p:txBody>
      </p:sp>
      <p:sp>
        <p:nvSpPr>
          <p:cNvPr id="5" name="文字方塊 4">
            <a:extLst>
              <a:ext uri="{FF2B5EF4-FFF2-40B4-BE49-F238E27FC236}">
                <a16:creationId xmlns:a16="http://schemas.microsoft.com/office/drawing/2014/main" id="{D948DB9D-BEB3-4806-94CC-BEFFF6BE5F12}"/>
              </a:ext>
            </a:extLst>
          </p:cNvPr>
          <p:cNvSpPr txBox="1"/>
          <p:nvPr/>
        </p:nvSpPr>
        <p:spPr>
          <a:xfrm>
            <a:off x="1689041" y="1943778"/>
            <a:ext cx="486030" cy="369332"/>
          </a:xfrm>
          <a:prstGeom prst="rect">
            <a:avLst/>
          </a:prstGeom>
          <a:noFill/>
        </p:spPr>
        <p:txBody>
          <a:bodyPr wrap="none" rtlCol="0">
            <a:spAutoFit/>
          </a:bodyPr>
          <a:lstStyle/>
          <a:p>
            <a:r>
              <a:rPr lang="en-US" altLang="zh-TW" dirty="0">
                <a:latin typeface="Franklin Gothic Demi Cond" panose="020B0706030402020204" pitchFamily="34" charset="0"/>
              </a:rPr>
              <a:t>(C)</a:t>
            </a:r>
            <a:endParaRPr lang="zh-TW" altLang="en-US" dirty="0">
              <a:latin typeface="Franklin Gothic Demi Cond" panose="020B0706030402020204" pitchFamily="34" charset="0"/>
            </a:endParaRPr>
          </a:p>
        </p:txBody>
      </p:sp>
      <p:graphicFrame>
        <p:nvGraphicFramePr>
          <p:cNvPr id="6" name="內容版面配置區 4">
            <a:extLst>
              <a:ext uri="{FF2B5EF4-FFF2-40B4-BE49-F238E27FC236}">
                <a16:creationId xmlns:a16="http://schemas.microsoft.com/office/drawing/2014/main" id="{0B963BD3-AE64-413E-8EB4-DC7F98434124}"/>
              </a:ext>
            </a:extLst>
          </p:cNvPr>
          <p:cNvGraphicFramePr>
            <a:graphicFrameLocks noGrp="1"/>
          </p:cNvGraphicFramePr>
          <p:nvPr>
            <p:ph idx="1"/>
            <p:extLst>
              <p:ext uri="{D42A27DB-BD31-4B8C-83A1-F6EECF244321}">
                <p14:modId xmlns:p14="http://schemas.microsoft.com/office/powerpoint/2010/main" val="4206147442"/>
              </p:ext>
            </p:extLst>
          </p:nvPr>
        </p:nvGraphicFramePr>
        <p:xfrm>
          <a:off x="2171706" y="2383485"/>
          <a:ext cx="2308212" cy="3708400"/>
        </p:xfrm>
        <a:graphic>
          <a:graphicData uri="http://schemas.openxmlformats.org/drawingml/2006/table">
            <a:tbl>
              <a:tblPr firstRow="1" bandRow="1">
                <a:tableStyleId>{BC89EF96-8CEA-46FF-86C4-4CE0E7609802}</a:tableStyleId>
              </a:tblPr>
              <a:tblGrid>
                <a:gridCol w="1154106">
                  <a:extLst>
                    <a:ext uri="{9D8B030D-6E8A-4147-A177-3AD203B41FA5}">
                      <a16:colId xmlns:a16="http://schemas.microsoft.com/office/drawing/2014/main" val="126135255"/>
                    </a:ext>
                  </a:extLst>
                </a:gridCol>
                <a:gridCol w="1154106">
                  <a:extLst>
                    <a:ext uri="{9D8B030D-6E8A-4147-A177-3AD203B41FA5}">
                      <a16:colId xmlns:a16="http://schemas.microsoft.com/office/drawing/2014/main" val="289433071"/>
                    </a:ext>
                  </a:extLst>
                </a:gridCol>
              </a:tblGrid>
              <a:tr h="370840">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537515516"/>
                  </a:ext>
                </a:extLst>
              </a:tr>
              <a:tr h="370840">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442627169"/>
                  </a:ext>
                </a:extLst>
              </a:tr>
              <a:tr h="370840">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42</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3605043244"/>
                  </a:ext>
                </a:extLst>
              </a:tr>
              <a:tr h="370840">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23</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931376134"/>
                  </a:ext>
                </a:extLst>
              </a:tr>
              <a:tr h="370840">
                <a:tc>
                  <a:txBody>
                    <a:bodyPr/>
                    <a:lstStyle/>
                    <a:p>
                      <a:pPr algn="ctr"/>
                      <a:r>
                        <a:rPr lang="en-US" altLang="zh-TW" sz="1800" dirty="0">
                          <a:latin typeface="Franklin Gothic Demi Cond" panose="020B0706030402020204" pitchFamily="34" charset="0"/>
                        </a:rPr>
                        <a:t>4</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34</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522653694"/>
                  </a:ext>
                </a:extLst>
              </a:tr>
              <a:tr h="370840">
                <a:tc>
                  <a:txBody>
                    <a:bodyPr/>
                    <a:lstStyle/>
                    <a:p>
                      <a:pPr algn="ctr"/>
                      <a:r>
                        <a:rPr lang="en-US" altLang="zh-TW" sz="1800" dirty="0">
                          <a:latin typeface="Franklin Gothic Demi Cond" panose="020B0706030402020204" pitchFamily="34" charset="0"/>
                        </a:rPr>
                        <a:t>5</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52</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763373341"/>
                  </a:ext>
                </a:extLst>
              </a:tr>
              <a:tr h="370840">
                <a:tc>
                  <a:txBody>
                    <a:bodyPr/>
                    <a:lstStyle/>
                    <a:p>
                      <a:pPr algn="ctr"/>
                      <a:r>
                        <a:rPr lang="en-US" altLang="zh-TW" sz="1800" dirty="0">
                          <a:latin typeface="Franklin Gothic Demi Cond" panose="020B0706030402020204" pitchFamily="34" charset="0"/>
                        </a:rPr>
                        <a:t>6</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46</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18504587"/>
                  </a:ext>
                </a:extLst>
              </a:tr>
              <a:tr h="370840">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33</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178017903"/>
                  </a:ext>
                </a:extLst>
              </a:tr>
              <a:tr h="370840">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871029977"/>
                  </a:ext>
                </a:extLst>
              </a:tr>
              <a:tr h="370840">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703380350"/>
                  </a:ext>
                </a:extLst>
              </a:tr>
            </a:tbl>
          </a:graphicData>
        </a:graphic>
      </p:graphicFrame>
      <p:sp>
        <p:nvSpPr>
          <p:cNvPr id="7" name="文字方塊 6">
            <a:extLst>
              <a:ext uri="{FF2B5EF4-FFF2-40B4-BE49-F238E27FC236}">
                <a16:creationId xmlns:a16="http://schemas.microsoft.com/office/drawing/2014/main" id="{C00884D4-26E3-41DB-AF8E-6CD1ED53E7CD}"/>
              </a:ext>
            </a:extLst>
          </p:cNvPr>
          <p:cNvSpPr txBox="1"/>
          <p:nvPr/>
        </p:nvSpPr>
        <p:spPr>
          <a:xfrm>
            <a:off x="6190582" y="1813284"/>
            <a:ext cx="471604" cy="369332"/>
          </a:xfrm>
          <a:prstGeom prst="rect">
            <a:avLst/>
          </a:prstGeom>
          <a:noFill/>
        </p:spPr>
        <p:txBody>
          <a:bodyPr wrap="none" rtlCol="0">
            <a:spAutoFit/>
          </a:bodyPr>
          <a:lstStyle/>
          <a:p>
            <a:r>
              <a:rPr lang="en-US" altLang="zh-TW" dirty="0">
                <a:latin typeface="Franklin Gothic Demi Cond" panose="020B0706030402020204" pitchFamily="34" charset="0"/>
              </a:rPr>
              <a:t>(D)</a:t>
            </a:r>
            <a:endParaRPr lang="zh-TW" altLang="en-US" dirty="0">
              <a:latin typeface="Franklin Gothic Demi Cond" panose="020B0706030402020204" pitchFamily="34" charset="0"/>
            </a:endParaRPr>
          </a:p>
        </p:txBody>
      </p:sp>
      <p:graphicFrame>
        <p:nvGraphicFramePr>
          <p:cNvPr id="8" name="內容版面配置區 4">
            <a:extLst>
              <a:ext uri="{FF2B5EF4-FFF2-40B4-BE49-F238E27FC236}">
                <a16:creationId xmlns:a16="http://schemas.microsoft.com/office/drawing/2014/main" id="{3BA5FBFF-5351-4072-AF00-4229C74A99F9}"/>
              </a:ext>
            </a:extLst>
          </p:cNvPr>
          <p:cNvGraphicFramePr>
            <a:graphicFrameLocks/>
          </p:cNvGraphicFramePr>
          <p:nvPr>
            <p:extLst>
              <p:ext uri="{D42A27DB-BD31-4B8C-83A1-F6EECF244321}">
                <p14:modId xmlns:p14="http://schemas.microsoft.com/office/powerpoint/2010/main" val="2045583790"/>
              </p:ext>
            </p:extLst>
          </p:nvPr>
        </p:nvGraphicFramePr>
        <p:xfrm>
          <a:off x="6662186" y="2270985"/>
          <a:ext cx="2308212" cy="3708400"/>
        </p:xfrm>
        <a:graphic>
          <a:graphicData uri="http://schemas.openxmlformats.org/drawingml/2006/table">
            <a:tbl>
              <a:tblPr firstRow="1" bandRow="1">
                <a:tableStyleId>{BC89EF96-8CEA-46FF-86C4-4CE0E7609802}</a:tableStyleId>
              </a:tblPr>
              <a:tblGrid>
                <a:gridCol w="1154106">
                  <a:extLst>
                    <a:ext uri="{9D8B030D-6E8A-4147-A177-3AD203B41FA5}">
                      <a16:colId xmlns:a16="http://schemas.microsoft.com/office/drawing/2014/main" val="2779609685"/>
                    </a:ext>
                  </a:extLst>
                </a:gridCol>
                <a:gridCol w="1154106">
                  <a:extLst>
                    <a:ext uri="{9D8B030D-6E8A-4147-A177-3AD203B41FA5}">
                      <a16:colId xmlns:a16="http://schemas.microsoft.com/office/drawing/2014/main" val="289433071"/>
                    </a:ext>
                  </a:extLst>
                </a:gridCol>
              </a:tblGrid>
              <a:tr h="370840">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537515516"/>
                  </a:ext>
                </a:extLst>
              </a:tr>
              <a:tr h="370840">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442627169"/>
                  </a:ext>
                </a:extLst>
              </a:tr>
              <a:tr h="370840">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42</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3605043244"/>
                  </a:ext>
                </a:extLst>
              </a:tr>
              <a:tr h="370840">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33</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931376134"/>
                  </a:ext>
                </a:extLst>
              </a:tr>
              <a:tr h="370840">
                <a:tc>
                  <a:txBody>
                    <a:bodyPr/>
                    <a:lstStyle/>
                    <a:p>
                      <a:pPr algn="ctr"/>
                      <a:r>
                        <a:rPr lang="en-US" altLang="zh-TW" sz="1800" dirty="0">
                          <a:latin typeface="Franklin Gothic Demi Cond" panose="020B0706030402020204" pitchFamily="34" charset="0"/>
                        </a:rPr>
                        <a:t>4</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23</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522653694"/>
                  </a:ext>
                </a:extLst>
              </a:tr>
              <a:tr h="370840">
                <a:tc>
                  <a:txBody>
                    <a:bodyPr/>
                    <a:lstStyle/>
                    <a:p>
                      <a:pPr algn="ctr"/>
                      <a:r>
                        <a:rPr lang="en-US" altLang="zh-TW" sz="1800" dirty="0">
                          <a:latin typeface="Franklin Gothic Demi Cond" panose="020B0706030402020204" pitchFamily="34" charset="0"/>
                        </a:rPr>
                        <a:t>5</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34</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763373341"/>
                  </a:ext>
                </a:extLst>
              </a:tr>
              <a:tr h="370840">
                <a:tc>
                  <a:txBody>
                    <a:bodyPr/>
                    <a:lstStyle/>
                    <a:p>
                      <a:pPr algn="ctr"/>
                      <a:r>
                        <a:rPr lang="en-US" altLang="zh-TW" sz="1800" dirty="0">
                          <a:latin typeface="Franklin Gothic Demi Cond" panose="020B0706030402020204" pitchFamily="34" charset="0"/>
                        </a:rPr>
                        <a:t>6</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46</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18504587"/>
                  </a:ext>
                </a:extLst>
              </a:tr>
              <a:tr h="370840">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52</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178017903"/>
                  </a:ext>
                </a:extLst>
              </a:tr>
              <a:tr h="370840">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1871029977"/>
                  </a:ext>
                </a:extLst>
              </a:tr>
              <a:tr h="370840">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tc>
                  <a:txBody>
                    <a:bodyPr/>
                    <a:lstStyle/>
                    <a:p>
                      <a:pPr algn="ct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703380350"/>
                  </a:ext>
                </a:extLst>
              </a:tr>
            </a:tbl>
          </a:graphicData>
        </a:graphic>
      </p:graphicFrame>
      <p:sp>
        <p:nvSpPr>
          <p:cNvPr id="9" name="文字方塊 8">
            <a:extLst>
              <a:ext uri="{FF2B5EF4-FFF2-40B4-BE49-F238E27FC236}">
                <a16:creationId xmlns:a16="http://schemas.microsoft.com/office/drawing/2014/main" id="{D0BC47D0-F71C-42B9-A48E-ED47B1FA647B}"/>
              </a:ext>
            </a:extLst>
          </p:cNvPr>
          <p:cNvSpPr txBox="1"/>
          <p:nvPr/>
        </p:nvSpPr>
        <p:spPr>
          <a:xfrm>
            <a:off x="1689041" y="6232636"/>
            <a:ext cx="1127232" cy="461665"/>
          </a:xfrm>
          <a:prstGeom prst="rect">
            <a:avLst/>
          </a:prstGeom>
          <a:noFill/>
        </p:spPr>
        <p:txBody>
          <a:bodyPr wrap="none" rtlCol="0">
            <a:spAutoFit/>
          </a:bodyPr>
          <a:lstStyle/>
          <a:p>
            <a:r>
              <a:rPr lang="en-US" altLang="zh-TW" sz="2400" dirty="0">
                <a:latin typeface="Franklin Gothic Demi Cond" panose="020B0706030402020204" pitchFamily="34" charset="0"/>
              </a:rPr>
              <a:t>Ans: (C)</a:t>
            </a:r>
            <a:endParaRPr lang="zh-TW" altLang="en-US" sz="2400" dirty="0">
              <a:latin typeface="Franklin Gothic Demi Cond" panose="020B0706030402020204" pitchFamily="34" charset="0"/>
            </a:endParaRPr>
          </a:p>
        </p:txBody>
      </p:sp>
      <p:sp>
        <p:nvSpPr>
          <p:cNvPr id="10" name="矩形 9">
            <a:extLst>
              <a:ext uri="{FF2B5EF4-FFF2-40B4-BE49-F238E27FC236}">
                <a16:creationId xmlns:a16="http://schemas.microsoft.com/office/drawing/2014/main" id="{C3E1AA01-5DB6-4746-B94C-79CA3AFE59A2}"/>
              </a:ext>
            </a:extLst>
          </p:cNvPr>
          <p:cNvSpPr/>
          <p:nvPr/>
        </p:nvSpPr>
        <p:spPr>
          <a:xfrm>
            <a:off x="5502460" y="6091885"/>
            <a:ext cx="4847646" cy="307777"/>
          </a:xfrm>
          <a:prstGeom prst="rect">
            <a:avLst/>
          </a:prstGeom>
        </p:spPr>
        <p:txBody>
          <a:bodyPr wrap="square">
            <a:spAutoFit/>
          </a:bodyPr>
          <a:lstStyle/>
          <a:p>
            <a:r>
              <a:rPr lang="en-US" altLang="zh-TW" sz="1400" dirty="0">
                <a:latin typeface="Franklin Gothic Demi Cond" panose="020B0706030402020204" pitchFamily="34" charset="0"/>
              </a:rPr>
              <a:t>It doesn’t create the hash table as the element 23 appears before 34</a:t>
            </a:r>
            <a:endParaRPr lang="zh-TW" altLang="en-US" sz="1400" dirty="0"/>
          </a:p>
        </p:txBody>
      </p:sp>
    </p:spTree>
    <p:extLst>
      <p:ext uri="{BB962C8B-B14F-4D97-AF65-F5344CB8AC3E}">
        <p14:creationId xmlns:p14="http://schemas.microsoft.com/office/powerpoint/2010/main" val="216455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EEAA5-9F55-4D8F-9BAA-19B481F8CEB1}"/>
              </a:ext>
            </a:extLst>
          </p:cNvPr>
          <p:cNvSpPr>
            <a:spLocks noGrp="1"/>
          </p:cNvSpPr>
          <p:nvPr>
            <p:ph type="title"/>
          </p:nvPr>
        </p:nvSpPr>
        <p:spPr/>
        <p:txBody>
          <a:bodyPr>
            <a:normAutofit/>
          </a:bodyPr>
          <a:lstStyle/>
          <a:p>
            <a:r>
              <a:rPr lang="en-US" altLang="zh-TW" sz="3600" dirty="0"/>
              <a:t>Q7</a:t>
            </a:r>
            <a:endParaRPr lang="zh-TW" altLang="en-US" sz="3600" dirty="0"/>
          </a:p>
        </p:txBody>
      </p:sp>
      <p:sp>
        <p:nvSpPr>
          <p:cNvPr id="3" name="內容版面配置區 2">
            <a:extLst>
              <a:ext uri="{FF2B5EF4-FFF2-40B4-BE49-F238E27FC236}">
                <a16:creationId xmlns:a16="http://schemas.microsoft.com/office/drawing/2014/main" id="{BEF1A018-9AFD-4D69-93DF-6CD9F9C6DF42}"/>
              </a:ext>
            </a:extLst>
          </p:cNvPr>
          <p:cNvSpPr>
            <a:spLocks noGrp="1"/>
          </p:cNvSpPr>
          <p:nvPr>
            <p:ph idx="1"/>
          </p:nvPr>
        </p:nvSpPr>
        <p:spPr/>
        <p:txBody>
          <a:bodyPr>
            <a:normAutofit/>
          </a:bodyPr>
          <a:lstStyle/>
          <a:p>
            <a:r>
              <a:rPr lang="en-US" altLang="zh-TW" sz="2400" dirty="0"/>
              <a:t>Which one of the following hash functions on integers will distribute keys most uniformly over 10 buckets numbered 0 to 9 for </a:t>
            </a:r>
            <a:r>
              <a:rPr lang="en-US" altLang="zh-TW" sz="2400" dirty="0" err="1"/>
              <a:t>i</a:t>
            </a:r>
            <a:r>
              <a:rPr lang="en-US" altLang="zh-TW" sz="2400" dirty="0"/>
              <a:t> ranging from 0 to 2020?</a:t>
            </a:r>
          </a:p>
          <a:p>
            <a:pPr marL="274320" lvl="1" indent="0">
              <a:buNone/>
            </a:pPr>
            <a:r>
              <a:rPr lang="en-US" altLang="zh-TW" sz="2100" dirty="0"/>
              <a:t>(A) h(</a:t>
            </a:r>
            <a:r>
              <a:rPr lang="en-US" altLang="zh-TW" sz="2100" dirty="0" err="1"/>
              <a:t>i</a:t>
            </a:r>
            <a:r>
              <a:rPr lang="en-US" altLang="zh-TW" sz="2100" dirty="0"/>
              <a:t>) =i^2 mod 10</a:t>
            </a:r>
            <a:br>
              <a:rPr lang="en-US" altLang="zh-TW" sz="2100" dirty="0"/>
            </a:br>
            <a:r>
              <a:rPr lang="en-US" altLang="zh-TW" sz="2100" dirty="0"/>
              <a:t>(B) h(</a:t>
            </a:r>
            <a:r>
              <a:rPr lang="en-US" altLang="zh-TW" sz="2100" dirty="0" err="1"/>
              <a:t>i</a:t>
            </a:r>
            <a:r>
              <a:rPr lang="en-US" altLang="zh-TW" sz="2100" dirty="0"/>
              <a:t>) =i^3 mod 10</a:t>
            </a:r>
            <a:br>
              <a:rPr lang="en-US" altLang="zh-TW" sz="2100" dirty="0"/>
            </a:br>
            <a:r>
              <a:rPr lang="en-US" altLang="zh-TW" sz="2100" dirty="0"/>
              <a:t>(C) h(</a:t>
            </a:r>
            <a:r>
              <a:rPr lang="en-US" altLang="zh-TW" sz="2100" dirty="0" err="1"/>
              <a:t>i</a:t>
            </a:r>
            <a:r>
              <a:rPr lang="en-US" altLang="zh-TW" sz="2100" dirty="0"/>
              <a:t>) = (11 ∗ i^2) mod 10</a:t>
            </a:r>
            <a:br>
              <a:rPr lang="en-US" altLang="zh-TW" sz="2100" dirty="0"/>
            </a:br>
            <a:r>
              <a:rPr lang="en-US" altLang="zh-TW" sz="2100" dirty="0"/>
              <a:t>(D) h(</a:t>
            </a:r>
            <a:r>
              <a:rPr lang="en-US" altLang="zh-TW" sz="2100" dirty="0" err="1"/>
              <a:t>i</a:t>
            </a:r>
            <a:r>
              <a:rPr lang="en-US" altLang="zh-TW" sz="2100" dirty="0"/>
              <a:t>) = (12 ∗ </a:t>
            </a:r>
            <a:r>
              <a:rPr lang="en-US" altLang="zh-TW" sz="2100" dirty="0" err="1"/>
              <a:t>i</a:t>
            </a:r>
            <a:r>
              <a:rPr lang="en-US" altLang="zh-TW" sz="2100" dirty="0"/>
              <a:t>) mod 10 </a:t>
            </a:r>
            <a:endParaRPr lang="zh-TW" altLang="en-US" sz="2100" dirty="0"/>
          </a:p>
        </p:txBody>
      </p:sp>
      <p:sp>
        <p:nvSpPr>
          <p:cNvPr id="4" name="投影片編號版面配置區 3">
            <a:extLst>
              <a:ext uri="{FF2B5EF4-FFF2-40B4-BE49-F238E27FC236}">
                <a16:creationId xmlns:a16="http://schemas.microsoft.com/office/drawing/2014/main" id="{783E3EAB-378A-4404-B19E-5B993D766BE6}"/>
              </a:ext>
            </a:extLst>
          </p:cNvPr>
          <p:cNvSpPr>
            <a:spLocks noGrp="1"/>
          </p:cNvSpPr>
          <p:nvPr>
            <p:ph type="sldNum" sz="quarter" idx="12"/>
          </p:nvPr>
        </p:nvSpPr>
        <p:spPr/>
        <p:txBody>
          <a:bodyPr/>
          <a:lstStyle/>
          <a:p>
            <a:fld id="{FC749032-2A07-4AE8-BA90-74324CAE0C87}" type="slidenum">
              <a:rPr lang="en-US" altLang="zh-TW" smtClean="0"/>
              <a:pPr/>
              <a:t>26</a:t>
            </a:fld>
            <a:endParaRPr lang="en-US" altLang="en-US" dirty="0"/>
          </a:p>
        </p:txBody>
      </p:sp>
      <p:sp>
        <p:nvSpPr>
          <p:cNvPr id="5" name="矩形 4">
            <a:extLst>
              <a:ext uri="{FF2B5EF4-FFF2-40B4-BE49-F238E27FC236}">
                <a16:creationId xmlns:a16="http://schemas.microsoft.com/office/drawing/2014/main" id="{E74FFFC9-C1D9-475D-AB7D-FE3EF112D370}"/>
              </a:ext>
            </a:extLst>
          </p:cNvPr>
          <p:cNvSpPr/>
          <p:nvPr/>
        </p:nvSpPr>
        <p:spPr>
          <a:xfrm>
            <a:off x="0" y="6531935"/>
            <a:ext cx="5152445" cy="307777"/>
          </a:xfrm>
          <a:prstGeom prst="rect">
            <a:avLst/>
          </a:prstGeom>
        </p:spPr>
        <p:txBody>
          <a:bodyPr wrap="square">
            <a:spAutoFit/>
          </a:bodyPr>
          <a:lstStyle/>
          <a:p>
            <a:r>
              <a:rPr lang="zh-TW" altLang="en-US" sz="1400" dirty="0">
                <a:latin typeface="Franklin Gothic Demi Cond" panose="020B0706030402020204" pitchFamily="34" charset="0"/>
                <a:hlinkClick r:id="rId2"/>
              </a:rPr>
              <a:t>https://www.geeksforgeeks.org/gate-gate-cs-2015-set-2-question-43/</a:t>
            </a:r>
            <a:endParaRPr lang="zh-TW" altLang="en-US" sz="1400" dirty="0">
              <a:latin typeface="Franklin Gothic Demi Cond" panose="020B0706030402020204" pitchFamily="34" charset="0"/>
            </a:endParaRPr>
          </a:p>
        </p:txBody>
      </p:sp>
    </p:spTree>
    <p:extLst>
      <p:ext uri="{BB962C8B-B14F-4D97-AF65-F5344CB8AC3E}">
        <p14:creationId xmlns:p14="http://schemas.microsoft.com/office/powerpoint/2010/main" val="200044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A3866E-41AC-4422-9329-03CD6367D0B8}"/>
              </a:ext>
            </a:extLst>
          </p:cNvPr>
          <p:cNvSpPr>
            <a:spLocks noGrp="1"/>
          </p:cNvSpPr>
          <p:nvPr>
            <p:ph type="title"/>
          </p:nvPr>
        </p:nvSpPr>
        <p:spPr/>
        <p:txBody>
          <a:bodyPr>
            <a:normAutofit/>
          </a:bodyPr>
          <a:lstStyle/>
          <a:p>
            <a:r>
              <a:rPr lang="en-US" altLang="zh-TW" sz="3600" dirty="0"/>
              <a:t>Q7_Ans (A)</a:t>
            </a:r>
            <a:endParaRPr lang="zh-TW" altLang="en-US" sz="3200" dirty="0"/>
          </a:p>
        </p:txBody>
      </p:sp>
      <p:sp>
        <p:nvSpPr>
          <p:cNvPr id="3" name="內容版面配置區 2">
            <a:extLst>
              <a:ext uri="{FF2B5EF4-FFF2-40B4-BE49-F238E27FC236}">
                <a16:creationId xmlns:a16="http://schemas.microsoft.com/office/drawing/2014/main" id="{4CDE8832-6764-4A97-8673-E076B4F7B6EF}"/>
              </a:ext>
            </a:extLst>
          </p:cNvPr>
          <p:cNvSpPr>
            <a:spLocks noGrp="1"/>
          </p:cNvSpPr>
          <p:nvPr>
            <p:ph idx="1"/>
          </p:nvPr>
        </p:nvSpPr>
        <p:spPr/>
        <p:txBody>
          <a:bodyPr>
            <a:normAutofit/>
          </a:bodyPr>
          <a:lstStyle/>
          <a:p>
            <a:r>
              <a:rPr lang="en-US" altLang="zh-TW" sz="2400" dirty="0"/>
              <a:t>(A) Since mod 10 is used, the last digit matters. If you do square all numbers from 0 to 9, you get following: </a:t>
            </a:r>
          </a:p>
          <a:p>
            <a:pPr marL="34290" indent="0">
              <a:buNone/>
            </a:pPr>
            <a:endParaRPr lang="en-US" altLang="zh-TW" sz="2400" dirty="0"/>
          </a:p>
          <a:p>
            <a:endParaRPr lang="zh-TW" altLang="en-US" sz="2400" dirty="0"/>
          </a:p>
        </p:txBody>
      </p:sp>
      <p:sp>
        <p:nvSpPr>
          <p:cNvPr id="4" name="投影片編號版面配置區 3">
            <a:extLst>
              <a:ext uri="{FF2B5EF4-FFF2-40B4-BE49-F238E27FC236}">
                <a16:creationId xmlns:a16="http://schemas.microsoft.com/office/drawing/2014/main" id="{99397DD8-3F59-4024-BBA9-281B90ADAC10}"/>
              </a:ext>
            </a:extLst>
          </p:cNvPr>
          <p:cNvSpPr>
            <a:spLocks noGrp="1"/>
          </p:cNvSpPr>
          <p:nvPr>
            <p:ph type="sldNum" sz="quarter" idx="12"/>
          </p:nvPr>
        </p:nvSpPr>
        <p:spPr/>
        <p:txBody>
          <a:bodyPr/>
          <a:lstStyle/>
          <a:p>
            <a:fld id="{FC749032-2A07-4AE8-BA90-74324CAE0C87}" type="slidenum">
              <a:rPr lang="en-US" altLang="zh-TW" smtClean="0"/>
              <a:pPr/>
              <a:t>27</a:t>
            </a:fld>
            <a:endParaRPr lang="en-US" altLang="en-US" dirty="0"/>
          </a:p>
        </p:txBody>
      </p:sp>
      <p:graphicFrame>
        <p:nvGraphicFramePr>
          <p:cNvPr id="5" name="表格 4">
            <a:extLst>
              <a:ext uri="{FF2B5EF4-FFF2-40B4-BE49-F238E27FC236}">
                <a16:creationId xmlns:a16="http://schemas.microsoft.com/office/drawing/2014/main" id="{A04E0C37-5B70-4B96-A533-96BFADEE9655}"/>
              </a:ext>
            </a:extLst>
          </p:cNvPr>
          <p:cNvGraphicFramePr>
            <a:graphicFrameLocks noGrp="1"/>
          </p:cNvGraphicFramePr>
          <p:nvPr>
            <p:extLst>
              <p:ext uri="{D42A27DB-BD31-4B8C-83A1-F6EECF244321}">
                <p14:modId xmlns:p14="http://schemas.microsoft.com/office/powerpoint/2010/main" val="1281643413"/>
              </p:ext>
            </p:extLst>
          </p:nvPr>
        </p:nvGraphicFramePr>
        <p:xfrm>
          <a:off x="1801412" y="2683638"/>
          <a:ext cx="8127999" cy="4079240"/>
        </p:xfrm>
        <a:graphic>
          <a:graphicData uri="http://schemas.openxmlformats.org/drawingml/2006/table">
            <a:tbl>
              <a:tblPr firstRow="1" bandRow="1">
                <a:tableStyleId>{BC89EF96-8CEA-46FF-86C4-4CE0E7609802}</a:tableStyleId>
              </a:tblPr>
              <a:tblGrid>
                <a:gridCol w="2709333">
                  <a:extLst>
                    <a:ext uri="{9D8B030D-6E8A-4147-A177-3AD203B41FA5}">
                      <a16:colId xmlns:a16="http://schemas.microsoft.com/office/drawing/2014/main" val="3665141519"/>
                    </a:ext>
                  </a:extLst>
                </a:gridCol>
                <a:gridCol w="2709333">
                  <a:extLst>
                    <a:ext uri="{9D8B030D-6E8A-4147-A177-3AD203B41FA5}">
                      <a16:colId xmlns:a16="http://schemas.microsoft.com/office/drawing/2014/main" val="286987713"/>
                    </a:ext>
                  </a:extLst>
                </a:gridCol>
                <a:gridCol w="2709333">
                  <a:extLst>
                    <a:ext uri="{9D8B030D-6E8A-4147-A177-3AD203B41FA5}">
                      <a16:colId xmlns:a16="http://schemas.microsoft.com/office/drawing/2014/main" val="3141841790"/>
                    </a:ext>
                  </a:extLst>
                </a:gridCol>
              </a:tblGrid>
              <a:tr h="370840">
                <a:tc>
                  <a:txBody>
                    <a:bodyPr/>
                    <a:lstStyle/>
                    <a:p>
                      <a:pPr algn="ctr"/>
                      <a:r>
                        <a:rPr lang="en-US" altLang="zh-TW" sz="1800" dirty="0">
                          <a:latin typeface="Franklin Gothic Demi Cond" panose="020B0706030402020204" pitchFamily="34" charset="0"/>
                        </a:rPr>
                        <a:t>Number</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Square</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Last Digit</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797772182"/>
                  </a:ext>
                </a:extLst>
              </a:tr>
              <a:tr h="370840">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4010396669"/>
                  </a:ext>
                </a:extLst>
              </a:tr>
              <a:tr h="370840">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1</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140896422"/>
                  </a:ext>
                </a:extLst>
              </a:tr>
              <a:tr h="370840">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4</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484663248"/>
                  </a:ext>
                </a:extLst>
              </a:tr>
              <a:tr h="370840">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9</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3655961897"/>
                  </a:ext>
                </a:extLst>
              </a:tr>
              <a:tr h="370840">
                <a:tc>
                  <a:txBody>
                    <a:bodyPr/>
                    <a:lstStyle/>
                    <a:p>
                      <a:pPr algn="ctr"/>
                      <a:r>
                        <a:rPr lang="en-US" altLang="zh-TW" sz="1800" dirty="0">
                          <a:latin typeface="Franklin Gothic Demi Cond" panose="020B0706030402020204" pitchFamily="34" charset="0"/>
                        </a:rPr>
                        <a:t>4</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16</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6</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250428503"/>
                  </a:ext>
                </a:extLst>
              </a:tr>
              <a:tr h="370840">
                <a:tc>
                  <a:txBody>
                    <a:bodyPr/>
                    <a:lstStyle/>
                    <a:p>
                      <a:pPr algn="ctr"/>
                      <a:r>
                        <a:rPr lang="en-US" altLang="zh-TW" sz="1800" dirty="0">
                          <a:latin typeface="Franklin Gothic Demi Cond" panose="020B0706030402020204" pitchFamily="34" charset="0"/>
                        </a:rPr>
                        <a:t>5</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25</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5</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025069943"/>
                  </a:ext>
                </a:extLst>
              </a:tr>
              <a:tr h="370840">
                <a:tc>
                  <a:txBody>
                    <a:bodyPr/>
                    <a:lstStyle/>
                    <a:p>
                      <a:pPr algn="ctr"/>
                      <a:r>
                        <a:rPr lang="en-US" altLang="zh-TW" sz="1800" dirty="0">
                          <a:latin typeface="Franklin Gothic Demi Cond" panose="020B0706030402020204" pitchFamily="34" charset="0"/>
                        </a:rPr>
                        <a:t>6</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36</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6</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072731342"/>
                  </a:ext>
                </a:extLst>
              </a:tr>
              <a:tr h="370840">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49</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9</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103430577"/>
                  </a:ext>
                </a:extLst>
              </a:tr>
              <a:tr h="370840">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64</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4</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587729908"/>
                  </a:ext>
                </a:extLst>
              </a:tr>
              <a:tr h="370840">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81</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1</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296309834"/>
                  </a:ext>
                </a:extLst>
              </a:tr>
            </a:tbl>
          </a:graphicData>
        </a:graphic>
      </p:graphicFrame>
    </p:spTree>
    <p:extLst>
      <p:ext uri="{BB962C8B-B14F-4D97-AF65-F5344CB8AC3E}">
        <p14:creationId xmlns:p14="http://schemas.microsoft.com/office/powerpoint/2010/main" val="381586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A3866E-41AC-4422-9329-03CD6367D0B8}"/>
              </a:ext>
            </a:extLst>
          </p:cNvPr>
          <p:cNvSpPr>
            <a:spLocks noGrp="1"/>
          </p:cNvSpPr>
          <p:nvPr>
            <p:ph type="title"/>
          </p:nvPr>
        </p:nvSpPr>
        <p:spPr/>
        <p:txBody>
          <a:bodyPr>
            <a:normAutofit/>
          </a:bodyPr>
          <a:lstStyle/>
          <a:p>
            <a:r>
              <a:rPr lang="en-US" altLang="zh-TW" sz="3600" dirty="0"/>
              <a:t>Q7_Ans (B)</a:t>
            </a:r>
            <a:endParaRPr lang="zh-TW" altLang="en-US" sz="3200" dirty="0"/>
          </a:p>
        </p:txBody>
      </p:sp>
      <p:sp>
        <p:nvSpPr>
          <p:cNvPr id="3" name="內容版面配置區 2">
            <a:extLst>
              <a:ext uri="{FF2B5EF4-FFF2-40B4-BE49-F238E27FC236}">
                <a16:creationId xmlns:a16="http://schemas.microsoft.com/office/drawing/2014/main" id="{4CDE8832-6764-4A97-8673-E076B4F7B6EF}"/>
              </a:ext>
            </a:extLst>
          </p:cNvPr>
          <p:cNvSpPr>
            <a:spLocks noGrp="1"/>
          </p:cNvSpPr>
          <p:nvPr>
            <p:ph idx="1"/>
          </p:nvPr>
        </p:nvSpPr>
        <p:spPr/>
        <p:txBody>
          <a:bodyPr>
            <a:normAutofit/>
          </a:bodyPr>
          <a:lstStyle/>
          <a:p>
            <a:r>
              <a:rPr lang="en-US" altLang="zh-TW" sz="2400" dirty="0"/>
              <a:t>(B) Since mod 10 is used, the last digit matters. If you do cube all numbers from 0 to 9, you get following: </a:t>
            </a:r>
          </a:p>
          <a:p>
            <a:pPr marL="34290" indent="0">
              <a:buNone/>
            </a:pPr>
            <a:endParaRPr lang="en-US" altLang="zh-TW" sz="2400" dirty="0"/>
          </a:p>
          <a:p>
            <a:endParaRPr lang="zh-TW" altLang="en-US" sz="2400" dirty="0"/>
          </a:p>
        </p:txBody>
      </p:sp>
      <p:sp>
        <p:nvSpPr>
          <p:cNvPr id="4" name="投影片編號版面配置區 3">
            <a:extLst>
              <a:ext uri="{FF2B5EF4-FFF2-40B4-BE49-F238E27FC236}">
                <a16:creationId xmlns:a16="http://schemas.microsoft.com/office/drawing/2014/main" id="{99397DD8-3F59-4024-BBA9-281B90ADAC10}"/>
              </a:ext>
            </a:extLst>
          </p:cNvPr>
          <p:cNvSpPr>
            <a:spLocks noGrp="1"/>
          </p:cNvSpPr>
          <p:nvPr>
            <p:ph type="sldNum" sz="quarter" idx="12"/>
          </p:nvPr>
        </p:nvSpPr>
        <p:spPr/>
        <p:txBody>
          <a:bodyPr/>
          <a:lstStyle/>
          <a:p>
            <a:fld id="{FC749032-2A07-4AE8-BA90-74324CAE0C87}" type="slidenum">
              <a:rPr lang="en-US" altLang="zh-TW" smtClean="0"/>
              <a:pPr/>
              <a:t>28</a:t>
            </a:fld>
            <a:endParaRPr lang="en-US" altLang="en-US" dirty="0"/>
          </a:p>
        </p:txBody>
      </p:sp>
      <p:graphicFrame>
        <p:nvGraphicFramePr>
          <p:cNvPr id="5" name="表格 4">
            <a:extLst>
              <a:ext uri="{FF2B5EF4-FFF2-40B4-BE49-F238E27FC236}">
                <a16:creationId xmlns:a16="http://schemas.microsoft.com/office/drawing/2014/main" id="{A04E0C37-5B70-4B96-A533-96BFADEE9655}"/>
              </a:ext>
            </a:extLst>
          </p:cNvPr>
          <p:cNvGraphicFramePr>
            <a:graphicFrameLocks noGrp="1"/>
          </p:cNvGraphicFramePr>
          <p:nvPr>
            <p:extLst>
              <p:ext uri="{D42A27DB-BD31-4B8C-83A1-F6EECF244321}">
                <p14:modId xmlns:p14="http://schemas.microsoft.com/office/powerpoint/2010/main" val="318875588"/>
              </p:ext>
            </p:extLst>
          </p:nvPr>
        </p:nvGraphicFramePr>
        <p:xfrm>
          <a:off x="1801412" y="2683638"/>
          <a:ext cx="8127999" cy="4079240"/>
        </p:xfrm>
        <a:graphic>
          <a:graphicData uri="http://schemas.openxmlformats.org/drawingml/2006/table">
            <a:tbl>
              <a:tblPr firstRow="1" bandRow="1">
                <a:tableStyleId>{BC89EF96-8CEA-46FF-86C4-4CE0E7609802}</a:tableStyleId>
              </a:tblPr>
              <a:tblGrid>
                <a:gridCol w="2709333">
                  <a:extLst>
                    <a:ext uri="{9D8B030D-6E8A-4147-A177-3AD203B41FA5}">
                      <a16:colId xmlns:a16="http://schemas.microsoft.com/office/drawing/2014/main" val="3665141519"/>
                    </a:ext>
                  </a:extLst>
                </a:gridCol>
                <a:gridCol w="2709333">
                  <a:extLst>
                    <a:ext uri="{9D8B030D-6E8A-4147-A177-3AD203B41FA5}">
                      <a16:colId xmlns:a16="http://schemas.microsoft.com/office/drawing/2014/main" val="286987713"/>
                    </a:ext>
                  </a:extLst>
                </a:gridCol>
                <a:gridCol w="2709333">
                  <a:extLst>
                    <a:ext uri="{9D8B030D-6E8A-4147-A177-3AD203B41FA5}">
                      <a16:colId xmlns:a16="http://schemas.microsoft.com/office/drawing/2014/main" val="3141841790"/>
                    </a:ext>
                  </a:extLst>
                </a:gridCol>
              </a:tblGrid>
              <a:tr h="370840">
                <a:tc>
                  <a:txBody>
                    <a:bodyPr/>
                    <a:lstStyle/>
                    <a:p>
                      <a:pPr algn="ctr"/>
                      <a:r>
                        <a:rPr lang="en-US" altLang="zh-TW" sz="1800" dirty="0">
                          <a:latin typeface="Franklin Gothic Demi Cond" panose="020B0706030402020204" pitchFamily="34" charset="0"/>
                        </a:rPr>
                        <a:t>Number</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Cube</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Last Digit</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797772182"/>
                  </a:ext>
                </a:extLst>
              </a:tr>
              <a:tr h="370840">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0</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4010396669"/>
                  </a:ext>
                </a:extLst>
              </a:tr>
              <a:tr h="370840">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1</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1140896422"/>
                  </a:ext>
                </a:extLst>
              </a:tr>
              <a:tr h="370840">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8</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484663248"/>
                  </a:ext>
                </a:extLst>
              </a:tr>
              <a:tr h="370840">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27</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7</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3655961897"/>
                  </a:ext>
                </a:extLst>
              </a:tr>
              <a:tr h="370840">
                <a:tc>
                  <a:txBody>
                    <a:bodyPr/>
                    <a:lstStyle/>
                    <a:p>
                      <a:pPr algn="ctr"/>
                      <a:r>
                        <a:rPr lang="en-US" altLang="zh-TW" sz="1800" dirty="0">
                          <a:latin typeface="Franklin Gothic Demi Cond" panose="020B0706030402020204" pitchFamily="34" charset="0"/>
                        </a:rPr>
                        <a:t>4</a:t>
                      </a:r>
                      <a:endParaRPr lang="zh-TW" altLang="en-US" sz="1800" dirty="0">
                        <a:latin typeface="Franklin Gothic Demi Cond" panose="020B0706030402020204"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800" dirty="0">
                          <a:latin typeface="Franklin Gothic Demi Cond" panose="020B0706030402020204" pitchFamily="34" charset="0"/>
                        </a:rPr>
                        <a:t>64</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4</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2250428503"/>
                  </a:ext>
                </a:extLst>
              </a:tr>
              <a:tr h="370840">
                <a:tc>
                  <a:txBody>
                    <a:bodyPr/>
                    <a:lstStyle/>
                    <a:p>
                      <a:pPr algn="ctr"/>
                      <a:r>
                        <a:rPr lang="en-US" altLang="zh-TW" sz="1800" dirty="0">
                          <a:latin typeface="Franklin Gothic Demi Cond" panose="020B0706030402020204" pitchFamily="34" charset="0"/>
                        </a:rPr>
                        <a:t>5</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125</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5</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2025069943"/>
                  </a:ext>
                </a:extLst>
              </a:tr>
              <a:tr h="370840">
                <a:tc>
                  <a:txBody>
                    <a:bodyPr/>
                    <a:lstStyle/>
                    <a:p>
                      <a:pPr algn="ctr"/>
                      <a:r>
                        <a:rPr lang="en-US" altLang="zh-TW" sz="1800" dirty="0">
                          <a:latin typeface="Franklin Gothic Demi Cond" panose="020B0706030402020204" pitchFamily="34" charset="0"/>
                        </a:rPr>
                        <a:t>6</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216</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6</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2072731342"/>
                  </a:ext>
                </a:extLst>
              </a:tr>
              <a:tr h="370840">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343</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3</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1103430577"/>
                  </a:ext>
                </a:extLst>
              </a:tr>
              <a:tr h="370840">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512</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2</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587729908"/>
                  </a:ext>
                </a:extLst>
              </a:tr>
              <a:tr h="370840">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729</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9</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1296309834"/>
                  </a:ext>
                </a:extLst>
              </a:tr>
            </a:tbl>
          </a:graphicData>
        </a:graphic>
      </p:graphicFrame>
    </p:spTree>
    <p:extLst>
      <p:ext uri="{BB962C8B-B14F-4D97-AF65-F5344CB8AC3E}">
        <p14:creationId xmlns:p14="http://schemas.microsoft.com/office/powerpoint/2010/main" val="2127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A3866E-41AC-4422-9329-03CD6367D0B8}"/>
              </a:ext>
            </a:extLst>
          </p:cNvPr>
          <p:cNvSpPr>
            <a:spLocks noGrp="1"/>
          </p:cNvSpPr>
          <p:nvPr>
            <p:ph type="title"/>
          </p:nvPr>
        </p:nvSpPr>
        <p:spPr/>
        <p:txBody>
          <a:bodyPr>
            <a:normAutofit/>
          </a:bodyPr>
          <a:lstStyle/>
          <a:p>
            <a:r>
              <a:rPr lang="en-US" altLang="zh-TW" sz="3600" dirty="0"/>
              <a:t>Q7_Ans (C)</a:t>
            </a:r>
            <a:endParaRPr lang="zh-TW" altLang="en-US" sz="3200" dirty="0"/>
          </a:p>
        </p:txBody>
      </p:sp>
      <p:sp>
        <p:nvSpPr>
          <p:cNvPr id="3" name="內容版面配置區 2">
            <a:extLst>
              <a:ext uri="{FF2B5EF4-FFF2-40B4-BE49-F238E27FC236}">
                <a16:creationId xmlns:a16="http://schemas.microsoft.com/office/drawing/2014/main" id="{4CDE8832-6764-4A97-8673-E076B4F7B6EF}"/>
              </a:ext>
            </a:extLst>
          </p:cNvPr>
          <p:cNvSpPr>
            <a:spLocks noGrp="1"/>
          </p:cNvSpPr>
          <p:nvPr>
            <p:ph idx="1"/>
          </p:nvPr>
        </p:nvSpPr>
        <p:spPr/>
        <p:txBody>
          <a:bodyPr>
            <a:normAutofit/>
          </a:bodyPr>
          <a:lstStyle/>
          <a:p>
            <a:r>
              <a:rPr lang="en-US" altLang="zh-TW" sz="2400" dirty="0"/>
              <a:t>(C) Since mod 10 is used, the last digit matters. If you do 11*square all numbers from 0 to 9, you get following: </a:t>
            </a:r>
          </a:p>
          <a:p>
            <a:pPr marL="34290" indent="0">
              <a:buNone/>
            </a:pPr>
            <a:endParaRPr lang="en-US" altLang="zh-TW" sz="2400" dirty="0"/>
          </a:p>
          <a:p>
            <a:endParaRPr lang="zh-TW" altLang="en-US" sz="2400" dirty="0"/>
          </a:p>
        </p:txBody>
      </p:sp>
      <p:sp>
        <p:nvSpPr>
          <p:cNvPr id="4" name="投影片編號版面配置區 3">
            <a:extLst>
              <a:ext uri="{FF2B5EF4-FFF2-40B4-BE49-F238E27FC236}">
                <a16:creationId xmlns:a16="http://schemas.microsoft.com/office/drawing/2014/main" id="{99397DD8-3F59-4024-BBA9-281B90ADAC10}"/>
              </a:ext>
            </a:extLst>
          </p:cNvPr>
          <p:cNvSpPr>
            <a:spLocks noGrp="1"/>
          </p:cNvSpPr>
          <p:nvPr>
            <p:ph type="sldNum" sz="quarter" idx="12"/>
          </p:nvPr>
        </p:nvSpPr>
        <p:spPr/>
        <p:txBody>
          <a:bodyPr/>
          <a:lstStyle/>
          <a:p>
            <a:fld id="{FC749032-2A07-4AE8-BA90-74324CAE0C87}" type="slidenum">
              <a:rPr lang="en-US" altLang="zh-TW" smtClean="0"/>
              <a:pPr/>
              <a:t>29</a:t>
            </a:fld>
            <a:endParaRPr lang="en-US" altLang="en-US" dirty="0"/>
          </a:p>
        </p:txBody>
      </p:sp>
      <p:graphicFrame>
        <p:nvGraphicFramePr>
          <p:cNvPr id="5" name="表格 4">
            <a:extLst>
              <a:ext uri="{FF2B5EF4-FFF2-40B4-BE49-F238E27FC236}">
                <a16:creationId xmlns:a16="http://schemas.microsoft.com/office/drawing/2014/main" id="{A04E0C37-5B70-4B96-A533-96BFADEE9655}"/>
              </a:ext>
            </a:extLst>
          </p:cNvPr>
          <p:cNvGraphicFramePr>
            <a:graphicFrameLocks noGrp="1"/>
          </p:cNvGraphicFramePr>
          <p:nvPr>
            <p:extLst>
              <p:ext uri="{D42A27DB-BD31-4B8C-83A1-F6EECF244321}">
                <p14:modId xmlns:p14="http://schemas.microsoft.com/office/powerpoint/2010/main" val="2904358766"/>
              </p:ext>
            </p:extLst>
          </p:nvPr>
        </p:nvGraphicFramePr>
        <p:xfrm>
          <a:off x="1801412" y="2683638"/>
          <a:ext cx="8127999" cy="4079240"/>
        </p:xfrm>
        <a:graphic>
          <a:graphicData uri="http://schemas.openxmlformats.org/drawingml/2006/table">
            <a:tbl>
              <a:tblPr firstRow="1" bandRow="1">
                <a:tableStyleId>{BC89EF96-8CEA-46FF-86C4-4CE0E7609802}</a:tableStyleId>
              </a:tblPr>
              <a:tblGrid>
                <a:gridCol w="2709333">
                  <a:extLst>
                    <a:ext uri="{9D8B030D-6E8A-4147-A177-3AD203B41FA5}">
                      <a16:colId xmlns:a16="http://schemas.microsoft.com/office/drawing/2014/main" val="3665141519"/>
                    </a:ext>
                  </a:extLst>
                </a:gridCol>
                <a:gridCol w="2709333">
                  <a:extLst>
                    <a:ext uri="{9D8B030D-6E8A-4147-A177-3AD203B41FA5}">
                      <a16:colId xmlns:a16="http://schemas.microsoft.com/office/drawing/2014/main" val="286987713"/>
                    </a:ext>
                  </a:extLst>
                </a:gridCol>
                <a:gridCol w="2709333">
                  <a:extLst>
                    <a:ext uri="{9D8B030D-6E8A-4147-A177-3AD203B41FA5}">
                      <a16:colId xmlns:a16="http://schemas.microsoft.com/office/drawing/2014/main" val="3141841790"/>
                    </a:ext>
                  </a:extLst>
                </a:gridCol>
              </a:tblGrid>
              <a:tr h="370840">
                <a:tc>
                  <a:txBody>
                    <a:bodyPr/>
                    <a:lstStyle/>
                    <a:p>
                      <a:pPr algn="ctr"/>
                      <a:r>
                        <a:rPr lang="en-US" altLang="zh-TW" sz="1800" dirty="0">
                          <a:latin typeface="Franklin Gothic Demi Cond" panose="020B0706030402020204" pitchFamily="34" charset="0"/>
                        </a:rPr>
                        <a:t>Number</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Square</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Last Digit</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797772182"/>
                  </a:ext>
                </a:extLst>
              </a:tr>
              <a:tr h="370840">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0</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4010396669"/>
                  </a:ext>
                </a:extLst>
              </a:tr>
              <a:tr h="370840">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11</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1</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140896422"/>
                  </a:ext>
                </a:extLst>
              </a:tr>
              <a:tr h="370840">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44</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4</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484663248"/>
                  </a:ext>
                </a:extLst>
              </a:tr>
              <a:tr h="370840">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99</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9</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3655961897"/>
                  </a:ext>
                </a:extLst>
              </a:tr>
              <a:tr h="370840">
                <a:tc>
                  <a:txBody>
                    <a:bodyPr/>
                    <a:lstStyle/>
                    <a:p>
                      <a:pPr algn="ctr"/>
                      <a:r>
                        <a:rPr lang="en-US" altLang="zh-TW" sz="1800" dirty="0">
                          <a:latin typeface="Franklin Gothic Demi Cond" panose="020B0706030402020204" pitchFamily="34" charset="0"/>
                        </a:rPr>
                        <a:t>4</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176</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6</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250428503"/>
                  </a:ext>
                </a:extLst>
              </a:tr>
              <a:tr h="370840">
                <a:tc>
                  <a:txBody>
                    <a:bodyPr/>
                    <a:lstStyle/>
                    <a:p>
                      <a:pPr algn="ctr"/>
                      <a:r>
                        <a:rPr lang="en-US" altLang="zh-TW" sz="1800" dirty="0">
                          <a:latin typeface="Franklin Gothic Demi Cond" panose="020B0706030402020204" pitchFamily="34" charset="0"/>
                        </a:rPr>
                        <a:t>5</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275</a:t>
                      </a:r>
                      <a:endParaRPr lang="zh-TW" altLang="en-US" sz="1800" dirty="0">
                        <a:latin typeface="Franklin Gothic Demi Cond" panose="020B0706030402020204" pitchFamily="34" charset="0"/>
                      </a:endParaRPr>
                    </a:p>
                  </a:txBody>
                  <a:tcPr/>
                </a:tc>
                <a:tc>
                  <a:txBody>
                    <a:bodyPr/>
                    <a:lstStyle/>
                    <a:p>
                      <a:pPr algn="ctr"/>
                      <a:r>
                        <a:rPr lang="en-US" altLang="zh-TW" sz="1800" dirty="0">
                          <a:solidFill>
                            <a:schemeClr val="tx1"/>
                          </a:solidFill>
                          <a:latin typeface="Franklin Gothic Demi Cond" panose="020B0706030402020204" pitchFamily="34" charset="0"/>
                        </a:rPr>
                        <a:t>5</a:t>
                      </a:r>
                      <a:endParaRPr lang="zh-TW" altLang="en-US" sz="1800" dirty="0">
                        <a:solidFill>
                          <a:schemeClr val="tx1"/>
                        </a:solidFill>
                        <a:latin typeface="Franklin Gothic Demi Cond" panose="020B0706030402020204" pitchFamily="34" charset="0"/>
                      </a:endParaRPr>
                    </a:p>
                  </a:txBody>
                  <a:tcPr/>
                </a:tc>
                <a:extLst>
                  <a:ext uri="{0D108BD9-81ED-4DB2-BD59-A6C34878D82A}">
                    <a16:rowId xmlns:a16="http://schemas.microsoft.com/office/drawing/2014/main" val="2025069943"/>
                  </a:ext>
                </a:extLst>
              </a:tr>
              <a:tr h="370840">
                <a:tc>
                  <a:txBody>
                    <a:bodyPr/>
                    <a:lstStyle/>
                    <a:p>
                      <a:pPr algn="ctr"/>
                      <a:r>
                        <a:rPr lang="en-US" altLang="zh-TW" sz="1800" dirty="0">
                          <a:latin typeface="Franklin Gothic Demi Cond" panose="020B0706030402020204" pitchFamily="34" charset="0"/>
                        </a:rPr>
                        <a:t>6</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396</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6</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072731342"/>
                  </a:ext>
                </a:extLst>
              </a:tr>
              <a:tr h="370840">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539</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9</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103430577"/>
                  </a:ext>
                </a:extLst>
              </a:tr>
              <a:tr h="370840">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704</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4</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587729908"/>
                  </a:ext>
                </a:extLst>
              </a:tr>
              <a:tr h="370840">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891</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1</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296309834"/>
                  </a:ext>
                </a:extLst>
              </a:tr>
            </a:tbl>
          </a:graphicData>
        </a:graphic>
      </p:graphicFrame>
    </p:spTree>
    <p:extLst>
      <p:ext uri="{BB962C8B-B14F-4D97-AF65-F5344CB8AC3E}">
        <p14:creationId xmlns:p14="http://schemas.microsoft.com/office/powerpoint/2010/main" val="144105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C09621-560C-49BA-8C39-06CA67E17821}"/>
              </a:ext>
            </a:extLst>
          </p:cNvPr>
          <p:cNvSpPr>
            <a:spLocks noGrp="1"/>
          </p:cNvSpPr>
          <p:nvPr>
            <p:ph type="title"/>
          </p:nvPr>
        </p:nvSpPr>
        <p:spPr/>
        <p:txBody>
          <a:bodyPr>
            <a:normAutofit/>
          </a:bodyPr>
          <a:lstStyle/>
          <a:p>
            <a:r>
              <a:rPr lang="en-US" altLang="zh-TW" sz="3600" dirty="0"/>
              <a:t>Q1_Ans (a)</a:t>
            </a:r>
            <a:endParaRPr lang="zh-TW" altLang="en-US" sz="3200"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0128FB19-45A4-412F-AB8C-6AB5B1351731}"/>
                  </a:ext>
                </a:extLst>
              </p:cNvPr>
              <p:cNvSpPr>
                <a:spLocks noGrp="1"/>
              </p:cNvSpPr>
              <p:nvPr>
                <p:ph idx="1"/>
              </p:nvPr>
            </p:nvSpPr>
            <p:spPr/>
            <p:txBody>
              <a:bodyPr>
                <a:normAutofit/>
              </a:bodyPr>
              <a:lstStyle/>
              <a:p>
                <a:pPr marL="34290" indent="0">
                  <a:buNone/>
                </a:pPr>
                <a:r>
                  <a:rPr lang="en-US" altLang="zh-TW" sz="2400" dirty="0"/>
                  <a:t>a.</a:t>
                </a:r>
                <a:r>
                  <a:rPr lang="zh-TW" altLang="en-US" sz="2400" dirty="0"/>
                  <a:t>參考講義 </a:t>
                </a:r>
                <a:r>
                  <a:rPr lang="en-US" altLang="zh-TW" sz="2400" dirty="0"/>
                  <a:t>8.2</a:t>
                </a:r>
              </a:p>
              <a:p>
                <a:pPr lvl="1"/>
                <a:r>
                  <a:rPr lang="en-US" altLang="zh-TW" sz="2250" dirty="0"/>
                  <a:t>We defined loading factor α:</a:t>
                </a:r>
              </a:p>
              <a:p>
                <a:pPr lvl="2"/>
                <a:r>
                  <a:rPr lang="en-US" altLang="zh-TW" sz="2100" dirty="0"/>
                  <a:t>α = </a:t>
                </a:r>
                <a14:m>
                  <m:oMath xmlns:m="http://schemas.openxmlformats.org/officeDocument/2006/math">
                    <m:f>
                      <m:fPr>
                        <m:ctrlPr>
                          <a:rPr lang="en-US" altLang="zh-TW" sz="2100" i="1" smtClean="0">
                            <a:latin typeface="Cambria Math" panose="02040503050406030204" pitchFamily="18" charset="0"/>
                          </a:rPr>
                        </m:ctrlPr>
                      </m:fPr>
                      <m:num>
                        <m:r>
                          <a:rPr lang="en-US" altLang="zh-TW" sz="2100" b="0" i="1" smtClean="0">
                            <a:latin typeface="Cambria Math" panose="02040503050406030204" pitchFamily="18" charset="0"/>
                          </a:rPr>
                          <m:t>𝑛</m:t>
                        </m:r>
                      </m:num>
                      <m:den>
                        <m:r>
                          <a:rPr lang="en-US" altLang="zh-TW" sz="2100" b="0" i="1" smtClean="0">
                            <a:latin typeface="Cambria Math" panose="02040503050406030204" pitchFamily="18" charset="0"/>
                          </a:rPr>
                          <m:t>𝑠</m:t>
                        </m:r>
                        <m:r>
                          <a:rPr lang="en-US" altLang="zh-TW" sz="2100" b="0" i="1" smtClean="0">
                            <a:latin typeface="Cambria Math" panose="02040503050406030204" pitchFamily="18" charset="0"/>
                          </a:rPr>
                          <m:t>∗</m:t>
                        </m:r>
                        <m:r>
                          <a:rPr lang="en-US" altLang="zh-TW" sz="2100" b="0" i="1" smtClean="0">
                            <a:latin typeface="Cambria Math" panose="02040503050406030204" pitchFamily="18" charset="0"/>
                          </a:rPr>
                          <m:t>𝑏</m:t>
                        </m:r>
                      </m:den>
                    </m:f>
                  </m:oMath>
                </a14:m>
                <a:r>
                  <a:rPr lang="zh-TW" altLang="en-US" sz="2100" dirty="0"/>
                  <a:t> </a:t>
                </a:r>
                <a:r>
                  <a:rPr lang="en-US" altLang="zh-TW" sz="2100" dirty="0"/>
                  <a:t>= </a:t>
                </a:r>
                <a14:m>
                  <m:oMath xmlns:m="http://schemas.openxmlformats.org/officeDocument/2006/math">
                    <m:f>
                      <m:fPr>
                        <m:ctrlPr>
                          <a:rPr lang="en-US" altLang="zh-TW" sz="2100" i="1" smtClean="0">
                            <a:latin typeface="Cambria Math" panose="02040503050406030204" pitchFamily="18" charset="0"/>
                          </a:rPr>
                        </m:ctrlPr>
                      </m:fPr>
                      <m:num>
                        <m:r>
                          <m:rPr>
                            <m:sty m:val="p"/>
                          </m:rPr>
                          <a:rPr lang="en-US" altLang="zh-TW" sz="2100" i="1">
                            <a:latin typeface="Cambria Math" panose="02040503050406030204" pitchFamily="18" charset="0"/>
                          </a:rPr>
                          <m:t>T</m:t>
                        </m:r>
                        <m:r>
                          <a:rPr lang="en-US" altLang="zh-TW" sz="2100" b="0" i="1" smtClean="0">
                            <a:latin typeface="Cambria Math" panose="02040503050406030204" pitchFamily="18" charset="0"/>
                          </a:rPr>
                          <m:t>h𝑒</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𝑛𝑢𝑚𝑏𝑒𝑟𝑠</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𝑜𝑓</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𝑑𝑖𝑐𝑡𝑖𝑜𝑛𝑎𝑟𝑦</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𝑝𝑎𝑖𝑟𝑠</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𝑖𝑛</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𝑎</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h𝑎𝑠h</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𝑡𝑎𝑏𝑙𝑒</m:t>
                        </m:r>
                        <m:r>
                          <a:rPr lang="en-US" altLang="zh-TW" sz="2100" b="0" i="1" smtClean="0">
                            <a:latin typeface="Cambria Math" panose="02040503050406030204" pitchFamily="18" charset="0"/>
                          </a:rPr>
                          <m:t> </m:t>
                        </m:r>
                      </m:num>
                      <m:den>
                        <m:r>
                          <a:rPr lang="en-US" altLang="zh-TW" sz="2100" b="0" i="1" smtClean="0">
                            <a:latin typeface="Cambria Math" panose="02040503050406030204" pitchFamily="18" charset="0"/>
                          </a:rPr>
                          <m:t>𝑇h𝑒</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𝑡𝑜𝑡𝑎𝑙</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𝑛𝑢𝑚𝑏𝑒𝑟𝑠</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𝑜𝑓</m:t>
                        </m:r>
                        <m:r>
                          <a:rPr lang="en-US" altLang="zh-TW" sz="2100" b="0" i="1" smtClean="0">
                            <a:latin typeface="Cambria Math" panose="02040503050406030204" pitchFamily="18" charset="0"/>
                          </a:rPr>
                          <m:t> </m:t>
                        </m:r>
                        <m:r>
                          <a:rPr lang="en-US" altLang="zh-TW" sz="2100" i="1">
                            <a:latin typeface="Cambria Math" panose="02040503050406030204" pitchFamily="18" charset="0"/>
                          </a:rPr>
                          <m:t>𝑝𝑜𝑠𝑠𝑖𝑏𝑙𝑒</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𝑝𝑎𝑖𝑟𝑠</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𝑖𝑛</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𝑎</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h𝑎𝑠h</m:t>
                        </m:r>
                        <m:r>
                          <a:rPr lang="en-US" altLang="zh-TW" sz="2100" b="0" i="1" smtClean="0">
                            <a:latin typeface="Cambria Math" panose="02040503050406030204" pitchFamily="18" charset="0"/>
                          </a:rPr>
                          <m:t> </m:t>
                        </m:r>
                        <m:r>
                          <a:rPr lang="en-US" altLang="zh-TW" sz="2100" b="0" i="1" smtClean="0">
                            <a:latin typeface="Cambria Math" panose="02040503050406030204" pitchFamily="18" charset="0"/>
                          </a:rPr>
                          <m:t>𝑡𝑎𝑏𝑙𝑒</m:t>
                        </m:r>
                      </m:den>
                    </m:f>
                  </m:oMath>
                </a14:m>
                <a:endParaRPr lang="en-US" altLang="zh-TW" sz="2100" dirty="0"/>
              </a:p>
              <a:p>
                <a:pPr lvl="2"/>
                <a:r>
                  <a:rPr lang="en-US" altLang="zh-TW" sz="2100" dirty="0"/>
                  <a:t>n = 12 (distinct keys or dictionary pairs)</a:t>
                </a:r>
              </a:p>
              <a:p>
                <a:pPr lvl="2"/>
                <a:r>
                  <a:rPr lang="en-US" altLang="zh-TW" sz="2100" dirty="0"/>
                  <a:t>b =  26 (buckets)</a:t>
                </a:r>
              </a:p>
              <a:p>
                <a:pPr lvl="2"/>
                <a:r>
                  <a:rPr lang="en-US" altLang="zh-TW" sz="2100" dirty="0"/>
                  <a:t>s =   3 (slots, size per bucket)</a:t>
                </a:r>
              </a:p>
              <a:p>
                <a:pPr lvl="1"/>
                <a:r>
                  <a:rPr lang="en-US" altLang="zh-TW" sz="2250" dirty="0"/>
                  <a:t>Ans: α = </a:t>
                </a:r>
                <a14:m>
                  <m:oMath xmlns:m="http://schemas.openxmlformats.org/officeDocument/2006/math">
                    <m:f>
                      <m:fPr>
                        <m:ctrlPr>
                          <a:rPr lang="en-US" altLang="zh-TW" sz="2250" i="1">
                            <a:latin typeface="Cambria Math" panose="02040503050406030204" pitchFamily="18" charset="0"/>
                          </a:rPr>
                        </m:ctrlPr>
                      </m:fPr>
                      <m:num>
                        <m:r>
                          <a:rPr lang="en-US" altLang="zh-TW" sz="2250" b="0" i="1" smtClean="0">
                            <a:latin typeface="Cambria Math" panose="02040503050406030204" pitchFamily="18" charset="0"/>
                          </a:rPr>
                          <m:t>12</m:t>
                        </m:r>
                      </m:num>
                      <m:den>
                        <m:r>
                          <a:rPr lang="en-US" altLang="zh-TW" sz="2250" b="0" i="1" smtClean="0">
                            <a:latin typeface="Cambria Math" panose="02040503050406030204" pitchFamily="18" charset="0"/>
                          </a:rPr>
                          <m:t>3</m:t>
                        </m:r>
                        <m:r>
                          <a:rPr lang="en-US" altLang="zh-TW" sz="2250" i="1">
                            <a:latin typeface="Cambria Math" panose="02040503050406030204" pitchFamily="18" charset="0"/>
                          </a:rPr>
                          <m:t>∗</m:t>
                        </m:r>
                        <m:r>
                          <a:rPr lang="en-US" altLang="zh-TW" sz="2250" b="0" i="1" smtClean="0">
                            <a:latin typeface="Cambria Math" panose="02040503050406030204" pitchFamily="18" charset="0"/>
                          </a:rPr>
                          <m:t>26</m:t>
                        </m:r>
                      </m:den>
                    </m:f>
                  </m:oMath>
                </a14:m>
                <a:r>
                  <a:rPr lang="en-US" altLang="zh-TW" sz="2250" dirty="0"/>
                  <a:t>= </a:t>
                </a:r>
                <a14:m>
                  <m:oMath xmlns:m="http://schemas.openxmlformats.org/officeDocument/2006/math">
                    <m:f>
                      <m:fPr>
                        <m:ctrlPr>
                          <a:rPr lang="en-US" altLang="zh-TW" sz="2250" i="1">
                            <a:latin typeface="Cambria Math" panose="02040503050406030204" pitchFamily="18" charset="0"/>
                          </a:rPr>
                        </m:ctrlPr>
                      </m:fPr>
                      <m:num>
                        <m:r>
                          <a:rPr lang="en-US" altLang="zh-TW" sz="2250" b="0" i="1" smtClean="0">
                            <a:latin typeface="Cambria Math" panose="02040503050406030204" pitchFamily="18" charset="0"/>
                          </a:rPr>
                          <m:t>2</m:t>
                        </m:r>
                      </m:num>
                      <m:den>
                        <m:r>
                          <a:rPr lang="en-US" altLang="zh-TW" sz="2250" b="0" i="1" smtClean="0">
                            <a:latin typeface="Cambria Math" panose="02040503050406030204" pitchFamily="18" charset="0"/>
                          </a:rPr>
                          <m:t>13</m:t>
                        </m:r>
                      </m:den>
                    </m:f>
                  </m:oMath>
                </a14:m>
                <a:r>
                  <a:rPr lang="zh-TW" altLang="en-US" sz="2250" dirty="0"/>
                  <a:t>≒</a:t>
                </a:r>
                <a:r>
                  <a:rPr lang="en-US" altLang="zh-TW" sz="2250" dirty="0"/>
                  <a:t>0.154 </a:t>
                </a:r>
                <a:endParaRPr lang="zh-TW" altLang="en-US" sz="2250" dirty="0"/>
              </a:p>
            </p:txBody>
          </p:sp>
        </mc:Choice>
        <mc:Fallback>
          <p:sp>
            <p:nvSpPr>
              <p:cNvPr id="3" name="內容版面配置區 2">
                <a:extLst>
                  <a:ext uri="{FF2B5EF4-FFF2-40B4-BE49-F238E27FC236}">
                    <a16:creationId xmlns:a16="http://schemas.microsoft.com/office/drawing/2014/main" id="{0128FB19-45A4-412F-AB8C-6AB5B1351731}"/>
                  </a:ext>
                </a:extLst>
              </p:cNvPr>
              <p:cNvSpPr>
                <a:spLocks noGrp="1" noRot="1" noChangeAspect="1" noMove="1" noResize="1" noEditPoints="1" noAdjustHandles="1" noChangeArrowheads="1" noChangeShapeType="1" noTextEdit="1"/>
              </p:cNvSpPr>
              <p:nvPr>
                <p:ph idx="1"/>
              </p:nvPr>
            </p:nvSpPr>
            <p:spPr>
              <a:blipFill>
                <a:blip r:embed="rId3"/>
                <a:stretch>
                  <a:fillRect l="-577" t="-206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8ACB3EC-8D9C-4423-B7A1-B5A65A881329}"/>
              </a:ext>
            </a:extLst>
          </p:cNvPr>
          <p:cNvSpPr>
            <a:spLocks noGrp="1"/>
          </p:cNvSpPr>
          <p:nvPr>
            <p:ph type="sldNum" sz="quarter" idx="12"/>
          </p:nvPr>
        </p:nvSpPr>
        <p:spPr/>
        <p:txBody>
          <a:bodyPr/>
          <a:lstStyle/>
          <a:p>
            <a:fld id="{FC749032-2A07-4AE8-BA90-74324CAE0C87}" type="slidenum">
              <a:rPr lang="en-US" altLang="zh-TW" smtClean="0"/>
              <a:pPr/>
              <a:t>3</a:t>
            </a:fld>
            <a:endParaRPr lang="en-US" altLang="en-US" dirty="0"/>
          </a:p>
        </p:txBody>
      </p:sp>
    </p:spTree>
    <p:extLst>
      <p:ext uri="{BB962C8B-B14F-4D97-AF65-F5344CB8AC3E}">
        <p14:creationId xmlns:p14="http://schemas.microsoft.com/office/powerpoint/2010/main" val="125776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A3866E-41AC-4422-9329-03CD6367D0B8}"/>
              </a:ext>
            </a:extLst>
          </p:cNvPr>
          <p:cNvSpPr>
            <a:spLocks noGrp="1"/>
          </p:cNvSpPr>
          <p:nvPr>
            <p:ph type="title"/>
          </p:nvPr>
        </p:nvSpPr>
        <p:spPr/>
        <p:txBody>
          <a:bodyPr>
            <a:normAutofit/>
          </a:bodyPr>
          <a:lstStyle/>
          <a:p>
            <a:r>
              <a:rPr lang="en-US" altLang="zh-TW" sz="3600" dirty="0"/>
              <a:t>Q7_Ans (D)</a:t>
            </a:r>
            <a:endParaRPr lang="zh-TW" altLang="en-US" sz="3200" dirty="0"/>
          </a:p>
        </p:txBody>
      </p:sp>
      <p:sp>
        <p:nvSpPr>
          <p:cNvPr id="3" name="內容版面配置區 2">
            <a:extLst>
              <a:ext uri="{FF2B5EF4-FFF2-40B4-BE49-F238E27FC236}">
                <a16:creationId xmlns:a16="http://schemas.microsoft.com/office/drawing/2014/main" id="{4CDE8832-6764-4A97-8673-E076B4F7B6EF}"/>
              </a:ext>
            </a:extLst>
          </p:cNvPr>
          <p:cNvSpPr>
            <a:spLocks noGrp="1"/>
          </p:cNvSpPr>
          <p:nvPr>
            <p:ph idx="1"/>
          </p:nvPr>
        </p:nvSpPr>
        <p:spPr/>
        <p:txBody>
          <a:bodyPr>
            <a:normAutofit/>
          </a:bodyPr>
          <a:lstStyle/>
          <a:p>
            <a:r>
              <a:rPr lang="en-US" altLang="zh-TW" sz="2400" dirty="0"/>
              <a:t>(D) Since mod 10 is used, the last digit matters. If you do 12*I all numbers from 0 to 9, you get following: </a:t>
            </a:r>
          </a:p>
          <a:p>
            <a:pPr marL="34290" indent="0">
              <a:buNone/>
            </a:pPr>
            <a:endParaRPr lang="en-US" altLang="zh-TW" sz="2400" dirty="0"/>
          </a:p>
          <a:p>
            <a:endParaRPr lang="zh-TW" altLang="en-US" sz="2400" dirty="0"/>
          </a:p>
        </p:txBody>
      </p:sp>
      <p:sp>
        <p:nvSpPr>
          <p:cNvPr id="4" name="投影片編號版面配置區 3">
            <a:extLst>
              <a:ext uri="{FF2B5EF4-FFF2-40B4-BE49-F238E27FC236}">
                <a16:creationId xmlns:a16="http://schemas.microsoft.com/office/drawing/2014/main" id="{99397DD8-3F59-4024-BBA9-281B90ADAC10}"/>
              </a:ext>
            </a:extLst>
          </p:cNvPr>
          <p:cNvSpPr>
            <a:spLocks noGrp="1"/>
          </p:cNvSpPr>
          <p:nvPr>
            <p:ph type="sldNum" sz="quarter" idx="12"/>
          </p:nvPr>
        </p:nvSpPr>
        <p:spPr/>
        <p:txBody>
          <a:bodyPr/>
          <a:lstStyle/>
          <a:p>
            <a:fld id="{FC749032-2A07-4AE8-BA90-74324CAE0C87}" type="slidenum">
              <a:rPr lang="en-US" altLang="zh-TW" smtClean="0"/>
              <a:pPr/>
              <a:t>30</a:t>
            </a:fld>
            <a:endParaRPr lang="en-US" altLang="en-US" dirty="0"/>
          </a:p>
        </p:txBody>
      </p:sp>
      <p:graphicFrame>
        <p:nvGraphicFramePr>
          <p:cNvPr id="5" name="表格 4">
            <a:extLst>
              <a:ext uri="{FF2B5EF4-FFF2-40B4-BE49-F238E27FC236}">
                <a16:creationId xmlns:a16="http://schemas.microsoft.com/office/drawing/2014/main" id="{A04E0C37-5B70-4B96-A533-96BFADEE9655}"/>
              </a:ext>
            </a:extLst>
          </p:cNvPr>
          <p:cNvGraphicFramePr>
            <a:graphicFrameLocks noGrp="1"/>
          </p:cNvGraphicFramePr>
          <p:nvPr>
            <p:extLst>
              <p:ext uri="{D42A27DB-BD31-4B8C-83A1-F6EECF244321}">
                <p14:modId xmlns:p14="http://schemas.microsoft.com/office/powerpoint/2010/main" val="2995741485"/>
              </p:ext>
            </p:extLst>
          </p:nvPr>
        </p:nvGraphicFramePr>
        <p:xfrm>
          <a:off x="1801412" y="2683638"/>
          <a:ext cx="8127999" cy="4074160"/>
        </p:xfrm>
        <a:graphic>
          <a:graphicData uri="http://schemas.openxmlformats.org/drawingml/2006/table">
            <a:tbl>
              <a:tblPr firstRow="1" bandRow="1">
                <a:tableStyleId>{BC89EF96-8CEA-46FF-86C4-4CE0E7609802}</a:tableStyleId>
              </a:tblPr>
              <a:tblGrid>
                <a:gridCol w="2709333">
                  <a:extLst>
                    <a:ext uri="{9D8B030D-6E8A-4147-A177-3AD203B41FA5}">
                      <a16:colId xmlns:a16="http://schemas.microsoft.com/office/drawing/2014/main" val="3665141519"/>
                    </a:ext>
                  </a:extLst>
                </a:gridCol>
                <a:gridCol w="2709333">
                  <a:extLst>
                    <a:ext uri="{9D8B030D-6E8A-4147-A177-3AD203B41FA5}">
                      <a16:colId xmlns:a16="http://schemas.microsoft.com/office/drawing/2014/main" val="286987713"/>
                    </a:ext>
                  </a:extLst>
                </a:gridCol>
                <a:gridCol w="2709333">
                  <a:extLst>
                    <a:ext uri="{9D8B030D-6E8A-4147-A177-3AD203B41FA5}">
                      <a16:colId xmlns:a16="http://schemas.microsoft.com/office/drawing/2014/main" val="3141841790"/>
                    </a:ext>
                  </a:extLst>
                </a:gridCol>
              </a:tblGrid>
              <a:tr h="370840">
                <a:tc>
                  <a:txBody>
                    <a:bodyPr/>
                    <a:lstStyle/>
                    <a:p>
                      <a:pPr algn="ctr"/>
                      <a:r>
                        <a:rPr lang="en-US" altLang="zh-TW" sz="1800" dirty="0">
                          <a:latin typeface="Franklin Gothic Demi Cond" panose="020B0706030402020204" pitchFamily="34" charset="0"/>
                        </a:rPr>
                        <a:t>Number</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Square</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Last Digit</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797772182"/>
                  </a:ext>
                </a:extLst>
              </a:tr>
              <a:tr h="370840">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0</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0</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4010396669"/>
                  </a:ext>
                </a:extLst>
              </a:tr>
              <a:tr h="370840">
                <a:tc>
                  <a:txBody>
                    <a:bodyPr/>
                    <a:lstStyle/>
                    <a:p>
                      <a:pPr algn="ctr"/>
                      <a:r>
                        <a:rPr lang="en-US" altLang="zh-TW" sz="1800" dirty="0">
                          <a:latin typeface="Franklin Gothic Demi Cond" panose="020B0706030402020204" pitchFamily="34" charset="0"/>
                        </a:rPr>
                        <a:t>1</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12</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2</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140896422"/>
                  </a:ext>
                </a:extLst>
              </a:tr>
              <a:tr h="370840">
                <a:tc>
                  <a:txBody>
                    <a:bodyPr/>
                    <a:lstStyle/>
                    <a:p>
                      <a:pPr algn="ctr"/>
                      <a:r>
                        <a:rPr lang="en-US" altLang="zh-TW" sz="1800" dirty="0">
                          <a:latin typeface="Franklin Gothic Demi Cond" panose="020B0706030402020204" pitchFamily="34" charset="0"/>
                        </a:rPr>
                        <a:t>2</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24</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4</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484663248"/>
                  </a:ext>
                </a:extLst>
              </a:tr>
              <a:tr h="370840">
                <a:tc>
                  <a:txBody>
                    <a:bodyPr/>
                    <a:lstStyle/>
                    <a:p>
                      <a:pPr algn="ctr"/>
                      <a:r>
                        <a:rPr lang="en-US" altLang="zh-TW" sz="1800" dirty="0">
                          <a:latin typeface="Franklin Gothic Demi Cond" panose="020B0706030402020204" pitchFamily="34" charset="0"/>
                        </a:rPr>
                        <a:t>3</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36</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6</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3655961897"/>
                  </a:ext>
                </a:extLst>
              </a:tr>
              <a:tr h="370840">
                <a:tc>
                  <a:txBody>
                    <a:bodyPr/>
                    <a:lstStyle/>
                    <a:p>
                      <a:pPr algn="ctr"/>
                      <a:r>
                        <a:rPr lang="en-US" altLang="zh-TW" sz="1800" dirty="0">
                          <a:latin typeface="Franklin Gothic Demi Cond" panose="020B0706030402020204" pitchFamily="34" charset="0"/>
                        </a:rPr>
                        <a:t>4</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48</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8</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250428503"/>
                  </a:ext>
                </a:extLst>
              </a:tr>
              <a:tr h="370840">
                <a:tc>
                  <a:txBody>
                    <a:bodyPr/>
                    <a:lstStyle/>
                    <a:p>
                      <a:pPr algn="ctr"/>
                      <a:r>
                        <a:rPr lang="en-US" altLang="zh-TW" sz="1800" dirty="0">
                          <a:latin typeface="Franklin Gothic Demi Cond" panose="020B0706030402020204" pitchFamily="34" charset="0"/>
                        </a:rPr>
                        <a:t>5</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60</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0</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025069943"/>
                  </a:ext>
                </a:extLst>
              </a:tr>
              <a:tr h="370840">
                <a:tc>
                  <a:txBody>
                    <a:bodyPr/>
                    <a:lstStyle/>
                    <a:p>
                      <a:pPr algn="ctr"/>
                      <a:r>
                        <a:rPr lang="en-US" altLang="zh-TW" sz="1800" dirty="0">
                          <a:latin typeface="Franklin Gothic Demi Cond" panose="020B0706030402020204" pitchFamily="34" charset="0"/>
                        </a:rPr>
                        <a:t>6</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72</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2</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2072731342"/>
                  </a:ext>
                </a:extLst>
              </a:tr>
              <a:tr h="370840">
                <a:tc>
                  <a:txBody>
                    <a:bodyPr/>
                    <a:lstStyle/>
                    <a:p>
                      <a:pPr algn="ctr"/>
                      <a:r>
                        <a:rPr lang="en-US" altLang="zh-TW" sz="1800" dirty="0">
                          <a:latin typeface="Franklin Gothic Demi Cond" panose="020B0706030402020204" pitchFamily="34" charset="0"/>
                        </a:rPr>
                        <a:t>7</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84</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4</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103430577"/>
                  </a:ext>
                </a:extLst>
              </a:tr>
              <a:tr h="370840">
                <a:tc>
                  <a:txBody>
                    <a:bodyPr/>
                    <a:lstStyle/>
                    <a:p>
                      <a:pPr algn="ctr"/>
                      <a:r>
                        <a:rPr lang="en-US" altLang="zh-TW" sz="1800" dirty="0">
                          <a:latin typeface="Franklin Gothic Demi Cond" panose="020B0706030402020204" pitchFamily="34" charset="0"/>
                        </a:rPr>
                        <a:t>8</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96</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6</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587729908"/>
                  </a:ext>
                </a:extLst>
              </a:tr>
              <a:tr h="255252">
                <a:tc>
                  <a:txBody>
                    <a:bodyPr/>
                    <a:lstStyle/>
                    <a:p>
                      <a:pPr algn="ctr"/>
                      <a:r>
                        <a:rPr lang="en-US" altLang="zh-TW" sz="1800" dirty="0">
                          <a:latin typeface="Franklin Gothic Demi Cond" panose="020B0706030402020204" pitchFamily="34" charset="0"/>
                        </a:rPr>
                        <a:t>9</a:t>
                      </a:r>
                      <a:endParaRPr lang="zh-TW" altLang="en-US" sz="1800" dirty="0">
                        <a:latin typeface="Franklin Gothic Demi Cond" panose="020B0706030402020204" pitchFamily="34" charset="0"/>
                      </a:endParaRPr>
                    </a:p>
                  </a:txBody>
                  <a:tcPr/>
                </a:tc>
                <a:tc>
                  <a:txBody>
                    <a:bodyPr/>
                    <a:lstStyle/>
                    <a:p>
                      <a:pPr algn="ctr"/>
                      <a:r>
                        <a:rPr lang="en-US" altLang="zh-TW" sz="1800" dirty="0">
                          <a:latin typeface="Franklin Gothic Demi Cond" panose="020B0706030402020204" pitchFamily="34" charset="0"/>
                        </a:rPr>
                        <a:t>108</a:t>
                      </a:r>
                      <a:endParaRPr lang="zh-TW" altLang="en-US" sz="1800" dirty="0">
                        <a:latin typeface="Franklin Gothic Demi Cond" panose="020B0706030402020204" pitchFamily="34" charset="0"/>
                      </a:endParaRPr>
                    </a:p>
                  </a:txBody>
                  <a:tcPr/>
                </a:tc>
                <a:tc>
                  <a:txBody>
                    <a:bodyPr/>
                    <a:lstStyle/>
                    <a:p>
                      <a:pPr algn="ctr"/>
                      <a:r>
                        <a:rPr lang="en-US" altLang="zh-TW" sz="1800" dirty="0">
                          <a:solidFill>
                            <a:srgbClr val="FF0000"/>
                          </a:solidFill>
                          <a:latin typeface="Franklin Gothic Demi Cond" panose="020B0706030402020204" pitchFamily="34" charset="0"/>
                        </a:rPr>
                        <a:t>8</a:t>
                      </a:r>
                      <a:endParaRPr lang="zh-TW" altLang="en-US" sz="1800" dirty="0">
                        <a:solidFill>
                          <a:srgbClr val="FF0000"/>
                        </a:solidFill>
                        <a:latin typeface="Franklin Gothic Demi Cond" panose="020B0706030402020204" pitchFamily="34" charset="0"/>
                      </a:endParaRPr>
                    </a:p>
                  </a:txBody>
                  <a:tcPr/>
                </a:tc>
                <a:extLst>
                  <a:ext uri="{0D108BD9-81ED-4DB2-BD59-A6C34878D82A}">
                    <a16:rowId xmlns:a16="http://schemas.microsoft.com/office/drawing/2014/main" val="1296309834"/>
                  </a:ext>
                </a:extLst>
              </a:tr>
            </a:tbl>
          </a:graphicData>
        </a:graphic>
      </p:graphicFrame>
    </p:spTree>
    <p:extLst>
      <p:ext uri="{BB962C8B-B14F-4D97-AF65-F5344CB8AC3E}">
        <p14:creationId xmlns:p14="http://schemas.microsoft.com/office/powerpoint/2010/main" val="393877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E62178-C986-478B-8E6E-4F67F60B51E8}"/>
              </a:ext>
            </a:extLst>
          </p:cNvPr>
          <p:cNvSpPr>
            <a:spLocks noGrp="1"/>
          </p:cNvSpPr>
          <p:nvPr>
            <p:ph type="title"/>
          </p:nvPr>
        </p:nvSpPr>
        <p:spPr/>
        <p:txBody>
          <a:bodyPr>
            <a:normAutofit/>
          </a:bodyPr>
          <a:lstStyle/>
          <a:p>
            <a:r>
              <a:rPr lang="en-US" altLang="zh-TW" sz="3600" dirty="0"/>
              <a:t>Q7_Ans</a:t>
            </a:r>
            <a:r>
              <a:rPr lang="zh-TW" altLang="en-US" sz="3600" dirty="0"/>
              <a:t> </a:t>
            </a:r>
            <a:r>
              <a:rPr lang="en-US" altLang="zh-TW" sz="3600" dirty="0"/>
              <a:t>Summary</a:t>
            </a:r>
            <a:endParaRPr lang="zh-TW" altLang="en-US" sz="3200" dirty="0"/>
          </a:p>
        </p:txBody>
      </p:sp>
      <p:sp>
        <p:nvSpPr>
          <p:cNvPr id="3" name="內容版面配置區 2">
            <a:extLst>
              <a:ext uri="{FF2B5EF4-FFF2-40B4-BE49-F238E27FC236}">
                <a16:creationId xmlns:a16="http://schemas.microsoft.com/office/drawing/2014/main" id="{505CDB68-D9B2-4649-86B5-0ABB317269C2}"/>
              </a:ext>
            </a:extLst>
          </p:cNvPr>
          <p:cNvSpPr>
            <a:spLocks noGrp="1"/>
          </p:cNvSpPr>
          <p:nvPr>
            <p:ph idx="1"/>
          </p:nvPr>
        </p:nvSpPr>
        <p:spPr/>
        <p:txBody>
          <a:bodyPr>
            <a:normAutofit/>
          </a:bodyPr>
          <a:lstStyle/>
          <a:p>
            <a:r>
              <a:rPr lang="en-US" altLang="zh-TW" sz="2400" dirty="0"/>
              <a:t>(A), (B), (C)</a:t>
            </a:r>
            <a:r>
              <a:rPr lang="zh-TW" altLang="en-US" sz="2400" dirty="0"/>
              <a:t> </a:t>
            </a:r>
            <a:r>
              <a:rPr lang="en-US" altLang="zh-TW" sz="2400" dirty="0"/>
              <a:t>and (D)</a:t>
            </a:r>
            <a:r>
              <a:rPr lang="zh-TW" altLang="en-US" sz="2400" dirty="0"/>
              <a:t> 從 </a:t>
            </a:r>
            <a:r>
              <a:rPr lang="en-US" altLang="zh-TW" sz="2400" dirty="0" err="1"/>
              <a:t>i</a:t>
            </a:r>
            <a:r>
              <a:rPr lang="en-US" altLang="zh-TW" sz="2400" dirty="0"/>
              <a:t>= 0~9</a:t>
            </a:r>
            <a:r>
              <a:rPr lang="zh-TW" altLang="en-US" sz="2400" dirty="0"/>
              <a:t>，我們就可以觀察到 </a:t>
            </a:r>
            <a:r>
              <a:rPr lang="en-US" altLang="zh-TW" sz="2400" dirty="0"/>
              <a:t>(A), (C) and (D)</a:t>
            </a:r>
            <a:r>
              <a:rPr lang="zh-TW" altLang="en-US" sz="2400" dirty="0"/>
              <a:t>都有很嚴重的</a:t>
            </a:r>
            <a:r>
              <a:rPr lang="en-US" altLang="zh-TW" sz="2400" dirty="0"/>
              <a:t>collision</a:t>
            </a:r>
            <a:r>
              <a:rPr lang="zh-TW" altLang="en-US" sz="2400" dirty="0"/>
              <a:t>狀況，而</a:t>
            </a:r>
            <a:r>
              <a:rPr lang="en-US" altLang="zh-TW" sz="2400" dirty="0"/>
              <a:t>(B)</a:t>
            </a:r>
            <a:r>
              <a:rPr lang="zh-TW" altLang="en-US" sz="2400" dirty="0"/>
              <a:t>則相對比較均衡每一個值都在一個</a:t>
            </a:r>
            <a:r>
              <a:rPr lang="en-US" altLang="zh-TW" sz="2400" dirty="0"/>
              <a:t>bucket</a:t>
            </a:r>
            <a:r>
              <a:rPr lang="zh-TW" altLang="en-US" sz="2400" dirty="0"/>
              <a:t>裡面。</a:t>
            </a:r>
            <a:endParaRPr lang="en-US" altLang="zh-TW" sz="2400" dirty="0"/>
          </a:p>
          <a:p>
            <a:pPr lvl="1"/>
            <a:r>
              <a:rPr lang="en-US" altLang="zh-TW" sz="2250" dirty="0"/>
              <a:t>Ans: (B)</a:t>
            </a:r>
            <a:endParaRPr lang="en-US" altLang="zh-TW" sz="2400" dirty="0"/>
          </a:p>
          <a:p>
            <a:r>
              <a:rPr lang="zh-TW" altLang="en-US" sz="2400" dirty="0"/>
              <a:t>如果要更嚴謹的證明方法，就要寫程式跑 </a:t>
            </a:r>
            <a:r>
              <a:rPr lang="en-US" altLang="zh-TW" sz="2400" dirty="0" err="1"/>
              <a:t>i</a:t>
            </a:r>
            <a:r>
              <a:rPr lang="en-US" altLang="zh-TW" sz="2400" dirty="0"/>
              <a:t>=0~2020</a:t>
            </a:r>
            <a:r>
              <a:rPr lang="zh-TW" altLang="en-US" sz="2400" dirty="0"/>
              <a:t> </a:t>
            </a:r>
            <a:r>
              <a:rPr lang="en-US" altLang="zh-TW" sz="2400" dirty="0"/>
              <a:t>mod 10</a:t>
            </a:r>
            <a:r>
              <a:rPr lang="zh-TW" altLang="en-US" sz="2400" dirty="0"/>
              <a:t>之後，並算使用</a:t>
            </a:r>
            <a:r>
              <a:rPr lang="en-US" altLang="zh-TW" sz="2400" dirty="0"/>
              <a:t>bucket</a:t>
            </a:r>
            <a:r>
              <a:rPr lang="zh-TW" altLang="en-US" sz="2400" dirty="0"/>
              <a:t>的分布，並算出標準差，而擁有標準差最小的代表越均勻，也就是我們的</a:t>
            </a:r>
            <a:r>
              <a:rPr lang="en-US" altLang="zh-TW" sz="2400" dirty="0"/>
              <a:t>(B)</a:t>
            </a:r>
            <a:r>
              <a:rPr lang="zh-TW" altLang="en-US" sz="2400" dirty="0"/>
              <a:t>。</a:t>
            </a:r>
          </a:p>
        </p:txBody>
      </p:sp>
      <p:sp>
        <p:nvSpPr>
          <p:cNvPr id="4" name="投影片編號版面配置區 3">
            <a:extLst>
              <a:ext uri="{FF2B5EF4-FFF2-40B4-BE49-F238E27FC236}">
                <a16:creationId xmlns:a16="http://schemas.microsoft.com/office/drawing/2014/main" id="{7B044AF7-55AD-4BF1-A1B6-10F147D3F78B}"/>
              </a:ext>
            </a:extLst>
          </p:cNvPr>
          <p:cNvSpPr>
            <a:spLocks noGrp="1"/>
          </p:cNvSpPr>
          <p:nvPr>
            <p:ph type="sldNum" sz="quarter" idx="12"/>
          </p:nvPr>
        </p:nvSpPr>
        <p:spPr/>
        <p:txBody>
          <a:bodyPr/>
          <a:lstStyle/>
          <a:p>
            <a:fld id="{FC749032-2A07-4AE8-BA90-74324CAE0C87}" type="slidenum">
              <a:rPr lang="en-US" altLang="zh-TW" smtClean="0"/>
              <a:pPr/>
              <a:t>31</a:t>
            </a:fld>
            <a:endParaRPr lang="en-US" altLang="en-US" dirty="0"/>
          </a:p>
        </p:txBody>
      </p:sp>
    </p:spTree>
    <p:extLst>
      <p:ext uri="{BB962C8B-B14F-4D97-AF65-F5344CB8AC3E}">
        <p14:creationId xmlns:p14="http://schemas.microsoft.com/office/powerpoint/2010/main" val="135670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C94148-13E3-47D7-99AA-7BDBFA184BE9}"/>
              </a:ext>
            </a:extLst>
          </p:cNvPr>
          <p:cNvSpPr>
            <a:spLocks noGrp="1"/>
          </p:cNvSpPr>
          <p:nvPr>
            <p:ph type="title"/>
          </p:nvPr>
        </p:nvSpPr>
        <p:spPr/>
        <p:txBody>
          <a:bodyPr>
            <a:normAutofit/>
          </a:bodyPr>
          <a:lstStyle/>
          <a:p>
            <a:r>
              <a:rPr lang="en-US" altLang="zh-TW" sz="3600" dirty="0"/>
              <a:t>Q8</a:t>
            </a:r>
            <a:endParaRPr lang="zh-TW" altLang="en-US" sz="3600" dirty="0"/>
          </a:p>
        </p:txBody>
      </p:sp>
      <p:sp>
        <p:nvSpPr>
          <p:cNvPr id="3" name="內容版面配置區 2">
            <a:extLst>
              <a:ext uri="{FF2B5EF4-FFF2-40B4-BE49-F238E27FC236}">
                <a16:creationId xmlns:a16="http://schemas.microsoft.com/office/drawing/2014/main" id="{F6BF65E4-A390-43C8-B178-28651D99C3E4}"/>
              </a:ext>
            </a:extLst>
          </p:cNvPr>
          <p:cNvSpPr>
            <a:spLocks noGrp="1"/>
          </p:cNvSpPr>
          <p:nvPr>
            <p:ph idx="1"/>
          </p:nvPr>
        </p:nvSpPr>
        <p:spPr/>
        <p:txBody>
          <a:bodyPr>
            <a:normAutofit/>
          </a:bodyPr>
          <a:lstStyle/>
          <a:p>
            <a:pPr algn="just"/>
            <a:r>
              <a:rPr lang="en-US" altLang="zh-TW" sz="2400" dirty="0"/>
              <a:t>The dynamic hashing is used to overcome the problem of static hashing like bucket overflow without resulting in poor performance. Please answer the questions below.</a:t>
            </a:r>
          </a:p>
          <a:p>
            <a:pPr marL="274320" lvl="1" indent="0" algn="just">
              <a:buNone/>
            </a:pPr>
            <a:r>
              <a:rPr lang="en-US" altLang="zh-TW" sz="2250" dirty="0"/>
              <a:t>(a)</a:t>
            </a:r>
            <a:r>
              <a:rPr lang="zh-TW" altLang="en-US" sz="2250" dirty="0"/>
              <a:t> </a:t>
            </a:r>
            <a:r>
              <a:rPr lang="en-US" altLang="zh-TW" sz="2250" dirty="0"/>
              <a:t>Please discuss the strengths and weaknesses of dynamic hashing.</a:t>
            </a:r>
          </a:p>
          <a:p>
            <a:pPr marL="274320" lvl="1" indent="0" algn="just">
              <a:buNone/>
            </a:pPr>
            <a:r>
              <a:rPr lang="en-US" altLang="zh-TW" sz="2250" dirty="0"/>
              <a:t>(b)</a:t>
            </a:r>
            <a:r>
              <a:rPr lang="zh-TW" altLang="en-US" sz="2250" dirty="0"/>
              <a:t> </a:t>
            </a:r>
            <a:r>
              <a:rPr lang="en-US" altLang="zh-TW" sz="2250" dirty="0"/>
              <a:t>Consider the following grouping of keys mapped into buckets, depending on the prefix of their hash address. Please fill up the data buckets.</a:t>
            </a:r>
          </a:p>
          <a:p>
            <a:pPr marL="274320" lvl="1" indent="0" algn="just">
              <a:buNone/>
            </a:pPr>
            <a:r>
              <a:rPr lang="en-US" altLang="zh-TW" sz="2250" dirty="0"/>
              <a:t>(C) If we need to insert key 9 with hash address 10001 into the above structure, what is the result of the insertion. (Please draw the similar structure as the second figure)</a:t>
            </a:r>
            <a:endParaRPr lang="zh-TW" altLang="zh-TW" sz="2250" dirty="0"/>
          </a:p>
          <a:p>
            <a:pPr marL="274320" lvl="1" indent="0">
              <a:buNone/>
            </a:pPr>
            <a:endParaRPr lang="en-US" altLang="zh-TW" sz="2250" dirty="0"/>
          </a:p>
          <a:p>
            <a:endParaRPr lang="zh-TW" altLang="en-US" sz="2400" dirty="0"/>
          </a:p>
        </p:txBody>
      </p:sp>
      <p:sp>
        <p:nvSpPr>
          <p:cNvPr id="4" name="投影片編號版面配置區 3">
            <a:extLst>
              <a:ext uri="{FF2B5EF4-FFF2-40B4-BE49-F238E27FC236}">
                <a16:creationId xmlns:a16="http://schemas.microsoft.com/office/drawing/2014/main" id="{7FACF1F4-C251-4FC1-98B5-767BF6C17E68}"/>
              </a:ext>
            </a:extLst>
          </p:cNvPr>
          <p:cNvSpPr>
            <a:spLocks noGrp="1"/>
          </p:cNvSpPr>
          <p:nvPr>
            <p:ph type="sldNum" sz="quarter" idx="12"/>
          </p:nvPr>
        </p:nvSpPr>
        <p:spPr/>
        <p:txBody>
          <a:bodyPr/>
          <a:lstStyle/>
          <a:p>
            <a:fld id="{FC749032-2A07-4AE8-BA90-74324CAE0C87}" type="slidenum">
              <a:rPr lang="en-US" altLang="zh-TW" smtClean="0"/>
              <a:pPr/>
              <a:t>32</a:t>
            </a:fld>
            <a:endParaRPr lang="en-US" altLang="en-US" dirty="0"/>
          </a:p>
        </p:txBody>
      </p:sp>
      <p:pic>
        <p:nvPicPr>
          <p:cNvPr id="6" name="圖片 5">
            <a:extLst>
              <a:ext uri="{FF2B5EF4-FFF2-40B4-BE49-F238E27FC236}">
                <a16:creationId xmlns:a16="http://schemas.microsoft.com/office/drawing/2014/main" id="{D2A9666A-A96B-423E-BBD4-442D763D128F}"/>
              </a:ext>
            </a:extLst>
          </p:cNvPr>
          <p:cNvPicPr>
            <a:picLocks noChangeAspect="1"/>
          </p:cNvPicPr>
          <p:nvPr/>
        </p:nvPicPr>
        <p:blipFill>
          <a:blip r:embed="rId2"/>
          <a:stretch>
            <a:fillRect/>
          </a:stretch>
        </p:blipFill>
        <p:spPr>
          <a:xfrm>
            <a:off x="2520007" y="4796521"/>
            <a:ext cx="2619741" cy="1924319"/>
          </a:xfrm>
          <a:prstGeom prst="rect">
            <a:avLst/>
          </a:prstGeom>
        </p:spPr>
      </p:pic>
      <p:pic>
        <p:nvPicPr>
          <p:cNvPr id="7" name="圖片 6">
            <a:extLst>
              <a:ext uri="{FF2B5EF4-FFF2-40B4-BE49-F238E27FC236}">
                <a16:creationId xmlns:a16="http://schemas.microsoft.com/office/drawing/2014/main" id="{4E325C1A-458F-4F43-84D8-21264317FEA6}"/>
              </a:ext>
            </a:extLst>
          </p:cNvPr>
          <p:cNvPicPr>
            <a:picLocks noChangeAspect="1"/>
          </p:cNvPicPr>
          <p:nvPr/>
        </p:nvPicPr>
        <p:blipFill>
          <a:blip r:embed="rId3"/>
          <a:stretch>
            <a:fillRect/>
          </a:stretch>
        </p:blipFill>
        <p:spPr>
          <a:xfrm>
            <a:off x="5139748" y="4826320"/>
            <a:ext cx="3534268" cy="1981477"/>
          </a:xfrm>
          <a:prstGeom prst="rect">
            <a:avLst/>
          </a:prstGeom>
        </p:spPr>
      </p:pic>
      <p:sp>
        <p:nvSpPr>
          <p:cNvPr id="8" name="矩形 7">
            <a:extLst>
              <a:ext uri="{FF2B5EF4-FFF2-40B4-BE49-F238E27FC236}">
                <a16:creationId xmlns:a16="http://schemas.microsoft.com/office/drawing/2014/main" id="{D65FB160-9D29-4050-A364-45132BE3A7AE}"/>
              </a:ext>
            </a:extLst>
          </p:cNvPr>
          <p:cNvSpPr/>
          <p:nvPr/>
        </p:nvSpPr>
        <p:spPr>
          <a:xfrm>
            <a:off x="0" y="6582340"/>
            <a:ext cx="3306867" cy="276999"/>
          </a:xfrm>
          <a:prstGeom prst="rect">
            <a:avLst/>
          </a:prstGeom>
        </p:spPr>
        <p:txBody>
          <a:bodyPr wrap="none">
            <a:spAutoFit/>
          </a:bodyPr>
          <a:lstStyle/>
          <a:p>
            <a:r>
              <a:rPr lang="zh-TW" altLang="en-US" sz="1200" dirty="0">
                <a:latin typeface="Franklin Gothic Demi Cond" panose="020B0706030402020204" pitchFamily="34" charset="0"/>
                <a:hlinkClick r:id="rId4"/>
              </a:rPr>
              <a:t>https://www.javatpoint.com/dbms-dynamic-hashing</a:t>
            </a:r>
            <a:endParaRPr lang="zh-TW" altLang="en-US" sz="1200" dirty="0">
              <a:latin typeface="Franklin Gothic Demi Cond" panose="020B0706030402020204" pitchFamily="34" charset="0"/>
            </a:endParaRPr>
          </a:p>
        </p:txBody>
      </p:sp>
    </p:spTree>
    <p:extLst>
      <p:ext uri="{BB962C8B-B14F-4D97-AF65-F5344CB8AC3E}">
        <p14:creationId xmlns:p14="http://schemas.microsoft.com/office/powerpoint/2010/main" val="3407009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83DE7-6F19-4E10-BDE5-CBEC845160AD}"/>
              </a:ext>
            </a:extLst>
          </p:cNvPr>
          <p:cNvSpPr>
            <a:spLocks noGrp="1"/>
          </p:cNvSpPr>
          <p:nvPr>
            <p:ph type="title"/>
          </p:nvPr>
        </p:nvSpPr>
        <p:spPr/>
        <p:txBody>
          <a:bodyPr>
            <a:normAutofit/>
          </a:bodyPr>
          <a:lstStyle/>
          <a:p>
            <a:r>
              <a:rPr lang="en-US" altLang="zh-TW" sz="3600" dirty="0"/>
              <a:t>Q8_Ans (a)</a:t>
            </a:r>
            <a:endParaRPr lang="zh-TW" altLang="en-US" sz="3600" dirty="0"/>
          </a:p>
        </p:txBody>
      </p:sp>
      <p:sp>
        <p:nvSpPr>
          <p:cNvPr id="3" name="內容版面配置區 2">
            <a:extLst>
              <a:ext uri="{FF2B5EF4-FFF2-40B4-BE49-F238E27FC236}">
                <a16:creationId xmlns:a16="http://schemas.microsoft.com/office/drawing/2014/main" id="{7CE0D629-7D4D-4317-A0FB-F25EDA765FE4}"/>
              </a:ext>
            </a:extLst>
          </p:cNvPr>
          <p:cNvSpPr>
            <a:spLocks noGrp="1"/>
          </p:cNvSpPr>
          <p:nvPr>
            <p:ph idx="1"/>
          </p:nvPr>
        </p:nvSpPr>
        <p:spPr>
          <a:xfrm>
            <a:off x="1341120" y="1901954"/>
            <a:ext cx="9509760" cy="4769190"/>
          </a:xfrm>
        </p:spPr>
        <p:txBody>
          <a:bodyPr>
            <a:normAutofit fontScale="92500" lnSpcReduction="10000"/>
          </a:bodyPr>
          <a:lstStyle/>
          <a:p>
            <a:pPr marL="34290" indent="0">
              <a:buNone/>
            </a:pPr>
            <a:r>
              <a:rPr lang="en-US" altLang="zh-TW" sz="2600" dirty="0"/>
              <a:t>(a)</a:t>
            </a:r>
          </a:p>
          <a:p>
            <a:r>
              <a:rPr lang="en-US" altLang="zh-TW" sz="2400" dirty="0"/>
              <a:t>Advantages of dynamic hashing:</a:t>
            </a:r>
          </a:p>
          <a:p>
            <a:pPr lvl="1"/>
            <a:r>
              <a:rPr lang="en-US" altLang="zh-TW" sz="2250" dirty="0"/>
              <a:t>In this method, the performance does not decrease as the data grows in the system. It simply increases the size of memory to accommodate the data.</a:t>
            </a:r>
          </a:p>
          <a:p>
            <a:pPr lvl="1"/>
            <a:r>
              <a:rPr lang="en-US" altLang="zh-TW" sz="2250" dirty="0"/>
              <a:t>In this method, memory is well utilized as it grows and shrinks with the data. There will not be any unused memory lying.</a:t>
            </a:r>
          </a:p>
          <a:p>
            <a:pPr lvl="1"/>
            <a:r>
              <a:rPr lang="en-US" altLang="zh-TW" sz="2250" dirty="0"/>
              <a:t>This method is good for the dynamic database where data grows and shrinks frequently.</a:t>
            </a:r>
          </a:p>
          <a:p>
            <a:r>
              <a:rPr lang="en-US" altLang="zh-TW" sz="2400" dirty="0"/>
              <a:t>Disadvantages of dynamic hashing:</a:t>
            </a:r>
          </a:p>
          <a:p>
            <a:pPr lvl="1"/>
            <a:r>
              <a:rPr lang="en-US" altLang="zh-TW" sz="2250" dirty="0"/>
              <a:t>In this method, if the data size increases then the bucket size is also increased. These addresses of data will be maintained in the bucket address table. This is because the data address will keep changing as buckets grow and shrink. If there is a huge increase in data, maintaining the bucket address table becomes tedious.</a:t>
            </a:r>
          </a:p>
          <a:p>
            <a:pPr lvl="1"/>
            <a:r>
              <a:rPr lang="en-US" altLang="zh-TW" sz="2250" dirty="0"/>
              <a:t>In this case, the bucket overflow situation will also occur. But it might take little time to reach this situation than static hashing.</a:t>
            </a:r>
          </a:p>
        </p:txBody>
      </p:sp>
      <p:sp>
        <p:nvSpPr>
          <p:cNvPr id="4" name="投影片編號版面配置區 3">
            <a:extLst>
              <a:ext uri="{FF2B5EF4-FFF2-40B4-BE49-F238E27FC236}">
                <a16:creationId xmlns:a16="http://schemas.microsoft.com/office/drawing/2014/main" id="{D2E2D8D9-2326-4EB4-A95E-F8AC9AF614A5}"/>
              </a:ext>
            </a:extLst>
          </p:cNvPr>
          <p:cNvSpPr>
            <a:spLocks noGrp="1"/>
          </p:cNvSpPr>
          <p:nvPr>
            <p:ph type="sldNum" sz="quarter" idx="12"/>
          </p:nvPr>
        </p:nvSpPr>
        <p:spPr/>
        <p:txBody>
          <a:bodyPr/>
          <a:lstStyle/>
          <a:p>
            <a:fld id="{FC749032-2A07-4AE8-BA90-74324CAE0C87}" type="slidenum">
              <a:rPr lang="en-US" altLang="zh-TW" smtClean="0"/>
              <a:pPr/>
              <a:t>33</a:t>
            </a:fld>
            <a:endParaRPr lang="en-US" altLang="en-US" dirty="0"/>
          </a:p>
        </p:txBody>
      </p:sp>
    </p:spTree>
    <p:extLst>
      <p:ext uri="{BB962C8B-B14F-4D97-AF65-F5344CB8AC3E}">
        <p14:creationId xmlns:p14="http://schemas.microsoft.com/office/powerpoint/2010/main" val="314425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D29D80-D692-4F87-A060-9F08D420FDD6}"/>
              </a:ext>
            </a:extLst>
          </p:cNvPr>
          <p:cNvSpPr>
            <a:spLocks noGrp="1"/>
          </p:cNvSpPr>
          <p:nvPr>
            <p:ph type="title"/>
          </p:nvPr>
        </p:nvSpPr>
        <p:spPr/>
        <p:txBody>
          <a:bodyPr>
            <a:normAutofit/>
          </a:bodyPr>
          <a:lstStyle/>
          <a:p>
            <a:r>
              <a:rPr lang="en-US" altLang="zh-TW" sz="3600" dirty="0"/>
              <a:t>Q8_Ans (b)</a:t>
            </a:r>
            <a:endParaRPr lang="zh-TW" altLang="en-US" sz="3600" dirty="0"/>
          </a:p>
        </p:txBody>
      </p:sp>
      <p:sp>
        <p:nvSpPr>
          <p:cNvPr id="3" name="內容版面配置區 2">
            <a:extLst>
              <a:ext uri="{FF2B5EF4-FFF2-40B4-BE49-F238E27FC236}">
                <a16:creationId xmlns:a16="http://schemas.microsoft.com/office/drawing/2014/main" id="{A423AA08-F78D-43FA-B529-7639098304BB}"/>
              </a:ext>
            </a:extLst>
          </p:cNvPr>
          <p:cNvSpPr>
            <a:spLocks noGrp="1"/>
          </p:cNvSpPr>
          <p:nvPr>
            <p:ph idx="1"/>
          </p:nvPr>
        </p:nvSpPr>
        <p:spPr/>
        <p:txBody>
          <a:bodyPr>
            <a:normAutofit/>
          </a:bodyPr>
          <a:lstStyle/>
          <a:p>
            <a:r>
              <a:rPr lang="en-US" altLang="zh-TW" sz="2400" dirty="0"/>
              <a:t>(b)</a:t>
            </a:r>
            <a:endParaRPr lang="zh-TW" altLang="en-US" sz="2400" dirty="0"/>
          </a:p>
        </p:txBody>
      </p:sp>
      <p:sp>
        <p:nvSpPr>
          <p:cNvPr id="4" name="投影片編號版面配置區 3">
            <a:extLst>
              <a:ext uri="{FF2B5EF4-FFF2-40B4-BE49-F238E27FC236}">
                <a16:creationId xmlns:a16="http://schemas.microsoft.com/office/drawing/2014/main" id="{C7BBD4E7-38E9-482D-AE32-205EB7ABDD40}"/>
              </a:ext>
            </a:extLst>
          </p:cNvPr>
          <p:cNvSpPr>
            <a:spLocks noGrp="1"/>
          </p:cNvSpPr>
          <p:nvPr>
            <p:ph type="sldNum" sz="quarter" idx="12"/>
          </p:nvPr>
        </p:nvSpPr>
        <p:spPr/>
        <p:txBody>
          <a:bodyPr/>
          <a:lstStyle/>
          <a:p>
            <a:fld id="{FC749032-2A07-4AE8-BA90-74324CAE0C87}" type="slidenum">
              <a:rPr lang="en-US" altLang="zh-TW" smtClean="0"/>
              <a:pPr/>
              <a:t>34</a:t>
            </a:fld>
            <a:endParaRPr lang="en-US" altLang="en-US" dirty="0"/>
          </a:p>
        </p:txBody>
      </p:sp>
      <p:pic>
        <p:nvPicPr>
          <p:cNvPr id="6" name="圖片 5">
            <a:extLst>
              <a:ext uri="{FF2B5EF4-FFF2-40B4-BE49-F238E27FC236}">
                <a16:creationId xmlns:a16="http://schemas.microsoft.com/office/drawing/2014/main" id="{CFA665DE-0018-47E5-A4AC-C9397DDB303B}"/>
              </a:ext>
            </a:extLst>
          </p:cNvPr>
          <p:cNvPicPr>
            <a:picLocks noChangeAspect="1"/>
          </p:cNvPicPr>
          <p:nvPr/>
        </p:nvPicPr>
        <p:blipFill>
          <a:blip r:embed="rId3"/>
          <a:stretch>
            <a:fillRect/>
          </a:stretch>
        </p:blipFill>
        <p:spPr>
          <a:xfrm>
            <a:off x="3209507" y="1720379"/>
            <a:ext cx="2438740" cy="1743318"/>
          </a:xfrm>
          <a:prstGeom prst="rect">
            <a:avLst/>
          </a:prstGeom>
        </p:spPr>
      </p:pic>
      <p:sp>
        <p:nvSpPr>
          <p:cNvPr id="7" name="矩形 6">
            <a:extLst>
              <a:ext uri="{FF2B5EF4-FFF2-40B4-BE49-F238E27FC236}">
                <a16:creationId xmlns:a16="http://schemas.microsoft.com/office/drawing/2014/main" id="{B1963CA1-9041-4CAD-AC01-DB53BF997B73}"/>
              </a:ext>
            </a:extLst>
          </p:cNvPr>
          <p:cNvSpPr/>
          <p:nvPr/>
        </p:nvSpPr>
        <p:spPr>
          <a:xfrm>
            <a:off x="1341120" y="3561946"/>
            <a:ext cx="9729746" cy="923330"/>
          </a:xfrm>
          <a:prstGeom prst="rect">
            <a:avLst/>
          </a:prstGeom>
        </p:spPr>
        <p:txBody>
          <a:bodyPr wrap="square">
            <a:spAutoFit/>
          </a:bodyPr>
          <a:lstStyle/>
          <a:p>
            <a:pPr algn="just"/>
            <a:r>
              <a:rPr lang="en-US" altLang="zh-TW" dirty="0">
                <a:latin typeface="Franklin Gothic Demi Cond" panose="020B0706030402020204" pitchFamily="34" charset="0"/>
              </a:rPr>
              <a:t>The last two bits of 2 and 4 are 00. So it will go into bucket B</a:t>
            </a:r>
            <a:r>
              <a:rPr lang="en-US" altLang="zh-TW" baseline="-25000" dirty="0">
                <a:latin typeface="Franklin Gothic Demi Cond" panose="020B0706030402020204" pitchFamily="34" charset="0"/>
              </a:rPr>
              <a:t>0</a:t>
            </a:r>
            <a:r>
              <a:rPr lang="en-US" altLang="zh-TW" dirty="0">
                <a:latin typeface="Franklin Gothic Demi Cond" panose="020B0706030402020204" pitchFamily="34" charset="0"/>
              </a:rPr>
              <a:t>. The last two bits of 5 and 6 are 01, so it will go into bucket B</a:t>
            </a:r>
            <a:r>
              <a:rPr lang="en-US" altLang="zh-TW" baseline="-25000" dirty="0">
                <a:latin typeface="Franklin Gothic Demi Cond" panose="020B0706030402020204" pitchFamily="34" charset="0"/>
              </a:rPr>
              <a:t>1</a:t>
            </a:r>
            <a:r>
              <a:rPr lang="en-US" altLang="zh-TW" dirty="0">
                <a:latin typeface="Franklin Gothic Demi Cond" panose="020B0706030402020204" pitchFamily="34" charset="0"/>
              </a:rPr>
              <a:t>. The last two bits of 1 and 3 are 10, so it will go into bucket B</a:t>
            </a:r>
            <a:r>
              <a:rPr lang="en-US" altLang="zh-TW" baseline="-25000" dirty="0">
                <a:latin typeface="Franklin Gothic Demi Cond" panose="020B0706030402020204" pitchFamily="34" charset="0"/>
              </a:rPr>
              <a:t>2</a:t>
            </a:r>
            <a:r>
              <a:rPr lang="en-US" altLang="zh-TW" dirty="0">
                <a:latin typeface="Franklin Gothic Demi Cond" panose="020B0706030402020204" pitchFamily="34" charset="0"/>
              </a:rPr>
              <a:t>. The last two bits of 7 are 11, so it will go into B</a:t>
            </a:r>
            <a:r>
              <a:rPr lang="en-US" altLang="zh-TW" baseline="-25000" dirty="0">
                <a:latin typeface="Franklin Gothic Demi Cond" panose="020B0706030402020204" pitchFamily="34" charset="0"/>
              </a:rPr>
              <a:t>3</a:t>
            </a:r>
            <a:r>
              <a:rPr lang="en-US" altLang="zh-TW" dirty="0">
                <a:latin typeface="Franklin Gothic Demi Cond" panose="020B0706030402020204" pitchFamily="34" charset="0"/>
              </a:rPr>
              <a:t>.</a:t>
            </a:r>
            <a:endParaRPr lang="zh-TW" altLang="en-US" dirty="0">
              <a:latin typeface="Franklin Gothic Demi Cond" panose="020B0706030402020204" pitchFamily="34" charset="0"/>
            </a:endParaRPr>
          </a:p>
        </p:txBody>
      </p:sp>
      <p:graphicFrame>
        <p:nvGraphicFramePr>
          <p:cNvPr id="8" name="表格 7">
            <a:extLst>
              <a:ext uri="{FF2B5EF4-FFF2-40B4-BE49-F238E27FC236}">
                <a16:creationId xmlns:a16="http://schemas.microsoft.com/office/drawing/2014/main" id="{1501A8DE-FA93-4639-8A33-99E9674C67F3}"/>
              </a:ext>
            </a:extLst>
          </p:cNvPr>
          <p:cNvGraphicFramePr>
            <a:graphicFrameLocks noGrp="1"/>
          </p:cNvGraphicFramePr>
          <p:nvPr>
            <p:extLst>
              <p:ext uri="{D42A27DB-BD31-4B8C-83A1-F6EECF244321}">
                <p14:modId xmlns:p14="http://schemas.microsoft.com/office/powerpoint/2010/main" val="946434520"/>
              </p:ext>
            </p:extLst>
          </p:nvPr>
        </p:nvGraphicFramePr>
        <p:xfrm>
          <a:off x="1672424" y="4907280"/>
          <a:ext cx="1412682" cy="1483360"/>
        </p:xfrm>
        <a:graphic>
          <a:graphicData uri="http://schemas.openxmlformats.org/drawingml/2006/table">
            <a:tbl>
              <a:tblPr firstRow="1" bandRow="1">
                <a:tableStyleId>{BC89EF96-8CEA-46FF-86C4-4CE0E7609802}</a:tableStyleId>
              </a:tblPr>
              <a:tblGrid>
                <a:gridCol w="1412682">
                  <a:extLst>
                    <a:ext uri="{9D8B030D-6E8A-4147-A177-3AD203B41FA5}">
                      <a16:colId xmlns:a16="http://schemas.microsoft.com/office/drawing/2014/main" val="1834797576"/>
                    </a:ext>
                  </a:extLst>
                </a:gridCol>
              </a:tblGrid>
              <a:tr h="370840">
                <a:tc>
                  <a:txBody>
                    <a:bodyPr/>
                    <a:lstStyle/>
                    <a:p>
                      <a:endParaRPr lang="zh-TW" altLang="en-US" dirty="0"/>
                    </a:p>
                  </a:txBody>
                  <a:tcPr/>
                </a:tc>
                <a:extLst>
                  <a:ext uri="{0D108BD9-81ED-4DB2-BD59-A6C34878D82A}">
                    <a16:rowId xmlns:a16="http://schemas.microsoft.com/office/drawing/2014/main" val="1858161695"/>
                  </a:ext>
                </a:extLst>
              </a:tr>
              <a:tr h="370840">
                <a:tc>
                  <a:txBody>
                    <a:bodyPr/>
                    <a:lstStyle/>
                    <a:p>
                      <a:endParaRPr lang="zh-TW" altLang="en-US"/>
                    </a:p>
                  </a:txBody>
                  <a:tcPr/>
                </a:tc>
                <a:extLst>
                  <a:ext uri="{0D108BD9-81ED-4DB2-BD59-A6C34878D82A}">
                    <a16:rowId xmlns:a16="http://schemas.microsoft.com/office/drawing/2014/main" val="3386553151"/>
                  </a:ext>
                </a:extLst>
              </a:tr>
              <a:tr h="370840">
                <a:tc>
                  <a:txBody>
                    <a:bodyPr/>
                    <a:lstStyle/>
                    <a:p>
                      <a:endParaRPr lang="zh-TW" altLang="en-US"/>
                    </a:p>
                  </a:txBody>
                  <a:tcPr/>
                </a:tc>
                <a:extLst>
                  <a:ext uri="{0D108BD9-81ED-4DB2-BD59-A6C34878D82A}">
                    <a16:rowId xmlns:a16="http://schemas.microsoft.com/office/drawing/2014/main" val="3022831067"/>
                  </a:ext>
                </a:extLst>
              </a:tr>
              <a:tr h="370840">
                <a:tc>
                  <a:txBody>
                    <a:bodyPr/>
                    <a:lstStyle/>
                    <a:p>
                      <a:endParaRPr lang="zh-TW" altLang="en-US" dirty="0"/>
                    </a:p>
                  </a:txBody>
                  <a:tcPr/>
                </a:tc>
                <a:extLst>
                  <a:ext uri="{0D108BD9-81ED-4DB2-BD59-A6C34878D82A}">
                    <a16:rowId xmlns:a16="http://schemas.microsoft.com/office/drawing/2014/main" val="264620107"/>
                  </a:ext>
                </a:extLst>
              </a:tr>
            </a:tbl>
          </a:graphicData>
        </a:graphic>
      </p:graphicFrame>
      <p:sp>
        <p:nvSpPr>
          <p:cNvPr id="9" name="文字方塊 8">
            <a:extLst>
              <a:ext uri="{FF2B5EF4-FFF2-40B4-BE49-F238E27FC236}">
                <a16:creationId xmlns:a16="http://schemas.microsoft.com/office/drawing/2014/main" id="{79ED449D-8332-44F1-987E-A690ACFB0395}"/>
              </a:ext>
            </a:extLst>
          </p:cNvPr>
          <p:cNvSpPr txBox="1"/>
          <p:nvPr/>
        </p:nvSpPr>
        <p:spPr>
          <a:xfrm>
            <a:off x="1250514" y="4930412"/>
            <a:ext cx="421910" cy="369332"/>
          </a:xfrm>
          <a:prstGeom prst="rect">
            <a:avLst/>
          </a:prstGeom>
          <a:noFill/>
        </p:spPr>
        <p:txBody>
          <a:bodyPr wrap="none" rtlCol="0">
            <a:spAutoFit/>
          </a:bodyPr>
          <a:lstStyle/>
          <a:p>
            <a:r>
              <a:rPr lang="en-US" altLang="zh-TW" dirty="0">
                <a:latin typeface="Franklin Gothic Demi Cond" panose="020B0706030402020204" pitchFamily="34" charset="0"/>
              </a:rPr>
              <a:t>00</a:t>
            </a:r>
            <a:endParaRPr lang="zh-TW" altLang="en-US" dirty="0">
              <a:latin typeface="Franklin Gothic Demi Cond" panose="020B0706030402020204" pitchFamily="34" charset="0"/>
            </a:endParaRPr>
          </a:p>
        </p:txBody>
      </p:sp>
      <p:sp>
        <p:nvSpPr>
          <p:cNvPr id="10" name="文字方塊 9">
            <a:extLst>
              <a:ext uri="{FF2B5EF4-FFF2-40B4-BE49-F238E27FC236}">
                <a16:creationId xmlns:a16="http://schemas.microsoft.com/office/drawing/2014/main" id="{823464F9-4AEE-4810-A3FC-05F9F33F9D4C}"/>
              </a:ext>
            </a:extLst>
          </p:cNvPr>
          <p:cNvSpPr txBox="1"/>
          <p:nvPr/>
        </p:nvSpPr>
        <p:spPr>
          <a:xfrm>
            <a:off x="1250514" y="5313823"/>
            <a:ext cx="415242" cy="369332"/>
          </a:xfrm>
          <a:prstGeom prst="rect">
            <a:avLst/>
          </a:prstGeom>
          <a:noFill/>
        </p:spPr>
        <p:txBody>
          <a:bodyPr wrap="none" rtlCol="0">
            <a:spAutoFit/>
          </a:bodyPr>
          <a:lstStyle/>
          <a:p>
            <a:r>
              <a:rPr lang="en-US" altLang="zh-TW" dirty="0">
                <a:latin typeface="Franklin Gothic Demi Cond" panose="020B0706030402020204" pitchFamily="34" charset="0"/>
              </a:rPr>
              <a:t>01</a:t>
            </a:r>
            <a:endParaRPr lang="zh-TW" altLang="en-US" dirty="0">
              <a:latin typeface="Franklin Gothic Demi Cond" panose="020B0706030402020204" pitchFamily="34" charset="0"/>
            </a:endParaRPr>
          </a:p>
        </p:txBody>
      </p:sp>
      <p:sp>
        <p:nvSpPr>
          <p:cNvPr id="11" name="文字方塊 10">
            <a:extLst>
              <a:ext uri="{FF2B5EF4-FFF2-40B4-BE49-F238E27FC236}">
                <a16:creationId xmlns:a16="http://schemas.microsoft.com/office/drawing/2014/main" id="{5B334B97-9E95-4049-84AB-7E5F2E08A096}"/>
              </a:ext>
            </a:extLst>
          </p:cNvPr>
          <p:cNvSpPr txBox="1"/>
          <p:nvPr/>
        </p:nvSpPr>
        <p:spPr>
          <a:xfrm>
            <a:off x="1250514" y="5699079"/>
            <a:ext cx="418448" cy="369332"/>
          </a:xfrm>
          <a:prstGeom prst="rect">
            <a:avLst/>
          </a:prstGeom>
          <a:noFill/>
        </p:spPr>
        <p:txBody>
          <a:bodyPr wrap="none" rtlCol="0">
            <a:spAutoFit/>
          </a:bodyPr>
          <a:lstStyle/>
          <a:p>
            <a:r>
              <a:rPr lang="en-US" altLang="zh-TW" dirty="0">
                <a:latin typeface="Franklin Gothic Demi Cond" panose="020B0706030402020204" pitchFamily="34" charset="0"/>
              </a:rPr>
              <a:t>10</a:t>
            </a:r>
            <a:endParaRPr lang="zh-TW" altLang="en-US" dirty="0">
              <a:latin typeface="Franklin Gothic Demi Cond" panose="020B0706030402020204" pitchFamily="34" charset="0"/>
            </a:endParaRPr>
          </a:p>
        </p:txBody>
      </p:sp>
      <p:sp>
        <p:nvSpPr>
          <p:cNvPr id="12" name="文字方塊 11">
            <a:extLst>
              <a:ext uri="{FF2B5EF4-FFF2-40B4-BE49-F238E27FC236}">
                <a16:creationId xmlns:a16="http://schemas.microsoft.com/office/drawing/2014/main" id="{0A941A20-EDB7-4B5E-AB78-1893F7ECA83B}"/>
              </a:ext>
            </a:extLst>
          </p:cNvPr>
          <p:cNvSpPr txBox="1"/>
          <p:nvPr/>
        </p:nvSpPr>
        <p:spPr>
          <a:xfrm>
            <a:off x="1247052" y="6025445"/>
            <a:ext cx="414472" cy="369332"/>
          </a:xfrm>
          <a:prstGeom prst="rect">
            <a:avLst/>
          </a:prstGeom>
          <a:noFill/>
        </p:spPr>
        <p:txBody>
          <a:bodyPr wrap="none" rtlCol="0">
            <a:spAutoFit/>
          </a:bodyPr>
          <a:lstStyle/>
          <a:p>
            <a:r>
              <a:rPr lang="en-US" altLang="zh-TW" dirty="0">
                <a:latin typeface="Franklin Gothic Demi Cond" panose="020B0706030402020204" pitchFamily="34" charset="0"/>
              </a:rPr>
              <a:t>11</a:t>
            </a:r>
            <a:endParaRPr lang="zh-TW" altLang="en-US" dirty="0">
              <a:latin typeface="Franklin Gothic Demi Cond" panose="020B0706030402020204" pitchFamily="34" charset="0"/>
            </a:endParaRPr>
          </a:p>
        </p:txBody>
      </p:sp>
      <p:cxnSp>
        <p:nvCxnSpPr>
          <p:cNvPr id="14" name="直線單箭頭接點 13">
            <a:extLst>
              <a:ext uri="{FF2B5EF4-FFF2-40B4-BE49-F238E27FC236}">
                <a16:creationId xmlns:a16="http://schemas.microsoft.com/office/drawing/2014/main" id="{4C614A16-C3B3-488D-BE67-C79EB8090731}"/>
              </a:ext>
            </a:extLst>
          </p:cNvPr>
          <p:cNvCxnSpPr/>
          <p:nvPr/>
        </p:nvCxnSpPr>
        <p:spPr>
          <a:xfrm flipV="1">
            <a:off x="2965837" y="4907280"/>
            <a:ext cx="1463040" cy="20779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表格 14">
            <a:extLst>
              <a:ext uri="{FF2B5EF4-FFF2-40B4-BE49-F238E27FC236}">
                <a16:creationId xmlns:a16="http://schemas.microsoft.com/office/drawing/2014/main" id="{010370DC-7360-4ADE-99A1-3F0214B2D35C}"/>
              </a:ext>
            </a:extLst>
          </p:cNvPr>
          <p:cNvGraphicFramePr>
            <a:graphicFrameLocks noGrp="1"/>
          </p:cNvGraphicFramePr>
          <p:nvPr>
            <p:extLst>
              <p:ext uri="{D42A27DB-BD31-4B8C-83A1-F6EECF244321}">
                <p14:modId xmlns:p14="http://schemas.microsoft.com/office/powerpoint/2010/main" val="43994488"/>
              </p:ext>
            </p:extLst>
          </p:nvPr>
        </p:nvGraphicFramePr>
        <p:xfrm>
          <a:off x="4347154" y="4683030"/>
          <a:ext cx="2190143" cy="370840"/>
        </p:xfrm>
        <a:graphic>
          <a:graphicData uri="http://schemas.openxmlformats.org/drawingml/2006/table">
            <a:tbl>
              <a:tblPr firstRow="1" bandRow="1">
                <a:tableStyleId>{BC89EF96-8CEA-46FF-86C4-4CE0E7609802}</a:tableStyleId>
              </a:tblPr>
              <a:tblGrid>
                <a:gridCol w="2190143">
                  <a:extLst>
                    <a:ext uri="{9D8B030D-6E8A-4147-A177-3AD203B41FA5}">
                      <a16:colId xmlns:a16="http://schemas.microsoft.com/office/drawing/2014/main" val="3540367674"/>
                    </a:ext>
                  </a:extLst>
                </a:gridCol>
              </a:tblGrid>
              <a:tr h="370840">
                <a:tc>
                  <a:txBody>
                    <a:bodyPr/>
                    <a:lstStyle/>
                    <a:p>
                      <a:pPr algn="ctr"/>
                      <a:r>
                        <a:rPr lang="en-US" altLang="zh-TW" sz="1800" dirty="0">
                          <a:latin typeface="Franklin Gothic Demi Cond" panose="020B0706030402020204" pitchFamily="34" charset="0"/>
                        </a:rPr>
                        <a:t>Key2, Key4</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088918611"/>
                  </a:ext>
                </a:extLst>
              </a:tr>
            </a:tbl>
          </a:graphicData>
        </a:graphic>
      </p:graphicFrame>
      <p:sp>
        <p:nvSpPr>
          <p:cNvPr id="16" name="文字方塊 15">
            <a:extLst>
              <a:ext uri="{FF2B5EF4-FFF2-40B4-BE49-F238E27FC236}">
                <a16:creationId xmlns:a16="http://schemas.microsoft.com/office/drawing/2014/main" id="{5278EAA9-B3A0-44FC-BEAE-D2C42F43368C}"/>
              </a:ext>
            </a:extLst>
          </p:cNvPr>
          <p:cNvSpPr txBox="1"/>
          <p:nvPr/>
        </p:nvSpPr>
        <p:spPr>
          <a:xfrm>
            <a:off x="6546083" y="4684538"/>
            <a:ext cx="433132" cy="369332"/>
          </a:xfrm>
          <a:prstGeom prst="rect">
            <a:avLst/>
          </a:prstGeom>
          <a:noFill/>
        </p:spPr>
        <p:txBody>
          <a:bodyPr wrap="none" rtlCol="0">
            <a:spAutoFit/>
          </a:bodyPr>
          <a:lstStyle/>
          <a:p>
            <a:r>
              <a:rPr lang="en-US" altLang="zh-TW" dirty="0">
                <a:latin typeface="Franklin Gothic Demi Cond" panose="020B0706030402020204" pitchFamily="34" charset="0"/>
              </a:rPr>
              <a:t>B0</a:t>
            </a:r>
            <a:endParaRPr lang="zh-TW" altLang="en-US" dirty="0">
              <a:latin typeface="Franklin Gothic Demi Cond" panose="020B0706030402020204" pitchFamily="34" charset="0"/>
            </a:endParaRPr>
          </a:p>
        </p:txBody>
      </p:sp>
      <p:sp>
        <p:nvSpPr>
          <p:cNvPr id="17" name="文字方塊 16">
            <a:extLst>
              <a:ext uri="{FF2B5EF4-FFF2-40B4-BE49-F238E27FC236}">
                <a16:creationId xmlns:a16="http://schemas.microsoft.com/office/drawing/2014/main" id="{DA5DAF06-F9FB-4482-88AD-143143508E0E}"/>
              </a:ext>
            </a:extLst>
          </p:cNvPr>
          <p:cNvSpPr txBox="1"/>
          <p:nvPr/>
        </p:nvSpPr>
        <p:spPr>
          <a:xfrm>
            <a:off x="1660565" y="4588680"/>
            <a:ext cx="1367490" cy="369332"/>
          </a:xfrm>
          <a:prstGeom prst="rect">
            <a:avLst/>
          </a:prstGeom>
          <a:noFill/>
        </p:spPr>
        <p:txBody>
          <a:bodyPr wrap="none" rtlCol="0">
            <a:spAutoFit/>
          </a:bodyPr>
          <a:lstStyle/>
          <a:p>
            <a:r>
              <a:rPr lang="en-US" altLang="zh-TW" dirty="0">
                <a:latin typeface="Franklin Gothic Demi Cond" panose="020B0706030402020204" pitchFamily="34" charset="0"/>
              </a:rPr>
              <a:t>Data Records</a:t>
            </a:r>
            <a:endParaRPr lang="zh-TW" altLang="en-US" dirty="0">
              <a:latin typeface="Franklin Gothic Demi Cond" panose="020B0706030402020204" pitchFamily="34" charset="0"/>
            </a:endParaRPr>
          </a:p>
        </p:txBody>
      </p:sp>
      <p:sp>
        <p:nvSpPr>
          <p:cNvPr id="18" name="文字方塊 17">
            <a:extLst>
              <a:ext uri="{FF2B5EF4-FFF2-40B4-BE49-F238E27FC236}">
                <a16:creationId xmlns:a16="http://schemas.microsoft.com/office/drawing/2014/main" id="{4604167B-B671-412E-9DEE-286D5DACB80C}"/>
              </a:ext>
            </a:extLst>
          </p:cNvPr>
          <p:cNvSpPr txBox="1"/>
          <p:nvPr/>
        </p:nvSpPr>
        <p:spPr>
          <a:xfrm>
            <a:off x="4761707" y="4330490"/>
            <a:ext cx="1368773" cy="369332"/>
          </a:xfrm>
          <a:prstGeom prst="rect">
            <a:avLst/>
          </a:prstGeom>
          <a:noFill/>
        </p:spPr>
        <p:txBody>
          <a:bodyPr wrap="none" rtlCol="0">
            <a:spAutoFit/>
          </a:bodyPr>
          <a:lstStyle/>
          <a:p>
            <a:r>
              <a:rPr lang="en-US" altLang="zh-TW" dirty="0">
                <a:latin typeface="Franklin Gothic Demi Cond" panose="020B0706030402020204" pitchFamily="34" charset="0"/>
              </a:rPr>
              <a:t>Data Buckets</a:t>
            </a:r>
            <a:endParaRPr lang="zh-TW" altLang="en-US" dirty="0">
              <a:latin typeface="Franklin Gothic Demi Cond" panose="020B0706030402020204" pitchFamily="34" charset="0"/>
            </a:endParaRPr>
          </a:p>
        </p:txBody>
      </p:sp>
      <p:graphicFrame>
        <p:nvGraphicFramePr>
          <p:cNvPr id="19" name="表格 18">
            <a:extLst>
              <a:ext uri="{FF2B5EF4-FFF2-40B4-BE49-F238E27FC236}">
                <a16:creationId xmlns:a16="http://schemas.microsoft.com/office/drawing/2014/main" id="{F24B59BA-1343-4A15-B5AB-B4179C34FD0C}"/>
              </a:ext>
            </a:extLst>
          </p:cNvPr>
          <p:cNvGraphicFramePr>
            <a:graphicFrameLocks noGrp="1"/>
          </p:cNvGraphicFramePr>
          <p:nvPr>
            <p:extLst>
              <p:ext uri="{D42A27DB-BD31-4B8C-83A1-F6EECF244321}">
                <p14:modId xmlns:p14="http://schemas.microsoft.com/office/powerpoint/2010/main" val="1491322780"/>
              </p:ext>
            </p:extLst>
          </p:nvPr>
        </p:nvGraphicFramePr>
        <p:xfrm>
          <a:off x="4347153" y="5215851"/>
          <a:ext cx="2190143" cy="370840"/>
        </p:xfrm>
        <a:graphic>
          <a:graphicData uri="http://schemas.openxmlformats.org/drawingml/2006/table">
            <a:tbl>
              <a:tblPr firstRow="1" bandRow="1">
                <a:tableStyleId>{BC89EF96-8CEA-46FF-86C4-4CE0E7609802}</a:tableStyleId>
              </a:tblPr>
              <a:tblGrid>
                <a:gridCol w="2190143">
                  <a:extLst>
                    <a:ext uri="{9D8B030D-6E8A-4147-A177-3AD203B41FA5}">
                      <a16:colId xmlns:a16="http://schemas.microsoft.com/office/drawing/2014/main" val="3540367674"/>
                    </a:ext>
                  </a:extLst>
                </a:gridCol>
              </a:tblGrid>
              <a:tr h="370840">
                <a:tc>
                  <a:txBody>
                    <a:bodyPr/>
                    <a:lstStyle/>
                    <a:p>
                      <a:pPr algn="ctr"/>
                      <a:r>
                        <a:rPr lang="en-US" altLang="zh-TW" sz="1800" dirty="0">
                          <a:latin typeface="Franklin Gothic Demi Cond" panose="020B0706030402020204" pitchFamily="34" charset="0"/>
                        </a:rPr>
                        <a:t>Key5, Key6</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088918611"/>
                  </a:ext>
                </a:extLst>
              </a:tr>
            </a:tbl>
          </a:graphicData>
        </a:graphic>
      </p:graphicFrame>
      <p:graphicFrame>
        <p:nvGraphicFramePr>
          <p:cNvPr id="20" name="表格 19">
            <a:extLst>
              <a:ext uri="{FF2B5EF4-FFF2-40B4-BE49-F238E27FC236}">
                <a16:creationId xmlns:a16="http://schemas.microsoft.com/office/drawing/2014/main" id="{0C160810-AA3B-45F9-9EC0-4D997AFCBAD1}"/>
              </a:ext>
            </a:extLst>
          </p:cNvPr>
          <p:cNvGraphicFramePr>
            <a:graphicFrameLocks noGrp="1"/>
          </p:cNvGraphicFramePr>
          <p:nvPr>
            <p:extLst>
              <p:ext uri="{D42A27DB-BD31-4B8C-83A1-F6EECF244321}">
                <p14:modId xmlns:p14="http://schemas.microsoft.com/office/powerpoint/2010/main" val="1914644509"/>
              </p:ext>
            </p:extLst>
          </p:nvPr>
        </p:nvGraphicFramePr>
        <p:xfrm>
          <a:off x="4355940" y="5775296"/>
          <a:ext cx="2190143" cy="370840"/>
        </p:xfrm>
        <a:graphic>
          <a:graphicData uri="http://schemas.openxmlformats.org/drawingml/2006/table">
            <a:tbl>
              <a:tblPr firstRow="1" bandRow="1">
                <a:tableStyleId>{BC89EF96-8CEA-46FF-86C4-4CE0E7609802}</a:tableStyleId>
              </a:tblPr>
              <a:tblGrid>
                <a:gridCol w="2190143">
                  <a:extLst>
                    <a:ext uri="{9D8B030D-6E8A-4147-A177-3AD203B41FA5}">
                      <a16:colId xmlns:a16="http://schemas.microsoft.com/office/drawing/2014/main" val="3540367674"/>
                    </a:ext>
                  </a:extLst>
                </a:gridCol>
              </a:tblGrid>
              <a:tr h="370840">
                <a:tc>
                  <a:txBody>
                    <a:bodyPr/>
                    <a:lstStyle/>
                    <a:p>
                      <a:pPr algn="ctr"/>
                      <a:r>
                        <a:rPr lang="en-US" altLang="zh-TW" sz="1800" dirty="0">
                          <a:latin typeface="Franklin Gothic Demi Cond" panose="020B0706030402020204" pitchFamily="34" charset="0"/>
                        </a:rPr>
                        <a:t>Key1, Key3</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088918611"/>
                  </a:ext>
                </a:extLst>
              </a:tr>
            </a:tbl>
          </a:graphicData>
        </a:graphic>
      </p:graphicFrame>
      <p:graphicFrame>
        <p:nvGraphicFramePr>
          <p:cNvPr id="21" name="表格 20">
            <a:extLst>
              <a:ext uri="{FF2B5EF4-FFF2-40B4-BE49-F238E27FC236}">
                <a16:creationId xmlns:a16="http://schemas.microsoft.com/office/drawing/2014/main" id="{AC6D0E40-0DDA-46D1-B3B7-1E86D1A18933}"/>
              </a:ext>
            </a:extLst>
          </p:cNvPr>
          <p:cNvGraphicFramePr>
            <a:graphicFrameLocks noGrp="1"/>
          </p:cNvGraphicFramePr>
          <p:nvPr>
            <p:extLst>
              <p:ext uri="{D42A27DB-BD31-4B8C-83A1-F6EECF244321}">
                <p14:modId xmlns:p14="http://schemas.microsoft.com/office/powerpoint/2010/main" val="480671226"/>
              </p:ext>
            </p:extLst>
          </p:nvPr>
        </p:nvGraphicFramePr>
        <p:xfrm>
          <a:off x="4347152" y="6233093"/>
          <a:ext cx="2190143" cy="370840"/>
        </p:xfrm>
        <a:graphic>
          <a:graphicData uri="http://schemas.openxmlformats.org/drawingml/2006/table">
            <a:tbl>
              <a:tblPr firstRow="1" bandRow="1">
                <a:tableStyleId>{BC89EF96-8CEA-46FF-86C4-4CE0E7609802}</a:tableStyleId>
              </a:tblPr>
              <a:tblGrid>
                <a:gridCol w="2190143">
                  <a:extLst>
                    <a:ext uri="{9D8B030D-6E8A-4147-A177-3AD203B41FA5}">
                      <a16:colId xmlns:a16="http://schemas.microsoft.com/office/drawing/2014/main" val="3540367674"/>
                    </a:ext>
                  </a:extLst>
                </a:gridCol>
              </a:tblGrid>
              <a:tr h="370840">
                <a:tc>
                  <a:txBody>
                    <a:bodyPr/>
                    <a:lstStyle/>
                    <a:p>
                      <a:pPr algn="ctr"/>
                      <a:r>
                        <a:rPr lang="en-US" altLang="zh-TW" sz="1800" dirty="0">
                          <a:latin typeface="Franklin Gothic Demi Cond" panose="020B0706030402020204" pitchFamily="34" charset="0"/>
                        </a:rPr>
                        <a:t>Key7</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088918611"/>
                  </a:ext>
                </a:extLst>
              </a:tr>
            </a:tbl>
          </a:graphicData>
        </a:graphic>
      </p:graphicFrame>
      <p:sp>
        <p:nvSpPr>
          <p:cNvPr id="22" name="文字方塊 21">
            <a:extLst>
              <a:ext uri="{FF2B5EF4-FFF2-40B4-BE49-F238E27FC236}">
                <a16:creationId xmlns:a16="http://schemas.microsoft.com/office/drawing/2014/main" id="{CF23DFBB-F5AE-4E19-93AF-E265CADACFB5}"/>
              </a:ext>
            </a:extLst>
          </p:cNvPr>
          <p:cNvSpPr txBox="1"/>
          <p:nvPr/>
        </p:nvSpPr>
        <p:spPr>
          <a:xfrm>
            <a:off x="6534861" y="5236774"/>
            <a:ext cx="433132" cy="369332"/>
          </a:xfrm>
          <a:prstGeom prst="rect">
            <a:avLst/>
          </a:prstGeom>
          <a:noFill/>
        </p:spPr>
        <p:txBody>
          <a:bodyPr wrap="none" rtlCol="0">
            <a:spAutoFit/>
          </a:bodyPr>
          <a:lstStyle/>
          <a:p>
            <a:r>
              <a:rPr lang="en-US" altLang="zh-TW" dirty="0">
                <a:latin typeface="Franklin Gothic Demi Cond" panose="020B0706030402020204" pitchFamily="34" charset="0"/>
              </a:rPr>
              <a:t>B1</a:t>
            </a:r>
            <a:endParaRPr lang="zh-TW" altLang="en-US" dirty="0">
              <a:latin typeface="Franklin Gothic Demi Cond" panose="020B0706030402020204" pitchFamily="34" charset="0"/>
            </a:endParaRPr>
          </a:p>
        </p:txBody>
      </p:sp>
      <p:sp>
        <p:nvSpPr>
          <p:cNvPr id="23" name="文字方塊 22">
            <a:extLst>
              <a:ext uri="{FF2B5EF4-FFF2-40B4-BE49-F238E27FC236}">
                <a16:creationId xmlns:a16="http://schemas.microsoft.com/office/drawing/2014/main" id="{91BF748F-5C44-46BB-9C1B-AD6571B139C2}"/>
              </a:ext>
            </a:extLst>
          </p:cNvPr>
          <p:cNvSpPr txBox="1"/>
          <p:nvPr/>
        </p:nvSpPr>
        <p:spPr>
          <a:xfrm>
            <a:off x="6534861" y="5769595"/>
            <a:ext cx="433132" cy="369332"/>
          </a:xfrm>
          <a:prstGeom prst="rect">
            <a:avLst/>
          </a:prstGeom>
          <a:noFill/>
        </p:spPr>
        <p:txBody>
          <a:bodyPr wrap="none" rtlCol="0">
            <a:spAutoFit/>
          </a:bodyPr>
          <a:lstStyle/>
          <a:p>
            <a:r>
              <a:rPr lang="en-US" altLang="zh-TW" dirty="0">
                <a:latin typeface="Franklin Gothic Demi Cond" panose="020B0706030402020204" pitchFamily="34" charset="0"/>
              </a:rPr>
              <a:t>B2</a:t>
            </a:r>
            <a:endParaRPr lang="zh-TW" altLang="en-US" dirty="0">
              <a:latin typeface="Franklin Gothic Demi Cond" panose="020B0706030402020204" pitchFamily="34" charset="0"/>
            </a:endParaRPr>
          </a:p>
        </p:txBody>
      </p:sp>
      <p:sp>
        <p:nvSpPr>
          <p:cNvPr id="24" name="文字方塊 23">
            <a:extLst>
              <a:ext uri="{FF2B5EF4-FFF2-40B4-BE49-F238E27FC236}">
                <a16:creationId xmlns:a16="http://schemas.microsoft.com/office/drawing/2014/main" id="{F75E298E-1818-4AC5-AB56-E988BD569247}"/>
              </a:ext>
            </a:extLst>
          </p:cNvPr>
          <p:cNvSpPr txBox="1"/>
          <p:nvPr/>
        </p:nvSpPr>
        <p:spPr>
          <a:xfrm>
            <a:off x="6546083" y="6215711"/>
            <a:ext cx="433132" cy="369332"/>
          </a:xfrm>
          <a:prstGeom prst="rect">
            <a:avLst/>
          </a:prstGeom>
          <a:noFill/>
        </p:spPr>
        <p:txBody>
          <a:bodyPr wrap="none" rtlCol="0">
            <a:spAutoFit/>
          </a:bodyPr>
          <a:lstStyle/>
          <a:p>
            <a:r>
              <a:rPr lang="en-US" altLang="zh-TW" dirty="0">
                <a:latin typeface="Franklin Gothic Demi Cond" panose="020B0706030402020204" pitchFamily="34" charset="0"/>
              </a:rPr>
              <a:t>B3</a:t>
            </a:r>
            <a:endParaRPr lang="zh-TW" altLang="en-US" dirty="0">
              <a:latin typeface="Franklin Gothic Demi Cond" panose="020B0706030402020204" pitchFamily="34" charset="0"/>
            </a:endParaRPr>
          </a:p>
        </p:txBody>
      </p:sp>
      <p:cxnSp>
        <p:nvCxnSpPr>
          <p:cNvPr id="25" name="直線單箭頭接點 24">
            <a:extLst>
              <a:ext uri="{FF2B5EF4-FFF2-40B4-BE49-F238E27FC236}">
                <a16:creationId xmlns:a16="http://schemas.microsoft.com/office/drawing/2014/main" id="{143021DE-5824-4C52-B9AC-19395DD699AD}"/>
              </a:ext>
            </a:extLst>
          </p:cNvPr>
          <p:cNvCxnSpPr>
            <a:cxnSpLocks/>
            <a:endCxn id="19" idx="1"/>
          </p:cNvCxnSpPr>
          <p:nvPr/>
        </p:nvCxnSpPr>
        <p:spPr>
          <a:xfrm flipV="1">
            <a:off x="2934471" y="5401271"/>
            <a:ext cx="1412682" cy="6716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754A097C-98EE-4DA7-AE88-3559ADC12328}"/>
              </a:ext>
            </a:extLst>
          </p:cNvPr>
          <p:cNvCxnSpPr>
            <a:cxnSpLocks/>
            <a:endCxn id="20" idx="1"/>
          </p:cNvCxnSpPr>
          <p:nvPr/>
        </p:nvCxnSpPr>
        <p:spPr>
          <a:xfrm>
            <a:off x="2965837" y="5844209"/>
            <a:ext cx="1390103" cy="11650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E582683E-5E3A-4EEA-A5B8-B0DE0319D6B3}"/>
              </a:ext>
            </a:extLst>
          </p:cNvPr>
          <p:cNvCxnSpPr>
            <a:cxnSpLocks/>
            <a:endCxn id="21" idx="1"/>
          </p:cNvCxnSpPr>
          <p:nvPr/>
        </p:nvCxnSpPr>
        <p:spPr>
          <a:xfrm>
            <a:off x="2965837" y="6233094"/>
            <a:ext cx="1381315" cy="18541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95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9CA975-A986-463F-B499-4E7AC1990306}"/>
              </a:ext>
            </a:extLst>
          </p:cNvPr>
          <p:cNvSpPr>
            <a:spLocks noGrp="1"/>
          </p:cNvSpPr>
          <p:nvPr>
            <p:ph type="title"/>
          </p:nvPr>
        </p:nvSpPr>
        <p:spPr/>
        <p:txBody>
          <a:bodyPr>
            <a:normAutofit/>
          </a:bodyPr>
          <a:lstStyle/>
          <a:p>
            <a:r>
              <a:rPr lang="en-US" altLang="zh-TW" sz="3600" dirty="0"/>
              <a:t>Q8_Ans (c_1)</a:t>
            </a:r>
            <a:endParaRPr lang="zh-TW" altLang="en-US" sz="3200" dirty="0"/>
          </a:p>
        </p:txBody>
      </p:sp>
      <p:sp>
        <p:nvSpPr>
          <p:cNvPr id="3" name="內容版面配置區 2">
            <a:extLst>
              <a:ext uri="{FF2B5EF4-FFF2-40B4-BE49-F238E27FC236}">
                <a16:creationId xmlns:a16="http://schemas.microsoft.com/office/drawing/2014/main" id="{DDD352A6-2E89-46C0-BFB8-E64D2FF91AD0}"/>
              </a:ext>
            </a:extLst>
          </p:cNvPr>
          <p:cNvSpPr>
            <a:spLocks noGrp="1"/>
          </p:cNvSpPr>
          <p:nvPr>
            <p:ph idx="1"/>
          </p:nvPr>
        </p:nvSpPr>
        <p:spPr/>
        <p:txBody>
          <a:bodyPr>
            <a:normAutofit/>
          </a:bodyPr>
          <a:lstStyle/>
          <a:p>
            <a:r>
              <a:rPr lang="en-US" altLang="zh-TW" sz="2400" dirty="0"/>
              <a:t>(c) Insert key 9 with hash address 10001 into the above structure</a:t>
            </a:r>
          </a:p>
          <a:p>
            <a:pPr lvl="1"/>
            <a:r>
              <a:rPr lang="en-US" altLang="zh-TW" sz="2250" dirty="0"/>
              <a:t>Since key 9 has hash address 10001, it must go into the first bucket. But bucket B1 is full, so it will get split.</a:t>
            </a:r>
          </a:p>
          <a:p>
            <a:pPr lvl="1"/>
            <a:r>
              <a:rPr lang="en-US" altLang="zh-TW" sz="2250" dirty="0"/>
              <a:t>The splitting will separate 5, 9 from 6 since last three bits of 5, 9 are 001, so it will go into bucket B1, and the last three bits of 6 are 101, so it will go into bucket B5.</a:t>
            </a:r>
          </a:p>
          <a:p>
            <a:pPr lvl="1"/>
            <a:r>
              <a:rPr lang="en-US" altLang="zh-TW" sz="2250" dirty="0"/>
              <a:t>Keys 2 and 4 are still in B0. The record in B0 pointed by the 000 and 100 entry because last two bits of both the entry are 00.</a:t>
            </a:r>
          </a:p>
          <a:p>
            <a:pPr lvl="1"/>
            <a:r>
              <a:rPr lang="en-US" altLang="zh-TW" sz="2250" dirty="0"/>
              <a:t>Keys 1 and 3 are still in B2. The record in B2 pointed by the 010 and 110 entry because last two bits of both the entry are 10.</a:t>
            </a:r>
          </a:p>
          <a:p>
            <a:pPr lvl="1"/>
            <a:r>
              <a:rPr lang="en-US" altLang="zh-TW" sz="2250" dirty="0"/>
              <a:t>Key 7 are still in B3. The record in B3 pointed by the 111 and 011 entry because last two bits of both the entry are 11.</a:t>
            </a:r>
            <a:endParaRPr lang="zh-TW" altLang="en-US" sz="2250" dirty="0"/>
          </a:p>
        </p:txBody>
      </p:sp>
      <p:sp>
        <p:nvSpPr>
          <p:cNvPr id="4" name="投影片編號版面配置區 3">
            <a:extLst>
              <a:ext uri="{FF2B5EF4-FFF2-40B4-BE49-F238E27FC236}">
                <a16:creationId xmlns:a16="http://schemas.microsoft.com/office/drawing/2014/main" id="{BCEB9EB3-EFAF-4432-A99D-1A64761B30DC}"/>
              </a:ext>
            </a:extLst>
          </p:cNvPr>
          <p:cNvSpPr>
            <a:spLocks noGrp="1"/>
          </p:cNvSpPr>
          <p:nvPr>
            <p:ph type="sldNum" sz="quarter" idx="12"/>
          </p:nvPr>
        </p:nvSpPr>
        <p:spPr/>
        <p:txBody>
          <a:bodyPr/>
          <a:lstStyle/>
          <a:p>
            <a:fld id="{FC749032-2A07-4AE8-BA90-74324CAE0C87}" type="slidenum">
              <a:rPr lang="en-US" altLang="zh-TW" smtClean="0"/>
              <a:pPr/>
              <a:t>35</a:t>
            </a:fld>
            <a:endParaRPr lang="en-US" altLang="en-US" dirty="0"/>
          </a:p>
        </p:txBody>
      </p:sp>
    </p:spTree>
    <p:extLst>
      <p:ext uri="{BB962C8B-B14F-4D97-AF65-F5344CB8AC3E}">
        <p14:creationId xmlns:p14="http://schemas.microsoft.com/office/powerpoint/2010/main" val="361816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8D760-68F0-401E-87C8-8FB23FD8E057}"/>
              </a:ext>
            </a:extLst>
          </p:cNvPr>
          <p:cNvSpPr>
            <a:spLocks noGrp="1"/>
          </p:cNvSpPr>
          <p:nvPr>
            <p:ph type="title"/>
          </p:nvPr>
        </p:nvSpPr>
        <p:spPr/>
        <p:txBody>
          <a:bodyPr>
            <a:normAutofit/>
          </a:bodyPr>
          <a:lstStyle/>
          <a:p>
            <a:r>
              <a:rPr lang="en-US" altLang="zh-TW" sz="3600" dirty="0"/>
              <a:t>Q8_Ans (c_2)</a:t>
            </a:r>
            <a:endParaRPr lang="zh-TW" altLang="en-US" sz="3200" dirty="0"/>
          </a:p>
        </p:txBody>
      </p:sp>
      <p:sp>
        <p:nvSpPr>
          <p:cNvPr id="3" name="內容版面配置區 2">
            <a:extLst>
              <a:ext uri="{FF2B5EF4-FFF2-40B4-BE49-F238E27FC236}">
                <a16:creationId xmlns:a16="http://schemas.microsoft.com/office/drawing/2014/main" id="{8FBA9567-6160-4AD8-A4A3-E78F2451D6D2}"/>
              </a:ext>
            </a:extLst>
          </p:cNvPr>
          <p:cNvSpPr>
            <a:spLocks noGrp="1"/>
          </p:cNvSpPr>
          <p:nvPr>
            <p:ph idx="1"/>
          </p:nvPr>
        </p:nvSpPr>
        <p:spPr/>
        <p:txBody>
          <a:bodyPr>
            <a:normAutofit/>
          </a:bodyPr>
          <a:lstStyle/>
          <a:p>
            <a:r>
              <a:rPr lang="en-US" altLang="zh-TW" sz="2400" dirty="0"/>
              <a:t>Ans:</a:t>
            </a:r>
            <a:endParaRPr lang="zh-TW" altLang="en-US" sz="2400" dirty="0"/>
          </a:p>
        </p:txBody>
      </p:sp>
      <p:sp>
        <p:nvSpPr>
          <p:cNvPr id="4" name="投影片編號版面配置區 3">
            <a:extLst>
              <a:ext uri="{FF2B5EF4-FFF2-40B4-BE49-F238E27FC236}">
                <a16:creationId xmlns:a16="http://schemas.microsoft.com/office/drawing/2014/main" id="{5BD9278F-F535-491D-8EAE-4D0E4EC13F08}"/>
              </a:ext>
            </a:extLst>
          </p:cNvPr>
          <p:cNvSpPr>
            <a:spLocks noGrp="1"/>
          </p:cNvSpPr>
          <p:nvPr>
            <p:ph type="sldNum" sz="quarter" idx="12"/>
          </p:nvPr>
        </p:nvSpPr>
        <p:spPr/>
        <p:txBody>
          <a:bodyPr/>
          <a:lstStyle/>
          <a:p>
            <a:fld id="{FC749032-2A07-4AE8-BA90-74324CAE0C87}" type="slidenum">
              <a:rPr lang="en-US" altLang="zh-TW" smtClean="0"/>
              <a:pPr/>
              <a:t>36</a:t>
            </a:fld>
            <a:endParaRPr lang="en-US" altLang="en-US" dirty="0"/>
          </a:p>
        </p:txBody>
      </p:sp>
      <p:graphicFrame>
        <p:nvGraphicFramePr>
          <p:cNvPr id="5" name="表格 4">
            <a:extLst>
              <a:ext uri="{FF2B5EF4-FFF2-40B4-BE49-F238E27FC236}">
                <a16:creationId xmlns:a16="http://schemas.microsoft.com/office/drawing/2014/main" id="{8E64B79D-9DBF-41C0-B5EB-4661C05F4E2A}"/>
              </a:ext>
            </a:extLst>
          </p:cNvPr>
          <p:cNvGraphicFramePr>
            <a:graphicFrameLocks noGrp="1"/>
          </p:cNvGraphicFramePr>
          <p:nvPr>
            <p:extLst>
              <p:ext uri="{D42A27DB-BD31-4B8C-83A1-F6EECF244321}">
                <p14:modId xmlns:p14="http://schemas.microsoft.com/office/powerpoint/2010/main" val="1033221821"/>
              </p:ext>
            </p:extLst>
          </p:nvPr>
        </p:nvGraphicFramePr>
        <p:xfrm>
          <a:off x="2661036" y="2667735"/>
          <a:ext cx="1482477" cy="2966720"/>
        </p:xfrm>
        <a:graphic>
          <a:graphicData uri="http://schemas.openxmlformats.org/drawingml/2006/table">
            <a:tbl>
              <a:tblPr firstRow="1" bandRow="1">
                <a:tableStyleId>{BC89EF96-8CEA-46FF-86C4-4CE0E7609802}</a:tableStyleId>
              </a:tblPr>
              <a:tblGrid>
                <a:gridCol w="1482477">
                  <a:extLst>
                    <a:ext uri="{9D8B030D-6E8A-4147-A177-3AD203B41FA5}">
                      <a16:colId xmlns:a16="http://schemas.microsoft.com/office/drawing/2014/main" val="786901724"/>
                    </a:ext>
                  </a:extLst>
                </a:gridCol>
              </a:tblGrid>
              <a:tr h="370840">
                <a:tc>
                  <a:txBody>
                    <a:bodyPr/>
                    <a:lstStyle/>
                    <a:p>
                      <a:endParaRPr lang="zh-TW" altLang="en-US" dirty="0"/>
                    </a:p>
                  </a:txBody>
                  <a:tcPr/>
                </a:tc>
                <a:extLst>
                  <a:ext uri="{0D108BD9-81ED-4DB2-BD59-A6C34878D82A}">
                    <a16:rowId xmlns:a16="http://schemas.microsoft.com/office/drawing/2014/main" val="2511086145"/>
                  </a:ext>
                </a:extLst>
              </a:tr>
              <a:tr h="370840">
                <a:tc>
                  <a:txBody>
                    <a:bodyPr/>
                    <a:lstStyle/>
                    <a:p>
                      <a:endParaRPr lang="zh-TW" altLang="en-US"/>
                    </a:p>
                  </a:txBody>
                  <a:tcPr/>
                </a:tc>
                <a:extLst>
                  <a:ext uri="{0D108BD9-81ED-4DB2-BD59-A6C34878D82A}">
                    <a16:rowId xmlns:a16="http://schemas.microsoft.com/office/drawing/2014/main" val="2590596949"/>
                  </a:ext>
                </a:extLst>
              </a:tr>
              <a:tr h="370840">
                <a:tc>
                  <a:txBody>
                    <a:bodyPr/>
                    <a:lstStyle/>
                    <a:p>
                      <a:endParaRPr lang="zh-TW" altLang="en-US"/>
                    </a:p>
                  </a:txBody>
                  <a:tcPr/>
                </a:tc>
                <a:extLst>
                  <a:ext uri="{0D108BD9-81ED-4DB2-BD59-A6C34878D82A}">
                    <a16:rowId xmlns:a16="http://schemas.microsoft.com/office/drawing/2014/main" val="3462074693"/>
                  </a:ext>
                </a:extLst>
              </a:tr>
              <a:tr h="370840">
                <a:tc>
                  <a:txBody>
                    <a:bodyPr/>
                    <a:lstStyle/>
                    <a:p>
                      <a:endParaRPr lang="zh-TW" altLang="en-US"/>
                    </a:p>
                  </a:txBody>
                  <a:tcPr/>
                </a:tc>
                <a:extLst>
                  <a:ext uri="{0D108BD9-81ED-4DB2-BD59-A6C34878D82A}">
                    <a16:rowId xmlns:a16="http://schemas.microsoft.com/office/drawing/2014/main" val="218803083"/>
                  </a:ext>
                </a:extLst>
              </a:tr>
              <a:tr h="370840">
                <a:tc>
                  <a:txBody>
                    <a:bodyPr/>
                    <a:lstStyle/>
                    <a:p>
                      <a:endParaRPr lang="zh-TW" altLang="en-US"/>
                    </a:p>
                  </a:txBody>
                  <a:tcPr/>
                </a:tc>
                <a:extLst>
                  <a:ext uri="{0D108BD9-81ED-4DB2-BD59-A6C34878D82A}">
                    <a16:rowId xmlns:a16="http://schemas.microsoft.com/office/drawing/2014/main" val="3590714916"/>
                  </a:ext>
                </a:extLst>
              </a:tr>
              <a:tr h="370840">
                <a:tc>
                  <a:txBody>
                    <a:bodyPr/>
                    <a:lstStyle/>
                    <a:p>
                      <a:endParaRPr lang="zh-TW" altLang="en-US"/>
                    </a:p>
                  </a:txBody>
                  <a:tcPr/>
                </a:tc>
                <a:extLst>
                  <a:ext uri="{0D108BD9-81ED-4DB2-BD59-A6C34878D82A}">
                    <a16:rowId xmlns:a16="http://schemas.microsoft.com/office/drawing/2014/main" val="1877462126"/>
                  </a:ext>
                </a:extLst>
              </a:tr>
              <a:tr h="370840">
                <a:tc>
                  <a:txBody>
                    <a:bodyPr/>
                    <a:lstStyle/>
                    <a:p>
                      <a:endParaRPr lang="zh-TW" altLang="en-US"/>
                    </a:p>
                  </a:txBody>
                  <a:tcPr/>
                </a:tc>
                <a:extLst>
                  <a:ext uri="{0D108BD9-81ED-4DB2-BD59-A6C34878D82A}">
                    <a16:rowId xmlns:a16="http://schemas.microsoft.com/office/drawing/2014/main" val="2282442982"/>
                  </a:ext>
                </a:extLst>
              </a:tr>
              <a:tr h="370840">
                <a:tc>
                  <a:txBody>
                    <a:bodyPr/>
                    <a:lstStyle/>
                    <a:p>
                      <a:endParaRPr lang="zh-TW" altLang="en-US" dirty="0"/>
                    </a:p>
                  </a:txBody>
                  <a:tcPr/>
                </a:tc>
                <a:extLst>
                  <a:ext uri="{0D108BD9-81ED-4DB2-BD59-A6C34878D82A}">
                    <a16:rowId xmlns:a16="http://schemas.microsoft.com/office/drawing/2014/main" val="1062305951"/>
                  </a:ext>
                </a:extLst>
              </a:tr>
            </a:tbl>
          </a:graphicData>
        </a:graphic>
      </p:graphicFrame>
      <p:sp>
        <p:nvSpPr>
          <p:cNvPr id="6" name="文字方塊 5">
            <a:extLst>
              <a:ext uri="{FF2B5EF4-FFF2-40B4-BE49-F238E27FC236}">
                <a16:creationId xmlns:a16="http://schemas.microsoft.com/office/drawing/2014/main" id="{619DC8D8-E9D7-48F6-A982-644B41A26177}"/>
              </a:ext>
            </a:extLst>
          </p:cNvPr>
          <p:cNvSpPr txBox="1"/>
          <p:nvPr/>
        </p:nvSpPr>
        <p:spPr>
          <a:xfrm>
            <a:off x="2120503" y="2667735"/>
            <a:ext cx="540533" cy="369332"/>
          </a:xfrm>
          <a:prstGeom prst="rect">
            <a:avLst/>
          </a:prstGeom>
          <a:noFill/>
        </p:spPr>
        <p:txBody>
          <a:bodyPr wrap="none" rtlCol="0">
            <a:spAutoFit/>
          </a:bodyPr>
          <a:lstStyle/>
          <a:p>
            <a:r>
              <a:rPr lang="en-US" altLang="zh-TW" dirty="0">
                <a:latin typeface="Franklin Gothic Demi Cond" panose="020B0706030402020204" pitchFamily="34" charset="0"/>
              </a:rPr>
              <a:t>000</a:t>
            </a:r>
            <a:endParaRPr lang="zh-TW" altLang="en-US" dirty="0">
              <a:latin typeface="Franklin Gothic Demi Cond" panose="020B0706030402020204" pitchFamily="34" charset="0"/>
            </a:endParaRPr>
          </a:p>
        </p:txBody>
      </p:sp>
      <p:sp>
        <p:nvSpPr>
          <p:cNvPr id="7" name="文字方塊 6">
            <a:extLst>
              <a:ext uri="{FF2B5EF4-FFF2-40B4-BE49-F238E27FC236}">
                <a16:creationId xmlns:a16="http://schemas.microsoft.com/office/drawing/2014/main" id="{3AD3AC5D-1544-4986-B868-5ED77FCAF024}"/>
              </a:ext>
            </a:extLst>
          </p:cNvPr>
          <p:cNvSpPr txBox="1"/>
          <p:nvPr/>
        </p:nvSpPr>
        <p:spPr>
          <a:xfrm>
            <a:off x="2120503" y="3037067"/>
            <a:ext cx="533864" cy="369332"/>
          </a:xfrm>
          <a:prstGeom prst="rect">
            <a:avLst/>
          </a:prstGeom>
          <a:noFill/>
        </p:spPr>
        <p:txBody>
          <a:bodyPr wrap="none" rtlCol="0">
            <a:spAutoFit/>
          </a:bodyPr>
          <a:lstStyle/>
          <a:p>
            <a:r>
              <a:rPr lang="en-US" altLang="zh-TW" dirty="0">
                <a:latin typeface="Franklin Gothic Demi Cond" panose="020B0706030402020204" pitchFamily="34" charset="0"/>
              </a:rPr>
              <a:t>001</a:t>
            </a:r>
            <a:endParaRPr lang="zh-TW" altLang="en-US" dirty="0">
              <a:latin typeface="Franklin Gothic Demi Cond" panose="020B0706030402020204" pitchFamily="34" charset="0"/>
            </a:endParaRPr>
          </a:p>
        </p:txBody>
      </p:sp>
      <p:sp>
        <p:nvSpPr>
          <p:cNvPr id="8" name="文字方塊 7">
            <a:extLst>
              <a:ext uri="{FF2B5EF4-FFF2-40B4-BE49-F238E27FC236}">
                <a16:creationId xmlns:a16="http://schemas.microsoft.com/office/drawing/2014/main" id="{1E655527-6EFE-46C9-8C3A-EB6A5AC063C9}"/>
              </a:ext>
            </a:extLst>
          </p:cNvPr>
          <p:cNvSpPr txBox="1"/>
          <p:nvPr/>
        </p:nvSpPr>
        <p:spPr>
          <a:xfrm>
            <a:off x="2120503" y="3406399"/>
            <a:ext cx="530402" cy="369332"/>
          </a:xfrm>
          <a:prstGeom prst="rect">
            <a:avLst/>
          </a:prstGeom>
          <a:noFill/>
        </p:spPr>
        <p:txBody>
          <a:bodyPr wrap="none" rtlCol="0">
            <a:spAutoFit/>
          </a:bodyPr>
          <a:lstStyle/>
          <a:p>
            <a:r>
              <a:rPr lang="en-US" altLang="zh-TW" dirty="0">
                <a:latin typeface="Franklin Gothic Demi Cond" panose="020B0706030402020204" pitchFamily="34" charset="0"/>
              </a:rPr>
              <a:t>010</a:t>
            </a:r>
            <a:endParaRPr lang="zh-TW" altLang="en-US" dirty="0">
              <a:latin typeface="Franklin Gothic Demi Cond" panose="020B0706030402020204" pitchFamily="34" charset="0"/>
            </a:endParaRPr>
          </a:p>
        </p:txBody>
      </p:sp>
      <p:sp>
        <p:nvSpPr>
          <p:cNvPr id="9" name="文字方塊 8">
            <a:extLst>
              <a:ext uri="{FF2B5EF4-FFF2-40B4-BE49-F238E27FC236}">
                <a16:creationId xmlns:a16="http://schemas.microsoft.com/office/drawing/2014/main" id="{1FE77CE5-48A7-445E-8050-66BE4BF71989}"/>
              </a:ext>
            </a:extLst>
          </p:cNvPr>
          <p:cNvSpPr txBox="1"/>
          <p:nvPr/>
        </p:nvSpPr>
        <p:spPr>
          <a:xfrm>
            <a:off x="2120503" y="3775731"/>
            <a:ext cx="526426" cy="369332"/>
          </a:xfrm>
          <a:prstGeom prst="rect">
            <a:avLst/>
          </a:prstGeom>
          <a:noFill/>
        </p:spPr>
        <p:txBody>
          <a:bodyPr wrap="none" rtlCol="0">
            <a:spAutoFit/>
          </a:bodyPr>
          <a:lstStyle/>
          <a:p>
            <a:r>
              <a:rPr lang="en-US" altLang="zh-TW" dirty="0">
                <a:latin typeface="Franklin Gothic Demi Cond" panose="020B0706030402020204" pitchFamily="34" charset="0"/>
              </a:rPr>
              <a:t>011</a:t>
            </a:r>
            <a:endParaRPr lang="zh-TW" altLang="en-US" dirty="0">
              <a:latin typeface="Franklin Gothic Demi Cond" panose="020B0706030402020204" pitchFamily="34" charset="0"/>
            </a:endParaRPr>
          </a:p>
        </p:txBody>
      </p:sp>
      <p:sp>
        <p:nvSpPr>
          <p:cNvPr id="10" name="文字方塊 9">
            <a:extLst>
              <a:ext uri="{FF2B5EF4-FFF2-40B4-BE49-F238E27FC236}">
                <a16:creationId xmlns:a16="http://schemas.microsoft.com/office/drawing/2014/main" id="{3E6FA1BA-0B4D-4820-8493-49ED3A3B1B4B}"/>
              </a:ext>
            </a:extLst>
          </p:cNvPr>
          <p:cNvSpPr txBox="1"/>
          <p:nvPr/>
        </p:nvSpPr>
        <p:spPr>
          <a:xfrm>
            <a:off x="2134610" y="4161567"/>
            <a:ext cx="537070" cy="369332"/>
          </a:xfrm>
          <a:prstGeom prst="rect">
            <a:avLst/>
          </a:prstGeom>
          <a:noFill/>
        </p:spPr>
        <p:txBody>
          <a:bodyPr wrap="none" rtlCol="0">
            <a:spAutoFit/>
          </a:bodyPr>
          <a:lstStyle/>
          <a:p>
            <a:r>
              <a:rPr lang="en-US" altLang="zh-TW" dirty="0">
                <a:latin typeface="Franklin Gothic Demi Cond" panose="020B0706030402020204" pitchFamily="34" charset="0"/>
              </a:rPr>
              <a:t>100</a:t>
            </a:r>
            <a:endParaRPr lang="zh-TW" altLang="en-US" dirty="0">
              <a:latin typeface="Franklin Gothic Demi Cond" panose="020B0706030402020204" pitchFamily="34" charset="0"/>
            </a:endParaRPr>
          </a:p>
        </p:txBody>
      </p:sp>
      <p:sp>
        <p:nvSpPr>
          <p:cNvPr id="11" name="文字方塊 10">
            <a:extLst>
              <a:ext uri="{FF2B5EF4-FFF2-40B4-BE49-F238E27FC236}">
                <a16:creationId xmlns:a16="http://schemas.microsoft.com/office/drawing/2014/main" id="{A417B229-8E67-4D57-81B6-39E064D36181}"/>
              </a:ext>
            </a:extLst>
          </p:cNvPr>
          <p:cNvSpPr txBox="1"/>
          <p:nvPr/>
        </p:nvSpPr>
        <p:spPr>
          <a:xfrm>
            <a:off x="2120503" y="4530899"/>
            <a:ext cx="530402" cy="369332"/>
          </a:xfrm>
          <a:prstGeom prst="rect">
            <a:avLst/>
          </a:prstGeom>
          <a:noFill/>
        </p:spPr>
        <p:txBody>
          <a:bodyPr wrap="none" rtlCol="0">
            <a:spAutoFit/>
          </a:bodyPr>
          <a:lstStyle/>
          <a:p>
            <a:r>
              <a:rPr lang="en-US" altLang="zh-TW" dirty="0">
                <a:latin typeface="Franklin Gothic Demi Cond" panose="020B0706030402020204" pitchFamily="34" charset="0"/>
              </a:rPr>
              <a:t>101</a:t>
            </a:r>
            <a:endParaRPr lang="zh-TW" altLang="en-US" dirty="0">
              <a:latin typeface="Franklin Gothic Demi Cond" panose="020B0706030402020204" pitchFamily="34" charset="0"/>
            </a:endParaRPr>
          </a:p>
        </p:txBody>
      </p:sp>
      <p:sp>
        <p:nvSpPr>
          <p:cNvPr id="12" name="文字方塊 11">
            <a:extLst>
              <a:ext uri="{FF2B5EF4-FFF2-40B4-BE49-F238E27FC236}">
                <a16:creationId xmlns:a16="http://schemas.microsoft.com/office/drawing/2014/main" id="{86D0DBF6-A6FA-42F0-BAAA-017308012702}"/>
              </a:ext>
            </a:extLst>
          </p:cNvPr>
          <p:cNvSpPr txBox="1"/>
          <p:nvPr/>
        </p:nvSpPr>
        <p:spPr>
          <a:xfrm>
            <a:off x="2137944" y="4869415"/>
            <a:ext cx="529632" cy="369332"/>
          </a:xfrm>
          <a:prstGeom prst="rect">
            <a:avLst/>
          </a:prstGeom>
          <a:noFill/>
        </p:spPr>
        <p:txBody>
          <a:bodyPr wrap="none" rtlCol="0">
            <a:spAutoFit/>
          </a:bodyPr>
          <a:lstStyle/>
          <a:p>
            <a:r>
              <a:rPr lang="en-US" altLang="zh-TW" dirty="0">
                <a:latin typeface="Franklin Gothic Demi Cond" panose="020B0706030402020204" pitchFamily="34" charset="0"/>
              </a:rPr>
              <a:t>110</a:t>
            </a:r>
            <a:endParaRPr lang="zh-TW" altLang="en-US" dirty="0">
              <a:latin typeface="Franklin Gothic Demi Cond" panose="020B0706030402020204" pitchFamily="34" charset="0"/>
            </a:endParaRPr>
          </a:p>
        </p:txBody>
      </p:sp>
      <p:sp>
        <p:nvSpPr>
          <p:cNvPr id="13" name="文字方塊 12">
            <a:extLst>
              <a:ext uri="{FF2B5EF4-FFF2-40B4-BE49-F238E27FC236}">
                <a16:creationId xmlns:a16="http://schemas.microsoft.com/office/drawing/2014/main" id="{26D9024F-D9BC-41D9-9367-09AC209E8458}"/>
              </a:ext>
            </a:extLst>
          </p:cNvPr>
          <p:cNvSpPr txBox="1"/>
          <p:nvPr/>
        </p:nvSpPr>
        <p:spPr>
          <a:xfrm>
            <a:off x="2137944" y="5238747"/>
            <a:ext cx="525657" cy="369332"/>
          </a:xfrm>
          <a:prstGeom prst="rect">
            <a:avLst/>
          </a:prstGeom>
          <a:noFill/>
        </p:spPr>
        <p:txBody>
          <a:bodyPr wrap="none" rtlCol="0">
            <a:spAutoFit/>
          </a:bodyPr>
          <a:lstStyle/>
          <a:p>
            <a:r>
              <a:rPr lang="en-US" altLang="zh-TW" dirty="0">
                <a:latin typeface="Franklin Gothic Demi Cond" panose="020B0706030402020204" pitchFamily="34" charset="0"/>
              </a:rPr>
              <a:t>111</a:t>
            </a:r>
            <a:endParaRPr lang="zh-TW" altLang="en-US" dirty="0">
              <a:latin typeface="Franklin Gothic Demi Cond" panose="020B0706030402020204" pitchFamily="34" charset="0"/>
            </a:endParaRPr>
          </a:p>
        </p:txBody>
      </p:sp>
      <p:graphicFrame>
        <p:nvGraphicFramePr>
          <p:cNvPr id="14" name="表格 13">
            <a:extLst>
              <a:ext uri="{FF2B5EF4-FFF2-40B4-BE49-F238E27FC236}">
                <a16:creationId xmlns:a16="http://schemas.microsoft.com/office/drawing/2014/main" id="{ECBA9113-4A33-4BB7-B27D-C374AB8FC23D}"/>
              </a:ext>
            </a:extLst>
          </p:cNvPr>
          <p:cNvGraphicFramePr>
            <a:graphicFrameLocks noGrp="1"/>
          </p:cNvGraphicFramePr>
          <p:nvPr>
            <p:extLst>
              <p:ext uri="{D42A27DB-BD31-4B8C-83A1-F6EECF244321}">
                <p14:modId xmlns:p14="http://schemas.microsoft.com/office/powerpoint/2010/main" val="1355075122"/>
              </p:ext>
            </p:extLst>
          </p:nvPr>
        </p:nvGraphicFramePr>
        <p:xfrm>
          <a:off x="5225773" y="2210174"/>
          <a:ext cx="2190143" cy="370840"/>
        </p:xfrm>
        <a:graphic>
          <a:graphicData uri="http://schemas.openxmlformats.org/drawingml/2006/table">
            <a:tbl>
              <a:tblPr firstRow="1" bandRow="1">
                <a:tableStyleId>{BC89EF96-8CEA-46FF-86C4-4CE0E7609802}</a:tableStyleId>
              </a:tblPr>
              <a:tblGrid>
                <a:gridCol w="2190143">
                  <a:extLst>
                    <a:ext uri="{9D8B030D-6E8A-4147-A177-3AD203B41FA5}">
                      <a16:colId xmlns:a16="http://schemas.microsoft.com/office/drawing/2014/main" val="3540367674"/>
                    </a:ext>
                  </a:extLst>
                </a:gridCol>
              </a:tblGrid>
              <a:tr h="370840">
                <a:tc>
                  <a:txBody>
                    <a:bodyPr/>
                    <a:lstStyle/>
                    <a:p>
                      <a:pPr algn="ctr"/>
                      <a:r>
                        <a:rPr lang="en-US" altLang="zh-TW" sz="1800" dirty="0">
                          <a:latin typeface="Franklin Gothic Demi Cond" panose="020B0706030402020204" pitchFamily="34" charset="0"/>
                        </a:rPr>
                        <a:t>Key2, Key4</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088918611"/>
                  </a:ext>
                </a:extLst>
              </a:tr>
            </a:tbl>
          </a:graphicData>
        </a:graphic>
      </p:graphicFrame>
      <p:graphicFrame>
        <p:nvGraphicFramePr>
          <p:cNvPr id="15" name="表格 14">
            <a:extLst>
              <a:ext uri="{FF2B5EF4-FFF2-40B4-BE49-F238E27FC236}">
                <a16:creationId xmlns:a16="http://schemas.microsoft.com/office/drawing/2014/main" id="{186A75B3-B97A-44F2-AA68-CF38E0D0E88C}"/>
              </a:ext>
            </a:extLst>
          </p:cNvPr>
          <p:cNvGraphicFramePr>
            <a:graphicFrameLocks noGrp="1"/>
          </p:cNvGraphicFramePr>
          <p:nvPr>
            <p:extLst>
              <p:ext uri="{D42A27DB-BD31-4B8C-83A1-F6EECF244321}">
                <p14:modId xmlns:p14="http://schemas.microsoft.com/office/powerpoint/2010/main" val="1204470443"/>
              </p:ext>
            </p:extLst>
          </p:nvPr>
        </p:nvGraphicFramePr>
        <p:xfrm>
          <a:off x="5258903" y="2988077"/>
          <a:ext cx="2190143" cy="370840"/>
        </p:xfrm>
        <a:graphic>
          <a:graphicData uri="http://schemas.openxmlformats.org/drawingml/2006/table">
            <a:tbl>
              <a:tblPr firstRow="1" bandRow="1">
                <a:tableStyleId>{BC89EF96-8CEA-46FF-86C4-4CE0E7609802}</a:tableStyleId>
              </a:tblPr>
              <a:tblGrid>
                <a:gridCol w="2190143">
                  <a:extLst>
                    <a:ext uri="{9D8B030D-6E8A-4147-A177-3AD203B41FA5}">
                      <a16:colId xmlns:a16="http://schemas.microsoft.com/office/drawing/2014/main" val="3540367674"/>
                    </a:ext>
                  </a:extLst>
                </a:gridCol>
              </a:tblGrid>
              <a:tr h="370840">
                <a:tc>
                  <a:txBody>
                    <a:bodyPr/>
                    <a:lstStyle/>
                    <a:p>
                      <a:pPr algn="ctr"/>
                      <a:r>
                        <a:rPr lang="en-US" altLang="zh-TW" sz="1800" dirty="0">
                          <a:latin typeface="Franklin Gothic Demi Cond" panose="020B0706030402020204" pitchFamily="34" charset="0"/>
                        </a:rPr>
                        <a:t>Key5, Key9</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088918611"/>
                  </a:ext>
                </a:extLst>
              </a:tr>
            </a:tbl>
          </a:graphicData>
        </a:graphic>
      </p:graphicFrame>
      <p:graphicFrame>
        <p:nvGraphicFramePr>
          <p:cNvPr id="16" name="表格 15">
            <a:extLst>
              <a:ext uri="{FF2B5EF4-FFF2-40B4-BE49-F238E27FC236}">
                <a16:creationId xmlns:a16="http://schemas.microsoft.com/office/drawing/2014/main" id="{BF79597F-C211-486C-96F2-1240B468E916}"/>
              </a:ext>
            </a:extLst>
          </p:cNvPr>
          <p:cNvGraphicFramePr>
            <a:graphicFrameLocks noGrp="1"/>
          </p:cNvGraphicFramePr>
          <p:nvPr>
            <p:extLst>
              <p:ext uri="{D42A27DB-BD31-4B8C-83A1-F6EECF244321}">
                <p14:modId xmlns:p14="http://schemas.microsoft.com/office/powerpoint/2010/main" val="474572152"/>
              </p:ext>
            </p:extLst>
          </p:nvPr>
        </p:nvGraphicFramePr>
        <p:xfrm>
          <a:off x="5314563" y="3765980"/>
          <a:ext cx="2190143" cy="370840"/>
        </p:xfrm>
        <a:graphic>
          <a:graphicData uri="http://schemas.openxmlformats.org/drawingml/2006/table">
            <a:tbl>
              <a:tblPr firstRow="1" bandRow="1">
                <a:tableStyleId>{BC89EF96-8CEA-46FF-86C4-4CE0E7609802}</a:tableStyleId>
              </a:tblPr>
              <a:tblGrid>
                <a:gridCol w="2190143">
                  <a:extLst>
                    <a:ext uri="{9D8B030D-6E8A-4147-A177-3AD203B41FA5}">
                      <a16:colId xmlns:a16="http://schemas.microsoft.com/office/drawing/2014/main" val="3540367674"/>
                    </a:ext>
                  </a:extLst>
                </a:gridCol>
              </a:tblGrid>
              <a:tr h="370840">
                <a:tc>
                  <a:txBody>
                    <a:bodyPr/>
                    <a:lstStyle/>
                    <a:p>
                      <a:pPr algn="ctr"/>
                      <a:r>
                        <a:rPr lang="en-US" altLang="zh-TW" sz="1800" dirty="0">
                          <a:latin typeface="Franklin Gothic Demi Cond" panose="020B0706030402020204" pitchFamily="34" charset="0"/>
                        </a:rPr>
                        <a:t>Key1, Key3</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088918611"/>
                  </a:ext>
                </a:extLst>
              </a:tr>
            </a:tbl>
          </a:graphicData>
        </a:graphic>
      </p:graphicFrame>
      <p:graphicFrame>
        <p:nvGraphicFramePr>
          <p:cNvPr id="17" name="表格 16">
            <a:extLst>
              <a:ext uri="{FF2B5EF4-FFF2-40B4-BE49-F238E27FC236}">
                <a16:creationId xmlns:a16="http://schemas.microsoft.com/office/drawing/2014/main" id="{F8BF015F-E41F-415C-B5C6-E97827487246}"/>
              </a:ext>
            </a:extLst>
          </p:cNvPr>
          <p:cNvGraphicFramePr>
            <a:graphicFrameLocks noGrp="1"/>
          </p:cNvGraphicFramePr>
          <p:nvPr>
            <p:extLst>
              <p:ext uri="{D42A27DB-BD31-4B8C-83A1-F6EECF244321}">
                <p14:modId xmlns:p14="http://schemas.microsoft.com/office/powerpoint/2010/main" val="805769739"/>
              </p:ext>
            </p:extLst>
          </p:nvPr>
        </p:nvGraphicFramePr>
        <p:xfrm>
          <a:off x="5327815" y="4436013"/>
          <a:ext cx="2190143" cy="370840"/>
        </p:xfrm>
        <a:graphic>
          <a:graphicData uri="http://schemas.openxmlformats.org/drawingml/2006/table">
            <a:tbl>
              <a:tblPr firstRow="1" bandRow="1">
                <a:tableStyleId>{BC89EF96-8CEA-46FF-86C4-4CE0E7609802}</a:tableStyleId>
              </a:tblPr>
              <a:tblGrid>
                <a:gridCol w="2190143">
                  <a:extLst>
                    <a:ext uri="{9D8B030D-6E8A-4147-A177-3AD203B41FA5}">
                      <a16:colId xmlns:a16="http://schemas.microsoft.com/office/drawing/2014/main" val="3540367674"/>
                    </a:ext>
                  </a:extLst>
                </a:gridCol>
              </a:tblGrid>
              <a:tr h="370840">
                <a:tc>
                  <a:txBody>
                    <a:bodyPr/>
                    <a:lstStyle/>
                    <a:p>
                      <a:pPr algn="ctr"/>
                      <a:r>
                        <a:rPr lang="en-US" altLang="zh-TW" sz="1800" dirty="0">
                          <a:latin typeface="Franklin Gothic Demi Cond" panose="020B0706030402020204" pitchFamily="34" charset="0"/>
                        </a:rPr>
                        <a:t>Key7</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088918611"/>
                  </a:ext>
                </a:extLst>
              </a:tr>
            </a:tbl>
          </a:graphicData>
        </a:graphic>
      </p:graphicFrame>
      <p:graphicFrame>
        <p:nvGraphicFramePr>
          <p:cNvPr id="18" name="表格 17">
            <a:extLst>
              <a:ext uri="{FF2B5EF4-FFF2-40B4-BE49-F238E27FC236}">
                <a16:creationId xmlns:a16="http://schemas.microsoft.com/office/drawing/2014/main" id="{442310E4-A7DE-40F7-AD3D-79CB0798F82E}"/>
              </a:ext>
            </a:extLst>
          </p:cNvPr>
          <p:cNvGraphicFramePr>
            <a:graphicFrameLocks noGrp="1"/>
          </p:cNvGraphicFramePr>
          <p:nvPr>
            <p:extLst>
              <p:ext uri="{D42A27DB-BD31-4B8C-83A1-F6EECF244321}">
                <p14:modId xmlns:p14="http://schemas.microsoft.com/office/powerpoint/2010/main" val="605540119"/>
              </p:ext>
            </p:extLst>
          </p:nvPr>
        </p:nvGraphicFramePr>
        <p:xfrm>
          <a:off x="5314562" y="5221113"/>
          <a:ext cx="2190143" cy="370840"/>
        </p:xfrm>
        <a:graphic>
          <a:graphicData uri="http://schemas.openxmlformats.org/drawingml/2006/table">
            <a:tbl>
              <a:tblPr firstRow="1" bandRow="1">
                <a:tableStyleId>{BC89EF96-8CEA-46FF-86C4-4CE0E7609802}</a:tableStyleId>
              </a:tblPr>
              <a:tblGrid>
                <a:gridCol w="2190143">
                  <a:extLst>
                    <a:ext uri="{9D8B030D-6E8A-4147-A177-3AD203B41FA5}">
                      <a16:colId xmlns:a16="http://schemas.microsoft.com/office/drawing/2014/main" val="3540367674"/>
                    </a:ext>
                  </a:extLst>
                </a:gridCol>
              </a:tblGrid>
              <a:tr h="370840">
                <a:tc>
                  <a:txBody>
                    <a:bodyPr/>
                    <a:lstStyle/>
                    <a:p>
                      <a:pPr algn="ctr"/>
                      <a:r>
                        <a:rPr lang="en-US" altLang="zh-TW" sz="1800" dirty="0">
                          <a:latin typeface="Franklin Gothic Demi Cond" panose="020B0706030402020204" pitchFamily="34" charset="0"/>
                        </a:rPr>
                        <a:t>Key6</a:t>
                      </a:r>
                      <a:endParaRPr lang="zh-TW" altLang="en-US" sz="1800" dirty="0">
                        <a:latin typeface="Franklin Gothic Demi Cond" panose="020B0706030402020204" pitchFamily="34" charset="0"/>
                      </a:endParaRPr>
                    </a:p>
                  </a:txBody>
                  <a:tcPr/>
                </a:tc>
                <a:extLst>
                  <a:ext uri="{0D108BD9-81ED-4DB2-BD59-A6C34878D82A}">
                    <a16:rowId xmlns:a16="http://schemas.microsoft.com/office/drawing/2014/main" val="2088918611"/>
                  </a:ext>
                </a:extLst>
              </a:tr>
            </a:tbl>
          </a:graphicData>
        </a:graphic>
      </p:graphicFrame>
      <p:cxnSp>
        <p:nvCxnSpPr>
          <p:cNvPr id="19" name="直線單箭頭接點 18">
            <a:extLst>
              <a:ext uri="{FF2B5EF4-FFF2-40B4-BE49-F238E27FC236}">
                <a16:creationId xmlns:a16="http://schemas.microsoft.com/office/drawing/2014/main" id="{702D3598-4E12-477A-8909-A2D17903FB34}"/>
              </a:ext>
            </a:extLst>
          </p:cNvPr>
          <p:cNvCxnSpPr>
            <a:cxnSpLocks/>
            <a:endCxn id="14" idx="1"/>
          </p:cNvCxnSpPr>
          <p:nvPr/>
        </p:nvCxnSpPr>
        <p:spPr>
          <a:xfrm flipV="1">
            <a:off x="3952526" y="2395594"/>
            <a:ext cx="1273247" cy="48461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6C679075-3D55-4C1A-A1DD-E2898C97105F}"/>
              </a:ext>
            </a:extLst>
          </p:cNvPr>
          <p:cNvCxnSpPr>
            <a:cxnSpLocks/>
            <a:endCxn id="15" idx="1"/>
          </p:cNvCxnSpPr>
          <p:nvPr/>
        </p:nvCxnSpPr>
        <p:spPr>
          <a:xfrm flipV="1">
            <a:off x="3959195" y="3173497"/>
            <a:ext cx="1299708" cy="5688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EA95C389-81E2-455D-A019-F31E49558832}"/>
              </a:ext>
            </a:extLst>
          </p:cNvPr>
          <p:cNvCxnSpPr>
            <a:cxnSpLocks/>
            <a:endCxn id="16" idx="1"/>
          </p:cNvCxnSpPr>
          <p:nvPr/>
        </p:nvCxnSpPr>
        <p:spPr>
          <a:xfrm>
            <a:off x="4014854" y="3629910"/>
            <a:ext cx="1299709" cy="32149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14806E29-FC51-49CB-8F68-9ECD0FDFF7CC}"/>
              </a:ext>
            </a:extLst>
          </p:cNvPr>
          <p:cNvCxnSpPr>
            <a:cxnSpLocks/>
            <a:endCxn id="16" idx="1"/>
          </p:cNvCxnSpPr>
          <p:nvPr/>
        </p:nvCxnSpPr>
        <p:spPr>
          <a:xfrm flipV="1">
            <a:off x="4007799" y="3951400"/>
            <a:ext cx="1306764" cy="112660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14B171E2-8D3C-488D-9EFF-58ACBFE9F54C}"/>
              </a:ext>
            </a:extLst>
          </p:cNvPr>
          <p:cNvCxnSpPr>
            <a:cxnSpLocks/>
            <a:endCxn id="17" idx="1"/>
          </p:cNvCxnSpPr>
          <p:nvPr/>
        </p:nvCxnSpPr>
        <p:spPr>
          <a:xfrm>
            <a:off x="4014854" y="4006809"/>
            <a:ext cx="1312961" cy="61462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3A1F65B2-3B24-4D8D-ACE5-CB74EF137600}"/>
              </a:ext>
            </a:extLst>
          </p:cNvPr>
          <p:cNvCxnSpPr>
            <a:cxnSpLocks/>
            <a:endCxn id="17" idx="1"/>
          </p:cNvCxnSpPr>
          <p:nvPr/>
        </p:nvCxnSpPr>
        <p:spPr>
          <a:xfrm flipV="1">
            <a:off x="4007799" y="4621433"/>
            <a:ext cx="1320016" cy="84178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F9CD262C-44CB-4627-AD01-D566E0F5067F}"/>
              </a:ext>
            </a:extLst>
          </p:cNvPr>
          <p:cNvCxnSpPr>
            <a:cxnSpLocks/>
            <a:endCxn id="18" idx="1"/>
          </p:cNvCxnSpPr>
          <p:nvPr/>
        </p:nvCxnSpPr>
        <p:spPr>
          <a:xfrm>
            <a:off x="4025498" y="4692920"/>
            <a:ext cx="1289064" cy="71361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2578793C-9DB7-4677-899B-5C9A552D2BAF}"/>
              </a:ext>
            </a:extLst>
          </p:cNvPr>
          <p:cNvCxnSpPr>
            <a:cxnSpLocks/>
            <a:endCxn id="14" idx="1"/>
          </p:cNvCxnSpPr>
          <p:nvPr/>
        </p:nvCxnSpPr>
        <p:spPr>
          <a:xfrm flipV="1">
            <a:off x="4025498" y="2395594"/>
            <a:ext cx="1200275" cy="195841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1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C09621-560C-49BA-8C39-06CA67E17821}"/>
              </a:ext>
            </a:extLst>
          </p:cNvPr>
          <p:cNvSpPr>
            <a:spLocks noGrp="1"/>
          </p:cNvSpPr>
          <p:nvPr>
            <p:ph type="title"/>
          </p:nvPr>
        </p:nvSpPr>
        <p:spPr/>
        <p:txBody>
          <a:bodyPr>
            <a:normAutofit/>
          </a:bodyPr>
          <a:lstStyle/>
          <a:p>
            <a:r>
              <a:rPr lang="en-US" altLang="zh-TW" sz="3600" dirty="0"/>
              <a:t>Q1_Ans (b)</a:t>
            </a:r>
            <a:endParaRPr lang="zh-TW" altLang="en-US" sz="3200" dirty="0"/>
          </a:p>
        </p:txBody>
      </p:sp>
      <p:sp>
        <p:nvSpPr>
          <p:cNvPr id="3" name="內容版面配置區 2">
            <a:extLst>
              <a:ext uri="{FF2B5EF4-FFF2-40B4-BE49-F238E27FC236}">
                <a16:creationId xmlns:a16="http://schemas.microsoft.com/office/drawing/2014/main" id="{0128FB19-45A4-412F-AB8C-6AB5B1351731}"/>
              </a:ext>
            </a:extLst>
          </p:cNvPr>
          <p:cNvSpPr>
            <a:spLocks noGrp="1"/>
          </p:cNvSpPr>
          <p:nvPr>
            <p:ph idx="1"/>
          </p:nvPr>
        </p:nvSpPr>
        <p:spPr/>
        <p:txBody>
          <a:bodyPr>
            <a:normAutofit/>
          </a:bodyPr>
          <a:lstStyle/>
          <a:p>
            <a:pPr marL="34290" indent="0">
              <a:buNone/>
            </a:pPr>
            <a:r>
              <a:rPr lang="en-US" altLang="zh-TW" sz="2400" dirty="0"/>
              <a:t>b.</a:t>
            </a:r>
          </a:p>
          <a:p>
            <a:pPr marL="34290" indent="0">
              <a:buNone/>
            </a:pPr>
            <a:endParaRPr lang="en-US" altLang="zh-TW" sz="2400" dirty="0"/>
          </a:p>
        </p:txBody>
      </p:sp>
      <p:sp>
        <p:nvSpPr>
          <p:cNvPr id="4" name="投影片編號版面配置區 3">
            <a:extLst>
              <a:ext uri="{FF2B5EF4-FFF2-40B4-BE49-F238E27FC236}">
                <a16:creationId xmlns:a16="http://schemas.microsoft.com/office/drawing/2014/main" id="{78ACB3EC-8D9C-4423-B7A1-B5A65A881329}"/>
              </a:ext>
            </a:extLst>
          </p:cNvPr>
          <p:cNvSpPr>
            <a:spLocks noGrp="1"/>
          </p:cNvSpPr>
          <p:nvPr>
            <p:ph type="sldNum" sz="quarter" idx="12"/>
          </p:nvPr>
        </p:nvSpPr>
        <p:spPr/>
        <p:txBody>
          <a:bodyPr/>
          <a:lstStyle/>
          <a:p>
            <a:fld id="{FC749032-2A07-4AE8-BA90-74324CAE0C87}" type="slidenum">
              <a:rPr lang="en-US" altLang="zh-TW" smtClean="0"/>
              <a:pPr/>
              <a:t>4</a:t>
            </a:fld>
            <a:endParaRPr lang="en-US" altLang="en-US" dirty="0"/>
          </a:p>
        </p:txBody>
      </p:sp>
      <p:graphicFrame>
        <p:nvGraphicFramePr>
          <p:cNvPr id="5" name="內容版面配置區 4">
            <a:extLst>
              <a:ext uri="{FF2B5EF4-FFF2-40B4-BE49-F238E27FC236}">
                <a16:creationId xmlns:a16="http://schemas.microsoft.com/office/drawing/2014/main" id="{76B2B40D-D97E-4AED-9AF8-38F71BBD4252}"/>
              </a:ext>
            </a:extLst>
          </p:cNvPr>
          <p:cNvGraphicFramePr>
            <a:graphicFrameLocks/>
          </p:cNvGraphicFramePr>
          <p:nvPr>
            <p:extLst>
              <p:ext uri="{D42A27DB-BD31-4B8C-83A1-F6EECF244321}">
                <p14:modId xmlns:p14="http://schemas.microsoft.com/office/powerpoint/2010/main" val="1309050908"/>
              </p:ext>
            </p:extLst>
          </p:nvPr>
        </p:nvGraphicFramePr>
        <p:xfrm>
          <a:off x="1877073" y="1810512"/>
          <a:ext cx="7529886" cy="5029200"/>
        </p:xfrm>
        <a:graphic>
          <a:graphicData uri="http://schemas.openxmlformats.org/drawingml/2006/table">
            <a:tbl>
              <a:tblPr firstRow="1" bandRow="1">
                <a:tableStyleId>{BC89EF96-8CEA-46FF-86C4-4CE0E7609802}</a:tableStyleId>
              </a:tblPr>
              <a:tblGrid>
                <a:gridCol w="1550134">
                  <a:extLst>
                    <a:ext uri="{9D8B030D-6E8A-4147-A177-3AD203B41FA5}">
                      <a16:colId xmlns:a16="http://schemas.microsoft.com/office/drawing/2014/main" val="861988282"/>
                    </a:ext>
                  </a:extLst>
                </a:gridCol>
                <a:gridCol w="1494938">
                  <a:extLst>
                    <a:ext uri="{9D8B030D-6E8A-4147-A177-3AD203B41FA5}">
                      <a16:colId xmlns:a16="http://schemas.microsoft.com/office/drawing/2014/main" val="3919308361"/>
                    </a:ext>
                  </a:extLst>
                </a:gridCol>
                <a:gridCol w="1494938">
                  <a:extLst>
                    <a:ext uri="{9D8B030D-6E8A-4147-A177-3AD203B41FA5}">
                      <a16:colId xmlns:a16="http://schemas.microsoft.com/office/drawing/2014/main" val="206663492"/>
                    </a:ext>
                  </a:extLst>
                </a:gridCol>
                <a:gridCol w="1494938">
                  <a:extLst>
                    <a:ext uri="{9D8B030D-6E8A-4147-A177-3AD203B41FA5}">
                      <a16:colId xmlns:a16="http://schemas.microsoft.com/office/drawing/2014/main" val="2430685293"/>
                    </a:ext>
                  </a:extLst>
                </a:gridCol>
                <a:gridCol w="1494938">
                  <a:extLst>
                    <a:ext uri="{9D8B030D-6E8A-4147-A177-3AD203B41FA5}">
                      <a16:colId xmlns:a16="http://schemas.microsoft.com/office/drawing/2014/main" val="3670168314"/>
                    </a:ext>
                  </a:extLst>
                </a:gridCol>
              </a:tblGrid>
              <a:tr h="414335">
                <a:tc>
                  <a:txBody>
                    <a:bodyPr/>
                    <a:lstStyle/>
                    <a:p>
                      <a:pPr algn="ctr"/>
                      <a:r>
                        <a:rPr lang="en-US" altLang="zh-TW" sz="2400" b="0" dirty="0">
                          <a:latin typeface="Franklin Gothic Demi Cond" panose="020B0706030402020204" pitchFamily="34" charset="0"/>
                        </a:rPr>
                        <a:t>Bucket, h(k)</a:t>
                      </a:r>
                      <a:endParaRPr lang="zh-TW" altLang="en-US" sz="2400" b="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Slot1</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Slot2</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Slot3</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Overflow</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59341740"/>
                  </a:ext>
                </a:extLst>
              </a:tr>
              <a:tr h="414335">
                <a:tc>
                  <a:txBody>
                    <a:bodyPr/>
                    <a:lstStyle/>
                    <a:p>
                      <a:pPr algn="ctr"/>
                      <a:r>
                        <a:rPr lang="en-US" altLang="zh-TW" sz="2400" dirty="0">
                          <a:latin typeface="Franklin Gothic Demi Cond" panose="020B0706030402020204" pitchFamily="34" charset="0"/>
                        </a:rPr>
                        <a:t>0</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A2</a:t>
                      </a: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4080315560"/>
                  </a:ext>
                </a:extLst>
              </a:tr>
              <a:tr h="414335">
                <a:tc>
                  <a:txBody>
                    <a:bodyPr/>
                    <a:lstStyle/>
                    <a:p>
                      <a:pPr algn="ctr"/>
                      <a:r>
                        <a:rPr lang="en-US" altLang="zh-TW" sz="2400" dirty="0">
                          <a:latin typeface="Franklin Gothic Demi Cond" panose="020B0706030402020204" pitchFamily="34" charset="0"/>
                        </a:rPr>
                        <a:t>1</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B</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B2</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B7</a:t>
                      </a: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959902994"/>
                  </a:ext>
                </a:extLst>
              </a:tr>
              <a:tr h="414335">
                <a:tc>
                  <a:txBody>
                    <a:bodyPr/>
                    <a:lstStyle/>
                    <a:p>
                      <a:pPr algn="ctr"/>
                      <a:r>
                        <a:rPr lang="en-US" altLang="zh-TW" sz="2400" dirty="0">
                          <a:latin typeface="Franklin Gothic Demi Cond" panose="020B0706030402020204" pitchFamily="34" charset="0"/>
                        </a:rPr>
                        <a:t>2</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C3</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C2</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C1</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C6</a:t>
                      </a: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936934835"/>
                  </a:ext>
                </a:extLst>
              </a:tr>
              <a:tr h="414335">
                <a:tc>
                  <a:txBody>
                    <a:bodyPr/>
                    <a:lstStyle/>
                    <a:p>
                      <a:pPr algn="ctr"/>
                      <a:r>
                        <a:rPr lang="en-US" altLang="zh-TW" sz="2400" dirty="0">
                          <a:latin typeface="Franklin Gothic Demi Cond" panose="020B0706030402020204" pitchFamily="34" charset="0"/>
                        </a:rPr>
                        <a:t>3</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D</a:t>
                      </a: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a:latin typeface="Franklin Gothic Demi Cond" panose="020B0706030402020204" pitchFamily="34" charset="0"/>
                      </a:endParaRPr>
                    </a:p>
                  </a:txBody>
                  <a:tcPr/>
                </a:tc>
                <a:tc>
                  <a:txBody>
                    <a:bodyPr/>
                    <a:lstStyle/>
                    <a:p>
                      <a:pPr algn="ctr"/>
                      <a:endParaRPr lang="zh-TW" altLang="en-US" sz="2400">
                        <a:latin typeface="Franklin Gothic Demi Cond" panose="020B0706030402020204" pitchFamily="34" charset="0"/>
                      </a:endParaRPr>
                    </a:p>
                  </a:txBody>
                  <a:tcPr/>
                </a:tc>
                <a:extLst>
                  <a:ext uri="{0D108BD9-81ED-4DB2-BD59-A6C34878D82A}">
                    <a16:rowId xmlns:a16="http://schemas.microsoft.com/office/drawing/2014/main" val="2794141918"/>
                  </a:ext>
                </a:extLst>
              </a:tr>
              <a:tr h="414335">
                <a:tc>
                  <a:txBody>
                    <a:bodyPr/>
                    <a:lstStyle/>
                    <a:p>
                      <a:pPr algn="ctr"/>
                      <a:r>
                        <a:rPr lang="en-US" altLang="zh-TW" sz="2400" dirty="0">
                          <a:latin typeface="Franklin Gothic Demi Cond" panose="020B0706030402020204" pitchFamily="34" charset="0"/>
                        </a:rPr>
                        <a:t>4</a:t>
                      </a:r>
                      <a:endParaRPr lang="zh-TW" altLang="en-US" sz="2400" dirty="0">
                        <a:latin typeface="Franklin Gothic Demi Cond" panose="020B0706030402020204" pitchFamily="34" charset="0"/>
                      </a:endParaRPr>
                    </a:p>
                  </a:txBody>
                  <a:tcPr/>
                </a:tc>
                <a:tc>
                  <a:txBody>
                    <a:bodyPr/>
                    <a:lstStyle/>
                    <a:p>
                      <a:pPr algn="ctr"/>
                      <a:endParaRPr lang="zh-TW" altLang="en-US" sz="240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a:latin typeface="Franklin Gothic Demi Cond" panose="020B0706030402020204" pitchFamily="34" charset="0"/>
                      </a:endParaRPr>
                    </a:p>
                  </a:txBody>
                  <a:tcPr/>
                </a:tc>
                <a:tc>
                  <a:txBody>
                    <a:bodyPr/>
                    <a:lstStyle/>
                    <a:p>
                      <a:pPr algn="ctr"/>
                      <a:endParaRPr lang="zh-TW" altLang="en-US" sz="2400">
                        <a:latin typeface="Franklin Gothic Demi Cond" panose="020B0706030402020204" pitchFamily="34" charset="0"/>
                      </a:endParaRPr>
                    </a:p>
                  </a:txBody>
                  <a:tcPr/>
                </a:tc>
                <a:extLst>
                  <a:ext uri="{0D108BD9-81ED-4DB2-BD59-A6C34878D82A}">
                    <a16:rowId xmlns:a16="http://schemas.microsoft.com/office/drawing/2014/main" val="640040643"/>
                  </a:ext>
                </a:extLst>
              </a:tr>
              <a:tr h="414335">
                <a:tc>
                  <a:txBody>
                    <a:bodyPr/>
                    <a:lstStyle/>
                    <a:p>
                      <a:pPr algn="ctr"/>
                      <a:r>
                        <a:rPr lang="en-US" altLang="zh-TW" sz="2400" dirty="0">
                          <a:latin typeface="Franklin Gothic Demi Cond" panose="020B0706030402020204" pitchFamily="34" charset="0"/>
                        </a:rPr>
                        <a:t>5</a:t>
                      </a: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2943759809"/>
                  </a:ext>
                </a:extLst>
              </a:tr>
              <a:tr h="414335">
                <a:tc>
                  <a:txBody>
                    <a:bodyPr/>
                    <a:lstStyle/>
                    <a:p>
                      <a:pPr algn="ctr"/>
                      <a:r>
                        <a:rPr lang="en-US" altLang="zh-TW" sz="2400" dirty="0">
                          <a:latin typeface="Franklin Gothic Demi Cond" panose="020B0706030402020204" pitchFamily="34" charset="0"/>
                        </a:rPr>
                        <a:t>6</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G</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GG</a:t>
                      </a:r>
                      <a:endParaRPr lang="zh-TW" altLang="en-US" sz="2400" dirty="0">
                        <a:latin typeface="Franklin Gothic Demi Cond" panose="020B0706030402020204" pitchFamily="34" charset="0"/>
                      </a:endParaRPr>
                    </a:p>
                  </a:txBody>
                  <a:tcPr/>
                </a:tc>
                <a:tc>
                  <a:txBody>
                    <a:bodyPr/>
                    <a:lstStyle/>
                    <a:p>
                      <a:pPr algn="ctr"/>
                      <a:r>
                        <a:rPr lang="en-US" altLang="zh-TW" sz="2400" dirty="0">
                          <a:latin typeface="Franklin Gothic Demi Cond" panose="020B0706030402020204" pitchFamily="34" charset="0"/>
                        </a:rPr>
                        <a:t>GA</a:t>
                      </a:r>
                      <a:endParaRPr lang="zh-TW" altLang="en-US" sz="2400" dirty="0">
                        <a:latin typeface="Franklin Gothic Demi Cond" panose="020B0706030402020204" pitchFamily="34" charset="0"/>
                      </a:endParaRPr>
                    </a:p>
                  </a:txBody>
                  <a:tcPr/>
                </a:tc>
                <a:tc>
                  <a:txBody>
                    <a:bodyPr/>
                    <a:lstStyle/>
                    <a:p>
                      <a:pPr algn="ctr"/>
                      <a:endParaRPr lang="zh-TW" altLang="en-US" sz="2400">
                        <a:latin typeface="Franklin Gothic Demi Cond" panose="020B0706030402020204" pitchFamily="34" charset="0"/>
                      </a:endParaRPr>
                    </a:p>
                  </a:txBody>
                  <a:tcPr/>
                </a:tc>
                <a:extLst>
                  <a:ext uri="{0D108BD9-81ED-4DB2-BD59-A6C34878D82A}">
                    <a16:rowId xmlns:a16="http://schemas.microsoft.com/office/drawing/2014/main" val="498159814"/>
                  </a:ext>
                </a:extLst>
              </a:tr>
              <a:tr h="414335">
                <a:tc>
                  <a:txBody>
                    <a:bodyPr/>
                    <a:lstStyle/>
                    <a:p>
                      <a:pPr algn="ctr"/>
                      <a:r>
                        <a:rPr lang="en-US" altLang="zh-TW" sz="2400" dirty="0">
                          <a:latin typeface="Franklin Gothic Demi Cond" panose="020B0706030402020204" pitchFamily="34" charset="0"/>
                        </a:rPr>
                        <a:t>7</a:t>
                      </a: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3312654852"/>
                  </a:ext>
                </a:extLst>
              </a:tr>
              <a:tr h="414335">
                <a:tc gridSpan="5">
                  <a:txBody>
                    <a:bodyPr/>
                    <a:lstStyle/>
                    <a:p>
                      <a:pPr algn="ctr"/>
                      <a:r>
                        <a:rPr lang="en-US" altLang="zh-TW" sz="2400" dirty="0">
                          <a:latin typeface="Franklin Gothic Demi Cond" panose="020B0706030402020204" pitchFamily="34" charset="0"/>
                        </a:rPr>
                        <a:t>…</a:t>
                      </a:r>
                      <a:endParaRPr lang="zh-TW" altLang="en-US" sz="2400" dirty="0">
                        <a:latin typeface="Franklin Gothic Demi Cond" panose="020B0706030402020204" pitchFamily="34" charset="0"/>
                      </a:endParaRPr>
                    </a:p>
                  </a:txBody>
                  <a:tcPr/>
                </a:tc>
                <a:tc hMerge="1">
                  <a:txBody>
                    <a:bodyPr/>
                    <a:lstStyle/>
                    <a:p>
                      <a:pPr algn="ctr"/>
                      <a:endParaRPr lang="zh-TW" altLang="en-US" sz="2400" dirty="0">
                        <a:latin typeface="Franklin Gothic Demi Cond" panose="020B0706030402020204" pitchFamily="34" charset="0"/>
                      </a:endParaRPr>
                    </a:p>
                  </a:txBody>
                  <a:tcPr/>
                </a:tc>
                <a:tc hMerge="1">
                  <a:txBody>
                    <a:bodyPr/>
                    <a:lstStyle/>
                    <a:p>
                      <a:pPr algn="ctr"/>
                      <a:endParaRPr lang="zh-TW" altLang="en-US" sz="2400" dirty="0">
                        <a:latin typeface="Franklin Gothic Demi Cond" panose="020B0706030402020204" pitchFamily="34" charset="0"/>
                      </a:endParaRPr>
                    </a:p>
                  </a:txBody>
                  <a:tcPr/>
                </a:tc>
                <a:tc hMerge="1">
                  <a:txBody>
                    <a:bodyPr/>
                    <a:lstStyle/>
                    <a:p>
                      <a:pPr algn="ctr"/>
                      <a:endParaRPr lang="zh-TW" altLang="en-US" sz="2400">
                        <a:latin typeface="Franklin Gothic Demi Cond" panose="020B0706030402020204" pitchFamily="34" charset="0"/>
                      </a:endParaRPr>
                    </a:p>
                  </a:txBody>
                  <a:tcPr/>
                </a:tc>
                <a:tc hMerge="1">
                  <a:txBody>
                    <a:bodyPr/>
                    <a:lstStyle/>
                    <a:p>
                      <a:pPr algn="ct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3092693840"/>
                  </a:ext>
                </a:extLst>
              </a:tr>
              <a:tr h="414335">
                <a:tc>
                  <a:txBody>
                    <a:bodyPr/>
                    <a:lstStyle/>
                    <a:p>
                      <a:pPr algn="ctr"/>
                      <a:r>
                        <a:rPr lang="en-US" altLang="zh-TW" sz="2400" dirty="0">
                          <a:latin typeface="Franklin Gothic Demi Cond" panose="020B0706030402020204" pitchFamily="34" charset="0"/>
                        </a:rPr>
                        <a:t>26</a:t>
                      </a: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tc>
                  <a:txBody>
                    <a:bodyPr/>
                    <a:lstStyle/>
                    <a:p>
                      <a:pPr algn="ctr"/>
                      <a:endParaRPr lang="zh-TW" altLang="en-US" sz="2400" dirty="0">
                        <a:latin typeface="Franklin Gothic Demi Cond" panose="020B0706030402020204" pitchFamily="34" charset="0"/>
                      </a:endParaRPr>
                    </a:p>
                  </a:txBody>
                  <a:tcPr/>
                </a:tc>
                <a:extLst>
                  <a:ext uri="{0D108BD9-81ED-4DB2-BD59-A6C34878D82A}">
                    <a16:rowId xmlns:a16="http://schemas.microsoft.com/office/drawing/2014/main" val="3547688157"/>
                  </a:ext>
                </a:extLst>
              </a:tr>
            </a:tbl>
          </a:graphicData>
        </a:graphic>
      </p:graphicFrame>
      <p:sp>
        <p:nvSpPr>
          <p:cNvPr id="6" name="文字方塊 5">
            <a:extLst>
              <a:ext uri="{FF2B5EF4-FFF2-40B4-BE49-F238E27FC236}">
                <a16:creationId xmlns:a16="http://schemas.microsoft.com/office/drawing/2014/main" id="{1D8F65E0-E016-4FB0-9E48-4ED608F8F5DF}"/>
              </a:ext>
            </a:extLst>
          </p:cNvPr>
          <p:cNvSpPr txBox="1"/>
          <p:nvPr/>
        </p:nvSpPr>
        <p:spPr>
          <a:xfrm>
            <a:off x="9435283" y="1515477"/>
            <a:ext cx="2835263" cy="2308324"/>
          </a:xfrm>
          <a:prstGeom prst="rect">
            <a:avLst/>
          </a:prstGeom>
          <a:noFill/>
        </p:spPr>
        <p:txBody>
          <a:bodyPr wrap="none" rtlCol="0">
            <a:spAutoFit/>
          </a:bodyPr>
          <a:lstStyle/>
          <a:p>
            <a:r>
              <a:rPr lang="en-US" altLang="zh-TW" dirty="0">
                <a:latin typeface="Franklin Gothic Demi Cond" panose="020B0706030402020204" pitchFamily="34" charset="0"/>
              </a:rPr>
              <a:t>Ans: </a:t>
            </a:r>
          </a:p>
          <a:p>
            <a:r>
              <a:rPr lang="en-US" altLang="zh-TW" dirty="0">
                <a:latin typeface="Franklin Gothic Demi Cond" panose="020B0706030402020204" pitchFamily="34" charset="0"/>
              </a:rPr>
              <a:t>Synonyms: h(k</a:t>
            </a:r>
            <a:r>
              <a:rPr lang="en-US" altLang="zh-TW" baseline="-25000" dirty="0">
                <a:latin typeface="Franklin Gothic Demi Cond" panose="020B0706030402020204" pitchFamily="34" charset="0"/>
              </a:rPr>
              <a:t>1</a:t>
            </a:r>
            <a:r>
              <a:rPr lang="en-US" altLang="zh-TW" dirty="0">
                <a:latin typeface="Franklin Gothic Demi Cond" panose="020B0706030402020204" pitchFamily="34" charset="0"/>
              </a:rPr>
              <a:t>) = h(k</a:t>
            </a:r>
            <a:r>
              <a:rPr lang="en-US" altLang="zh-TW" baseline="-25000" dirty="0">
                <a:latin typeface="Franklin Gothic Demi Cond" panose="020B0706030402020204" pitchFamily="34" charset="0"/>
              </a:rPr>
              <a:t>2</a:t>
            </a:r>
            <a:r>
              <a:rPr lang="en-US" altLang="zh-TW" dirty="0">
                <a:latin typeface="Franklin Gothic Demi Cond" panose="020B0706030402020204" pitchFamily="34" charset="0"/>
              </a:rPr>
              <a:t>) </a:t>
            </a:r>
          </a:p>
          <a:p>
            <a:pPr marL="285750" indent="-285750">
              <a:buFont typeface="Arial" panose="020B0604020202020204" pitchFamily="34" charset="0"/>
              <a:buChar char="•"/>
            </a:pPr>
            <a:r>
              <a:rPr lang="en-US" altLang="zh-TW" dirty="0">
                <a:latin typeface="Franklin Gothic Demi Cond" panose="020B0706030402020204" pitchFamily="34" charset="0"/>
              </a:rPr>
              <a:t>B, B2, B7</a:t>
            </a:r>
          </a:p>
          <a:p>
            <a:pPr marL="285750" indent="-285750">
              <a:buFont typeface="Arial" panose="020B0604020202020204" pitchFamily="34" charset="0"/>
              <a:buChar char="•"/>
            </a:pPr>
            <a:r>
              <a:rPr lang="en-US" altLang="zh-TW" dirty="0">
                <a:latin typeface="Franklin Gothic Demi Cond" panose="020B0706030402020204" pitchFamily="34" charset="0"/>
              </a:rPr>
              <a:t>C3, C2, C1, C6</a:t>
            </a:r>
          </a:p>
          <a:p>
            <a:pPr marL="285750" indent="-285750">
              <a:buFont typeface="Arial" panose="020B0604020202020204" pitchFamily="34" charset="0"/>
              <a:buChar char="•"/>
            </a:pPr>
            <a:r>
              <a:rPr lang="en-US" altLang="zh-TW" dirty="0">
                <a:latin typeface="Franklin Gothic Demi Cond" panose="020B0706030402020204" pitchFamily="34" charset="0"/>
              </a:rPr>
              <a:t>G, GG, GA</a:t>
            </a:r>
          </a:p>
          <a:p>
            <a:r>
              <a:rPr lang="en-US" altLang="zh-TW" dirty="0">
                <a:latin typeface="Franklin Gothic Demi Cond" panose="020B0706030402020204" pitchFamily="34" charset="0"/>
              </a:rPr>
              <a:t>Overflow: </a:t>
            </a:r>
          </a:p>
          <a:p>
            <a:r>
              <a:rPr lang="en-US" altLang="zh-TW" dirty="0">
                <a:latin typeface="Franklin Gothic Demi Cond" panose="020B0706030402020204" pitchFamily="34" charset="0"/>
              </a:rPr>
              <a:t>(Bucket3 have no empty slots)</a:t>
            </a:r>
          </a:p>
          <a:p>
            <a:pPr marL="285750" indent="-285750">
              <a:buFont typeface="Arial" panose="020B0604020202020204" pitchFamily="34" charset="0"/>
              <a:buChar char="•"/>
            </a:pPr>
            <a:r>
              <a:rPr lang="en-US" altLang="zh-TW" dirty="0">
                <a:latin typeface="Franklin Gothic Demi Cond" panose="020B0706030402020204" pitchFamily="34" charset="0"/>
              </a:rPr>
              <a:t>C6</a:t>
            </a:r>
            <a:endParaRPr lang="zh-TW" altLang="en-US" dirty="0">
              <a:latin typeface="Franklin Gothic Demi Cond" panose="020B0706030402020204" pitchFamily="34" charset="0"/>
            </a:endParaRPr>
          </a:p>
        </p:txBody>
      </p:sp>
    </p:spTree>
    <p:extLst>
      <p:ext uri="{BB962C8B-B14F-4D97-AF65-F5344CB8AC3E}">
        <p14:creationId xmlns:p14="http://schemas.microsoft.com/office/powerpoint/2010/main" val="68917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AB4DB5-B266-4BDD-A589-38B5E6FC9AB6}"/>
              </a:ext>
            </a:extLst>
          </p:cNvPr>
          <p:cNvSpPr>
            <a:spLocks noGrp="1"/>
          </p:cNvSpPr>
          <p:nvPr>
            <p:ph type="title"/>
          </p:nvPr>
        </p:nvSpPr>
        <p:spPr/>
        <p:txBody>
          <a:bodyPr>
            <a:normAutofit/>
          </a:bodyPr>
          <a:lstStyle/>
          <a:p>
            <a:r>
              <a:rPr lang="en-US" altLang="zh-TW" sz="3600" dirty="0"/>
              <a:t>Q2</a:t>
            </a:r>
            <a:endParaRPr lang="zh-TW" altLang="en-US" sz="3600" dirty="0"/>
          </a:p>
        </p:txBody>
      </p:sp>
      <p:sp>
        <p:nvSpPr>
          <p:cNvPr id="3" name="內容版面配置區 2">
            <a:extLst>
              <a:ext uri="{FF2B5EF4-FFF2-40B4-BE49-F238E27FC236}">
                <a16:creationId xmlns:a16="http://schemas.microsoft.com/office/drawing/2014/main" id="{89C7CF51-CDC6-46F1-B9FF-A146D79B482B}"/>
              </a:ext>
            </a:extLst>
          </p:cNvPr>
          <p:cNvSpPr>
            <a:spLocks noGrp="1"/>
          </p:cNvSpPr>
          <p:nvPr>
            <p:ph idx="1"/>
          </p:nvPr>
        </p:nvSpPr>
        <p:spPr/>
        <p:txBody>
          <a:bodyPr>
            <a:normAutofit/>
          </a:bodyPr>
          <a:lstStyle/>
          <a:p>
            <a:pPr lvl="0" algn="just"/>
            <a:r>
              <a:rPr lang="en-US" altLang="zh-TW" sz="2400" dirty="0"/>
              <a:t>Please propose a hash application. TAs provide the hash application in cryptography as below. Your answer should have the same integrity as TAs’ example.</a:t>
            </a:r>
            <a:endParaRPr lang="zh-TW" altLang="zh-TW" sz="2400" dirty="0"/>
          </a:p>
          <a:p>
            <a:pPr marL="731520" lvl="1" indent="-457200">
              <a:buFont typeface="+mj-lt"/>
              <a:buAutoNum type="alphaLcParenR"/>
            </a:pPr>
            <a:endParaRPr lang="zh-TW" altLang="en-US" sz="2250" dirty="0"/>
          </a:p>
        </p:txBody>
      </p:sp>
      <p:sp>
        <p:nvSpPr>
          <p:cNvPr id="4" name="投影片編號版面配置區 3">
            <a:extLst>
              <a:ext uri="{FF2B5EF4-FFF2-40B4-BE49-F238E27FC236}">
                <a16:creationId xmlns:a16="http://schemas.microsoft.com/office/drawing/2014/main" id="{31CABF08-F012-4D25-97C7-ADA00955559C}"/>
              </a:ext>
            </a:extLst>
          </p:cNvPr>
          <p:cNvSpPr>
            <a:spLocks noGrp="1"/>
          </p:cNvSpPr>
          <p:nvPr>
            <p:ph type="sldNum" sz="quarter" idx="12"/>
          </p:nvPr>
        </p:nvSpPr>
        <p:spPr/>
        <p:txBody>
          <a:bodyPr/>
          <a:lstStyle/>
          <a:p>
            <a:fld id="{FC749032-2A07-4AE8-BA90-74324CAE0C87}" type="slidenum">
              <a:rPr lang="en-US" altLang="zh-TW" smtClean="0"/>
              <a:pPr/>
              <a:t>5</a:t>
            </a:fld>
            <a:endParaRPr lang="en-US" altLang="en-US" dirty="0"/>
          </a:p>
        </p:txBody>
      </p:sp>
    </p:spTree>
    <p:extLst>
      <p:ext uri="{BB962C8B-B14F-4D97-AF65-F5344CB8AC3E}">
        <p14:creationId xmlns:p14="http://schemas.microsoft.com/office/powerpoint/2010/main" val="350274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1159E3-99E4-49B0-AF48-A811D2C80EB2}"/>
              </a:ext>
            </a:extLst>
          </p:cNvPr>
          <p:cNvSpPr>
            <a:spLocks noGrp="1"/>
          </p:cNvSpPr>
          <p:nvPr>
            <p:ph type="title"/>
          </p:nvPr>
        </p:nvSpPr>
        <p:spPr/>
        <p:txBody>
          <a:bodyPr>
            <a:normAutofit/>
          </a:bodyPr>
          <a:lstStyle/>
          <a:p>
            <a:r>
              <a:rPr lang="en-US" altLang="zh-TW" sz="3600" dirty="0"/>
              <a:t>Q2_Ans</a:t>
            </a:r>
            <a:r>
              <a:rPr lang="zh-TW" altLang="en-US" sz="3600" dirty="0"/>
              <a:t> </a:t>
            </a:r>
            <a:r>
              <a:rPr lang="en-US" altLang="zh-TW" sz="3600" dirty="0"/>
              <a:t>(1)</a:t>
            </a:r>
            <a:endParaRPr lang="zh-TW" altLang="en-US" sz="3600" dirty="0"/>
          </a:p>
        </p:txBody>
      </p:sp>
      <p:sp>
        <p:nvSpPr>
          <p:cNvPr id="3" name="內容版面配置區 2">
            <a:extLst>
              <a:ext uri="{FF2B5EF4-FFF2-40B4-BE49-F238E27FC236}">
                <a16:creationId xmlns:a16="http://schemas.microsoft.com/office/drawing/2014/main" id="{1A007E6E-7D66-42BD-8404-BCCCDC86F42B}"/>
              </a:ext>
            </a:extLst>
          </p:cNvPr>
          <p:cNvSpPr>
            <a:spLocks noGrp="1"/>
          </p:cNvSpPr>
          <p:nvPr>
            <p:ph idx="1"/>
          </p:nvPr>
        </p:nvSpPr>
        <p:spPr/>
        <p:txBody>
          <a:bodyPr>
            <a:normAutofit/>
          </a:bodyPr>
          <a:lstStyle/>
          <a:p>
            <a:r>
              <a:rPr lang="en-US" altLang="zh-TW" sz="2400" dirty="0"/>
              <a:t>Secure Hash Algorithm (SHA)</a:t>
            </a:r>
            <a:r>
              <a:rPr lang="zh-TW" altLang="en-US" sz="2400" dirty="0"/>
              <a:t>，這邊舉例</a:t>
            </a:r>
            <a:r>
              <a:rPr lang="en-US" altLang="zh-TW" sz="2400" dirty="0"/>
              <a:t>SHA-1</a:t>
            </a:r>
            <a:r>
              <a:rPr lang="zh-TW" altLang="en-US" sz="2400" dirty="0"/>
              <a:t>：</a:t>
            </a:r>
            <a:endParaRPr lang="en-US" altLang="zh-TW" sz="2400" dirty="0"/>
          </a:p>
          <a:p>
            <a:pPr lvl="1"/>
            <a:r>
              <a:rPr lang="en-US" altLang="zh-TW" sz="2250" dirty="0"/>
              <a:t>『</a:t>
            </a:r>
            <a:r>
              <a:rPr lang="zh-TW" altLang="en-US" sz="2250" dirty="0"/>
              <a:t>安全雜湊演算法</a:t>
            </a:r>
            <a:r>
              <a:rPr lang="en-US" altLang="zh-TW" sz="2250" dirty="0"/>
              <a:t>』</a:t>
            </a:r>
            <a:r>
              <a:rPr lang="zh-TW" altLang="en-US" sz="2250" dirty="0"/>
              <a:t>（</a:t>
            </a:r>
            <a:r>
              <a:rPr lang="en-US" altLang="zh-TW" sz="2250" dirty="0"/>
              <a:t>Secure Hash Algorithm, SHA</a:t>
            </a:r>
            <a:r>
              <a:rPr lang="zh-TW" altLang="en-US" sz="2250" dirty="0"/>
              <a:t>）是美國 </a:t>
            </a:r>
            <a:r>
              <a:rPr lang="en-US" altLang="zh-TW" sz="2250" dirty="0"/>
              <a:t>NIST </a:t>
            </a:r>
            <a:r>
              <a:rPr lang="zh-TW" altLang="en-US" sz="2250" dirty="0"/>
              <a:t>所制定的標準，於 </a:t>
            </a:r>
            <a:r>
              <a:rPr lang="en-US" altLang="zh-TW" sz="2250" dirty="0"/>
              <a:t>1993 </a:t>
            </a:r>
            <a:r>
              <a:rPr lang="zh-TW" altLang="en-US" sz="2250" dirty="0"/>
              <a:t>年與 </a:t>
            </a:r>
            <a:r>
              <a:rPr lang="en-US" altLang="zh-TW" sz="2250" dirty="0"/>
              <a:t>1995 </a:t>
            </a:r>
            <a:r>
              <a:rPr lang="zh-TW" altLang="en-US" sz="2250" dirty="0"/>
              <a:t>年分別發表 </a:t>
            </a:r>
            <a:r>
              <a:rPr lang="en-US" altLang="zh-TW" sz="2250" dirty="0"/>
              <a:t>FIPS PUB 180 </a:t>
            </a:r>
            <a:r>
              <a:rPr lang="zh-TW" altLang="en-US" sz="2250" dirty="0"/>
              <a:t>與 </a:t>
            </a:r>
            <a:r>
              <a:rPr lang="en-US" altLang="zh-TW" sz="2250" dirty="0"/>
              <a:t>FIPS PUB 180-1</a:t>
            </a:r>
            <a:r>
              <a:rPr lang="zh-TW" altLang="en-US" sz="2250" dirty="0"/>
              <a:t>，目前都通稱後面的版本為 </a:t>
            </a:r>
            <a:r>
              <a:rPr lang="en-US" altLang="zh-TW" sz="2250" dirty="0"/>
              <a:t>SHA-1</a:t>
            </a:r>
            <a:r>
              <a:rPr lang="zh-TW" altLang="en-US" sz="2250" dirty="0"/>
              <a:t>。</a:t>
            </a:r>
            <a:endParaRPr lang="en-US" altLang="zh-TW" sz="2250" dirty="0"/>
          </a:p>
          <a:p>
            <a:pPr lvl="1"/>
            <a:r>
              <a:rPr lang="zh-TW" altLang="en-US" sz="2250" dirty="0"/>
              <a:t>網路安全相關課程，會介紹</a:t>
            </a:r>
            <a:r>
              <a:rPr lang="en-US" altLang="zh-TW" sz="2250" dirty="0"/>
              <a:t>SHA</a:t>
            </a:r>
            <a:r>
              <a:rPr lang="zh-TW" altLang="en-US" sz="2250" dirty="0"/>
              <a:t>系列跟</a:t>
            </a:r>
            <a:r>
              <a:rPr lang="en-US" altLang="zh-TW" sz="2250" dirty="0"/>
              <a:t>MD</a:t>
            </a:r>
            <a:r>
              <a:rPr lang="zh-TW" altLang="en-US" sz="2250" dirty="0"/>
              <a:t>系列相關的知識及應用。</a:t>
            </a:r>
            <a:endParaRPr lang="en-US" altLang="zh-TW" sz="2250" dirty="0"/>
          </a:p>
          <a:p>
            <a:pPr lvl="1"/>
            <a:r>
              <a:rPr lang="en-US" altLang="zh-TW" sz="2250" dirty="0"/>
              <a:t>SHA </a:t>
            </a:r>
            <a:r>
              <a:rPr lang="zh-TW" altLang="en-US" sz="2250" dirty="0"/>
              <a:t>是以 </a:t>
            </a:r>
            <a:r>
              <a:rPr lang="en-US" altLang="zh-TW" sz="2250" dirty="0"/>
              <a:t>MD4 </a:t>
            </a:r>
            <a:r>
              <a:rPr lang="zh-TW" altLang="en-US" sz="2250" dirty="0"/>
              <a:t>為基礎發展出來的，其設計方式與 </a:t>
            </a:r>
            <a:r>
              <a:rPr lang="en-US" altLang="zh-TW" sz="2250" dirty="0"/>
              <a:t>MD5 </a:t>
            </a:r>
            <a:r>
              <a:rPr lang="zh-TW" altLang="en-US" sz="2250" dirty="0"/>
              <a:t>非常相似。首先我們列出 </a:t>
            </a:r>
            <a:r>
              <a:rPr lang="en-US" altLang="zh-TW" sz="2250" dirty="0"/>
              <a:t>SHA-1 </a:t>
            </a:r>
            <a:r>
              <a:rPr lang="zh-TW" altLang="en-US" sz="2250" dirty="0"/>
              <a:t>的特性，再來推演它的演算法，特性如下：</a:t>
            </a:r>
            <a:endParaRPr lang="en-US" altLang="zh-TW" sz="2250" dirty="0"/>
          </a:p>
          <a:p>
            <a:pPr lvl="2"/>
            <a:r>
              <a:rPr lang="zh-TW" altLang="en-US" sz="2100" dirty="0"/>
              <a:t>可以輸入不定長度的訊息，但不可以超過 </a:t>
            </a:r>
            <a:r>
              <a:rPr lang="en-US" altLang="zh-TW" sz="2100" dirty="0"/>
              <a:t>2</a:t>
            </a:r>
            <a:r>
              <a:rPr lang="en-US" altLang="zh-TW" sz="2100" baseline="30000" dirty="0"/>
              <a:t>64</a:t>
            </a:r>
            <a:r>
              <a:rPr lang="zh-TW" altLang="en-US" sz="2100" dirty="0"/>
              <a:t> 個位元。</a:t>
            </a:r>
            <a:endParaRPr lang="en-US" altLang="zh-TW" sz="2100" dirty="0"/>
          </a:p>
          <a:p>
            <a:pPr lvl="2"/>
            <a:r>
              <a:rPr lang="zh-TW" altLang="en-US" sz="2100" dirty="0"/>
              <a:t>附加位元後的訊息，以 </a:t>
            </a:r>
            <a:r>
              <a:rPr lang="en-US" altLang="zh-TW" sz="2100" dirty="0"/>
              <a:t>512 </a:t>
            </a:r>
            <a:r>
              <a:rPr lang="zh-TW" altLang="en-US" sz="2100" dirty="0"/>
              <a:t>位元為單位。</a:t>
            </a:r>
            <a:endParaRPr lang="en-US" altLang="zh-TW" sz="2100" dirty="0"/>
          </a:p>
          <a:p>
            <a:pPr lvl="2"/>
            <a:r>
              <a:rPr lang="zh-TW" altLang="en-US" sz="2100" dirty="0"/>
              <a:t>每個步驟計算與最後運算的結果，皆得到 </a:t>
            </a:r>
            <a:r>
              <a:rPr lang="en-US" altLang="zh-TW" sz="2100" dirty="0"/>
              <a:t>160 </a:t>
            </a:r>
            <a:r>
              <a:rPr lang="zh-TW" altLang="en-US" sz="2100" dirty="0"/>
              <a:t>個位元的雜湊值。</a:t>
            </a:r>
          </a:p>
        </p:txBody>
      </p:sp>
      <p:sp>
        <p:nvSpPr>
          <p:cNvPr id="4" name="投影片編號版面配置區 3">
            <a:extLst>
              <a:ext uri="{FF2B5EF4-FFF2-40B4-BE49-F238E27FC236}">
                <a16:creationId xmlns:a16="http://schemas.microsoft.com/office/drawing/2014/main" id="{3084992C-600B-4785-A9D2-7807B0FD607F}"/>
              </a:ext>
            </a:extLst>
          </p:cNvPr>
          <p:cNvSpPr>
            <a:spLocks noGrp="1"/>
          </p:cNvSpPr>
          <p:nvPr>
            <p:ph type="sldNum" sz="quarter" idx="12"/>
          </p:nvPr>
        </p:nvSpPr>
        <p:spPr/>
        <p:txBody>
          <a:bodyPr/>
          <a:lstStyle/>
          <a:p>
            <a:fld id="{FC749032-2A07-4AE8-BA90-74324CAE0C87}" type="slidenum">
              <a:rPr lang="en-US" altLang="zh-TW" smtClean="0"/>
              <a:pPr/>
              <a:t>6</a:t>
            </a:fld>
            <a:endParaRPr lang="en-US" altLang="en-US" dirty="0"/>
          </a:p>
        </p:txBody>
      </p:sp>
      <p:sp>
        <p:nvSpPr>
          <p:cNvPr id="6" name="文字方塊 5">
            <a:extLst>
              <a:ext uri="{FF2B5EF4-FFF2-40B4-BE49-F238E27FC236}">
                <a16:creationId xmlns:a16="http://schemas.microsoft.com/office/drawing/2014/main" id="{490F59C0-B994-4E74-923A-B863E7C0173F}"/>
              </a:ext>
            </a:extLst>
          </p:cNvPr>
          <p:cNvSpPr txBox="1"/>
          <p:nvPr/>
        </p:nvSpPr>
        <p:spPr>
          <a:xfrm>
            <a:off x="0" y="6601968"/>
            <a:ext cx="2587568" cy="246221"/>
          </a:xfrm>
          <a:prstGeom prst="rect">
            <a:avLst/>
          </a:prstGeom>
          <a:noFill/>
        </p:spPr>
        <p:txBody>
          <a:bodyPr wrap="none" rtlCol="0">
            <a:spAutoFit/>
          </a:bodyPr>
          <a:lstStyle/>
          <a:p>
            <a:r>
              <a:rPr lang="en-US" altLang="zh-TW" sz="1000" dirty="0">
                <a:latin typeface="Franklin Gothic Demi Cond" panose="020B0706030402020204" pitchFamily="34" charset="0"/>
              </a:rPr>
              <a:t>Ref: </a:t>
            </a:r>
            <a:r>
              <a:rPr lang="zh-TW" altLang="en-US" sz="1000" dirty="0">
                <a:latin typeface="Franklin Gothic Demi Cond" panose="020B0706030402020204" pitchFamily="34" charset="0"/>
                <a:hlinkClick r:id="rId2"/>
              </a:rPr>
              <a:t>翻轉電子書系列：資訊與網路安全概論</a:t>
            </a:r>
            <a:endParaRPr lang="zh-TW" altLang="en-US" sz="1000" dirty="0">
              <a:latin typeface="Franklin Gothic Demi Cond" panose="020B0706030402020204" pitchFamily="34" charset="0"/>
            </a:endParaRPr>
          </a:p>
        </p:txBody>
      </p:sp>
    </p:spTree>
    <p:extLst>
      <p:ext uri="{BB962C8B-B14F-4D97-AF65-F5344CB8AC3E}">
        <p14:creationId xmlns:p14="http://schemas.microsoft.com/office/powerpoint/2010/main" val="47693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BA58EF-9D0D-4974-963B-AA8E03BE6486}"/>
              </a:ext>
            </a:extLst>
          </p:cNvPr>
          <p:cNvSpPr>
            <a:spLocks noGrp="1"/>
          </p:cNvSpPr>
          <p:nvPr>
            <p:ph type="title"/>
          </p:nvPr>
        </p:nvSpPr>
        <p:spPr/>
        <p:txBody>
          <a:bodyPr>
            <a:normAutofit/>
          </a:bodyPr>
          <a:lstStyle/>
          <a:p>
            <a:r>
              <a:rPr lang="en-US" altLang="zh-TW" sz="3600" dirty="0"/>
              <a:t>Q2_Ans</a:t>
            </a:r>
            <a:r>
              <a:rPr lang="zh-TW" altLang="en-US" sz="3600" dirty="0"/>
              <a:t> </a:t>
            </a:r>
            <a:r>
              <a:rPr lang="en-US" altLang="zh-TW" sz="3600" dirty="0"/>
              <a:t>(2)</a:t>
            </a:r>
            <a:endParaRPr lang="zh-TW" altLang="en-US" sz="3200" dirty="0"/>
          </a:p>
        </p:txBody>
      </p:sp>
      <p:pic>
        <p:nvPicPr>
          <p:cNvPr id="5" name="內容版面配置區 4">
            <a:extLst>
              <a:ext uri="{FF2B5EF4-FFF2-40B4-BE49-F238E27FC236}">
                <a16:creationId xmlns:a16="http://schemas.microsoft.com/office/drawing/2014/main" id="{BE2A6FFA-AF98-4E1E-86E6-544B7F523864}"/>
              </a:ext>
            </a:extLst>
          </p:cNvPr>
          <p:cNvPicPr>
            <a:picLocks noGrp="1" noChangeAspect="1"/>
          </p:cNvPicPr>
          <p:nvPr>
            <p:ph idx="1"/>
          </p:nvPr>
        </p:nvPicPr>
        <p:blipFill>
          <a:blip r:embed="rId2"/>
          <a:stretch>
            <a:fillRect/>
          </a:stretch>
        </p:blipFill>
        <p:spPr>
          <a:xfrm>
            <a:off x="322146" y="1706340"/>
            <a:ext cx="4365112" cy="4895628"/>
          </a:xfrm>
          <a:prstGeom prst="rect">
            <a:avLst/>
          </a:prstGeom>
        </p:spPr>
      </p:pic>
      <p:sp>
        <p:nvSpPr>
          <p:cNvPr id="4" name="投影片編號版面配置區 3">
            <a:extLst>
              <a:ext uri="{FF2B5EF4-FFF2-40B4-BE49-F238E27FC236}">
                <a16:creationId xmlns:a16="http://schemas.microsoft.com/office/drawing/2014/main" id="{3F8158D3-0AB6-4271-8DBA-C4AD11046EC1}"/>
              </a:ext>
            </a:extLst>
          </p:cNvPr>
          <p:cNvSpPr>
            <a:spLocks noGrp="1"/>
          </p:cNvSpPr>
          <p:nvPr>
            <p:ph type="sldNum" sz="quarter" idx="12"/>
          </p:nvPr>
        </p:nvSpPr>
        <p:spPr/>
        <p:txBody>
          <a:bodyPr/>
          <a:lstStyle/>
          <a:p>
            <a:fld id="{FC749032-2A07-4AE8-BA90-74324CAE0C87}" type="slidenum">
              <a:rPr lang="en-US" altLang="zh-TW" smtClean="0"/>
              <a:pPr/>
              <a:t>7</a:t>
            </a:fld>
            <a:endParaRPr lang="en-US" altLang="en-US" dirty="0"/>
          </a:p>
        </p:txBody>
      </p:sp>
      <p:sp>
        <p:nvSpPr>
          <p:cNvPr id="6" name="文字方塊 5">
            <a:extLst>
              <a:ext uri="{FF2B5EF4-FFF2-40B4-BE49-F238E27FC236}">
                <a16:creationId xmlns:a16="http://schemas.microsoft.com/office/drawing/2014/main" id="{77FF6153-6AE2-4683-9346-9830416F8993}"/>
              </a:ext>
            </a:extLst>
          </p:cNvPr>
          <p:cNvSpPr txBox="1"/>
          <p:nvPr/>
        </p:nvSpPr>
        <p:spPr>
          <a:xfrm>
            <a:off x="4384807" y="1793047"/>
            <a:ext cx="8195962" cy="1477328"/>
          </a:xfrm>
          <a:prstGeom prst="rect">
            <a:avLst/>
          </a:prstGeom>
          <a:noFill/>
        </p:spPr>
        <p:txBody>
          <a:bodyPr wrap="none" rtlCol="0">
            <a:spAutoFit/>
          </a:bodyPr>
          <a:lstStyle/>
          <a:p>
            <a:pPr marL="285750" indent="-285750">
              <a:buFont typeface="Arial" panose="020B0604020202020204" pitchFamily="34" charset="0"/>
              <a:buChar char="•"/>
            </a:pPr>
            <a:r>
              <a:rPr lang="en-US" altLang="zh-TW" dirty="0">
                <a:latin typeface="Franklin Gothic Demi Cond" panose="020B0706030402020204" pitchFamily="34" charset="0"/>
              </a:rPr>
              <a:t>P</a:t>
            </a:r>
            <a:r>
              <a:rPr lang="en-US" altLang="zh-TW" baseline="-25000" dirty="0">
                <a:latin typeface="Franklin Gothic Demi Cond" panose="020B0706030402020204" pitchFamily="34" charset="0"/>
              </a:rPr>
              <a:t>q</a:t>
            </a:r>
            <a:r>
              <a:rPr lang="en-US" altLang="zh-TW" dirty="0">
                <a:latin typeface="Franklin Gothic Demi Cond" panose="020B0706030402020204" pitchFamily="34" charset="0"/>
              </a:rPr>
              <a:t> </a:t>
            </a:r>
            <a:r>
              <a:rPr lang="zh-TW" altLang="en-US" dirty="0">
                <a:latin typeface="Franklin Gothic Demi Cond" panose="020B0706030402020204" pitchFamily="34" charset="0"/>
              </a:rPr>
              <a:t>傳遞訊息</a:t>
            </a:r>
            <a:r>
              <a:rPr lang="en-US" altLang="zh-TW" dirty="0">
                <a:latin typeface="Franklin Gothic Demi Cond" panose="020B0706030402020204" pitchFamily="34" charset="0"/>
              </a:rPr>
              <a:t>(</a:t>
            </a:r>
            <a:r>
              <a:rPr lang="zh-TW" altLang="en-US" dirty="0">
                <a:latin typeface="Franklin Gothic Demi Cond" panose="020B0706030402020204" pitchFamily="34" charset="0"/>
              </a:rPr>
              <a:t>將</a:t>
            </a:r>
            <a:r>
              <a:rPr lang="en-US" altLang="zh-TW" dirty="0">
                <a:latin typeface="Franklin Gothic Demi Cond" panose="020B0706030402020204" pitchFamily="34" charset="0"/>
              </a:rPr>
              <a:t>m bits</a:t>
            </a:r>
            <a:r>
              <a:rPr lang="zh-TW" altLang="en-US" dirty="0">
                <a:latin typeface="Franklin Gothic Demi Cond" panose="020B0706030402020204" pitchFamily="34" charset="0"/>
              </a:rPr>
              <a:t>的</a:t>
            </a:r>
            <a:r>
              <a:rPr lang="en-US" altLang="zh-TW" dirty="0">
                <a:latin typeface="Franklin Gothic Demi Cond" panose="020B0706030402020204" pitchFamily="34" charset="0"/>
              </a:rPr>
              <a:t>message</a:t>
            </a:r>
            <a:r>
              <a:rPr lang="zh-TW" altLang="en-US" dirty="0">
                <a:latin typeface="Franklin Gothic Demi Cond" panose="020B0706030402020204" pitchFamily="34" charset="0"/>
              </a:rPr>
              <a:t>透過</a:t>
            </a:r>
            <a:r>
              <a:rPr lang="en-US" altLang="zh-TW" dirty="0">
                <a:latin typeface="Franklin Gothic Demi Cond" panose="020B0706030402020204" pitchFamily="34" charset="0"/>
              </a:rPr>
              <a:t>Padding</a:t>
            </a:r>
            <a:r>
              <a:rPr lang="zh-TW" altLang="en-US" dirty="0">
                <a:latin typeface="Franklin Gothic Demi Cond" panose="020B0706030402020204" pitchFamily="34" charset="0"/>
              </a:rPr>
              <a:t>，並使得每一輸出區塊為</a:t>
            </a:r>
            <a:r>
              <a:rPr lang="en-US" altLang="zh-TW" dirty="0">
                <a:latin typeface="Franklin Gothic Demi Cond" panose="020B0706030402020204" pitchFamily="34" charset="0"/>
              </a:rPr>
              <a:t>512bits)</a:t>
            </a:r>
          </a:p>
          <a:p>
            <a:pPr marL="285750" indent="-285750">
              <a:buFont typeface="Arial" panose="020B0604020202020204" pitchFamily="34" charset="0"/>
              <a:buChar char="•"/>
            </a:pPr>
            <a:r>
              <a:rPr lang="en-US" altLang="zh-TW" dirty="0">
                <a:latin typeface="Franklin Gothic Demi Cond" panose="020B0706030402020204" pitchFamily="34" charset="0"/>
              </a:rPr>
              <a:t>h(k)</a:t>
            </a:r>
            <a:r>
              <a:rPr lang="zh-TW" altLang="en-US" dirty="0">
                <a:latin typeface="Franklin Gothic Demi Cond" panose="020B0706030402020204" pitchFamily="34" charset="0"/>
              </a:rPr>
              <a:t> 為</a:t>
            </a:r>
            <a:r>
              <a:rPr lang="en-US" altLang="zh-TW" dirty="0">
                <a:latin typeface="Franklin Gothic Demi Cond" panose="020B0706030402020204" pitchFamily="34" charset="0"/>
              </a:rPr>
              <a:t>160 bits</a:t>
            </a:r>
            <a:r>
              <a:rPr lang="zh-TW" altLang="en-US" dirty="0">
                <a:latin typeface="Franklin Gothic Demi Cond" panose="020B0706030402020204" pitchFamily="34" charset="0"/>
              </a:rPr>
              <a:t>，會切分成</a:t>
            </a:r>
            <a:r>
              <a:rPr lang="en-US" altLang="zh-TW" dirty="0">
                <a:latin typeface="Franklin Gothic Demi Cond" panose="020B0706030402020204" pitchFamily="34" charset="0"/>
              </a:rPr>
              <a:t>5</a:t>
            </a:r>
            <a:r>
              <a:rPr lang="zh-TW" altLang="en-US" dirty="0">
                <a:latin typeface="Franklin Gothic Demi Cond" panose="020B0706030402020204" pitchFamily="34" charset="0"/>
              </a:rPr>
              <a:t>個</a:t>
            </a:r>
            <a:r>
              <a:rPr lang="en-US" altLang="zh-TW" dirty="0">
                <a:latin typeface="Franklin Gothic Demi Cond" panose="020B0706030402020204" pitchFamily="34" charset="0"/>
              </a:rPr>
              <a:t>32bits register</a:t>
            </a:r>
            <a:r>
              <a:rPr lang="zh-TW" altLang="en-US" dirty="0">
                <a:latin typeface="Franklin Gothic Demi Cond" panose="020B0706030402020204" pitchFamily="34" charset="0"/>
              </a:rPr>
              <a:t>做運算 </a:t>
            </a:r>
            <a:endParaRPr lang="en-US" altLang="zh-TW" dirty="0">
              <a:latin typeface="Franklin Gothic Demi Cond" panose="020B0706030402020204" pitchFamily="34" charset="0"/>
            </a:endParaRPr>
          </a:p>
          <a:p>
            <a:pPr marL="285750" indent="-285750">
              <a:buFont typeface="Arial" panose="020B0604020202020204" pitchFamily="34" charset="0"/>
              <a:buChar char="•"/>
            </a:pPr>
            <a:r>
              <a:rPr lang="zh-TW" altLang="en-US" dirty="0">
                <a:latin typeface="Franklin Gothic Demi Cond" panose="020B0706030402020204" pitchFamily="34" charset="0"/>
              </a:rPr>
              <a:t>運算分成 </a:t>
            </a:r>
            <a:r>
              <a:rPr lang="en-US" altLang="zh-TW" dirty="0">
                <a:latin typeface="Franklin Gothic Demi Cond" panose="020B0706030402020204" pitchFamily="34" charset="0"/>
              </a:rPr>
              <a:t>4</a:t>
            </a:r>
            <a:r>
              <a:rPr lang="zh-TW" altLang="en-US" dirty="0">
                <a:latin typeface="Franklin Gothic Demi Cond" panose="020B0706030402020204" pitchFamily="34" charset="0"/>
              </a:rPr>
              <a:t> </a:t>
            </a:r>
            <a:r>
              <a:rPr lang="en-US" altLang="zh-TW" dirty="0">
                <a:latin typeface="Franklin Gothic Demi Cond" panose="020B0706030402020204" pitchFamily="34" charset="0"/>
              </a:rPr>
              <a:t>rounds</a:t>
            </a:r>
            <a:r>
              <a:rPr lang="zh-TW" altLang="en-US" dirty="0">
                <a:latin typeface="Franklin Gothic Demi Cond" panose="020B0706030402020204" pitchFamily="34" charset="0"/>
              </a:rPr>
              <a:t>，每一</a:t>
            </a:r>
            <a:r>
              <a:rPr lang="en-US" altLang="zh-TW" dirty="0">
                <a:latin typeface="Franklin Gothic Demi Cond" panose="020B0706030402020204" pitchFamily="34" charset="0"/>
              </a:rPr>
              <a:t>round</a:t>
            </a:r>
            <a:r>
              <a:rPr lang="zh-TW" altLang="en-US" dirty="0">
                <a:latin typeface="Franklin Gothic Demi Cond" panose="020B0706030402020204" pitchFamily="34" charset="0"/>
              </a:rPr>
              <a:t>進行</a:t>
            </a:r>
            <a:r>
              <a:rPr lang="en-US" altLang="zh-TW" dirty="0">
                <a:latin typeface="Franklin Gothic Demi Cond" panose="020B0706030402020204" pitchFamily="34" charset="0"/>
              </a:rPr>
              <a:t>20</a:t>
            </a:r>
            <a:r>
              <a:rPr lang="zh-TW" altLang="en-US" dirty="0">
                <a:latin typeface="Franklin Gothic Demi Cond" panose="020B0706030402020204" pitchFamily="34" charset="0"/>
              </a:rPr>
              <a:t>次加法、</a:t>
            </a:r>
            <a:r>
              <a:rPr lang="en-US" altLang="zh-TW" dirty="0">
                <a:latin typeface="Franklin Gothic Demi Cond" panose="020B0706030402020204" pitchFamily="34" charset="0"/>
              </a:rPr>
              <a:t>XOR</a:t>
            </a:r>
            <a:r>
              <a:rPr lang="zh-TW" altLang="en-US" dirty="0">
                <a:latin typeface="Franklin Gothic Demi Cond" panose="020B0706030402020204" pitchFamily="34" charset="0"/>
              </a:rPr>
              <a:t>、</a:t>
            </a:r>
            <a:r>
              <a:rPr lang="en-US" altLang="zh-TW" dirty="0">
                <a:latin typeface="Franklin Gothic Demi Cond" panose="020B0706030402020204" pitchFamily="34" charset="0"/>
              </a:rPr>
              <a:t>shift</a:t>
            </a:r>
            <a:r>
              <a:rPr lang="zh-TW" altLang="en-US" dirty="0">
                <a:latin typeface="Franklin Gothic Demi Cond" panose="020B0706030402020204" pitchFamily="34" charset="0"/>
              </a:rPr>
              <a:t>運算</a:t>
            </a:r>
            <a:endParaRPr lang="en-US" altLang="zh-TW" dirty="0">
              <a:latin typeface="Franklin Gothic Demi Cond" panose="020B0706030402020204" pitchFamily="34" charset="0"/>
            </a:endParaRPr>
          </a:p>
          <a:p>
            <a:pPr marL="285750" indent="-285750">
              <a:buFont typeface="Arial" panose="020B0604020202020204" pitchFamily="34" charset="0"/>
              <a:buChar char="•"/>
            </a:pPr>
            <a:r>
              <a:rPr lang="zh-TW" altLang="en-US" dirty="0">
                <a:latin typeface="Franklin Gothic Demi Cond" panose="020B0706030402020204" pitchFamily="34" charset="0"/>
              </a:rPr>
              <a:t>總共重複做</a:t>
            </a:r>
            <a:r>
              <a:rPr lang="en-US" altLang="zh-TW" dirty="0">
                <a:latin typeface="Franklin Gothic Demi Cond" panose="020B0706030402020204" pitchFamily="34" charset="0"/>
              </a:rPr>
              <a:t>80</a:t>
            </a:r>
            <a:r>
              <a:rPr lang="zh-TW" altLang="en-US" dirty="0">
                <a:latin typeface="Franklin Gothic Demi Cond" panose="020B0706030402020204" pitchFamily="34" charset="0"/>
              </a:rPr>
              <a:t>次，最後再打亂位置排序利用</a:t>
            </a:r>
            <a:r>
              <a:rPr lang="en-US" altLang="zh-TW" dirty="0">
                <a:latin typeface="Franklin Gothic Demi Cond" panose="020B0706030402020204" pitchFamily="34" charset="0"/>
              </a:rPr>
              <a:t>logical 32bits SUM</a:t>
            </a:r>
          </a:p>
          <a:p>
            <a:r>
              <a:rPr lang="zh-TW" altLang="en-US" dirty="0">
                <a:latin typeface="Franklin Gothic Demi Cond" panose="020B0706030402020204" pitchFamily="34" charset="0"/>
              </a:rPr>
              <a:t>產生</a:t>
            </a:r>
            <a:r>
              <a:rPr lang="en-US" altLang="zh-TW" dirty="0">
                <a:latin typeface="Franklin Gothic Demi Cond" panose="020B0706030402020204" pitchFamily="34" charset="0"/>
              </a:rPr>
              <a:t>160 bits hash value</a:t>
            </a:r>
            <a:r>
              <a:rPr lang="zh-TW" altLang="en-US" dirty="0">
                <a:latin typeface="Franklin Gothic Demi Cond" panose="020B0706030402020204" pitchFamily="34" charset="0"/>
              </a:rPr>
              <a:t>。</a:t>
            </a:r>
            <a:endParaRPr lang="en-US" altLang="zh-TW" dirty="0">
              <a:latin typeface="Franklin Gothic Demi Cond" panose="020B0706030402020204" pitchFamily="34" charset="0"/>
            </a:endParaRPr>
          </a:p>
        </p:txBody>
      </p:sp>
      <p:sp>
        <p:nvSpPr>
          <p:cNvPr id="7" name="文字方塊 6">
            <a:extLst>
              <a:ext uri="{FF2B5EF4-FFF2-40B4-BE49-F238E27FC236}">
                <a16:creationId xmlns:a16="http://schemas.microsoft.com/office/drawing/2014/main" id="{78F0F7FA-9913-400F-846A-7FAAD5FC4981}"/>
              </a:ext>
            </a:extLst>
          </p:cNvPr>
          <p:cNvSpPr txBox="1"/>
          <p:nvPr/>
        </p:nvSpPr>
        <p:spPr>
          <a:xfrm>
            <a:off x="245886" y="2794565"/>
            <a:ext cx="1016625" cy="307777"/>
          </a:xfrm>
          <a:prstGeom prst="rect">
            <a:avLst/>
          </a:prstGeom>
          <a:noFill/>
        </p:spPr>
        <p:txBody>
          <a:bodyPr wrap="none" rtlCol="0">
            <a:spAutoFit/>
          </a:bodyPr>
          <a:lstStyle/>
          <a:p>
            <a:r>
              <a:rPr lang="zh-TW" altLang="en-US" sz="1400" dirty="0">
                <a:solidFill>
                  <a:srgbClr val="FF0000"/>
                </a:solidFill>
                <a:latin typeface="Franklin Gothic Demi Cond" panose="020B0706030402020204" pitchFamily="34" charset="0"/>
              </a:rPr>
              <a:t>每次</a:t>
            </a:r>
            <a:r>
              <a:rPr lang="en-US" altLang="zh-TW" sz="1400" dirty="0">
                <a:solidFill>
                  <a:srgbClr val="FF0000"/>
                </a:solidFill>
                <a:latin typeface="Franklin Gothic Demi Cond" panose="020B0706030402020204" pitchFamily="34" charset="0"/>
              </a:rPr>
              <a:t>32</a:t>
            </a:r>
            <a:r>
              <a:rPr lang="zh-TW" altLang="en-US" sz="1400" dirty="0">
                <a:solidFill>
                  <a:srgbClr val="FF0000"/>
                </a:solidFill>
                <a:latin typeface="Franklin Gothic Demi Cond" panose="020B0706030402020204" pitchFamily="34" charset="0"/>
              </a:rPr>
              <a:t> </a:t>
            </a:r>
            <a:r>
              <a:rPr lang="en-US" altLang="zh-TW" sz="1400" dirty="0">
                <a:solidFill>
                  <a:srgbClr val="FF0000"/>
                </a:solidFill>
                <a:latin typeface="Franklin Gothic Demi Cond" panose="020B0706030402020204" pitchFamily="34" charset="0"/>
              </a:rPr>
              <a:t>bits</a:t>
            </a:r>
            <a:endParaRPr lang="zh-TW" altLang="en-US" sz="1400" dirty="0">
              <a:solidFill>
                <a:srgbClr val="FF0000"/>
              </a:solidFill>
              <a:latin typeface="Franklin Gothic Demi Cond" panose="020B0706030402020204" pitchFamily="34" charset="0"/>
            </a:endParaRPr>
          </a:p>
        </p:txBody>
      </p:sp>
      <p:pic>
        <p:nvPicPr>
          <p:cNvPr id="8" name="圖片 7">
            <a:extLst>
              <a:ext uri="{FF2B5EF4-FFF2-40B4-BE49-F238E27FC236}">
                <a16:creationId xmlns:a16="http://schemas.microsoft.com/office/drawing/2014/main" id="{C0345135-E527-49CB-8A60-F71EC73CE3D5}"/>
              </a:ext>
            </a:extLst>
          </p:cNvPr>
          <p:cNvPicPr>
            <a:picLocks noChangeAspect="1"/>
          </p:cNvPicPr>
          <p:nvPr/>
        </p:nvPicPr>
        <p:blipFill>
          <a:blip r:embed="rId3"/>
          <a:stretch>
            <a:fillRect/>
          </a:stretch>
        </p:blipFill>
        <p:spPr>
          <a:xfrm>
            <a:off x="5582502" y="4041250"/>
            <a:ext cx="4045847" cy="1829497"/>
          </a:xfrm>
          <a:prstGeom prst="rect">
            <a:avLst/>
          </a:prstGeom>
        </p:spPr>
      </p:pic>
      <p:sp>
        <p:nvSpPr>
          <p:cNvPr id="9" name="文字方塊 8">
            <a:extLst>
              <a:ext uri="{FF2B5EF4-FFF2-40B4-BE49-F238E27FC236}">
                <a16:creationId xmlns:a16="http://schemas.microsoft.com/office/drawing/2014/main" id="{BCCF8F66-C76F-429B-B8C7-34B8A785FFE5}"/>
              </a:ext>
            </a:extLst>
          </p:cNvPr>
          <p:cNvSpPr txBox="1"/>
          <p:nvPr/>
        </p:nvSpPr>
        <p:spPr>
          <a:xfrm>
            <a:off x="5187255" y="3784822"/>
            <a:ext cx="2131417" cy="369332"/>
          </a:xfrm>
          <a:prstGeom prst="rect">
            <a:avLst/>
          </a:prstGeom>
          <a:noFill/>
        </p:spPr>
        <p:txBody>
          <a:bodyPr wrap="none" rtlCol="0">
            <a:spAutoFit/>
          </a:bodyPr>
          <a:lstStyle/>
          <a:p>
            <a:r>
              <a:rPr lang="en-US" altLang="zh-TW" dirty="0">
                <a:latin typeface="Franklin Gothic Demi Cond" panose="020B0706030402020204" pitchFamily="34" charset="0"/>
              </a:rPr>
              <a:t>Padding Message (P</a:t>
            </a:r>
            <a:r>
              <a:rPr lang="en-US" altLang="zh-TW" baseline="-25000" dirty="0">
                <a:latin typeface="Franklin Gothic Demi Cond" panose="020B0706030402020204" pitchFamily="34" charset="0"/>
              </a:rPr>
              <a:t>q</a:t>
            </a:r>
            <a:r>
              <a:rPr lang="en-US" altLang="zh-TW" dirty="0">
                <a:latin typeface="Franklin Gothic Demi Cond" panose="020B0706030402020204" pitchFamily="34" charset="0"/>
              </a:rPr>
              <a:t>)</a:t>
            </a:r>
          </a:p>
        </p:txBody>
      </p:sp>
    </p:spTree>
    <p:extLst>
      <p:ext uri="{BB962C8B-B14F-4D97-AF65-F5344CB8AC3E}">
        <p14:creationId xmlns:p14="http://schemas.microsoft.com/office/powerpoint/2010/main" val="428818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287F63-8947-45AC-AEA6-B7E156097A6C}"/>
              </a:ext>
            </a:extLst>
          </p:cNvPr>
          <p:cNvSpPr>
            <a:spLocks noGrp="1"/>
          </p:cNvSpPr>
          <p:nvPr>
            <p:ph type="title"/>
          </p:nvPr>
        </p:nvSpPr>
        <p:spPr/>
        <p:txBody>
          <a:bodyPr>
            <a:normAutofit/>
          </a:bodyPr>
          <a:lstStyle/>
          <a:p>
            <a:r>
              <a:rPr lang="en-US" altLang="zh-TW" sz="3600" dirty="0"/>
              <a:t>Q2_Ans</a:t>
            </a:r>
            <a:r>
              <a:rPr lang="zh-TW" altLang="en-US" sz="3600" dirty="0"/>
              <a:t> </a:t>
            </a:r>
            <a:r>
              <a:rPr lang="en-US" altLang="zh-TW" sz="3600" dirty="0"/>
              <a:t>(3)</a:t>
            </a:r>
            <a:endParaRPr lang="zh-TW" altLang="en-US" sz="3200" dirty="0"/>
          </a:p>
        </p:txBody>
      </p:sp>
      <p:sp>
        <p:nvSpPr>
          <p:cNvPr id="4" name="投影片編號版面配置區 3">
            <a:extLst>
              <a:ext uri="{FF2B5EF4-FFF2-40B4-BE49-F238E27FC236}">
                <a16:creationId xmlns:a16="http://schemas.microsoft.com/office/drawing/2014/main" id="{2AFB858C-BB86-486E-BE6A-47667B1A1406}"/>
              </a:ext>
            </a:extLst>
          </p:cNvPr>
          <p:cNvSpPr>
            <a:spLocks noGrp="1"/>
          </p:cNvSpPr>
          <p:nvPr>
            <p:ph type="sldNum" sz="quarter" idx="12"/>
          </p:nvPr>
        </p:nvSpPr>
        <p:spPr/>
        <p:txBody>
          <a:bodyPr/>
          <a:lstStyle/>
          <a:p>
            <a:fld id="{FC749032-2A07-4AE8-BA90-74324CAE0C87}" type="slidenum">
              <a:rPr lang="en-US" altLang="zh-TW" smtClean="0"/>
              <a:pPr/>
              <a:t>8</a:t>
            </a:fld>
            <a:endParaRPr lang="en-US" altLang="en-US" dirty="0"/>
          </a:p>
        </p:txBody>
      </p:sp>
      <p:pic>
        <p:nvPicPr>
          <p:cNvPr id="5" name="圖片 4">
            <a:extLst>
              <a:ext uri="{FF2B5EF4-FFF2-40B4-BE49-F238E27FC236}">
                <a16:creationId xmlns:a16="http://schemas.microsoft.com/office/drawing/2014/main" id="{8EA770BE-8D84-422A-AA33-F25621BECA03}"/>
              </a:ext>
            </a:extLst>
          </p:cNvPr>
          <p:cNvPicPr>
            <a:picLocks noChangeAspect="1"/>
          </p:cNvPicPr>
          <p:nvPr/>
        </p:nvPicPr>
        <p:blipFill>
          <a:blip r:embed="rId2"/>
          <a:stretch>
            <a:fillRect/>
          </a:stretch>
        </p:blipFill>
        <p:spPr>
          <a:xfrm>
            <a:off x="836875" y="1792320"/>
            <a:ext cx="4450320" cy="4712544"/>
          </a:xfrm>
          <a:prstGeom prst="rect">
            <a:avLst/>
          </a:prstGeom>
        </p:spPr>
      </p:pic>
      <p:sp>
        <p:nvSpPr>
          <p:cNvPr id="6" name="文字方塊 5">
            <a:extLst>
              <a:ext uri="{FF2B5EF4-FFF2-40B4-BE49-F238E27FC236}">
                <a16:creationId xmlns:a16="http://schemas.microsoft.com/office/drawing/2014/main" id="{BB86839F-A44C-4B28-A725-72BC78C948AF}"/>
              </a:ext>
            </a:extLst>
          </p:cNvPr>
          <p:cNvSpPr txBox="1"/>
          <p:nvPr/>
        </p:nvSpPr>
        <p:spPr>
          <a:xfrm>
            <a:off x="5287195" y="1700784"/>
            <a:ext cx="6870086" cy="2862322"/>
          </a:xfrm>
          <a:prstGeom prst="rect">
            <a:avLst/>
          </a:prstGeom>
          <a:noFill/>
        </p:spPr>
        <p:txBody>
          <a:bodyPr wrap="none" rtlCol="0">
            <a:spAutoFit/>
          </a:bodyPr>
          <a:lstStyle/>
          <a:p>
            <a:pPr marL="285750" indent="-285750">
              <a:buFont typeface="Arial" panose="020B0604020202020204" pitchFamily="34" charset="0"/>
              <a:buChar char="•"/>
            </a:pPr>
            <a:r>
              <a:rPr lang="zh-TW" altLang="en-US" dirty="0">
                <a:latin typeface="Franklin Gothic Demi Cond" panose="020B0706030402020204" pitchFamily="34" charset="0"/>
              </a:rPr>
              <a:t>這個步驟我們稱作</a:t>
            </a:r>
            <a:r>
              <a:rPr lang="en-US" altLang="zh-TW" dirty="0">
                <a:latin typeface="Franklin Gothic Demi Cond" panose="020B0706030402020204" pitchFamily="34" charset="0"/>
              </a:rPr>
              <a:t>Compression</a:t>
            </a:r>
            <a:r>
              <a:rPr lang="zh-TW" altLang="en-US" dirty="0">
                <a:latin typeface="Franklin Gothic Demi Cond" panose="020B0706030402020204" pitchFamily="34" charset="0"/>
              </a:rPr>
              <a:t>。</a:t>
            </a:r>
            <a:endParaRPr lang="en-US" altLang="zh-TW" dirty="0">
              <a:latin typeface="Franklin Gothic Demi Cond" panose="020B0706030402020204" pitchFamily="34" charset="0"/>
            </a:endParaRPr>
          </a:p>
          <a:p>
            <a:pPr marL="285750" indent="-285750">
              <a:buFont typeface="Arial" panose="020B0604020202020204" pitchFamily="34" charset="0"/>
              <a:buChar char="•"/>
            </a:pPr>
            <a:r>
              <a:rPr lang="en-US" altLang="zh-TW" dirty="0">
                <a:latin typeface="Franklin Gothic Demi Cond" panose="020B0706030402020204" pitchFamily="34" charset="0"/>
              </a:rPr>
              <a:t>f</a:t>
            </a:r>
            <a:r>
              <a:rPr lang="en-US" altLang="zh-TW" baseline="-25000" dirty="0">
                <a:latin typeface="Franklin Gothic Demi Cond" panose="020B0706030402020204" pitchFamily="34" charset="0"/>
              </a:rPr>
              <a:t>1~4 </a:t>
            </a:r>
            <a:r>
              <a:rPr lang="zh-TW" altLang="en-US" dirty="0">
                <a:latin typeface="Franklin Gothic Demi Cond" panose="020B0706030402020204" pitchFamily="34" charset="0"/>
              </a:rPr>
              <a:t>為</a:t>
            </a:r>
            <a:r>
              <a:rPr lang="en-US" altLang="zh-TW" dirty="0">
                <a:latin typeface="Franklin Gothic Demi Cond" panose="020B0706030402020204" pitchFamily="34" charset="0"/>
              </a:rPr>
              <a:t>steps</a:t>
            </a:r>
            <a:r>
              <a:rPr lang="zh-TW" altLang="en-US" dirty="0">
                <a:latin typeface="Franklin Gothic Demi Cond" panose="020B0706030402020204" pitchFamily="34" charset="0"/>
              </a:rPr>
              <a:t>執行到一定程度時，會換不同的常數代入運算，及</a:t>
            </a:r>
            <a:endParaRPr lang="en-US" altLang="zh-TW" dirty="0">
              <a:latin typeface="Franklin Gothic Demi Cond" panose="020B0706030402020204" pitchFamily="34" charset="0"/>
            </a:endParaRPr>
          </a:p>
          <a:p>
            <a:r>
              <a:rPr lang="zh-TW" altLang="en-US" dirty="0">
                <a:latin typeface="Franklin Gothic Demi Cond" panose="020B0706030402020204" pitchFamily="34" charset="0"/>
              </a:rPr>
              <a:t>不同的邏輯運算。</a:t>
            </a:r>
            <a:r>
              <a:rPr lang="en-US" altLang="zh-TW" dirty="0">
                <a:latin typeface="Franklin Gothic Demi Cond" panose="020B0706030402020204" pitchFamily="34" charset="0"/>
              </a:rPr>
              <a:t>(Steps</a:t>
            </a:r>
            <a:r>
              <a:rPr lang="zh-TW" altLang="en-US" dirty="0">
                <a:latin typeface="Franklin Gothic Demi Cond" panose="020B0706030402020204" pitchFamily="34" charset="0"/>
              </a:rPr>
              <a:t>總共</a:t>
            </a:r>
            <a:r>
              <a:rPr lang="en-US" altLang="zh-TW" dirty="0">
                <a:latin typeface="Franklin Gothic Demi Cond" panose="020B0706030402020204" pitchFamily="34" charset="0"/>
              </a:rPr>
              <a:t>80</a:t>
            </a:r>
            <a:r>
              <a:rPr lang="zh-TW" altLang="en-US" dirty="0">
                <a:latin typeface="Franklin Gothic Demi Cond" panose="020B0706030402020204" pitchFamily="34" charset="0"/>
              </a:rPr>
              <a:t>個，每</a:t>
            </a:r>
            <a:r>
              <a:rPr lang="en-US" altLang="zh-TW" dirty="0">
                <a:latin typeface="Franklin Gothic Demi Cond" panose="020B0706030402020204" pitchFamily="34" charset="0"/>
              </a:rPr>
              <a:t>20</a:t>
            </a:r>
            <a:r>
              <a:rPr lang="zh-TW" altLang="en-US" dirty="0">
                <a:latin typeface="Franklin Gothic Demi Cond" panose="020B0706030402020204" pitchFamily="34" charset="0"/>
              </a:rPr>
              <a:t>個</a:t>
            </a:r>
            <a:r>
              <a:rPr lang="en-US" altLang="zh-TW" dirty="0">
                <a:latin typeface="Franklin Gothic Demi Cond" panose="020B0706030402020204" pitchFamily="34" charset="0"/>
              </a:rPr>
              <a:t>steps</a:t>
            </a:r>
            <a:r>
              <a:rPr lang="zh-TW" altLang="en-US" dirty="0">
                <a:latin typeface="Franklin Gothic Demi Cond" panose="020B0706030402020204" pitchFamily="34" charset="0"/>
              </a:rPr>
              <a:t>換一個輸入常數</a:t>
            </a:r>
            <a:r>
              <a:rPr lang="en-US" altLang="zh-TW" dirty="0">
                <a:latin typeface="Franklin Gothic Demi Cond" panose="020B0706030402020204" pitchFamily="34" charset="0"/>
              </a:rPr>
              <a:t>)</a:t>
            </a:r>
            <a:r>
              <a:rPr lang="zh-TW" altLang="en-US" dirty="0">
                <a:latin typeface="Franklin Gothic Demi Cond" panose="020B0706030402020204" pitchFamily="34" charset="0"/>
              </a:rPr>
              <a:t>。</a:t>
            </a:r>
            <a:endParaRPr lang="en-US" altLang="zh-TW" dirty="0">
              <a:latin typeface="Franklin Gothic Demi Cond" panose="020B0706030402020204" pitchFamily="34" charset="0"/>
            </a:endParaRPr>
          </a:p>
          <a:p>
            <a:pPr marL="285750" indent="-285750">
              <a:buFont typeface="Arial" panose="020B0604020202020204" pitchFamily="34" charset="0"/>
              <a:buChar char="•"/>
            </a:pPr>
            <a:r>
              <a:rPr lang="en-US" altLang="zh-TW" dirty="0">
                <a:latin typeface="Franklin Gothic Demi Cond" panose="020B0706030402020204" pitchFamily="34" charset="0"/>
              </a:rPr>
              <a:t>S</a:t>
            </a:r>
            <a:r>
              <a:rPr lang="en-US" altLang="zh-TW" baseline="30000" dirty="0">
                <a:latin typeface="Franklin Gothic Demi Cond" panose="020B0706030402020204" pitchFamily="34" charset="0"/>
              </a:rPr>
              <a:t>n</a:t>
            </a:r>
            <a:r>
              <a:rPr lang="en-US" altLang="zh-TW" dirty="0">
                <a:latin typeface="Franklin Gothic Demi Cond" panose="020B0706030402020204" pitchFamily="34" charset="0"/>
              </a:rPr>
              <a:t> </a:t>
            </a:r>
            <a:r>
              <a:rPr lang="zh-TW" altLang="en-US" dirty="0">
                <a:latin typeface="Franklin Gothic Demi Cond" panose="020B0706030402020204" pitchFamily="34" charset="0"/>
              </a:rPr>
              <a:t>代表對該</a:t>
            </a:r>
            <a:r>
              <a:rPr lang="en-US" altLang="zh-TW" dirty="0">
                <a:latin typeface="Franklin Gothic Demi Cond" panose="020B0706030402020204" pitchFamily="34" charset="0"/>
              </a:rPr>
              <a:t>32bits register</a:t>
            </a:r>
            <a:r>
              <a:rPr lang="zh-TW" altLang="en-US" dirty="0">
                <a:latin typeface="Franklin Gothic Demi Cond" panose="020B0706030402020204" pitchFamily="34" charset="0"/>
              </a:rPr>
              <a:t>做向左</a:t>
            </a:r>
            <a:r>
              <a:rPr lang="en-US" altLang="zh-TW" dirty="0">
                <a:latin typeface="Franklin Gothic Demi Cond" panose="020B0706030402020204" pitchFamily="34" charset="0"/>
              </a:rPr>
              <a:t>n</a:t>
            </a:r>
            <a:r>
              <a:rPr lang="zh-TW" altLang="en-US" dirty="0">
                <a:latin typeface="Franklin Gothic Demi Cond" panose="020B0706030402020204" pitchFamily="34" charset="0"/>
              </a:rPr>
              <a:t>個</a:t>
            </a:r>
            <a:r>
              <a:rPr lang="en-US" altLang="zh-TW" dirty="0">
                <a:latin typeface="Franklin Gothic Demi Cond" panose="020B0706030402020204" pitchFamily="34" charset="0"/>
              </a:rPr>
              <a:t>shift</a:t>
            </a:r>
            <a:r>
              <a:rPr lang="zh-TW" altLang="en-US" dirty="0">
                <a:latin typeface="Franklin Gothic Demi Cond" panose="020B0706030402020204" pitchFamily="34" charset="0"/>
              </a:rPr>
              <a:t>，且</a:t>
            </a:r>
            <a:r>
              <a:rPr lang="en-US" altLang="zh-TW" dirty="0">
                <a:latin typeface="Franklin Gothic Demi Cond" panose="020B0706030402020204" pitchFamily="34" charset="0"/>
              </a:rPr>
              <a:t>register</a:t>
            </a:r>
            <a:r>
              <a:rPr lang="zh-TW" altLang="en-US" dirty="0">
                <a:latin typeface="Franklin Gothic Demi Cond" panose="020B0706030402020204" pitchFamily="34" charset="0"/>
              </a:rPr>
              <a:t>為一</a:t>
            </a:r>
            <a:endParaRPr lang="en-US" altLang="zh-TW" dirty="0">
              <a:latin typeface="Franklin Gothic Demi Cond" panose="020B0706030402020204" pitchFamily="34" charset="0"/>
            </a:endParaRPr>
          </a:p>
          <a:p>
            <a:r>
              <a:rPr lang="zh-TW" altLang="en-US" dirty="0">
                <a:latin typeface="Franklin Gothic Demi Cond" panose="020B0706030402020204" pitchFamily="34" charset="0"/>
              </a:rPr>
              <a:t>個</a:t>
            </a:r>
            <a:r>
              <a:rPr lang="en-US" altLang="zh-TW" dirty="0">
                <a:latin typeface="Franklin Gothic Demi Cond" panose="020B0706030402020204" pitchFamily="34" charset="0"/>
              </a:rPr>
              <a:t>circular</a:t>
            </a:r>
            <a:r>
              <a:rPr lang="zh-TW" altLang="en-US" dirty="0">
                <a:latin typeface="Franklin Gothic Demi Cond" panose="020B0706030402020204" pitchFamily="34" charset="0"/>
              </a:rPr>
              <a:t>，所以被擠出去的</a:t>
            </a:r>
            <a:r>
              <a:rPr lang="en-US" altLang="zh-TW" dirty="0">
                <a:latin typeface="Franklin Gothic Demi Cond" panose="020B0706030402020204" pitchFamily="34" charset="0"/>
              </a:rPr>
              <a:t>n</a:t>
            </a:r>
            <a:r>
              <a:rPr lang="zh-TW" altLang="en-US" dirty="0">
                <a:latin typeface="Franklin Gothic Demi Cond" panose="020B0706030402020204" pitchFamily="34" charset="0"/>
              </a:rPr>
              <a:t>個</a:t>
            </a:r>
            <a:r>
              <a:rPr lang="en-US" altLang="zh-TW" dirty="0">
                <a:latin typeface="Franklin Gothic Demi Cond" panose="020B0706030402020204" pitchFamily="34" charset="0"/>
              </a:rPr>
              <a:t>bits</a:t>
            </a:r>
            <a:r>
              <a:rPr lang="zh-TW" altLang="en-US" dirty="0">
                <a:latin typeface="Franklin Gothic Demi Cond" panose="020B0706030402020204" pitchFamily="34" charset="0"/>
              </a:rPr>
              <a:t>，會由</a:t>
            </a:r>
            <a:r>
              <a:rPr lang="en-US" altLang="zh-TW" dirty="0">
                <a:latin typeface="Franklin Gothic Demi Cond" panose="020B0706030402020204" pitchFamily="34" charset="0"/>
              </a:rPr>
              <a:t>register</a:t>
            </a:r>
            <a:r>
              <a:rPr lang="zh-TW" altLang="en-US" dirty="0">
                <a:latin typeface="Franklin Gothic Demi Cond" panose="020B0706030402020204" pitchFamily="34" charset="0"/>
              </a:rPr>
              <a:t>右側放入。</a:t>
            </a:r>
            <a:endParaRPr lang="en-US" altLang="zh-TW" dirty="0">
              <a:latin typeface="Franklin Gothic Demi Cond" panose="020B0706030402020204" pitchFamily="34" charset="0"/>
            </a:endParaRPr>
          </a:p>
          <a:p>
            <a:pPr marL="285750" indent="-285750">
              <a:buFont typeface="Arial" panose="020B0604020202020204" pitchFamily="34" charset="0"/>
              <a:buChar char="•"/>
            </a:pPr>
            <a:r>
              <a:rPr lang="zh-TW" altLang="en-US" dirty="0">
                <a:latin typeface="Franklin Gothic Demi Cond" panose="020B0706030402020204" pitchFamily="34" charset="0"/>
              </a:rPr>
              <a:t>最後運算的結果，會打亂進行擺放，給下一次運算時，輸入的</a:t>
            </a:r>
            <a:endParaRPr lang="en-US" altLang="zh-TW" dirty="0">
              <a:latin typeface="Franklin Gothic Demi Cond" panose="020B0706030402020204" pitchFamily="34" charset="0"/>
            </a:endParaRPr>
          </a:p>
          <a:p>
            <a:r>
              <a:rPr lang="en-US" altLang="zh-TW" dirty="0">
                <a:latin typeface="Franklin Gothic Demi Cond" panose="020B0706030402020204" pitchFamily="34" charset="0"/>
              </a:rPr>
              <a:t>register</a:t>
            </a:r>
            <a:r>
              <a:rPr lang="zh-TW" altLang="en-US" dirty="0">
                <a:latin typeface="Franklin Gothic Demi Cond" panose="020B0706030402020204" pitchFamily="34" charset="0"/>
              </a:rPr>
              <a:t>進行使用。</a:t>
            </a:r>
            <a:endParaRPr lang="en-US" altLang="zh-TW" dirty="0">
              <a:latin typeface="Franklin Gothic Demi Cond" panose="020B0706030402020204" pitchFamily="34" charset="0"/>
            </a:endParaRPr>
          </a:p>
          <a:p>
            <a:endParaRPr lang="en-US" altLang="zh-TW" dirty="0">
              <a:latin typeface="Franklin Gothic Demi Cond" panose="020B0706030402020204" pitchFamily="34" charset="0"/>
            </a:endParaRPr>
          </a:p>
          <a:p>
            <a:r>
              <a:rPr lang="zh-TW" altLang="en-US" dirty="0">
                <a:latin typeface="Franklin Gothic Demi Cond" panose="020B0706030402020204" pitchFamily="34" charset="0"/>
              </a:rPr>
              <a:t>總結：通過大量常數加法、</a:t>
            </a:r>
            <a:r>
              <a:rPr lang="en-US" altLang="zh-TW" dirty="0">
                <a:latin typeface="Franklin Gothic Demi Cond" panose="020B0706030402020204" pitchFamily="34" charset="0"/>
              </a:rPr>
              <a:t>XOR</a:t>
            </a:r>
            <a:r>
              <a:rPr lang="zh-TW" altLang="en-US" dirty="0">
                <a:latin typeface="Franklin Gothic Demi Cond" panose="020B0706030402020204" pitchFamily="34" charset="0"/>
              </a:rPr>
              <a:t>、</a:t>
            </a:r>
            <a:r>
              <a:rPr lang="en-US" altLang="zh-TW" dirty="0">
                <a:latin typeface="Franklin Gothic Demi Cond" panose="020B0706030402020204" pitchFamily="34" charset="0"/>
              </a:rPr>
              <a:t>shift</a:t>
            </a:r>
            <a:r>
              <a:rPr lang="zh-TW" altLang="en-US" dirty="0">
                <a:latin typeface="Franklin Gothic Demi Cond" panose="020B0706030402020204" pitchFamily="34" charset="0"/>
              </a:rPr>
              <a:t>以及位置擺放打亂的操作</a:t>
            </a:r>
            <a:endParaRPr lang="en-US" altLang="zh-TW" dirty="0">
              <a:latin typeface="Franklin Gothic Demi Cond" panose="020B0706030402020204" pitchFamily="34" charset="0"/>
            </a:endParaRPr>
          </a:p>
          <a:p>
            <a:r>
              <a:rPr lang="zh-TW" altLang="en-US" dirty="0">
                <a:latin typeface="Franklin Gothic Demi Cond" panose="020B0706030402020204" pitchFamily="34" charset="0"/>
              </a:rPr>
              <a:t>以後，我們可以獲得一個足夠隨機的</a:t>
            </a:r>
            <a:r>
              <a:rPr lang="en-US" altLang="zh-TW" dirty="0">
                <a:latin typeface="Franklin Gothic Demi Cond" panose="020B0706030402020204" pitchFamily="34" charset="0"/>
              </a:rPr>
              <a:t>hash value</a:t>
            </a:r>
            <a:r>
              <a:rPr lang="zh-TW" altLang="en-US" dirty="0">
                <a:latin typeface="Franklin Gothic Demi Cond" panose="020B0706030402020204" pitchFamily="34" charset="0"/>
              </a:rPr>
              <a:t>。</a:t>
            </a:r>
            <a:endParaRPr lang="en-US" altLang="zh-TW" dirty="0">
              <a:latin typeface="Franklin Gothic Demi Cond" panose="020B0706030402020204" pitchFamily="34" charset="0"/>
            </a:endParaRPr>
          </a:p>
        </p:txBody>
      </p:sp>
      <p:pic>
        <p:nvPicPr>
          <p:cNvPr id="7" name="圖片 6">
            <a:extLst>
              <a:ext uri="{FF2B5EF4-FFF2-40B4-BE49-F238E27FC236}">
                <a16:creationId xmlns:a16="http://schemas.microsoft.com/office/drawing/2014/main" id="{0310C34A-29C9-420E-9972-D4CA2FF16B06}"/>
              </a:ext>
            </a:extLst>
          </p:cNvPr>
          <p:cNvPicPr>
            <a:picLocks noChangeAspect="1"/>
          </p:cNvPicPr>
          <p:nvPr/>
        </p:nvPicPr>
        <p:blipFill>
          <a:blip r:embed="rId3"/>
          <a:stretch>
            <a:fillRect/>
          </a:stretch>
        </p:blipFill>
        <p:spPr>
          <a:xfrm>
            <a:off x="5426730" y="4868880"/>
            <a:ext cx="6389710" cy="1521760"/>
          </a:xfrm>
          <a:prstGeom prst="rect">
            <a:avLst/>
          </a:prstGeom>
        </p:spPr>
      </p:pic>
      <p:sp>
        <p:nvSpPr>
          <p:cNvPr id="8" name="文字方塊 7">
            <a:extLst>
              <a:ext uri="{FF2B5EF4-FFF2-40B4-BE49-F238E27FC236}">
                <a16:creationId xmlns:a16="http://schemas.microsoft.com/office/drawing/2014/main" id="{EBAE599E-7BE1-4DC2-AE22-C2941D34CF8E}"/>
              </a:ext>
            </a:extLst>
          </p:cNvPr>
          <p:cNvSpPr txBox="1"/>
          <p:nvPr/>
        </p:nvSpPr>
        <p:spPr>
          <a:xfrm>
            <a:off x="5287195" y="4563106"/>
            <a:ext cx="1478290" cy="369332"/>
          </a:xfrm>
          <a:prstGeom prst="rect">
            <a:avLst/>
          </a:prstGeom>
          <a:noFill/>
        </p:spPr>
        <p:txBody>
          <a:bodyPr wrap="none" rtlCol="0">
            <a:spAutoFit/>
          </a:bodyPr>
          <a:lstStyle/>
          <a:p>
            <a:r>
              <a:rPr lang="en-US" altLang="zh-TW" dirty="0">
                <a:latin typeface="Franklin Gothic Demi Cond" panose="020B0706030402020204" pitchFamily="34" charset="0"/>
              </a:rPr>
              <a:t>f</a:t>
            </a:r>
            <a:r>
              <a:rPr lang="en-US" altLang="zh-TW" baseline="-25000" dirty="0">
                <a:latin typeface="Franklin Gothic Demi Cond" panose="020B0706030402020204" pitchFamily="34" charset="0"/>
              </a:rPr>
              <a:t>1~4</a:t>
            </a:r>
            <a:r>
              <a:rPr lang="en-US" altLang="zh-TW" dirty="0">
                <a:latin typeface="Franklin Gothic Demi Cond" panose="020B0706030402020204" pitchFamily="34" charset="0"/>
              </a:rPr>
              <a:t> </a:t>
            </a:r>
            <a:r>
              <a:rPr lang="zh-TW" altLang="en-US" dirty="0">
                <a:latin typeface="Franklin Gothic Demi Cond" panose="020B0706030402020204" pitchFamily="34" charset="0"/>
              </a:rPr>
              <a:t>邏輯運算</a:t>
            </a:r>
            <a:endParaRPr lang="en-US" altLang="zh-TW" dirty="0">
              <a:latin typeface="Franklin Gothic Demi Cond" panose="020B0706030402020204" pitchFamily="34" charset="0"/>
            </a:endParaRPr>
          </a:p>
        </p:txBody>
      </p:sp>
    </p:spTree>
    <p:extLst>
      <p:ext uri="{BB962C8B-B14F-4D97-AF65-F5344CB8AC3E}">
        <p14:creationId xmlns:p14="http://schemas.microsoft.com/office/powerpoint/2010/main" val="65870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1C9B03-B01B-4A6E-BF3A-C965D56C797E}"/>
              </a:ext>
            </a:extLst>
          </p:cNvPr>
          <p:cNvSpPr>
            <a:spLocks noGrp="1"/>
          </p:cNvSpPr>
          <p:nvPr>
            <p:ph type="title"/>
          </p:nvPr>
        </p:nvSpPr>
        <p:spPr/>
        <p:txBody>
          <a:bodyPr>
            <a:normAutofit/>
          </a:bodyPr>
          <a:lstStyle/>
          <a:p>
            <a:r>
              <a:rPr lang="en-US" altLang="zh-TW" sz="3600" dirty="0"/>
              <a:t>Q2_Ans</a:t>
            </a:r>
            <a:r>
              <a:rPr lang="zh-TW" altLang="en-US" sz="3600" dirty="0"/>
              <a:t> </a:t>
            </a:r>
            <a:r>
              <a:rPr lang="en-US" altLang="zh-TW" sz="3600" dirty="0"/>
              <a:t>(Appendix_1)</a:t>
            </a:r>
            <a:endParaRPr lang="zh-TW" altLang="en-US" sz="3600" dirty="0"/>
          </a:p>
        </p:txBody>
      </p:sp>
      <p:sp>
        <p:nvSpPr>
          <p:cNvPr id="4" name="投影片編號版面配置區 3">
            <a:extLst>
              <a:ext uri="{FF2B5EF4-FFF2-40B4-BE49-F238E27FC236}">
                <a16:creationId xmlns:a16="http://schemas.microsoft.com/office/drawing/2014/main" id="{03440C76-E53F-4165-947C-4462E1A8FBAA}"/>
              </a:ext>
            </a:extLst>
          </p:cNvPr>
          <p:cNvSpPr>
            <a:spLocks noGrp="1"/>
          </p:cNvSpPr>
          <p:nvPr>
            <p:ph type="sldNum" sz="quarter" idx="12"/>
          </p:nvPr>
        </p:nvSpPr>
        <p:spPr/>
        <p:txBody>
          <a:bodyPr/>
          <a:lstStyle/>
          <a:p>
            <a:fld id="{FC749032-2A07-4AE8-BA90-74324CAE0C87}" type="slidenum">
              <a:rPr lang="en-US" altLang="zh-TW" smtClean="0"/>
              <a:pPr/>
              <a:t>9</a:t>
            </a:fld>
            <a:endParaRPr lang="en-US" altLang="en-US" dirty="0"/>
          </a:p>
        </p:txBody>
      </p:sp>
      <p:pic>
        <p:nvPicPr>
          <p:cNvPr id="5" name="圖片 4">
            <a:extLst>
              <a:ext uri="{FF2B5EF4-FFF2-40B4-BE49-F238E27FC236}">
                <a16:creationId xmlns:a16="http://schemas.microsoft.com/office/drawing/2014/main" id="{36C55088-EB94-489A-A9A1-5CAA026F292B}"/>
              </a:ext>
            </a:extLst>
          </p:cNvPr>
          <p:cNvPicPr>
            <a:picLocks noChangeAspect="1"/>
          </p:cNvPicPr>
          <p:nvPr/>
        </p:nvPicPr>
        <p:blipFill>
          <a:blip r:embed="rId2"/>
          <a:stretch>
            <a:fillRect/>
          </a:stretch>
        </p:blipFill>
        <p:spPr>
          <a:xfrm>
            <a:off x="1395450" y="1981857"/>
            <a:ext cx="9135390" cy="2705763"/>
          </a:xfrm>
          <a:prstGeom prst="rect">
            <a:avLst/>
          </a:prstGeom>
        </p:spPr>
      </p:pic>
    </p:spTree>
    <p:extLst>
      <p:ext uri="{BB962C8B-B14F-4D97-AF65-F5344CB8AC3E}">
        <p14:creationId xmlns:p14="http://schemas.microsoft.com/office/powerpoint/2010/main" val="344986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Microsoft JhengHei UI">
      <a:majorFont>
        <a:latin typeface="Microsoft JhengHei UI"/>
        <a:ea typeface="Microsoft JhengHei UI"/>
        <a:cs typeface=""/>
      </a:majorFont>
      <a:minorFont>
        <a:latin typeface="Microsoft JhengHei UI"/>
        <a:ea typeface="Microsoft Jheng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6">
            <a:shade val="50000"/>
          </a:schemeClr>
        </a:lnRef>
        <a:fillRef idx="1">
          <a:schemeClr val="accent6"/>
        </a:fillRef>
        <a:effectRef idx="0">
          <a:schemeClr val="accent6"/>
        </a:effectRef>
        <a:fontRef idx="minor">
          <a:schemeClr val="lt1"/>
        </a:fontRef>
      </a:style>
    </a:spDef>
  </a:objectDefaults>
  <a:extraClrSchemeLst/>
  <a:extLst>
    <a:ext uri="{05A4C25C-085E-4340-85A3-A5531E510DB2}">
      <thm15:themeFamily xmlns:thm15="http://schemas.microsoft.com/office/thememl/2012/main" name="Banded_Design_Yellow_TP102900996" id="{AB4870CB-06BC-483D-898D-CB6E678212C7}" vid="{2ED2B3FE-BC13-4C0A-890E-57CB699DBA16}"/>
    </a:ext>
  </a:ext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黃色橫紋設計簡報 (寬螢幕)</Template>
  <TotalTime>0</TotalTime>
  <Words>3932</Words>
  <Application>Microsoft Office PowerPoint</Application>
  <PresentationFormat>寬螢幕</PresentationFormat>
  <Paragraphs>504</Paragraphs>
  <Slides>36</Slides>
  <Notes>10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36</vt:i4>
      </vt:variant>
    </vt:vector>
  </HeadingPairs>
  <TitlesOfParts>
    <vt:vector size="42" baseType="lpstr">
      <vt:lpstr>Microsoft JhengHei UI</vt:lpstr>
      <vt:lpstr>Arial</vt:lpstr>
      <vt:lpstr>Book Antiqua</vt:lpstr>
      <vt:lpstr>Cambria Math</vt:lpstr>
      <vt:lpstr>Franklin Gothic Demi Cond</vt:lpstr>
      <vt:lpstr>Banded Design Yellow 16x9</vt:lpstr>
      <vt:lpstr>Ch8 Hashing</vt:lpstr>
      <vt:lpstr>Q1</vt:lpstr>
      <vt:lpstr>Q1_Ans (a)</vt:lpstr>
      <vt:lpstr>Q1_Ans (b)</vt:lpstr>
      <vt:lpstr>Q2</vt:lpstr>
      <vt:lpstr>Q2_Ans (1)</vt:lpstr>
      <vt:lpstr>Q2_Ans (2)</vt:lpstr>
      <vt:lpstr>Q2_Ans (3)</vt:lpstr>
      <vt:lpstr>Q2_Ans (Appendix_1)</vt:lpstr>
      <vt:lpstr>Q2_Ans (Appendix_2)</vt:lpstr>
      <vt:lpstr>Q3 (a)</vt:lpstr>
      <vt:lpstr>Q3 (b)</vt:lpstr>
      <vt:lpstr>Q3 (c)</vt:lpstr>
      <vt:lpstr>Q3_Ans (a)</vt:lpstr>
      <vt:lpstr>Q3_Ans (b_1)</vt:lpstr>
      <vt:lpstr>Q3_Ans (b_2)</vt:lpstr>
      <vt:lpstr>Q3_Ans (b_3)</vt:lpstr>
      <vt:lpstr>Q3_Ans (c)</vt:lpstr>
      <vt:lpstr>Q4</vt:lpstr>
      <vt:lpstr>Q4_Ans</vt:lpstr>
      <vt:lpstr>Q5 </vt:lpstr>
      <vt:lpstr>Q5_Ans</vt:lpstr>
      <vt:lpstr>Q6 </vt:lpstr>
      <vt:lpstr>Q6_Ans</vt:lpstr>
      <vt:lpstr>Q6_Ans</vt:lpstr>
      <vt:lpstr>Q7</vt:lpstr>
      <vt:lpstr>Q7_Ans (A)</vt:lpstr>
      <vt:lpstr>Q7_Ans (B)</vt:lpstr>
      <vt:lpstr>Q7_Ans (C)</vt:lpstr>
      <vt:lpstr>Q7_Ans (D)</vt:lpstr>
      <vt:lpstr>Q7_Ans Summary</vt:lpstr>
      <vt:lpstr>Q8</vt:lpstr>
      <vt:lpstr>Q8_Ans (a)</vt:lpstr>
      <vt:lpstr>Q8_Ans (b)</vt:lpstr>
      <vt:lpstr>Q8_Ans (c_1)</vt:lpstr>
      <vt:lpstr>Q8_Ans (c_2)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2018-04-16T03:27:54Z</dcterms:created>
  <dcterms:modified xsi:type="dcterms:W3CDTF">2020-12-14T05:03:42Z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