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639A5-6A23-4245-AE42-8D8FAC4AD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C60DE2-25B3-244F-9E8C-F1E8D3A24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4D4031-D9D1-6E42-8350-8B274561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76F-9447-1F49-B9E0-327E5D94F0B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05838A-083B-D741-B3C4-2E67BD01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31901B-C387-DB45-B426-685996AD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9BE4-EE03-C544-9E3B-7EB4A2E4B6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288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45E70-A9F6-D94C-B0CF-6E277CDB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C73451-74F8-9543-8D4F-4CB54FD4B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1C0E9A-C048-2C4B-82F0-AE7F8BB9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76F-9447-1F49-B9E0-327E5D94F0B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A671BA-8E18-7948-B691-191E404F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C6F794-CCA2-4948-A6EE-157B7FCA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9BE4-EE03-C544-9E3B-7EB4A2E4B6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651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00FDF4-E1AA-544A-A56F-F5C6948A8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28EDAB-4673-2345-9776-5C7F3E59B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37FCE6-D30B-4347-B483-C8B96D91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76F-9447-1F49-B9E0-327E5D94F0B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5E55F1-51EA-DC4D-8E3F-BB74DFD9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1F514F-C596-9A4F-8C44-68097F95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9BE4-EE03-C544-9E3B-7EB4A2E4B6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872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796060-6A3E-364D-8DAC-AB31E7D1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C912A8-6199-7E4C-8EEF-E03B193B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7E86B-F35D-B549-BBDC-B28628C7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76F-9447-1F49-B9E0-327E5D94F0B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D70992-5EDC-1B42-8F4C-4B77615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74BFAE-218F-E447-8658-076788B5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9BE4-EE03-C544-9E3B-7EB4A2E4B6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39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937A8-7CB3-344A-9241-F711AF37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30F313-D321-2E4F-BA6D-3E6D5B0A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7EDCEB-D70F-8542-9B51-C14D529F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76F-9447-1F49-B9E0-327E5D94F0B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4F4098-5475-7644-85A1-544968BC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927F10-F760-5E43-AC3D-7A870353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9BE4-EE03-C544-9E3B-7EB4A2E4B6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752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98DD8-5EB6-1440-BAAA-5819EAD3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0009F0-E8FE-154B-A295-F5386B35C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02D3F6-EC98-B444-8606-8C09F947E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3EB96B-76FD-A84A-A2E5-2F651E26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76F-9447-1F49-B9E0-327E5D94F0B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0D1D02-D5EF-D546-8DDF-7893D914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C368A7-0EB1-4F44-8C02-1D200E94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9BE4-EE03-C544-9E3B-7EB4A2E4B6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285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0612AF-3804-7F4E-ACD8-A7671A1D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85ABE4-272F-DD4C-92C7-81932DC5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B45316-3EC6-B247-99C6-96C54F3D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F4BF3F-473F-0743-8259-6BDC981C6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4EE18A-4675-D147-9A90-A4BB495B3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D10A4CD-70E6-CC45-A17C-E7238577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76F-9447-1F49-B9E0-327E5D94F0B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F19B5AA-3F3E-7047-8B1A-0DC97018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D3D083-8A7D-DD46-BEBC-9E8484C0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9BE4-EE03-C544-9E3B-7EB4A2E4B6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673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E256A-B99A-044A-8D20-A70D0BE4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6D72590-5B14-9E4E-B50A-0FB5D1BF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76F-9447-1F49-B9E0-327E5D94F0B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897B2D-0965-AD48-916B-627B1C7E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D75162-1565-6E4C-A46F-E005E65E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9BE4-EE03-C544-9E3B-7EB4A2E4B6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168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1DDEE85-28D5-6042-903B-ADA8FFCF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76F-9447-1F49-B9E0-327E5D94F0B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0DE873-A48C-BA4E-A7C8-4C24205A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D73B67-4248-CE46-90E4-626EA60B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9BE4-EE03-C544-9E3B-7EB4A2E4B6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982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5E5F6-906A-4142-A5B8-85FFF2D7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8A5E15-645E-DE4C-9D72-7A9F08D4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FE8888-6040-6145-8FE0-74E44F564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2EB9E8-E42F-D040-B3B0-F22FCEFC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76F-9447-1F49-B9E0-327E5D94F0B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421BF7-BDE2-F84C-A71A-BAAFBBEF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086CAB-BAFE-E444-914A-F74790F1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9BE4-EE03-C544-9E3B-7EB4A2E4B6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949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882A94-3573-6E41-A55A-FD227A35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BCC1A6-D33F-3F49-B2B2-7F0D4EF54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793959-525A-3B4F-85EE-FB1C6D564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C57049-E022-7641-B460-CEC84260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76F-9447-1F49-B9E0-327E5D94F0B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4E4691-F986-E642-B528-810A55C4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7B09EF-7D5F-4F40-8B30-36766862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9BE4-EE03-C544-9E3B-7EB4A2E4B6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78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46F775B-F951-5D4A-BCBE-7B1552D6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55FCF9-DAEC-EA46-A213-6DC65EC9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3D2515-C04F-D64D-962C-FDA131B2B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876F-9447-1F49-B9E0-327E5D94F0B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BDCA04-E10E-254B-AF82-14F5B30A1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AB23D-4D00-AD46-B097-02277508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E9BE4-EE03-C544-9E3B-7EB4A2E4B6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540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C972-5985-494A-A47A-D22584DB0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Project 3 Chain Reaction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454D7D-7071-284A-8DC3-F1C973188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316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C5CBB-F030-C748-BAA9-36F2C740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Competition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5C392-62C0-C04E-8707-D3630034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winner is the one who first collects 4 wins. For the competition with TA, you will be the starting player.</a:t>
            </a:r>
          </a:p>
          <a:p>
            <a:endParaRPr lang="zh-TW" altLang="zh-TW" dirty="0"/>
          </a:p>
          <a:p>
            <a:r>
              <a:rPr lang="en-US" altLang="zh-TW" dirty="0"/>
              <a:t>Bonus competition credit will be awarded to every participating student according to the following formula:</a:t>
            </a:r>
            <a:endParaRPr lang="zh-TW" altLang="zh-TW" dirty="0"/>
          </a:p>
          <a:p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2B0FB75-3F98-584D-B031-6E27925C800A}"/>
                  </a:ext>
                </a:extLst>
              </p:cNvPr>
              <p:cNvSpPr/>
              <p:nvPr/>
            </p:nvSpPr>
            <p:spPr>
              <a:xfrm>
                <a:off x="3961526" y="4358759"/>
                <a:ext cx="2754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𝑏𝑜𝑛𝑢𝑠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𝑐𝑟𝑒𝑑𝑖𝑡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=25%∗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2B0FB75-3F98-584D-B031-6E27925C8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526" y="4358759"/>
                <a:ext cx="2754472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31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87BBA-33AB-A94E-871B-8DB5096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Background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725592-B9B2-8941-AC7A-6BE33491D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The </a:t>
            </a:r>
            <a:r>
              <a:rPr lang="en" altLang="zh-TW" dirty="0"/>
              <a:t>nuclear explodes and emit a neutron to another nuclear.</a:t>
            </a:r>
          </a:p>
          <a:p>
            <a:r>
              <a:rPr kumimoji="1" lang="en-US" altLang="zh-TW" dirty="0"/>
              <a:t>The second </a:t>
            </a:r>
            <a:r>
              <a:rPr lang="en" altLang="zh-TW" dirty="0"/>
              <a:t>nuclear explodes and emit a neutron repeated.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9AEBD6-5CD3-9F48-BB77-E15CC3F5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97" y="3147781"/>
            <a:ext cx="3764479" cy="334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2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D226D-0325-1947-9550-F15B9C17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Chess Rule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DFF58-708B-CB44-8F5D-8D3C00B2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Critical mass: The condition for nuclear explosion.</a:t>
            </a:r>
          </a:p>
          <a:p>
            <a:r>
              <a:rPr kumimoji="1" lang="en-US" altLang="zh-TW" dirty="0"/>
              <a:t>Critical mass is determined by the orthogonally and diagonally adjacent cells.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C38F584-8DDF-8847-95AA-16A04453E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2772"/>
              </p:ext>
            </p:extLst>
          </p:nvPr>
        </p:nvGraphicFramePr>
        <p:xfrm>
          <a:off x="142504" y="3428999"/>
          <a:ext cx="4073235" cy="323305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57745">
                  <a:extLst>
                    <a:ext uri="{9D8B030D-6E8A-4147-A177-3AD203B41FA5}">
                      <a16:colId xmlns:a16="http://schemas.microsoft.com/office/drawing/2014/main" val="2476223591"/>
                    </a:ext>
                  </a:extLst>
                </a:gridCol>
                <a:gridCol w="1357745">
                  <a:extLst>
                    <a:ext uri="{9D8B030D-6E8A-4147-A177-3AD203B41FA5}">
                      <a16:colId xmlns:a16="http://schemas.microsoft.com/office/drawing/2014/main" val="3796927385"/>
                    </a:ext>
                  </a:extLst>
                </a:gridCol>
                <a:gridCol w="1357745">
                  <a:extLst>
                    <a:ext uri="{9D8B030D-6E8A-4147-A177-3AD203B41FA5}">
                      <a16:colId xmlns:a16="http://schemas.microsoft.com/office/drawing/2014/main" val="416126735"/>
                    </a:ext>
                  </a:extLst>
                </a:gridCol>
              </a:tblGrid>
              <a:tr h="10677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/>
                        <a:t>3</a:t>
                      </a:r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/>
                        <a:t>5</a:t>
                      </a:r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/>
                        <a:t>3</a:t>
                      </a:r>
                      <a:endParaRPr lang="zh-TW" altLang="en-US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110"/>
                  </a:ext>
                </a:extLst>
              </a:tr>
              <a:tr h="10826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5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8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5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82852"/>
                  </a:ext>
                </a:extLst>
              </a:tr>
              <a:tr h="10826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3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5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3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3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9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D07B1-D621-294F-9A5E-D9334229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Place orb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76F27-9C0C-924F-8F75-521B08FEC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Two players </a:t>
            </a:r>
            <a:r>
              <a:rPr kumimoji="1" lang="en" altLang="zh-TW" dirty="0"/>
              <a:t>take turn to </a:t>
            </a:r>
            <a:r>
              <a:rPr kumimoji="1" lang="en-US" altLang="zh-TW" dirty="0"/>
              <a:t>add orb on board. </a:t>
            </a:r>
          </a:p>
          <a:p>
            <a:r>
              <a:rPr kumimoji="1" lang="en-US" altLang="zh-TW" dirty="0"/>
              <a:t>Orb can be added on empty board or the board added by yourself, don’t add the orb on the board added by opponent.</a:t>
            </a:r>
          </a:p>
          <a:p>
            <a:r>
              <a:rPr kumimoji="1" lang="en-US" altLang="zh-TW" dirty="0"/>
              <a:t>If the orbs on board reach the critical mass, and then explodes. 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924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476E1-C3B4-0A42-B0F4-98D91617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Explosion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A4172-CD4A-6240-9873-B3474370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47ACC7B-64B5-704C-9733-7ADF254BC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63130"/>
              </p:ext>
            </p:extLst>
          </p:nvPr>
        </p:nvGraphicFramePr>
        <p:xfrm>
          <a:off x="280988" y="1428750"/>
          <a:ext cx="3377538" cy="251867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25846">
                  <a:extLst>
                    <a:ext uri="{9D8B030D-6E8A-4147-A177-3AD203B41FA5}">
                      <a16:colId xmlns:a16="http://schemas.microsoft.com/office/drawing/2014/main" val="2476223591"/>
                    </a:ext>
                  </a:extLst>
                </a:gridCol>
                <a:gridCol w="1125846">
                  <a:extLst>
                    <a:ext uri="{9D8B030D-6E8A-4147-A177-3AD203B41FA5}">
                      <a16:colId xmlns:a16="http://schemas.microsoft.com/office/drawing/2014/main" val="3796927385"/>
                    </a:ext>
                  </a:extLst>
                </a:gridCol>
                <a:gridCol w="1125846">
                  <a:extLst>
                    <a:ext uri="{9D8B030D-6E8A-4147-A177-3AD203B41FA5}">
                      <a16:colId xmlns:a16="http://schemas.microsoft.com/office/drawing/2014/main" val="416126735"/>
                    </a:ext>
                  </a:extLst>
                </a:gridCol>
              </a:tblGrid>
              <a:tr h="831857"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110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82852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37046"/>
                  </a:ext>
                </a:extLst>
              </a:tr>
            </a:tbl>
          </a:graphicData>
        </a:graphic>
      </p:graphicFrame>
      <p:sp>
        <p:nvSpPr>
          <p:cNvPr id="5" name="橢圓 4">
            <a:extLst>
              <a:ext uri="{FF2B5EF4-FFF2-40B4-BE49-F238E27FC236}">
                <a16:creationId xmlns:a16="http://schemas.microsoft.com/office/drawing/2014/main" id="{F2A11473-CCF3-514F-B1D3-36AE8E60F609}"/>
              </a:ext>
            </a:extLst>
          </p:cNvPr>
          <p:cNvSpPr/>
          <p:nvPr/>
        </p:nvSpPr>
        <p:spPr>
          <a:xfrm>
            <a:off x="2686051" y="3306872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25B3FC2-B3F8-2041-971C-C74DCF25698B}"/>
              </a:ext>
            </a:extLst>
          </p:cNvPr>
          <p:cNvSpPr/>
          <p:nvPr/>
        </p:nvSpPr>
        <p:spPr>
          <a:xfrm>
            <a:off x="2986550" y="3306872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E001E83C-8117-CC40-B9B8-4A27AC18A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56363"/>
              </p:ext>
            </p:extLst>
          </p:nvPr>
        </p:nvGraphicFramePr>
        <p:xfrm>
          <a:off x="4121481" y="1428750"/>
          <a:ext cx="3377538" cy="251867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25846">
                  <a:extLst>
                    <a:ext uri="{9D8B030D-6E8A-4147-A177-3AD203B41FA5}">
                      <a16:colId xmlns:a16="http://schemas.microsoft.com/office/drawing/2014/main" val="2476223591"/>
                    </a:ext>
                  </a:extLst>
                </a:gridCol>
                <a:gridCol w="1125846">
                  <a:extLst>
                    <a:ext uri="{9D8B030D-6E8A-4147-A177-3AD203B41FA5}">
                      <a16:colId xmlns:a16="http://schemas.microsoft.com/office/drawing/2014/main" val="3796927385"/>
                    </a:ext>
                  </a:extLst>
                </a:gridCol>
                <a:gridCol w="1125846">
                  <a:extLst>
                    <a:ext uri="{9D8B030D-6E8A-4147-A177-3AD203B41FA5}">
                      <a16:colId xmlns:a16="http://schemas.microsoft.com/office/drawing/2014/main" val="416126735"/>
                    </a:ext>
                  </a:extLst>
                </a:gridCol>
              </a:tblGrid>
              <a:tr h="831857"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110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82852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37046"/>
                  </a:ext>
                </a:extLst>
              </a:tr>
            </a:tbl>
          </a:graphicData>
        </a:graphic>
      </p:graphicFrame>
      <p:sp>
        <p:nvSpPr>
          <p:cNvPr id="8" name="橢圓 7">
            <a:extLst>
              <a:ext uri="{FF2B5EF4-FFF2-40B4-BE49-F238E27FC236}">
                <a16:creationId xmlns:a16="http://schemas.microsoft.com/office/drawing/2014/main" id="{D2AB6D7E-D58D-0144-B733-CE6E9B747D16}"/>
              </a:ext>
            </a:extLst>
          </p:cNvPr>
          <p:cNvSpPr/>
          <p:nvPr/>
        </p:nvSpPr>
        <p:spPr>
          <a:xfrm>
            <a:off x="6597520" y="2650152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8AFB930-1F91-7445-B2AB-EA776CE4039F}"/>
              </a:ext>
            </a:extLst>
          </p:cNvPr>
          <p:cNvSpPr/>
          <p:nvPr/>
        </p:nvSpPr>
        <p:spPr>
          <a:xfrm>
            <a:off x="6898019" y="2563750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EE25F14-8BB4-5B41-8D5A-1D52409152D2}"/>
              </a:ext>
            </a:extLst>
          </p:cNvPr>
          <p:cNvSpPr/>
          <p:nvPr/>
        </p:nvSpPr>
        <p:spPr>
          <a:xfrm>
            <a:off x="6597520" y="2428190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D588FD2-D34B-1547-9A10-459CBF217A8D}"/>
              </a:ext>
            </a:extLst>
          </p:cNvPr>
          <p:cNvSpPr/>
          <p:nvPr/>
        </p:nvSpPr>
        <p:spPr>
          <a:xfrm>
            <a:off x="6898018" y="2379032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0F9DE671-1382-3842-839C-6EFF1BD0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8200"/>
              </p:ext>
            </p:extLst>
          </p:nvPr>
        </p:nvGraphicFramePr>
        <p:xfrm>
          <a:off x="7730497" y="1428750"/>
          <a:ext cx="3377538" cy="251867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25846">
                  <a:extLst>
                    <a:ext uri="{9D8B030D-6E8A-4147-A177-3AD203B41FA5}">
                      <a16:colId xmlns:a16="http://schemas.microsoft.com/office/drawing/2014/main" val="2476223591"/>
                    </a:ext>
                  </a:extLst>
                </a:gridCol>
                <a:gridCol w="1125846">
                  <a:extLst>
                    <a:ext uri="{9D8B030D-6E8A-4147-A177-3AD203B41FA5}">
                      <a16:colId xmlns:a16="http://schemas.microsoft.com/office/drawing/2014/main" val="3796927385"/>
                    </a:ext>
                  </a:extLst>
                </a:gridCol>
                <a:gridCol w="1125846">
                  <a:extLst>
                    <a:ext uri="{9D8B030D-6E8A-4147-A177-3AD203B41FA5}">
                      <a16:colId xmlns:a16="http://schemas.microsoft.com/office/drawing/2014/main" val="416126735"/>
                    </a:ext>
                  </a:extLst>
                </a:gridCol>
              </a:tblGrid>
              <a:tr h="831857"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110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82852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37046"/>
                  </a:ext>
                </a:extLst>
              </a:tr>
            </a:tbl>
          </a:graphicData>
        </a:graphic>
      </p:graphicFrame>
      <p:sp>
        <p:nvSpPr>
          <p:cNvPr id="13" name="橢圓 12">
            <a:extLst>
              <a:ext uri="{FF2B5EF4-FFF2-40B4-BE49-F238E27FC236}">
                <a16:creationId xmlns:a16="http://schemas.microsoft.com/office/drawing/2014/main" id="{FD220A8B-6852-D749-B624-43A6601E1955}"/>
              </a:ext>
            </a:extLst>
          </p:cNvPr>
          <p:cNvSpPr/>
          <p:nvPr/>
        </p:nvSpPr>
        <p:spPr>
          <a:xfrm>
            <a:off x="9374057" y="2390253"/>
            <a:ext cx="371475" cy="35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C3C01FE-A5D1-4040-BC69-37B406DA23F4}"/>
              </a:ext>
            </a:extLst>
          </p:cNvPr>
          <p:cNvSpPr/>
          <p:nvPr/>
        </p:nvSpPr>
        <p:spPr>
          <a:xfrm>
            <a:off x="9073558" y="2254693"/>
            <a:ext cx="371475" cy="35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AB247809-A4BB-2542-9644-526DD292DF30}"/>
              </a:ext>
            </a:extLst>
          </p:cNvPr>
          <p:cNvSpPr/>
          <p:nvPr/>
        </p:nvSpPr>
        <p:spPr>
          <a:xfrm>
            <a:off x="9374056" y="2205535"/>
            <a:ext cx="371475" cy="35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63EF5ED2-4007-A549-888D-D19FED6F2EED}"/>
              </a:ext>
            </a:extLst>
          </p:cNvPr>
          <p:cNvSpPr/>
          <p:nvPr/>
        </p:nvSpPr>
        <p:spPr>
          <a:xfrm>
            <a:off x="9053121" y="2661373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A1EC1C5A-2D44-BF4E-BDEC-D202A53BD449}"/>
              </a:ext>
            </a:extLst>
          </p:cNvPr>
          <p:cNvSpPr/>
          <p:nvPr/>
        </p:nvSpPr>
        <p:spPr>
          <a:xfrm>
            <a:off x="9353620" y="2574971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0F419003-FF39-114B-999A-3784FF022E5F}"/>
              </a:ext>
            </a:extLst>
          </p:cNvPr>
          <p:cNvSpPr/>
          <p:nvPr/>
        </p:nvSpPr>
        <p:spPr>
          <a:xfrm>
            <a:off x="9053121" y="2439411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64E365C7-A6C4-D243-A9E4-89B164ECB5A4}"/>
              </a:ext>
            </a:extLst>
          </p:cNvPr>
          <p:cNvSpPr/>
          <p:nvPr/>
        </p:nvSpPr>
        <p:spPr>
          <a:xfrm>
            <a:off x="9353619" y="2390253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586FA3A4-F3B7-294E-8E6F-23620F422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22636"/>
              </p:ext>
            </p:extLst>
          </p:nvPr>
        </p:nvGraphicFramePr>
        <p:xfrm>
          <a:off x="280988" y="4168706"/>
          <a:ext cx="3377538" cy="251867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25846">
                  <a:extLst>
                    <a:ext uri="{9D8B030D-6E8A-4147-A177-3AD203B41FA5}">
                      <a16:colId xmlns:a16="http://schemas.microsoft.com/office/drawing/2014/main" val="2476223591"/>
                    </a:ext>
                  </a:extLst>
                </a:gridCol>
                <a:gridCol w="1125846">
                  <a:extLst>
                    <a:ext uri="{9D8B030D-6E8A-4147-A177-3AD203B41FA5}">
                      <a16:colId xmlns:a16="http://schemas.microsoft.com/office/drawing/2014/main" val="3796927385"/>
                    </a:ext>
                  </a:extLst>
                </a:gridCol>
                <a:gridCol w="1125846">
                  <a:extLst>
                    <a:ext uri="{9D8B030D-6E8A-4147-A177-3AD203B41FA5}">
                      <a16:colId xmlns:a16="http://schemas.microsoft.com/office/drawing/2014/main" val="416126735"/>
                    </a:ext>
                  </a:extLst>
                </a:gridCol>
              </a:tblGrid>
              <a:tr h="831857"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110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82852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37046"/>
                  </a:ext>
                </a:extLst>
              </a:tr>
            </a:tbl>
          </a:graphicData>
        </a:graphic>
      </p:graphicFrame>
      <p:sp>
        <p:nvSpPr>
          <p:cNvPr id="21" name="橢圓 20">
            <a:extLst>
              <a:ext uri="{FF2B5EF4-FFF2-40B4-BE49-F238E27FC236}">
                <a16:creationId xmlns:a16="http://schemas.microsoft.com/office/drawing/2014/main" id="{011317D7-5844-1147-B12F-B732696066B6}"/>
              </a:ext>
            </a:extLst>
          </p:cNvPr>
          <p:cNvSpPr/>
          <p:nvPr/>
        </p:nvSpPr>
        <p:spPr>
          <a:xfrm>
            <a:off x="1784019" y="6123439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E7B39D2C-B9C1-E94A-A6A5-5B4718037D05}"/>
              </a:ext>
            </a:extLst>
          </p:cNvPr>
          <p:cNvSpPr/>
          <p:nvPr/>
        </p:nvSpPr>
        <p:spPr>
          <a:xfrm>
            <a:off x="2892738" y="5257614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47BEB2B8-DFD2-8B4B-A3B3-1F4997424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57922"/>
              </p:ext>
            </p:extLst>
          </p:nvPr>
        </p:nvGraphicFramePr>
        <p:xfrm>
          <a:off x="4121481" y="4168706"/>
          <a:ext cx="3377538" cy="251867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25846">
                  <a:extLst>
                    <a:ext uri="{9D8B030D-6E8A-4147-A177-3AD203B41FA5}">
                      <a16:colId xmlns:a16="http://schemas.microsoft.com/office/drawing/2014/main" val="2476223591"/>
                    </a:ext>
                  </a:extLst>
                </a:gridCol>
                <a:gridCol w="1125846">
                  <a:extLst>
                    <a:ext uri="{9D8B030D-6E8A-4147-A177-3AD203B41FA5}">
                      <a16:colId xmlns:a16="http://schemas.microsoft.com/office/drawing/2014/main" val="3796927385"/>
                    </a:ext>
                  </a:extLst>
                </a:gridCol>
                <a:gridCol w="1125846">
                  <a:extLst>
                    <a:ext uri="{9D8B030D-6E8A-4147-A177-3AD203B41FA5}">
                      <a16:colId xmlns:a16="http://schemas.microsoft.com/office/drawing/2014/main" val="416126735"/>
                    </a:ext>
                  </a:extLst>
                </a:gridCol>
              </a:tblGrid>
              <a:tr h="831857"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110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82852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37046"/>
                  </a:ext>
                </a:extLst>
              </a:tr>
            </a:tbl>
          </a:graphicData>
        </a:graphic>
      </p:graphicFrame>
      <p:sp>
        <p:nvSpPr>
          <p:cNvPr id="24" name="橢圓 23">
            <a:extLst>
              <a:ext uri="{FF2B5EF4-FFF2-40B4-BE49-F238E27FC236}">
                <a16:creationId xmlns:a16="http://schemas.microsoft.com/office/drawing/2014/main" id="{251480FA-8721-1148-AF75-2638AF774FFD}"/>
              </a:ext>
            </a:extLst>
          </p:cNvPr>
          <p:cNvSpPr/>
          <p:nvPr/>
        </p:nvSpPr>
        <p:spPr>
          <a:xfrm>
            <a:off x="5624511" y="6044820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661439D5-B5A5-094E-B9B9-C8A3CD99BBD7}"/>
              </a:ext>
            </a:extLst>
          </p:cNvPr>
          <p:cNvSpPr/>
          <p:nvPr/>
        </p:nvSpPr>
        <p:spPr>
          <a:xfrm>
            <a:off x="5527326" y="5259638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C172EE49-B8C9-534B-95E8-CA2317C40D72}"/>
              </a:ext>
            </a:extLst>
          </p:cNvPr>
          <p:cNvSpPr/>
          <p:nvPr/>
        </p:nvSpPr>
        <p:spPr>
          <a:xfrm>
            <a:off x="6712280" y="6052777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B8AB9806-96B6-AD49-8EF1-F726B4D95B45}"/>
              </a:ext>
            </a:extLst>
          </p:cNvPr>
          <p:cNvSpPr/>
          <p:nvPr/>
        </p:nvSpPr>
        <p:spPr>
          <a:xfrm>
            <a:off x="6780412" y="4430449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28" name="表格 4">
            <a:extLst>
              <a:ext uri="{FF2B5EF4-FFF2-40B4-BE49-F238E27FC236}">
                <a16:creationId xmlns:a16="http://schemas.microsoft.com/office/drawing/2014/main" id="{74E5C1A3-C3D5-C04D-BEAA-11F8401CC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704909"/>
              </p:ext>
            </p:extLst>
          </p:nvPr>
        </p:nvGraphicFramePr>
        <p:xfrm>
          <a:off x="7730497" y="4168706"/>
          <a:ext cx="3377538" cy="251867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25846">
                  <a:extLst>
                    <a:ext uri="{9D8B030D-6E8A-4147-A177-3AD203B41FA5}">
                      <a16:colId xmlns:a16="http://schemas.microsoft.com/office/drawing/2014/main" val="2476223591"/>
                    </a:ext>
                  </a:extLst>
                </a:gridCol>
                <a:gridCol w="1125846">
                  <a:extLst>
                    <a:ext uri="{9D8B030D-6E8A-4147-A177-3AD203B41FA5}">
                      <a16:colId xmlns:a16="http://schemas.microsoft.com/office/drawing/2014/main" val="3796927385"/>
                    </a:ext>
                  </a:extLst>
                </a:gridCol>
                <a:gridCol w="1125846">
                  <a:extLst>
                    <a:ext uri="{9D8B030D-6E8A-4147-A177-3AD203B41FA5}">
                      <a16:colId xmlns:a16="http://schemas.microsoft.com/office/drawing/2014/main" val="416126735"/>
                    </a:ext>
                  </a:extLst>
                </a:gridCol>
              </a:tblGrid>
              <a:tr h="831857"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110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82852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37046"/>
                  </a:ext>
                </a:extLst>
              </a:tr>
            </a:tbl>
          </a:graphicData>
        </a:graphic>
      </p:graphicFrame>
      <p:sp>
        <p:nvSpPr>
          <p:cNvPr id="29" name="橢圓 28">
            <a:extLst>
              <a:ext uri="{FF2B5EF4-FFF2-40B4-BE49-F238E27FC236}">
                <a16:creationId xmlns:a16="http://schemas.microsoft.com/office/drawing/2014/main" id="{9B5A1A04-7C0E-274A-B3D9-9FBCA176526E}"/>
              </a:ext>
            </a:extLst>
          </p:cNvPr>
          <p:cNvSpPr/>
          <p:nvPr/>
        </p:nvSpPr>
        <p:spPr>
          <a:xfrm>
            <a:off x="9238858" y="4359334"/>
            <a:ext cx="371475" cy="35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7E647D6-A185-6241-9AAF-AF3A419F563B}"/>
              </a:ext>
            </a:extLst>
          </p:cNvPr>
          <p:cNvSpPr/>
          <p:nvPr/>
        </p:nvSpPr>
        <p:spPr>
          <a:xfrm>
            <a:off x="8140372" y="5263964"/>
            <a:ext cx="371475" cy="35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4EF1766D-58A9-FE4C-B6CE-27B5326EEA76}"/>
              </a:ext>
            </a:extLst>
          </p:cNvPr>
          <p:cNvSpPr/>
          <p:nvPr/>
        </p:nvSpPr>
        <p:spPr>
          <a:xfrm>
            <a:off x="10311094" y="4420453"/>
            <a:ext cx="371475" cy="35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DBA58F00-8710-FC4C-8821-F1DA0943F0F5}"/>
              </a:ext>
            </a:extLst>
          </p:cNvPr>
          <p:cNvSpPr/>
          <p:nvPr/>
        </p:nvSpPr>
        <p:spPr>
          <a:xfrm>
            <a:off x="9167881" y="6016478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133DF29A-8256-3D47-921E-A44A4874C4BA}"/>
              </a:ext>
            </a:extLst>
          </p:cNvPr>
          <p:cNvSpPr/>
          <p:nvPr/>
        </p:nvSpPr>
        <p:spPr>
          <a:xfrm>
            <a:off x="10222243" y="5992245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C6E45B2F-6238-D742-80A7-B0BD658A7B5B}"/>
              </a:ext>
            </a:extLst>
          </p:cNvPr>
          <p:cNvSpPr/>
          <p:nvPr/>
        </p:nvSpPr>
        <p:spPr>
          <a:xfrm>
            <a:off x="8326110" y="4532831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9BA645D2-F734-B145-AED4-F2EB50E3E55F}"/>
              </a:ext>
            </a:extLst>
          </p:cNvPr>
          <p:cNvSpPr/>
          <p:nvPr/>
        </p:nvSpPr>
        <p:spPr>
          <a:xfrm>
            <a:off x="10125357" y="5289090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455FA9E8-989C-C64C-801B-B624F11B5BC7}"/>
              </a:ext>
            </a:extLst>
          </p:cNvPr>
          <p:cNvSpPr/>
          <p:nvPr/>
        </p:nvSpPr>
        <p:spPr>
          <a:xfrm>
            <a:off x="1783540" y="5263964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E279BB9E-A7B2-F74A-ABC4-28C8A7D1EE69}"/>
              </a:ext>
            </a:extLst>
          </p:cNvPr>
          <p:cNvSpPr/>
          <p:nvPr/>
        </p:nvSpPr>
        <p:spPr>
          <a:xfrm>
            <a:off x="5624512" y="4430449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6C8A8352-0017-E04C-A3CF-1E3D6C2AA1AF}"/>
              </a:ext>
            </a:extLst>
          </p:cNvPr>
          <p:cNvSpPr/>
          <p:nvPr/>
        </p:nvSpPr>
        <p:spPr>
          <a:xfrm>
            <a:off x="8113519" y="6031093"/>
            <a:ext cx="371475" cy="35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368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1C54-0D09-7F41-92AD-4E73F8EC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Explosion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DB33C-5036-634D-A583-D7731EC8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If the emitting board has been added by </a:t>
            </a:r>
            <a:r>
              <a:rPr lang="en" altLang="zh-TW" dirty="0"/>
              <a:t>opponent, the chess turns to yours.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6502CD4-1F4B-944D-B834-977F8301A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594972"/>
              </p:ext>
            </p:extLst>
          </p:nvPr>
        </p:nvGraphicFramePr>
        <p:xfrm>
          <a:off x="366713" y="3658284"/>
          <a:ext cx="3377538" cy="251867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25846">
                  <a:extLst>
                    <a:ext uri="{9D8B030D-6E8A-4147-A177-3AD203B41FA5}">
                      <a16:colId xmlns:a16="http://schemas.microsoft.com/office/drawing/2014/main" val="2476223591"/>
                    </a:ext>
                  </a:extLst>
                </a:gridCol>
                <a:gridCol w="1125846">
                  <a:extLst>
                    <a:ext uri="{9D8B030D-6E8A-4147-A177-3AD203B41FA5}">
                      <a16:colId xmlns:a16="http://schemas.microsoft.com/office/drawing/2014/main" val="3796927385"/>
                    </a:ext>
                  </a:extLst>
                </a:gridCol>
                <a:gridCol w="1125846">
                  <a:extLst>
                    <a:ext uri="{9D8B030D-6E8A-4147-A177-3AD203B41FA5}">
                      <a16:colId xmlns:a16="http://schemas.microsoft.com/office/drawing/2014/main" val="416126735"/>
                    </a:ext>
                  </a:extLst>
                </a:gridCol>
              </a:tblGrid>
              <a:tr h="831857"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110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82852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37046"/>
                  </a:ext>
                </a:extLst>
              </a:tr>
            </a:tbl>
          </a:graphicData>
        </a:graphic>
      </p:graphicFrame>
      <p:sp>
        <p:nvSpPr>
          <p:cNvPr id="5" name="橢圓 4">
            <a:extLst>
              <a:ext uri="{FF2B5EF4-FFF2-40B4-BE49-F238E27FC236}">
                <a16:creationId xmlns:a16="http://schemas.microsoft.com/office/drawing/2014/main" id="{72BA1627-6E38-6649-AED0-73DC157DAB2D}"/>
              </a:ext>
            </a:extLst>
          </p:cNvPr>
          <p:cNvSpPr/>
          <p:nvPr/>
        </p:nvSpPr>
        <p:spPr>
          <a:xfrm>
            <a:off x="2771776" y="5536406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601893-ACDE-4D47-9DBC-182598BFB82E}"/>
              </a:ext>
            </a:extLst>
          </p:cNvPr>
          <p:cNvSpPr/>
          <p:nvPr/>
        </p:nvSpPr>
        <p:spPr>
          <a:xfrm>
            <a:off x="3072275" y="5536406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DB14635-217C-BA44-B025-8516D63040DE}"/>
              </a:ext>
            </a:extLst>
          </p:cNvPr>
          <p:cNvSpPr/>
          <p:nvPr/>
        </p:nvSpPr>
        <p:spPr>
          <a:xfrm>
            <a:off x="1826882" y="4689023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8BA62B25-6CA1-0540-81AA-4C0041A7E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154108"/>
              </p:ext>
            </p:extLst>
          </p:nvPr>
        </p:nvGraphicFramePr>
        <p:xfrm>
          <a:off x="5070213" y="3775758"/>
          <a:ext cx="3377538" cy="251867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25846">
                  <a:extLst>
                    <a:ext uri="{9D8B030D-6E8A-4147-A177-3AD203B41FA5}">
                      <a16:colId xmlns:a16="http://schemas.microsoft.com/office/drawing/2014/main" val="2476223591"/>
                    </a:ext>
                  </a:extLst>
                </a:gridCol>
                <a:gridCol w="1125846">
                  <a:extLst>
                    <a:ext uri="{9D8B030D-6E8A-4147-A177-3AD203B41FA5}">
                      <a16:colId xmlns:a16="http://schemas.microsoft.com/office/drawing/2014/main" val="3796927385"/>
                    </a:ext>
                  </a:extLst>
                </a:gridCol>
                <a:gridCol w="1125846">
                  <a:extLst>
                    <a:ext uri="{9D8B030D-6E8A-4147-A177-3AD203B41FA5}">
                      <a16:colId xmlns:a16="http://schemas.microsoft.com/office/drawing/2014/main" val="416126735"/>
                    </a:ext>
                  </a:extLst>
                </a:gridCol>
              </a:tblGrid>
              <a:tr h="831857"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110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82852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37046"/>
                  </a:ext>
                </a:extLst>
              </a:tr>
            </a:tbl>
          </a:graphicData>
        </a:graphic>
      </p:graphicFrame>
      <p:sp>
        <p:nvSpPr>
          <p:cNvPr id="9" name="橢圓 8">
            <a:extLst>
              <a:ext uri="{FF2B5EF4-FFF2-40B4-BE49-F238E27FC236}">
                <a16:creationId xmlns:a16="http://schemas.microsoft.com/office/drawing/2014/main" id="{FB64771C-9CA4-BF45-9D70-2182171466EF}"/>
              </a:ext>
            </a:extLst>
          </p:cNvPr>
          <p:cNvSpPr/>
          <p:nvPr/>
        </p:nvSpPr>
        <p:spPr>
          <a:xfrm>
            <a:off x="6516095" y="5662269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BBB0A8A-3A62-C141-BC1C-ACAA86BAFD05}"/>
              </a:ext>
            </a:extLst>
          </p:cNvPr>
          <p:cNvSpPr/>
          <p:nvPr/>
        </p:nvSpPr>
        <p:spPr>
          <a:xfrm>
            <a:off x="7661013" y="4855483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4DA7AE-3FA3-AC41-A556-B73AEAE7ADB5}"/>
              </a:ext>
            </a:extLst>
          </p:cNvPr>
          <p:cNvSpPr/>
          <p:nvPr/>
        </p:nvSpPr>
        <p:spPr>
          <a:xfrm>
            <a:off x="6516095" y="4850379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7AB98D4-3532-1149-A4CC-D7C543D2E85C}"/>
              </a:ext>
            </a:extLst>
          </p:cNvPr>
          <p:cNvSpPr/>
          <p:nvPr/>
        </p:nvSpPr>
        <p:spPr>
          <a:xfrm>
            <a:off x="6734279" y="4850379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775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54728-1308-9C4B-AE71-D742DA3D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Explosion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18E50B-6BAB-E649-835B-090ECA22E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4713" cy="4351338"/>
          </a:xfrm>
        </p:spPr>
        <p:txBody>
          <a:bodyPr/>
          <a:lstStyle/>
          <a:p>
            <a:r>
              <a:rPr kumimoji="1" lang="en" altLang="zh-TW" dirty="0"/>
              <a:t>After emitting, if the board reaches the critical mass and explodes again.</a:t>
            </a:r>
          </a:p>
          <a:p>
            <a:r>
              <a:rPr kumimoji="1" lang="en" altLang="zh-TW" dirty="0"/>
              <a:t>Game over if all of the board exists on color chess. </a:t>
            </a:r>
            <a:endParaRPr kumimoji="1" lang="zh-TW" altLang="en-US" dirty="0"/>
          </a:p>
          <a:p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E66F020-9EAF-0648-B2D0-FC34BB9F5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10885"/>
              </p:ext>
            </p:extLst>
          </p:nvPr>
        </p:nvGraphicFramePr>
        <p:xfrm>
          <a:off x="366713" y="3658284"/>
          <a:ext cx="3377538" cy="251867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25846">
                  <a:extLst>
                    <a:ext uri="{9D8B030D-6E8A-4147-A177-3AD203B41FA5}">
                      <a16:colId xmlns:a16="http://schemas.microsoft.com/office/drawing/2014/main" val="2476223591"/>
                    </a:ext>
                  </a:extLst>
                </a:gridCol>
                <a:gridCol w="1125846">
                  <a:extLst>
                    <a:ext uri="{9D8B030D-6E8A-4147-A177-3AD203B41FA5}">
                      <a16:colId xmlns:a16="http://schemas.microsoft.com/office/drawing/2014/main" val="3796927385"/>
                    </a:ext>
                  </a:extLst>
                </a:gridCol>
                <a:gridCol w="1125846">
                  <a:extLst>
                    <a:ext uri="{9D8B030D-6E8A-4147-A177-3AD203B41FA5}">
                      <a16:colId xmlns:a16="http://schemas.microsoft.com/office/drawing/2014/main" val="416126735"/>
                    </a:ext>
                  </a:extLst>
                </a:gridCol>
              </a:tblGrid>
              <a:tr h="831857"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110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82852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37046"/>
                  </a:ext>
                </a:extLst>
              </a:tr>
            </a:tbl>
          </a:graphicData>
        </a:graphic>
      </p:graphicFrame>
      <p:sp>
        <p:nvSpPr>
          <p:cNvPr id="5" name="橢圓 4">
            <a:extLst>
              <a:ext uri="{FF2B5EF4-FFF2-40B4-BE49-F238E27FC236}">
                <a16:creationId xmlns:a16="http://schemas.microsoft.com/office/drawing/2014/main" id="{F1E2B6B0-9BAA-BB41-A334-CE2A9A96FB19}"/>
              </a:ext>
            </a:extLst>
          </p:cNvPr>
          <p:cNvSpPr/>
          <p:nvPr/>
        </p:nvSpPr>
        <p:spPr>
          <a:xfrm>
            <a:off x="2771776" y="5536406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43B3C4C-6A9D-6949-9A21-6F6391B3F044}"/>
              </a:ext>
            </a:extLst>
          </p:cNvPr>
          <p:cNvSpPr/>
          <p:nvPr/>
        </p:nvSpPr>
        <p:spPr>
          <a:xfrm>
            <a:off x="3072275" y="5536406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F8C855D-3B4A-AB43-A6F7-8C7CB5FD302E}"/>
              </a:ext>
            </a:extLst>
          </p:cNvPr>
          <p:cNvSpPr/>
          <p:nvPr/>
        </p:nvSpPr>
        <p:spPr>
          <a:xfrm>
            <a:off x="1576388" y="5492524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3A3B7F6-365E-9542-99C6-9E6AA172DF80}"/>
              </a:ext>
            </a:extLst>
          </p:cNvPr>
          <p:cNvSpPr/>
          <p:nvPr/>
        </p:nvSpPr>
        <p:spPr>
          <a:xfrm>
            <a:off x="1728788" y="5644924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8957D6B-AFC6-1D49-8BE8-7937D8DE9D1C}"/>
              </a:ext>
            </a:extLst>
          </p:cNvPr>
          <p:cNvSpPr/>
          <p:nvPr/>
        </p:nvSpPr>
        <p:spPr>
          <a:xfrm>
            <a:off x="1881188" y="5448642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C285D14-A779-3C45-8FA9-8355B9C3B90A}"/>
              </a:ext>
            </a:extLst>
          </p:cNvPr>
          <p:cNvSpPr/>
          <p:nvPr/>
        </p:nvSpPr>
        <p:spPr>
          <a:xfrm>
            <a:off x="1998331" y="5713982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7C9CDEFD-4EAE-C042-B071-34995F5A8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61538"/>
              </p:ext>
            </p:extLst>
          </p:nvPr>
        </p:nvGraphicFramePr>
        <p:xfrm>
          <a:off x="4692452" y="3583445"/>
          <a:ext cx="3377538" cy="251867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25846">
                  <a:extLst>
                    <a:ext uri="{9D8B030D-6E8A-4147-A177-3AD203B41FA5}">
                      <a16:colId xmlns:a16="http://schemas.microsoft.com/office/drawing/2014/main" val="2476223591"/>
                    </a:ext>
                  </a:extLst>
                </a:gridCol>
                <a:gridCol w="1125846">
                  <a:extLst>
                    <a:ext uri="{9D8B030D-6E8A-4147-A177-3AD203B41FA5}">
                      <a16:colId xmlns:a16="http://schemas.microsoft.com/office/drawing/2014/main" val="3796927385"/>
                    </a:ext>
                  </a:extLst>
                </a:gridCol>
                <a:gridCol w="1125846">
                  <a:extLst>
                    <a:ext uri="{9D8B030D-6E8A-4147-A177-3AD203B41FA5}">
                      <a16:colId xmlns:a16="http://schemas.microsoft.com/office/drawing/2014/main" val="416126735"/>
                    </a:ext>
                  </a:extLst>
                </a:gridCol>
              </a:tblGrid>
              <a:tr h="831857"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110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82852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37046"/>
                  </a:ext>
                </a:extLst>
              </a:tr>
            </a:tbl>
          </a:graphicData>
        </a:graphic>
      </p:graphicFrame>
      <p:sp>
        <p:nvSpPr>
          <p:cNvPr id="12" name="橢圓 11">
            <a:extLst>
              <a:ext uri="{FF2B5EF4-FFF2-40B4-BE49-F238E27FC236}">
                <a16:creationId xmlns:a16="http://schemas.microsoft.com/office/drawing/2014/main" id="{68F65D5B-763B-EA45-9CE1-95CD3DE0D61C}"/>
              </a:ext>
            </a:extLst>
          </p:cNvPr>
          <p:cNvSpPr/>
          <p:nvPr/>
        </p:nvSpPr>
        <p:spPr>
          <a:xfrm>
            <a:off x="6140252" y="4658066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A7692A6-8269-AC4B-9651-7276F48A18B5}"/>
              </a:ext>
            </a:extLst>
          </p:cNvPr>
          <p:cNvSpPr/>
          <p:nvPr/>
        </p:nvSpPr>
        <p:spPr>
          <a:xfrm>
            <a:off x="7227029" y="4732905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9463AD6F-5CE7-2E49-9DB4-40A8F5F7ADBF}"/>
              </a:ext>
            </a:extLst>
          </p:cNvPr>
          <p:cNvSpPr/>
          <p:nvPr/>
        </p:nvSpPr>
        <p:spPr>
          <a:xfrm>
            <a:off x="5927791" y="5351688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39001DC-7177-9746-826F-ECFBC2432819}"/>
              </a:ext>
            </a:extLst>
          </p:cNvPr>
          <p:cNvSpPr/>
          <p:nvPr/>
        </p:nvSpPr>
        <p:spPr>
          <a:xfrm>
            <a:off x="6080191" y="5504088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DED3F30-900A-5D4B-9DC7-E5DB2B8026A3}"/>
              </a:ext>
            </a:extLst>
          </p:cNvPr>
          <p:cNvSpPr/>
          <p:nvPr/>
        </p:nvSpPr>
        <p:spPr>
          <a:xfrm>
            <a:off x="6335976" y="5276849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7FABE2A-8D32-7D4C-A550-A7FC538129DA}"/>
              </a:ext>
            </a:extLst>
          </p:cNvPr>
          <p:cNvSpPr/>
          <p:nvPr/>
        </p:nvSpPr>
        <p:spPr>
          <a:xfrm>
            <a:off x="6372686" y="5536406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97FCF6E-A9E7-2145-A525-BB108DDD63CB}"/>
              </a:ext>
            </a:extLst>
          </p:cNvPr>
          <p:cNvSpPr/>
          <p:nvPr/>
        </p:nvSpPr>
        <p:spPr>
          <a:xfrm>
            <a:off x="6232591" y="5656488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3AEA0FF2-3C19-5940-8093-D1F805F5B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96069"/>
              </p:ext>
            </p:extLst>
          </p:nvPr>
        </p:nvGraphicFramePr>
        <p:xfrm>
          <a:off x="8313806" y="3547390"/>
          <a:ext cx="3377538" cy="251867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25846">
                  <a:extLst>
                    <a:ext uri="{9D8B030D-6E8A-4147-A177-3AD203B41FA5}">
                      <a16:colId xmlns:a16="http://schemas.microsoft.com/office/drawing/2014/main" val="2476223591"/>
                    </a:ext>
                  </a:extLst>
                </a:gridCol>
                <a:gridCol w="1125846">
                  <a:extLst>
                    <a:ext uri="{9D8B030D-6E8A-4147-A177-3AD203B41FA5}">
                      <a16:colId xmlns:a16="http://schemas.microsoft.com/office/drawing/2014/main" val="3796927385"/>
                    </a:ext>
                  </a:extLst>
                </a:gridCol>
                <a:gridCol w="1125846">
                  <a:extLst>
                    <a:ext uri="{9D8B030D-6E8A-4147-A177-3AD203B41FA5}">
                      <a16:colId xmlns:a16="http://schemas.microsoft.com/office/drawing/2014/main" val="416126735"/>
                    </a:ext>
                  </a:extLst>
                </a:gridCol>
              </a:tblGrid>
              <a:tr h="831857"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110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82852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37046"/>
                  </a:ext>
                </a:extLst>
              </a:tr>
            </a:tbl>
          </a:graphicData>
        </a:graphic>
      </p:graphicFrame>
      <p:sp>
        <p:nvSpPr>
          <p:cNvPr id="24" name="橢圓 23">
            <a:extLst>
              <a:ext uri="{FF2B5EF4-FFF2-40B4-BE49-F238E27FC236}">
                <a16:creationId xmlns:a16="http://schemas.microsoft.com/office/drawing/2014/main" id="{B2CC3E3B-29BA-D84D-9DCE-1C7D17317808}"/>
              </a:ext>
            </a:extLst>
          </p:cNvPr>
          <p:cNvSpPr/>
          <p:nvPr/>
        </p:nvSpPr>
        <p:spPr>
          <a:xfrm>
            <a:off x="9761606" y="4622011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28041FD-91D1-D04E-8FA0-7E95537E966B}"/>
              </a:ext>
            </a:extLst>
          </p:cNvPr>
          <p:cNvSpPr/>
          <p:nvPr/>
        </p:nvSpPr>
        <p:spPr>
          <a:xfrm>
            <a:off x="10848383" y="4696850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BD537F33-FFBD-194D-84E3-5157818007F4}"/>
              </a:ext>
            </a:extLst>
          </p:cNvPr>
          <p:cNvSpPr/>
          <p:nvPr/>
        </p:nvSpPr>
        <p:spPr>
          <a:xfrm>
            <a:off x="8630742" y="4622011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78BD2919-D1F7-8C4A-93D6-2CD7AF7E5B4B}"/>
              </a:ext>
            </a:extLst>
          </p:cNvPr>
          <p:cNvSpPr/>
          <p:nvPr/>
        </p:nvSpPr>
        <p:spPr>
          <a:xfrm>
            <a:off x="9525961" y="4542746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3164629-6C3C-9E41-ABE5-9E228EFC4232}"/>
              </a:ext>
            </a:extLst>
          </p:cNvPr>
          <p:cNvSpPr/>
          <p:nvPr/>
        </p:nvSpPr>
        <p:spPr>
          <a:xfrm>
            <a:off x="10656825" y="4658066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EC9C036D-AFE8-EC4D-B4C6-DB3E71883589}"/>
              </a:ext>
            </a:extLst>
          </p:cNvPr>
          <p:cNvSpPr/>
          <p:nvPr/>
        </p:nvSpPr>
        <p:spPr>
          <a:xfrm>
            <a:off x="10860520" y="5481302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11B116D2-4E1C-BC49-8882-9D1343A55132}"/>
              </a:ext>
            </a:extLst>
          </p:cNvPr>
          <p:cNvSpPr/>
          <p:nvPr/>
        </p:nvSpPr>
        <p:spPr>
          <a:xfrm>
            <a:off x="8756190" y="5588457"/>
            <a:ext cx="371475" cy="369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60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CE04E2-F33D-CA49-9A35-C51097B0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Compile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75F539-2B3C-FC41-B1EC-5E064E5C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OS: Ubuntu 16.04.</a:t>
            </a:r>
          </a:p>
          <a:p>
            <a:r>
              <a:rPr lang="en-US" altLang="zh-TW" dirty="0"/>
              <a:t>g++ </a:t>
            </a:r>
            <a:r>
              <a:rPr lang="en-US" altLang="zh-TW" dirty="0" err="1"/>
              <a:t>chain_reaction.cpp</a:t>
            </a:r>
            <a:r>
              <a:rPr lang="en-US" altLang="zh-TW" dirty="0"/>
              <a:t> </a:t>
            </a:r>
            <a:r>
              <a:rPr lang="en-US" altLang="zh-TW" dirty="0" err="1"/>
              <a:t>board.cpp</a:t>
            </a:r>
            <a:r>
              <a:rPr lang="en-US" altLang="zh-TW" dirty="0"/>
              <a:t> </a:t>
            </a:r>
            <a:r>
              <a:rPr lang="en-US" altLang="zh-TW" dirty="0" err="1"/>
              <a:t>rules.cpp</a:t>
            </a:r>
            <a:r>
              <a:rPr lang="en-US" altLang="zh-TW" dirty="0"/>
              <a:t> </a:t>
            </a:r>
            <a:r>
              <a:rPr lang="en-US" altLang="zh-TW" dirty="0" err="1"/>
              <a:t>player.cpp</a:t>
            </a:r>
            <a:r>
              <a:rPr lang="en-US" altLang="zh-TW" dirty="0"/>
              <a:t> </a:t>
            </a:r>
            <a:r>
              <a:rPr lang="en-US" altLang="zh-TW" dirty="0" err="1"/>
              <a:t>algorithm_ST.cpp</a:t>
            </a:r>
            <a:r>
              <a:rPr lang="en-US" altLang="zh-TW" dirty="0"/>
              <a:t> </a:t>
            </a:r>
            <a:r>
              <a:rPr lang="en-US" altLang="zh-TW" dirty="0" err="1"/>
              <a:t>algorithm_TA.cpp</a:t>
            </a:r>
            <a:endParaRPr lang="zh-TW" altLang="zh-TW" dirty="0"/>
          </a:p>
          <a:p>
            <a:r>
              <a:rPr lang="en-US" altLang="zh-TW" dirty="0"/>
              <a:t>The rules and board setting are written in "</a:t>
            </a:r>
            <a:r>
              <a:rPr lang="en-US" altLang="zh-TW" dirty="0" err="1"/>
              <a:t>rules.cpp</a:t>
            </a:r>
            <a:r>
              <a:rPr lang="en-US" altLang="zh-TW" dirty="0"/>
              <a:t>" and "</a:t>
            </a:r>
            <a:r>
              <a:rPr lang="en-US" altLang="zh-TW" dirty="0" err="1"/>
              <a:t>board.cpp</a:t>
            </a:r>
            <a:r>
              <a:rPr lang="en-US" altLang="zh-TW" dirty="0"/>
              <a:t>." Please read the code in those two files before coding.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12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35A8D-6ED9-BF43-9E9E-AED744C8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Compile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B60DE8-B716-0042-B57A-23EE5F731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/>
          <a:lstStyle/>
          <a:p>
            <a:r>
              <a:rPr lang="en-US" altLang="zh-TW" dirty="0"/>
              <a:t>Please name your code as </a:t>
            </a:r>
            <a:r>
              <a:rPr lang="en-US" altLang="zh-TW" i="1" dirty="0" err="1"/>
              <a:t>algorithm_ST.cpp</a:t>
            </a:r>
            <a:r>
              <a:rPr lang="en-US" altLang="zh-TW" dirty="0"/>
              <a:t>, and do not edit other .</a:t>
            </a:r>
            <a:r>
              <a:rPr lang="en-US" altLang="zh-TW" dirty="0" err="1"/>
              <a:t>cpp</a:t>
            </a:r>
            <a:r>
              <a:rPr lang="en-US" altLang="zh-TW" dirty="0"/>
              <a:t> files provided. In </a:t>
            </a:r>
            <a:r>
              <a:rPr lang="en-US" altLang="zh-TW" i="1" dirty="0" err="1"/>
              <a:t>algorithm_ST.cpp</a:t>
            </a:r>
            <a:r>
              <a:rPr lang="en-US" altLang="zh-TW" i="1" dirty="0"/>
              <a:t>, </a:t>
            </a:r>
            <a:r>
              <a:rPr lang="en-US" altLang="zh-TW" dirty="0"/>
              <a:t>don’t change function name and parameter.</a:t>
            </a:r>
            <a:endParaRPr lang="zh-TW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main data flow is in the </a:t>
            </a:r>
            <a:r>
              <a:rPr lang="en-US" altLang="zh-TW" dirty="0" err="1"/>
              <a:t>chain_reaction.cpp</a:t>
            </a:r>
            <a:r>
              <a:rPr lang="en-US" altLang="zh-TW" dirty="0"/>
              <a:t>.</a:t>
            </a:r>
          </a:p>
          <a:p>
            <a:endParaRPr lang="zh-TW" altLang="zh-TW" dirty="0"/>
          </a:p>
          <a:p>
            <a:r>
              <a:rPr lang="en-US" altLang="zh-TW" dirty="0"/>
              <a:t>In </a:t>
            </a:r>
            <a:r>
              <a:rPr lang="en-US" altLang="zh-TW" i="1" dirty="0" err="1"/>
              <a:t>algorithm_TA.cpp</a:t>
            </a:r>
            <a:r>
              <a:rPr lang="en-US" altLang="zh-TW" dirty="0"/>
              <a:t>, a "</a:t>
            </a:r>
            <a:r>
              <a:rPr lang="en-US" altLang="zh-TW" i="1" dirty="0" err="1"/>
              <a:t>randomMove</a:t>
            </a:r>
            <a:r>
              <a:rPr lang="en-US" altLang="zh-TW" dirty="0"/>
              <a:t>" code is provided to play as an </a:t>
            </a:r>
            <a:r>
              <a:rPr lang="en-US" altLang="zh-TW" i="1" dirty="0"/>
              <a:t>opponent</a:t>
            </a:r>
            <a:r>
              <a:rPr lang="en-US" altLang="zh-TW" dirty="0"/>
              <a:t> to help you develop your program. You should not hand in your </a:t>
            </a:r>
            <a:r>
              <a:rPr lang="en-US" altLang="zh-TW" i="1" dirty="0" err="1"/>
              <a:t>algorithm_ST.cpp</a:t>
            </a:r>
            <a:r>
              <a:rPr lang="en-US" altLang="zh-TW" dirty="0"/>
              <a:t> code copied from </a:t>
            </a:r>
            <a:r>
              <a:rPr lang="en-US" altLang="zh-TW" i="1" dirty="0" err="1"/>
              <a:t>algorithm_TA</a:t>
            </a:r>
            <a:r>
              <a:rPr lang="en-US" altLang="zh-TW" dirty="0" err="1"/>
              <a:t>.cpp</a:t>
            </a:r>
            <a:r>
              <a:rPr lang="en-US" altLang="zh-TW" dirty="0"/>
              <a:t>.</a:t>
            </a:r>
            <a:endParaRPr lang="zh-TW" altLang="zh-TW" dirty="0"/>
          </a:p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4F4EEA-1BD0-3746-8362-2077591BF9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964816"/>
            <a:ext cx="5200651" cy="91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2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359</Words>
  <Application>Microsoft Macintosh PowerPoint</Application>
  <PresentationFormat>寬螢幕</PresentationFormat>
  <Paragraphs>42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佈景主題</vt:lpstr>
      <vt:lpstr>Project 3 Chain Reaction</vt:lpstr>
      <vt:lpstr>Background</vt:lpstr>
      <vt:lpstr>Chess Rule</vt:lpstr>
      <vt:lpstr>Place orb</vt:lpstr>
      <vt:lpstr>Explosion</vt:lpstr>
      <vt:lpstr>Explosion</vt:lpstr>
      <vt:lpstr>Explosion</vt:lpstr>
      <vt:lpstr>Compile</vt:lpstr>
      <vt:lpstr>Compile</vt:lpstr>
      <vt:lpstr>Competition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Chain Reaction</dc:title>
  <dc:creator>Microsoft Office User</dc:creator>
  <cp:lastModifiedBy>Microsoft Office User</cp:lastModifiedBy>
  <cp:revision>11</cp:revision>
  <dcterms:created xsi:type="dcterms:W3CDTF">2020-11-30T14:51:30Z</dcterms:created>
  <dcterms:modified xsi:type="dcterms:W3CDTF">2020-12-01T06:22:20Z</dcterms:modified>
</cp:coreProperties>
</file>