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70" r:id="rId8"/>
    <p:sldId id="262" r:id="rId9"/>
    <p:sldId id="271" r:id="rId10"/>
    <p:sldId id="263" r:id="rId11"/>
    <p:sldId id="272" r:id="rId12"/>
    <p:sldId id="264" r:id="rId13"/>
    <p:sldId id="279" r:id="rId14"/>
    <p:sldId id="282" r:id="rId15"/>
    <p:sldId id="273" r:id="rId16"/>
    <p:sldId id="265" r:id="rId17"/>
    <p:sldId id="274" r:id="rId18"/>
    <p:sldId id="266" r:id="rId19"/>
    <p:sldId id="275" r:id="rId20"/>
    <p:sldId id="281" r:id="rId21"/>
    <p:sldId id="267" r:id="rId22"/>
    <p:sldId id="276" r:id="rId23"/>
    <p:sldId id="268" r:id="rId24"/>
    <p:sldId id="277"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C6787E-B438-5B4E-8BF8-9335829B82C1}"/>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8B970B13-A8F8-1E4E-98F5-4810B8264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CAA5CFE1-1601-844F-A3E8-544906B19009}"/>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5" name="頁尾版面配置區 4">
            <a:extLst>
              <a:ext uri="{FF2B5EF4-FFF2-40B4-BE49-F238E27FC236}">
                <a16:creationId xmlns:a16="http://schemas.microsoft.com/office/drawing/2014/main" id="{65874F7A-1A0F-5A4F-B8F8-4CD027BDE979}"/>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49FF40B-E8D9-6040-9641-6589A47B021C}"/>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335767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CE3ED-3C88-9741-A6CC-7EC59CCEA1C5}"/>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3603F253-2DCE-FE43-8889-B7C916A9F9F1}"/>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2FB41693-6193-E94E-A51E-E3625ADA06F1}"/>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5" name="頁尾版面配置區 4">
            <a:extLst>
              <a:ext uri="{FF2B5EF4-FFF2-40B4-BE49-F238E27FC236}">
                <a16:creationId xmlns:a16="http://schemas.microsoft.com/office/drawing/2014/main" id="{5042C93A-A41E-A34E-97A6-25572D88471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8A6F4FF-FF08-E94D-ADBD-EF0A40800780}"/>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262757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BEF8B75-E7AB-3B40-85A5-4A6540DADCDC}"/>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A984274F-4D63-1E47-9E95-94827BA51807}"/>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086FC84-354A-8549-9D16-2ADFFE4334D2}"/>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5" name="頁尾版面配置區 4">
            <a:extLst>
              <a:ext uri="{FF2B5EF4-FFF2-40B4-BE49-F238E27FC236}">
                <a16:creationId xmlns:a16="http://schemas.microsoft.com/office/drawing/2014/main" id="{778399C0-0E40-6B48-9D72-372D9A2C63D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B59CEE8A-6193-994B-BAFA-F54B05B0717B}"/>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25963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81EF87-3434-7642-BD75-E59F6D0F1D9B}"/>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984DCDB-D87A-D54F-8AA3-819B6CBBBEE9}"/>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EF87A30-B5D0-044D-834C-A899DD3C6F8A}"/>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5" name="頁尾版面配置區 4">
            <a:extLst>
              <a:ext uri="{FF2B5EF4-FFF2-40B4-BE49-F238E27FC236}">
                <a16:creationId xmlns:a16="http://schemas.microsoft.com/office/drawing/2014/main" id="{7416D77F-DDF9-2444-B46A-CC0B49763CC2}"/>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C193654-A34D-824A-BD19-BDFB8B899F84}"/>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284567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5B040D-CB1F-A446-9AAC-F19A2B990381}"/>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A483934F-03BA-524E-B46A-AACDB2F9D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0462D6DB-8DD9-6641-8433-7AB5704164B4}"/>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5" name="頁尾版面配置區 4">
            <a:extLst>
              <a:ext uri="{FF2B5EF4-FFF2-40B4-BE49-F238E27FC236}">
                <a16:creationId xmlns:a16="http://schemas.microsoft.com/office/drawing/2014/main" id="{F96AD790-6A6B-394B-B172-F385F5F83BE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6A86403-3779-6D49-955B-69ADCEF0B6EE}"/>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330299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6A92A-931D-FB4B-BFDD-F092E5DE39CD}"/>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3A6363E1-4902-AE4D-A542-D9E11112EB1C}"/>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73FB1714-94C8-8E45-983D-D8C084C2F523}"/>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C2516128-D036-2846-A75C-323847DEC689}"/>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6" name="頁尾版面配置區 5">
            <a:extLst>
              <a:ext uri="{FF2B5EF4-FFF2-40B4-BE49-F238E27FC236}">
                <a16:creationId xmlns:a16="http://schemas.microsoft.com/office/drawing/2014/main" id="{7B618C2B-8906-A744-B687-FAAC6721019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452B8AA-ED72-6A47-B550-15F6C474BC77}"/>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3495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4473CC-31A3-0849-B56C-7B801372722B}"/>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83881F5-61EB-DE42-976E-86038BED2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1029751B-ACC5-014B-9746-77E48DABCB12}"/>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5590C679-41DA-7541-BE3A-1A4CEEC13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7F23377B-4A92-CE4E-8331-E212CF90EE6C}"/>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1AE29370-5666-8D49-B620-6C8F0D1E8D69}"/>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8" name="頁尾版面配置區 7">
            <a:extLst>
              <a:ext uri="{FF2B5EF4-FFF2-40B4-BE49-F238E27FC236}">
                <a16:creationId xmlns:a16="http://schemas.microsoft.com/office/drawing/2014/main" id="{7100978B-CBEE-1542-BA5A-1744F0684860}"/>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D0E91412-B45F-A947-B812-848A844640E8}"/>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384813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E43-7E89-C24C-8C9C-F24E00CB93CF}"/>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6B1AFE5D-5BCB-3E4B-A530-C23145DD0B7B}"/>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4" name="頁尾版面配置區 3">
            <a:extLst>
              <a:ext uri="{FF2B5EF4-FFF2-40B4-BE49-F238E27FC236}">
                <a16:creationId xmlns:a16="http://schemas.microsoft.com/office/drawing/2014/main" id="{4DE3EFDF-9C63-864E-9C28-3CEE9E4AA121}"/>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4647DC59-A587-274A-8D14-A0D93D6FA99B}"/>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86168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92C5967-7E9D-4748-A776-2676D6F38C3A}"/>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3" name="頁尾版面配置區 2">
            <a:extLst>
              <a:ext uri="{FF2B5EF4-FFF2-40B4-BE49-F238E27FC236}">
                <a16:creationId xmlns:a16="http://schemas.microsoft.com/office/drawing/2014/main" id="{222C7545-81AB-DC48-B0A5-72B2B026C233}"/>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F603761D-6DD6-034C-820D-02CC2A2246A5}"/>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351175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445A19-9AEC-064E-A543-8F21694A613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055FF61-EC89-574A-95AB-B7CDEEDE7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7051C409-7F9B-4643-980F-0D8F9CCAA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7D3E99AB-CD99-6D4B-8E46-1BFD2946B25F}"/>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6" name="頁尾版面配置區 5">
            <a:extLst>
              <a:ext uri="{FF2B5EF4-FFF2-40B4-BE49-F238E27FC236}">
                <a16:creationId xmlns:a16="http://schemas.microsoft.com/office/drawing/2014/main" id="{E7A0658A-A977-D742-8089-0130C9D7DB9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E88B0D3D-6480-D84C-BAE1-7831E515EFF2}"/>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196810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D4F51D-EFF3-A743-8C20-CDC08B7AAB26}"/>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7A5D1337-42BE-B449-B90A-982FC04D2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15CD2E5B-0652-4B49-B4E5-5BDCE8571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13667DA2-4735-4943-8413-B7328FD78A17}"/>
              </a:ext>
            </a:extLst>
          </p:cNvPr>
          <p:cNvSpPr>
            <a:spLocks noGrp="1"/>
          </p:cNvSpPr>
          <p:nvPr>
            <p:ph type="dt" sz="half" idx="10"/>
          </p:nvPr>
        </p:nvSpPr>
        <p:spPr/>
        <p:txBody>
          <a:bodyPr/>
          <a:lstStyle/>
          <a:p>
            <a:fld id="{04DCD977-CF8F-D64C-BF30-820E597E6EE4}" type="datetimeFigureOut">
              <a:rPr kumimoji="1" lang="zh-TW" altLang="en-US" smtClean="0"/>
              <a:t>2020/12/7</a:t>
            </a:fld>
            <a:endParaRPr kumimoji="1" lang="zh-TW" altLang="en-US"/>
          </a:p>
        </p:txBody>
      </p:sp>
      <p:sp>
        <p:nvSpPr>
          <p:cNvPr id="6" name="頁尾版面配置區 5">
            <a:extLst>
              <a:ext uri="{FF2B5EF4-FFF2-40B4-BE49-F238E27FC236}">
                <a16:creationId xmlns:a16="http://schemas.microsoft.com/office/drawing/2014/main" id="{93496CA9-D78E-BE40-BE55-06150F582582}"/>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CE08A9B3-2F91-F045-A2DA-FF14D7681044}"/>
              </a:ext>
            </a:extLst>
          </p:cNvPr>
          <p:cNvSpPr>
            <a:spLocks noGrp="1"/>
          </p:cNvSpPr>
          <p:nvPr>
            <p:ph type="sldNum" sz="quarter" idx="12"/>
          </p:nvPr>
        </p:nvSpPr>
        <p:spPr/>
        <p:txBody>
          <a:body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165949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DEC86D0-4C8D-F644-900A-5B8DE0F70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4CDD671E-ED36-A34B-8A91-F0327073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243322A-F7C3-204E-9AB6-EF6E87B9F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DCD977-CF8F-D64C-BF30-820E597E6EE4}" type="datetimeFigureOut">
              <a:rPr kumimoji="1" lang="zh-TW" altLang="en-US" smtClean="0"/>
              <a:t>2020/12/7</a:t>
            </a:fld>
            <a:endParaRPr kumimoji="1" lang="zh-TW" altLang="en-US"/>
          </a:p>
        </p:txBody>
      </p:sp>
      <p:sp>
        <p:nvSpPr>
          <p:cNvPr id="5" name="頁尾版面配置區 4">
            <a:extLst>
              <a:ext uri="{FF2B5EF4-FFF2-40B4-BE49-F238E27FC236}">
                <a16:creationId xmlns:a16="http://schemas.microsoft.com/office/drawing/2014/main" id="{539A284F-4097-FC42-BB38-E74C38C2D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022D4466-7C6E-3245-92DB-6D5A148EF1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B5BD5-38A8-484D-B8D8-8C28373F509D}" type="slidenum">
              <a:rPr kumimoji="1" lang="zh-TW" altLang="en-US" smtClean="0"/>
              <a:t>‹#›</a:t>
            </a:fld>
            <a:endParaRPr kumimoji="1" lang="zh-TW" altLang="en-US"/>
          </a:p>
        </p:txBody>
      </p:sp>
    </p:spTree>
    <p:extLst>
      <p:ext uri="{BB962C8B-B14F-4D97-AF65-F5344CB8AC3E}">
        <p14:creationId xmlns:p14="http://schemas.microsoft.com/office/powerpoint/2010/main" val="1258680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B5D8C4-9336-3A45-9955-A8717A6E6A6A}"/>
              </a:ext>
            </a:extLst>
          </p:cNvPr>
          <p:cNvSpPr>
            <a:spLocks noGrp="1"/>
          </p:cNvSpPr>
          <p:nvPr>
            <p:ph type="ctrTitle"/>
          </p:nvPr>
        </p:nvSpPr>
        <p:spPr/>
        <p:txBody>
          <a:bodyPr/>
          <a:lstStyle/>
          <a:p>
            <a:r>
              <a:rPr kumimoji="1" lang="en" altLang="zh-TW" dirty="0"/>
              <a:t>Ch. 7.7-10 Sorting </a:t>
            </a:r>
            <a:endParaRPr kumimoji="1" lang="zh-TW" altLang="en-US" dirty="0"/>
          </a:p>
        </p:txBody>
      </p:sp>
      <p:sp>
        <p:nvSpPr>
          <p:cNvPr id="3" name="副標題 2">
            <a:extLst>
              <a:ext uri="{FF2B5EF4-FFF2-40B4-BE49-F238E27FC236}">
                <a16:creationId xmlns:a16="http://schemas.microsoft.com/office/drawing/2014/main" id="{5A97F34C-3718-204C-AC37-420DCCC1C1C1}"/>
              </a:ext>
            </a:extLst>
          </p:cNvPr>
          <p:cNvSpPr>
            <a:spLocks noGrp="1"/>
          </p:cNvSpPr>
          <p:nvPr>
            <p:ph type="subTitle" idx="1"/>
          </p:nvPr>
        </p:nvSpPr>
        <p:spPr/>
        <p:txBody>
          <a:bodyPr/>
          <a:lstStyle/>
          <a:p>
            <a:endParaRPr kumimoji="1" lang="zh-TW" altLang="en-US"/>
          </a:p>
        </p:txBody>
      </p:sp>
    </p:spTree>
    <p:extLst>
      <p:ext uri="{BB962C8B-B14F-4D97-AF65-F5344CB8AC3E}">
        <p14:creationId xmlns:p14="http://schemas.microsoft.com/office/powerpoint/2010/main" val="469435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5F9024-39EF-B844-9736-D448063D5885}"/>
              </a:ext>
            </a:extLst>
          </p:cNvPr>
          <p:cNvSpPr>
            <a:spLocks noGrp="1"/>
          </p:cNvSpPr>
          <p:nvPr>
            <p:ph type="title"/>
          </p:nvPr>
        </p:nvSpPr>
        <p:spPr/>
        <p:txBody>
          <a:bodyPr/>
          <a:lstStyle/>
          <a:p>
            <a:r>
              <a:rPr kumimoji="1" lang="en-US" altLang="zh-TW" dirty="0"/>
              <a:t>Q5:</a:t>
            </a:r>
            <a:endParaRPr kumimoji="1" lang="zh-TW" altLang="en-US" dirty="0"/>
          </a:p>
        </p:txBody>
      </p:sp>
      <p:sp>
        <p:nvSpPr>
          <p:cNvPr id="3" name="內容版面配置區 2">
            <a:extLst>
              <a:ext uri="{FF2B5EF4-FFF2-40B4-BE49-F238E27FC236}">
                <a16:creationId xmlns:a16="http://schemas.microsoft.com/office/drawing/2014/main" id="{870FCC95-6255-2E44-86F1-4EE17B9EB92A}"/>
              </a:ext>
            </a:extLst>
          </p:cNvPr>
          <p:cNvSpPr>
            <a:spLocks noGrp="1"/>
          </p:cNvSpPr>
          <p:nvPr>
            <p:ph idx="1"/>
          </p:nvPr>
        </p:nvSpPr>
        <p:spPr/>
        <p:txBody>
          <a:bodyPr/>
          <a:lstStyle/>
          <a:p>
            <a:pPr lvl="0"/>
            <a:r>
              <a:rPr lang="en-US" altLang="zh-TW" dirty="0"/>
              <a:t>(1) Define what does “Sorting on several keys” mean.</a:t>
            </a:r>
            <a:endParaRPr lang="zh-TW" altLang="zh-TW" dirty="0"/>
          </a:p>
          <a:p>
            <a:r>
              <a:rPr lang="en-US" altLang="zh-TW" dirty="0"/>
              <a:t>(2) For the sorting algorithm on multiple keys, please propose an application example other than the sorting deck of cards in the textbook.</a:t>
            </a:r>
            <a:endParaRPr lang="zh-TW" altLang="zh-TW" dirty="0"/>
          </a:p>
          <a:p>
            <a:endParaRPr kumimoji="1" lang="zh-TW" altLang="en-US" dirty="0"/>
          </a:p>
        </p:txBody>
      </p:sp>
    </p:spTree>
    <p:extLst>
      <p:ext uri="{BB962C8B-B14F-4D97-AF65-F5344CB8AC3E}">
        <p14:creationId xmlns:p14="http://schemas.microsoft.com/office/powerpoint/2010/main" val="1233102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B1C-3ACA-6847-8D78-14CECEE44909}"/>
              </a:ext>
            </a:extLst>
          </p:cNvPr>
          <p:cNvSpPr>
            <a:spLocks noGrp="1"/>
          </p:cNvSpPr>
          <p:nvPr>
            <p:ph type="title"/>
          </p:nvPr>
        </p:nvSpPr>
        <p:spPr/>
        <p:txBody>
          <a:bodyPr/>
          <a:lstStyle/>
          <a:p>
            <a:r>
              <a:rPr kumimoji="1" lang="en-US" altLang="zh-TW" dirty="0"/>
              <a:t>Ans:</a:t>
            </a:r>
            <a:endParaRPr kumimoji="1" lang="zh-TW" altLang="en-US" dirty="0"/>
          </a:p>
        </p:txBody>
      </p:sp>
      <p:sp>
        <p:nvSpPr>
          <p:cNvPr id="3" name="內容版面配置區 2">
            <a:extLst>
              <a:ext uri="{FF2B5EF4-FFF2-40B4-BE49-F238E27FC236}">
                <a16:creationId xmlns:a16="http://schemas.microsoft.com/office/drawing/2014/main" id="{8E858AA0-42AE-A343-99CF-BD76F4E9E446}"/>
              </a:ext>
            </a:extLst>
          </p:cNvPr>
          <p:cNvSpPr>
            <a:spLocks noGrp="1"/>
          </p:cNvSpPr>
          <p:nvPr>
            <p:ph idx="1"/>
          </p:nvPr>
        </p:nvSpPr>
        <p:spPr/>
        <p:txBody>
          <a:bodyPr/>
          <a:lstStyle/>
          <a:p>
            <a:r>
              <a:rPr kumimoji="1" lang="en-US" altLang="zh-TW" dirty="0"/>
              <a:t>(1) </a:t>
            </a:r>
            <a:r>
              <a:rPr lang="en-US" altLang="zh-TW" dirty="0"/>
              <a:t>Sorting on several keys: </a:t>
            </a:r>
            <a:r>
              <a:rPr lang="en" altLang="zh-TW" dirty="0"/>
              <a:t>A list of records is said to be sorted with respect to the keys 𝐾1, 𝐾2, ... , 𝐾𝑟 </a:t>
            </a:r>
            <a:r>
              <a:rPr lang="en" altLang="zh-TW" dirty="0" err="1"/>
              <a:t>iff</a:t>
            </a:r>
            <a:r>
              <a:rPr lang="en" altLang="zh-TW" dirty="0"/>
              <a:t> for every pair of records 𝑖 and 𝑗, 𝑖 &lt; 𝑗 and (𝐾1,𝐾2,...,𝐾𝑟) ≤ (𝐾1,𝐾2,...,𝐾𝑟) </a:t>
            </a:r>
            <a:endParaRPr lang="en" altLang="zh-TW" dirty="0">
              <a:effectLst/>
            </a:endParaRPr>
          </a:p>
          <a:p>
            <a:r>
              <a:rPr kumimoji="1" lang="en" altLang="zh-TW" dirty="0"/>
              <a:t>(𝑥</a:t>
            </a:r>
            <a:r>
              <a:rPr kumimoji="1" lang="en" altLang="zh-TW" baseline="-25000" dirty="0"/>
              <a:t>1</a:t>
            </a:r>
            <a:r>
              <a:rPr kumimoji="1" lang="en" altLang="zh-TW" dirty="0"/>
              <a:t>,...,𝑥</a:t>
            </a:r>
            <a:r>
              <a:rPr kumimoji="1" lang="en" altLang="zh-TW" baseline="-25000" dirty="0"/>
              <a:t>𝑟</a:t>
            </a:r>
            <a:r>
              <a:rPr kumimoji="1" lang="en" altLang="zh-TW" dirty="0"/>
              <a:t>) ≤(𝑦</a:t>
            </a:r>
            <a:r>
              <a:rPr kumimoji="1" lang="en" altLang="zh-TW" baseline="-25000" dirty="0"/>
              <a:t>1</a:t>
            </a:r>
            <a:r>
              <a:rPr kumimoji="1" lang="en" altLang="zh-TW" dirty="0"/>
              <a:t>,...,𝑦</a:t>
            </a:r>
            <a:r>
              <a:rPr kumimoji="1" lang="en" altLang="zh-TW" baseline="-25000" dirty="0"/>
              <a:t>𝑟</a:t>
            </a:r>
            <a:r>
              <a:rPr kumimoji="1" lang="en" altLang="zh-TW" dirty="0"/>
              <a:t>) </a:t>
            </a:r>
            <a:r>
              <a:rPr kumimoji="1" lang="en" altLang="zh-TW" dirty="0" err="1"/>
              <a:t>iff</a:t>
            </a:r>
            <a:r>
              <a:rPr kumimoji="1" lang="en" altLang="zh-TW" dirty="0"/>
              <a:t> either 𝑥</a:t>
            </a:r>
            <a:r>
              <a:rPr kumimoji="1" lang="en" altLang="zh-TW" baseline="-25000" dirty="0"/>
              <a:t>𝑘</a:t>
            </a:r>
            <a:r>
              <a:rPr kumimoji="1" lang="en" altLang="zh-TW" dirty="0"/>
              <a:t> =𝑦</a:t>
            </a:r>
            <a:r>
              <a:rPr kumimoji="1" lang="en" altLang="zh-TW" baseline="-25000" dirty="0"/>
              <a:t>𝑘</a:t>
            </a:r>
            <a:r>
              <a:rPr kumimoji="1" lang="en" altLang="zh-TW" dirty="0"/>
              <a:t>, 1≤𝑘≤𝑛,and 𝑥</a:t>
            </a:r>
            <a:r>
              <a:rPr kumimoji="1" lang="en" altLang="zh-TW" baseline="-25000" dirty="0"/>
              <a:t>𝑛+1 </a:t>
            </a:r>
            <a:r>
              <a:rPr kumimoji="1" lang="en" altLang="zh-TW" dirty="0"/>
              <a:t>&lt; 𝑦</a:t>
            </a:r>
            <a:r>
              <a:rPr kumimoji="1" lang="en" altLang="zh-TW" baseline="-25000" dirty="0"/>
              <a:t>𝑛+1 </a:t>
            </a:r>
            <a:r>
              <a:rPr kumimoji="1" lang="en" altLang="zh-TW" dirty="0"/>
              <a:t>for some 𝑛 &lt; 𝑟, or 𝑥</a:t>
            </a:r>
            <a:r>
              <a:rPr kumimoji="1" lang="en" altLang="zh-TW" baseline="-25000" dirty="0"/>
              <a:t>𝑘</a:t>
            </a:r>
            <a:r>
              <a:rPr kumimoji="1" lang="en" altLang="zh-TW" dirty="0"/>
              <a:t> =𝑦</a:t>
            </a:r>
            <a:r>
              <a:rPr kumimoji="1" lang="en" altLang="zh-TW" baseline="-25000" dirty="0"/>
              <a:t>𝑘</a:t>
            </a:r>
            <a:r>
              <a:rPr kumimoji="1" lang="en" altLang="zh-TW" dirty="0"/>
              <a:t>,1≤𝑘≤𝑟</a:t>
            </a:r>
          </a:p>
          <a:p>
            <a:r>
              <a:rPr kumimoji="1" lang="en" altLang="zh-TW" dirty="0"/>
              <a:t>(2) English dictionary, numbers have a specific range.</a:t>
            </a:r>
            <a:endParaRPr kumimoji="1" lang="zh-TW" altLang="en-US" dirty="0"/>
          </a:p>
        </p:txBody>
      </p:sp>
    </p:spTree>
    <p:extLst>
      <p:ext uri="{BB962C8B-B14F-4D97-AF65-F5344CB8AC3E}">
        <p14:creationId xmlns:p14="http://schemas.microsoft.com/office/powerpoint/2010/main" val="144831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372D1A-EF66-EC4E-BC71-94F6ECF6AD6C}"/>
              </a:ext>
            </a:extLst>
          </p:cNvPr>
          <p:cNvSpPr>
            <a:spLocks noGrp="1"/>
          </p:cNvSpPr>
          <p:nvPr>
            <p:ph type="title"/>
          </p:nvPr>
        </p:nvSpPr>
        <p:spPr/>
        <p:txBody>
          <a:bodyPr/>
          <a:lstStyle/>
          <a:p>
            <a:r>
              <a:rPr kumimoji="1" lang="en-US" altLang="zh-TW" dirty="0"/>
              <a:t>Q6:</a:t>
            </a:r>
            <a:endParaRPr kumimoji="1" lang="zh-TW" altLang="en-US" dirty="0"/>
          </a:p>
        </p:txBody>
      </p:sp>
      <p:sp>
        <p:nvSpPr>
          <p:cNvPr id="3" name="內容版面配置區 2">
            <a:extLst>
              <a:ext uri="{FF2B5EF4-FFF2-40B4-BE49-F238E27FC236}">
                <a16:creationId xmlns:a16="http://schemas.microsoft.com/office/drawing/2014/main" id="{8C40E7EE-76D5-0940-AA6E-5A17282FD568}"/>
              </a:ext>
            </a:extLst>
          </p:cNvPr>
          <p:cNvSpPr>
            <a:spLocks noGrp="1"/>
          </p:cNvSpPr>
          <p:nvPr>
            <p:ph idx="1"/>
          </p:nvPr>
        </p:nvSpPr>
        <p:spPr/>
        <p:txBody>
          <a:bodyPr/>
          <a:lstStyle/>
          <a:p>
            <a:r>
              <a:rPr lang="en-US" altLang="zh-TW" dirty="0"/>
              <a:t>(1)We provide the LSD Radix Sort code(in next page, in textbook) below. Please explain what does the code of </a:t>
            </a:r>
            <a:r>
              <a:rPr lang="en-US" altLang="zh-TW" dirty="0" err="1"/>
              <a:t>RadixSort</a:t>
            </a:r>
            <a:r>
              <a:rPr lang="en-US" altLang="zh-TW" dirty="0"/>
              <a:t> do. You may use the following initial values of the a[] array elements to explain the algorithm. </a:t>
            </a:r>
          </a:p>
          <a:p>
            <a:endParaRPr lang="zh-TW" altLang="zh-TW" dirty="0"/>
          </a:p>
          <a:p>
            <a:r>
              <a:rPr lang="en-US" altLang="zh-TW" dirty="0"/>
              <a:t>(2) Write the status of the list (12, 2, 16, 30, 8, 28, 4, 10, 20, 6, 18) at the end of each pass of </a:t>
            </a:r>
            <a:r>
              <a:rPr lang="en-US" altLang="zh-TW" dirty="0" err="1"/>
              <a:t>RadixSort</a:t>
            </a:r>
            <a:r>
              <a:rPr lang="en-US" altLang="zh-TW" dirty="0"/>
              <a:t>. Use r=10.</a:t>
            </a:r>
            <a:endParaRPr lang="zh-TW" altLang="zh-TW" dirty="0"/>
          </a:p>
          <a:p>
            <a:endParaRPr kumimoji="1" lang="zh-TW" altLang="en-US" dirty="0"/>
          </a:p>
        </p:txBody>
      </p:sp>
      <p:pic>
        <p:nvPicPr>
          <p:cNvPr id="7" name="圖片 6">
            <a:extLst>
              <a:ext uri="{FF2B5EF4-FFF2-40B4-BE49-F238E27FC236}">
                <a16:creationId xmlns:a16="http://schemas.microsoft.com/office/drawing/2014/main" id="{87D9459C-D13A-1041-98EF-D0E54D14173A}"/>
              </a:ext>
            </a:extLst>
          </p:cNvPr>
          <p:cNvPicPr/>
          <p:nvPr/>
        </p:nvPicPr>
        <p:blipFill>
          <a:blip r:embed="rId2"/>
          <a:stretch>
            <a:fillRect/>
          </a:stretch>
        </p:blipFill>
        <p:spPr>
          <a:xfrm>
            <a:off x="2731325" y="3029584"/>
            <a:ext cx="6001830" cy="877397"/>
          </a:xfrm>
          <a:prstGeom prst="rect">
            <a:avLst/>
          </a:prstGeom>
        </p:spPr>
      </p:pic>
    </p:spTree>
    <p:extLst>
      <p:ext uri="{BB962C8B-B14F-4D97-AF65-F5344CB8AC3E}">
        <p14:creationId xmlns:p14="http://schemas.microsoft.com/office/powerpoint/2010/main" val="331168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32BDEC5-30C2-784F-B078-34E29509A6F2}"/>
              </a:ext>
            </a:extLst>
          </p:cNvPr>
          <p:cNvSpPr/>
          <p:nvPr/>
        </p:nvSpPr>
        <p:spPr>
          <a:xfrm>
            <a:off x="237506" y="329497"/>
            <a:ext cx="10515599" cy="6199005"/>
          </a:xfrm>
          <a:prstGeom prst="rect">
            <a:avLst/>
          </a:prstGeom>
        </p:spPr>
        <p:txBody>
          <a:bodyPr wrap="square">
            <a:spAutoFit/>
          </a:bodyPr>
          <a:lstStyle/>
          <a:p>
            <a:pPr marL="228600">
              <a:lnSpc>
                <a:spcPts val="1425"/>
              </a:lnSpc>
            </a:pPr>
            <a:r>
              <a:rPr lang="en-US" altLang="zh-TW" sz="1400" kern="0" dirty="0">
                <a:latin typeface="Consolas" panose="020B0609020204030204" pitchFamily="49" charset="0"/>
                <a:cs typeface="新細明體" panose="02020500000000000000" pitchFamily="18" charset="-120"/>
              </a:rPr>
              <a:t>template&lt;class T&gt;</a:t>
            </a:r>
            <a:endParaRPr lang="zh-TW" altLang="zh-TW" sz="1400"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int </a:t>
            </a:r>
            <a:r>
              <a:rPr lang="en-US" altLang="zh-TW" sz="1400" kern="0" dirty="0" err="1">
                <a:latin typeface="Consolas" panose="020B0609020204030204" pitchFamily="49" charset="0"/>
                <a:cs typeface="新細明體" panose="02020500000000000000" pitchFamily="18" charset="-120"/>
              </a:rPr>
              <a:t>RadixSort</a:t>
            </a:r>
            <a:r>
              <a:rPr lang="en-US" altLang="zh-TW" sz="1400" kern="0" dirty="0">
                <a:latin typeface="Consolas" panose="020B0609020204030204" pitchFamily="49" charset="0"/>
                <a:cs typeface="新細明體" panose="02020500000000000000" pitchFamily="18" charset="-120"/>
              </a:rPr>
              <a:t>(T *a, int *link, const int d, const int r, const int n){</a:t>
            </a:r>
            <a:endParaRPr lang="zh-TW" altLang="zh-TW" sz="1400"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 Sort a[1:n] using a d-digit  radix r sort. digit(a[</a:t>
            </a:r>
            <a:r>
              <a:rPr lang="en-US" altLang="zh-TW" sz="1400" kern="0" dirty="0" err="1">
                <a:latin typeface="Consolas" panose="020B0609020204030204" pitchFamily="49" charset="0"/>
                <a:cs typeface="新細明體" panose="02020500000000000000" pitchFamily="18" charset="-120"/>
              </a:rPr>
              <a:t>i</a:t>
            </a:r>
            <a:r>
              <a:rPr lang="en-US" altLang="zh-TW" sz="1400" kern="0" dirty="0">
                <a:latin typeface="Consolas" panose="020B0609020204030204" pitchFamily="49" charset="0"/>
                <a:cs typeface="新細明體" panose="02020500000000000000" pitchFamily="18" charset="-120"/>
              </a:rPr>
              <a:t>],</a:t>
            </a:r>
            <a:r>
              <a:rPr lang="en-US" altLang="zh-TW" sz="1400" kern="0" dirty="0" err="1">
                <a:latin typeface="Consolas" panose="020B0609020204030204" pitchFamily="49" charset="0"/>
                <a:cs typeface="新細明體" panose="02020500000000000000" pitchFamily="18" charset="-120"/>
              </a:rPr>
              <a:t>j,r</a:t>
            </a:r>
            <a:r>
              <a:rPr lang="en-US" altLang="zh-TW" sz="1400" kern="0" dirty="0">
                <a:latin typeface="Consolas" panose="020B0609020204030204" pitchFamily="49" charset="0"/>
                <a:cs typeface="新細明體" panose="02020500000000000000" pitchFamily="18" charset="-120"/>
              </a:rPr>
              <a:t>) returns the </a:t>
            </a:r>
            <a:r>
              <a:rPr lang="en-US" altLang="zh-TW" sz="1400" kern="0" dirty="0" err="1">
                <a:latin typeface="Consolas" panose="020B0609020204030204" pitchFamily="49" charset="0"/>
                <a:cs typeface="新細明體" panose="02020500000000000000" pitchFamily="18" charset="-120"/>
              </a:rPr>
              <a:t>jth</a:t>
            </a:r>
            <a:r>
              <a:rPr lang="en-US" altLang="zh-TW" sz="1400" kern="0" dirty="0">
                <a:latin typeface="Consolas" panose="020B0609020204030204" pitchFamily="49" charset="0"/>
                <a:cs typeface="新細明體" panose="02020500000000000000" pitchFamily="18" charset="-120"/>
              </a:rPr>
              <a:t> radix-r</a:t>
            </a:r>
            <a:endParaRPr lang="zh-TW" altLang="zh-TW" sz="1400"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 digit(from the left) of a[</a:t>
            </a:r>
            <a:r>
              <a:rPr lang="en-US" altLang="zh-TW" sz="1400" kern="0" dirty="0" err="1">
                <a:latin typeface="Consolas" panose="020B0609020204030204" pitchFamily="49" charset="0"/>
                <a:cs typeface="新細明體" panose="02020500000000000000" pitchFamily="18" charset="-120"/>
              </a:rPr>
              <a:t>i</a:t>
            </a:r>
            <a:r>
              <a:rPr lang="en-US" altLang="zh-TW" sz="1400" kern="0" dirty="0">
                <a:latin typeface="Consolas" panose="020B0609020204030204" pitchFamily="49" charset="0"/>
                <a:cs typeface="新細明體" panose="02020500000000000000" pitchFamily="18" charset="-120"/>
              </a:rPr>
              <a:t>]'s key. Each digit is in the range is [0,r).</a:t>
            </a:r>
            <a:endParaRPr lang="zh-TW" altLang="zh-TW" sz="1400"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 Sorting within a digit is done using a bin sort</a:t>
            </a:r>
            <a:endParaRPr lang="zh-TW" altLang="zh-TW" sz="1400"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int e[r],f[r];</a:t>
            </a:r>
            <a:endParaRPr lang="zh-TW" altLang="zh-TW" sz="1400"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int first=1;</a:t>
            </a:r>
            <a:endParaRPr lang="zh-TW" altLang="zh-TW" sz="1400"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for(int </a:t>
            </a:r>
            <a:r>
              <a:rPr lang="en-US" altLang="zh-TW" sz="1400" kern="0" dirty="0" err="1">
                <a:latin typeface="Consolas" panose="020B0609020204030204" pitchFamily="49" charset="0"/>
                <a:cs typeface="新細明體" panose="02020500000000000000" pitchFamily="18" charset="-120"/>
              </a:rPr>
              <a:t>i</a:t>
            </a:r>
            <a:r>
              <a:rPr lang="en-US" altLang="zh-TW" sz="1400" kern="0" dirty="0">
                <a:latin typeface="Consolas" panose="020B0609020204030204" pitchFamily="49" charset="0"/>
                <a:cs typeface="新細明體" panose="02020500000000000000" pitchFamily="18" charset="-120"/>
              </a:rPr>
              <a:t>=0;i&lt;</a:t>
            </a:r>
            <a:r>
              <a:rPr lang="en-US" altLang="zh-TW" sz="1400" kern="0" dirty="0" err="1">
                <a:latin typeface="Consolas" panose="020B0609020204030204" pitchFamily="49" charset="0"/>
                <a:cs typeface="新細明體" panose="02020500000000000000" pitchFamily="18" charset="-120"/>
              </a:rPr>
              <a:t>n;i</a:t>
            </a:r>
            <a:r>
              <a:rPr lang="en-US" altLang="zh-TW" sz="1400" kern="0" dirty="0">
                <a:latin typeface="Consolas" panose="020B0609020204030204" pitchFamily="49" charset="0"/>
                <a:cs typeface="新細明體" panose="02020500000000000000" pitchFamily="18" charset="-120"/>
              </a:rPr>
              <a:t>++) link[</a:t>
            </a:r>
            <a:r>
              <a:rPr lang="en-US" altLang="zh-TW" sz="1400" kern="0" dirty="0" err="1">
                <a:latin typeface="Consolas" panose="020B0609020204030204" pitchFamily="49" charset="0"/>
                <a:cs typeface="新細明體" panose="02020500000000000000" pitchFamily="18" charset="-120"/>
              </a:rPr>
              <a:t>i</a:t>
            </a:r>
            <a:r>
              <a:rPr lang="en-US" altLang="zh-TW" sz="1400" kern="0" dirty="0">
                <a:latin typeface="Consolas" panose="020B0609020204030204" pitchFamily="49" charset="0"/>
                <a:cs typeface="新細明體" panose="02020500000000000000" pitchFamily="18" charset="-120"/>
              </a:rPr>
              <a:t>]=i+1;</a:t>
            </a:r>
            <a:endParaRPr lang="zh-TW" altLang="zh-TW" sz="1400"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link[n]=0;</a:t>
            </a:r>
          </a:p>
          <a:p>
            <a:pPr marL="228600">
              <a:lnSpc>
                <a:spcPts val="1425"/>
              </a:lnSpc>
            </a:pPr>
            <a:r>
              <a:rPr lang="en-US" altLang="zh-TW" sz="1400" kern="0" dirty="0">
                <a:latin typeface="Consolas" panose="020B0609020204030204" pitchFamily="49" charset="0"/>
                <a:cs typeface="新細明體" panose="02020500000000000000" pitchFamily="18" charset="-120"/>
              </a:rPr>
              <a:t> </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for(</a:t>
            </a:r>
            <a:r>
              <a:rPr lang="en-US" altLang="zh-TW" sz="1400" kern="0" dirty="0" err="1">
                <a:latin typeface="Consolas" panose="020B0609020204030204" pitchFamily="49" charset="0"/>
                <a:cs typeface="新細明體" panose="02020500000000000000" pitchFamily="18" charset="-120"/>
              </a:rPr>
              <a:t>i</a:t>
            </a:r>
            <a:r>
              <a:rPr lang="en-US" altLang="zh-TW" sz="1400" kern="0" dirty="0">
                <a:latin typeface="Consolas" panose="020B0609020204030204" pitchFamily="49" charset="0"/>
                <a:cs typeface="新細明體" panose="02020500000000000000" pitchFamily="18" charset="-120"/>
              </a:rPr>
              <a:t>=d-1;i&gt;=0;i--){</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 Sort on digit </a:t>
            </a:r>
            <a:r>
              <a:rPr lang="en-US" altLang="zh-TW" sz="1400" kern="0" dirty="0" err="1">
                <a:latin typeface="Consolas" panose="020B0609020204030204" pitchFamily="49" charset="0"/>
                <a:cs typeface="新細明體" panose="02020500000000000000" pitchFamily="18" charset="-120"/>
              </a:rPr>
              <a:t>i</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fill(f,f+r,0); // initialize bins to empty queues</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for(int current=</a:t>
            </a:r>
            <a:r>
              <a:rPr lang="en-US" altLang="zh-TW" sz="1400" kern="0" dirty="0" err="1">
                <a:latin typeface="Consolas" panose="020B0609020204030204" pitchFamily="49" charset="0"/>
                <a:cs typeface="新細明體" panose="02020500000000000000" pitchFamily="18" charset="-120"/>
              </a:rPr>
              <a:t>first;current;current</a:t>
            </a:r>
            <a:r>
              <a:rPr lang="en-US" altLang="zh-TW" sz="1400" kern="0" dirty="0">
                <a:latin typeface="Consolas" panose="020B0609020204030204" pitchFamily="49" charset="0"/>
                <a:cs typeface="新細明體" panose="02020500000000000000" pitchFamily="18" charset="-120"/>
              </a:rPr>
              <a:t>=link[current]){</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//put records into queue/bin</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int k=digit(a[current],</a:t>
            </a:r>
            <a:r>
              <a:rPr lang="en-US" altLang="zh-TW" sz="1400" kern="0" dirty="0" err="1">
                <a:latin typeface="Consolas" panose="020B0609020204030204" pitchFamily="49" charset="0"/>
                <a:cs typeface="新細明體" panose="02020500000000000000" pitchFamily="18" charset="-120"/>
              </a:rPr>
              <a:t>i,r</a:t>
            </a:r>
            <a:r>
              <a:rPr lang="en-US" altLang="zh-TW" sz="1400" kern="0" dirty="0">
                <a:latin typeface="Consolas" panose="020B0609020204030204" pitchFamily="49" charset="0"/>
                <a:cs typeface="新細明體" panose="02020500000000000000" pitchFamily="18" charset="-120"/>
              </a:rPr>
              <a:t>);</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if(f[k]==0) f[k]=current;</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else link[e[k]]=current;</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e[k]=current;</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for(j=0;!f[j];</a:t>
            </a:r>
            <a:r>
              <a:rPr lang="en-US" altLang="zh-TW" sz="1400" kern="0" dirty="0" err="1">
                <a:latin typeface="Consolas" panose="020B0609020204030204" pitchFamily="49" charset="0"/>
                <a:cs typeface="新細明體" panose="02020500000000000000" pitchFamily="18" charset="-120"/>
              </a:rPr>
              <a:t>j++</a:t>
            </a:r>
            <a:r>
              <a:rPr lang="en-US" altLang="zh-TW" sz="1400" kern="0" dirty="0">
                <a:latin typeface="Consolas" panose="020B0609020204030204" pitchFamily="49" charset="0"/>
                <a:cs typeface="新細明體" panose="02020500000000000000" pitchFamily="18" charset="-120"/>
              </a:rPr>
              <a:t>); // Find first nonempty queue/bin</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first=f[j];</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int last=e[j];</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for(int k=j+1;k&lt;</a:t>
            </a:r>
            <a:r>
              <a:rPr lang="en-US" altLang="zh-TW" sz="1400" kern="0" dirty="0" err="1">
                <a:latin typeface="Consolas" panose="020B0609020204030204" pitchFamily="49" charset="0"/>
                <a:cs typeface="新細明體" panose="02020500000000000000" pitchFamily="18" charset="-120"/>
              </a:rPr>
              <a:t>r;k</a:t>
            </a:r>
            <a:r>
              <a:rPr lang="en-US" altLang="zh-TW" sz="1400" kern="0" dirty="0">
                <a:latin typeface="Consolas" panose="020B0609020204030204" pitchFamily="49" charset="0"/>
                <a:cs typeface="新細明體" panose="02020500000000000000" pitchFamily="18" charset="-120"/>
              </a:rPr>
              <a:t>++){</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if(f[k]){</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link[last]=f[k];</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last=e[k];</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link[last]=0;</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    return first;</a:t>
            </a:r>
            <a:endParaRPr lang="zh-TW" altLang="zh-TW" kern="100" dirty="0">
              <a:latin typeface="Calibri" panose="020F0502020204030204" pitchFamily="34" charset="0"/>
              <a:cs typeface="Times New Roman" panose="02020603050405020304" pitchFamily="18" charset="0"/>
            </a:endParaRPr>
          </a:p>
          <a:p>
            <a:pPr marL="228600">
              <a:lnSpc>
                <a:spcPts val="1425"/>
              </a:lnSpc>
            </a:pPr>
            <a:r>
              <a:rPr lang="en-US" altLang="zh-TW" sz="1400" kern="0" dirty="0">
                <a:latin typeface="Consolas" panose="020B0609020204030204" pitchFamily="49" charset="0"/>
                <a:cs typeface="新細明體" panose="02020500000000000000" pitchFamily="18" charset="-120"/>
              </a:rPr>
              <a:t>}</a:t>
            </a:r>
            <a:endParaRPr lang="zh-TW" altLang="zh-TW" kern="100" dirty="0">
              <a:latin typeface="Calibri" panose="020F0502020204030204" pitchFamily="34" charset="0"/>
              <a:cs typeface="Times New Roman" panose="02020603050405020304" pitchFamily="18" charset="0"/>
            </a:endParaRPr>
          </a:p>
          <a:p>
            <a:pPr marL="228600">
              <a:lnSpc>
                <a:spcPts val="1425"/>
              </a:lnSpc>
            </a:pPr>
            <a:endParaRPr lang="zh-TW" altLang="zh-TW"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85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A344FE-EF24-1E40-8D43-A9FD07E0D684}"/>
              </a:ext>
            </a:extLst>
          </p:cNvPr>
          <p:cNvSpPr>
            <a:spLocks noGrp="1"/>
          </p:cNvSpPr>
          <p:nvPr>
            <p:ph type="title"/>
          </p:nvPr>
        </p:nvSpPr>
        <p:spPr/>
        <p:txBody>
          <a:bodyPr/>
          <a:lstStyle/>
          <a:p>
            <a:r>
              <a:rPr kumimoji="1" lang="en-US" altLang="zh-TW" dirty="0"/>
              <a:t>Ans (1)</a:t>
            </a:r>
            <a:endParaRPr kumimoji="1" lang="zh-TW" altLang="en-US" dirty="0"/>
          </a:p>
        </p:txBody>
      </p:sp>
      <p:sp>
        <p:nvSpPr>
          <p:cNvPr id="3" name="內容版面配置區 2">
            <a:extLst>
              <a:ext uri="{FF2B5EF4-FFF2-40B4-BE49-F238E27FC236}">
                <a16:creationId xmlns:a16="http://schemas.microsoft.com/office/drawing/2014/main" id="{7875D2A1-12CA-5440-B9CD-00FFA7C382DA}"/>
              </a:ext>
            </a:extLst>
          </p:cNvPr>
          <p:cNvSpPr>
            <a:spLocks noGrp="1"/>
          </p:cNvSpPr>
          <p:nvPr>
            <p:ph idx="1"/>
          </p:nvPr>
        </p:nvSpPr>
        <p:spPr/>
        <p:txBody>
          <a:bodyPr/>
          <a:lstStyle/>
          <a:p>
            <a:r>
              <a:rPr kumimoji="1" lang="en-US" altLang="zh-TW" dirty="0"/>
              <a:t>That link is an array that indicate the next address of next value. The “first” is the first index from the unsorted array. </a:t>
            </a:r>
          </a:p>
          <a:p>
            <a:endParaRPr kumimoji="1" lang="en-US" altLang="zh-TW" dirty="0"/>
          </a:p>
          <a:p>
            <a:r>
              <a:rPr kumimoji="1" lang="en-US" altLang="zh-TW" dirty="0"/>
              <a:t>Pass 1: 271  93 33 984 55 306 208 179 859 9</a:t>
            </a:r>
          </a:p>
          <a:p>
            <a:r>
              <a:rPr kumimoji="1" lang="en-US" altLang="zh-TW" dirty="0"/>
              <a:t>Pass 2: 306 208 9 33 55 859 271 179 984 93</a:t>
            </a:r>
          </a:p>
          <a:p>
            <a:r>
              <a:rPr kumimoji="1" lang="en-US" altLang="zh-TW" dirty="0"/>
              <a:t>Pass 3: 9 33 55 93 179 208 271 306 859 948  </a:t>
            </a:r>
            <a:endParaRPr kumimoji="1" lang="zh-TW" altLang="en-US" dirty="0"/>
          </a:p>
        </p:txBody>
      </p:sp>
    </p:spTree>
    <p:extLst>
      <p:ext uri="{BB962C8B-B14F-4D97-AF65-F5344CB8AC3E}">
        <p14:creationId xmlns:p14="http://schemas.microsoft.com/office/powerpoint/2010/main" val="82556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B1C-3ACA-6847-8D78-14CECEE44909}"/>
              </a:ext>
            </a:extLst>
          </p:cNvPr>
          <p:cNvSpPr>
            <a:spLocks noGrp="1"/>
          </p:cNvSpPr>
          <p:nvPr>
            <p:ph type="title"/>
          </p:nvPr>
        </p:nvSpPr>
        <p:spPr/>
        <p:txBody>
          <a:bodyPr/>
          <a:lstStyle/>
          <a:p>
            <a:r>
              <a:rPr kumimoji="1" lang="en-US" altLang="zh-TW" dirty="0"/>
              <a:t>Ans: (2)</a:t>
            </a:r>
            <a:endParaRPr kumimoji="1" lang="zh-TW" altLang="en-US" dirty="0"/>
          </a:p>
        </p:txBody>
      </p:sp>
      <p:sp>
        <p:nvSpPr>
          <p:cNvPr id="3" name="內容版面配置區 2">
            <a:extLst>
              <a:ext uri="{FF2B5EF4-FFF2-40B4-BE49-F238E27FC236}">
                <a16:creationId xmlns:a16="http://schemas.microsoft.com/office/drawing/2014/main" id="{8E858AA0-42AE-A343-99CF-BD76F4E9E446}"/>
              </a:ext>
            </a:extLst>
          </p:cNvPr>
          <p:cNvSpPr>
            <a:spLocks noGrp="1"/>
          </p:cNvSpPr>
          <p:nvPr>
            <p:ph idx="1"/>
          </p:nvPr>
        </p:nvSpPr>
        <p:spPr/>
        <p:txBody>
          <a:bodyPr/>
          <a:lstStyle/>
          <a:p>
            <a:r>
              <a:rPr lang="en-US" altLang="zh-TW" dirty="0"/>
              <a:t>12, 2, 16, 30, 8, 28, 4, 10, 20, 6, 18</a:t>
            </a:r>
          </a:p>
          <a:p>
            <a:endParaRPr kumimoji="1" lang="en-US" altLang="zh-TW" dirty="0"/>
          </a:p>
          <a:p>
            <a:r>
              <a:rPr kumimoji="1" lang="en-US" altLang="zh-TW" dirty="0"/>
              <a:t>Step 1: 30, 10, 20, 12, 2, 4, 16, 6, 8, 28, 18</a:t>
            </a:r>
          </a:p>
          <a:p>
            <a:r>
              <a:rPr kumimoji="1" lang="en-US" altLang="zh-TW" dirty="0"/>
              <a:t>Step 2: 2, 4, 6, 8, 10, 12, 16, 18, 20, 28, 30</a:t>
            </a:r>
            <a:endParaRPr kumimoji="1" lang="zh-TW" altLang="en-US" dirty="0"/>
          </a:p>
        </p:txBody>
      </p:sp>
    </p:spTree>
    <p:extLst>
      <p:ext uri="{BB962C8B-B14F-4D97-AF65-F5344CB8AC3E}">
        <p14:creationId xmlns:p14="http://schemas.microsoft.com/office/powerpoint/2010/main" val="3621214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92D82-A489-B440-B9E3-EF84A6AE00C2}"/>
              </a:ext>
            </a:extLst>
          </p:cNvPr>
          <p:cNvSpPr>
            <a:spLocks noGrp="1"/>
          </p:cNvSpPr>
          <p:nvPr>
            <p:ph type="title"/>
          </p:nvPr>
        </p:nvSpPr>
        <p:spPr/>
        <p:txBody>
          <a:bodyPr/>
          <a:lstStyle/>
          <a:p>
            <a:r>
              <a:rPr kumimoji="1" lang="en-US" altLang="zh-TW" dirty="0"/>
              <a:t>Q7:</a:t>
            </a:r>
            <a:endParaRPr kumimoji="1" lang="zh-TW" altLang="en-US" dirty="0"/>
          </a:p>
        </p:txBody>
      </p:sp>
      <p:sp>
        <p:nvSpPr>
          <p:cNvPr id="3" name="內容版面配置區 2">
            <a:extLst>
              <a:ext uri="{FF2B5EF4-FFF2-40B4-BE49-F238E27FC236}">
                <a16:creationId xmlns:a16="http://schemas.microsoft.com/office/drawing/2014/main" id="{BF8310AD-AF34-2443-AFD5-4C65AFB63879}"/>
              </a:ext>
            </a:extLst>
          </p:cNvPr>
          <p:cNvSpPr>
            <a:spLocks noGrp="1"/>
          </p:cNvSpPr>
          <p:nvPr>
            <p:ph idx="1"/>
          </p:nvPr>
        </p:nvSpPr>
        <p:spPr/>
        <p:txBody>
          <a:bodyPr/>
          <a:lstStyle/>
          <a:p>
            <a:r>
              <a:rPr lang="en-US" altLang="zh-TW" dirty="0"/>
              <a:t>Please propose a hybrid sorting algorithm and discuss how and why the algorithm works, particular explain when and why one algorithm is switched to another one in the hybrid approach. You may go online and search for Hybrid Quicksort Algorithm (</a:t>
            </a:r>
            <a:r>
              <a:rPr lang="en-US" altLang="zh-TW" dirty="0" err="1"/>
              <a:t>Quicksort+Insertion</a:t>
            </a:r>
            <a:r>
              <a:rPr lang="en-US" altLang="zh-TW" dirty="0"/>
              <a:t> sort) to learn how people discuss the working principle of the algorithm.</a:t>
            </a:r>
            <a:endParaRPr lang="zh-TW" altLang="zh-TW" dirty="0"/>
          </a:p>
          <a:p>
            <a:endParaRPr kumimoji="1" lang="zh-TW" altLang="en-US" dirty="0"/>
          </a:p>
        </p:txBody>
      </p:sp>
    </p:spTree>
    <p:extLst>
      <p:ext uri="{BB962C8B-B14F-4D97-AF65-F5344CB8AC3E}">
        <p14:creationId xmlns:p14="http://schemas.microsoft.com/office/powerpoint/2010/main" val="96568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B1C-3ACA-6847-8D78-14CECEE44909}"/>
              </a:ext>
            </a:extLst>
          </p:cNvPr>
          <p:cNvSpPr>
            <a:spLocks noGrp="1"/>
          </p:cNvSpPr>
          <p:nvPr>
            <p:ph type="title"/>
          </p:nvPr>
        </p:nvSpPr>
        <p:spPr/>
        <p:txBody>
          <a:bodyPr/>
          <a:lstStyle/>
          <a:p>
            <a:r>
              <a:rPr kumimoji="1" lang="en-US" altLang="zh-TW" dirty="0"/>
              <a:t>Ans:</a:t>
            </a:r>
            <a:endParaRPr kumimoji="1" lang="zh-TW" altLang="en-US" dirty="0"/>
          </a:p>
        </p:txBody>
      </p:sp>
      <p:sp>
        <p:nvSpPr>
          <p:cNvPr id="3" name="內容版面配置區 2">
            <a:extLst>
              <a:ext uri="{FF2B5EF4-FFF2-40B4-BE49-F238E27FC236}">
                <a16:creationId xmlns:a16="http://schemas.microsoft.com/office/drawing/2014/main" id="{8E858AA0-42AE-A343-99CF-BD76F4E9E446}"/>
              </a:ext>
            </a:extLst>
          </p:cNvPr>
          <p:cNvSpPr>
            <a:spLocks noGrp="1"/>
          </p:cNvSpPr>
          <p:nvPr>
            <p:ph idx="1"/>
          </p:nvPr>
        </p:nvSpPr>
        <p:spPr/>
        <p:txBody>
          <a:bodyPr/>
          <a:lstStyle/>
          <a:p>
            <a:r>
              <a:rPr kumimoji="1" lang="en-US" altLang="zh-TW" dirty="0"/>
              <a:t>Quicksort: one of fastest sorting algorithm for large inputs in average case because of tail recursive. </a:t>
            </a:r>
          </a:p>
          <a:p>
            <a:endParaRPr kumimoji="1" lang="en-US" altLang="zh-TW" dirty="0"/>
          </a:p>
          <a:p>
            <a:r>
              <a:rPr kumimoji="1" lang="en-US" altLang="zh-TW" dirty="0"/>
              <a:t>When dividing elements less than threshold, switch the sorting methods to insertion sort because it has good performance at small inputs. </a:t>
            </a:r>
            <a:endParaRPr kumimoji="1" lang="zh-TW" altLang="en-US" dirty="0"/>
          </a:p>
        </p:txBody>
      </p:sp>
    </p:spTree>
    <p:extLst>
      <p:ext uri="{BB962C8B-B14F-4D97-AF65-F5344CB8AC3E}">
        <p14:creationId xmlns:p14="http://schemas.microsoft.com/office/powerpoint/2010/main" val="421250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201C5B-45F0-F446-A48E-47AF67D8F4C4}"/>
              </a:ext>
            </a:extLst>
          </p:cNvPr>
          <p:cNvSpPr>
            <a:spLocks noGrp="1"/>
          </p:cNvSpPr>
          <p:nvPr>
            <p:ph type="title"/>
          </p:nvPr>
        </p:nvSpPr>
        <p:spPr/>
        <p:txBody>
          <a:bodyPr/>
          <a:lstStyle/>
          <a:p>
            <a:r>
              <a:rPr kumimoji="1" lang="en-US" altLang="zh-TW" dirty="0"/>
              <a:t>Q8:</a:t>
            </a:r>
            <a:endParaRPr kumimoji="1" lang="zh-TW" altLang="en-US" dirty="0"/>
          </a:p>
        </p:txBody>
      </p:sp>
      <p:sp>
        <p:nvSpPr>
          <p:cNvPr id="3" name="內容版面配置區 2">
            <a:extLst>
              <a:ext uri="{FF2B5EF4-FFF2-40B4-BE49-F238E27FC236}">
                <a16:creationId xmlns:a16="http://schemas.microsoft.com/office/drawing/2014/main" id="{AA2A1A63-C6CE-944B-BA04-9D0257B022AC}"/>
              </a:ext>
            </a:extLst>
          </p:cNvPr>
          <p:cNvSpPr>
            <a:spLocks noGrp="1"/>
          </p:cNvSpPr>
          <p:nvPr>
            <p:ph idx="1"/>
          </p:nvPr>
        </p:nvSpPr>
        <p:spPr/>
        <p:txBody>
          <a:bodyPr/>
          <a:lstStyle/>
          <a:p>
            <a:pPr lvl="0"/>
            <a:r>
              <a:rPr lang="en-US" altLang="zh-TW" dirty="0"/>
              <a:t>(1) What does “Optimize merge” mean?</a:t>
            </a:r>
            <a:endParaRPr lang="zh-TW" altLang="zh-TW" dirty="0"/>
          </a:p>
          <a:p>
            <a:r>
              <a:rPr lang="en-US" altLang="zh-TW" dirty="0"/>
              <a:t>(2) Why should we distinguish nodes into external nodes and internal nodes?</a:t>
            </a:r>
            <a:endParaRPr lang="zh-TW" altLang="zh-TW" dirty="0"/>
          </a:p>
          <a:p>
            <a:endParaRPr kumimoji="1" lang="zh-TW" altLang="en-US" dirty="0"/>
          </a:p>
        </p:txBody>
      </p:sp>
      <p:pic>
        <p:nvPicPr>
          <p:cNvPr id="4" name="圖片 3">
            <a:extLst>
              <a:ext uri="{FF2B5EF4-FFF2-40B4-BE49-F238E27FC236}">
                <a16:creationId xmlns:a16="http://schemas.microsoft.com/office/drawing/2014/main" id="{D5DD8C6D-A53E-AE4F-BA27-1025A268F18B}"/>
              </a:ext>
            </a:extLst>
          </p:cNvPr>
          <p:cNvPicPr/>
          <p:nvPr/>
        </p:nvPicPr>
        <p:blipFill>
          <a:blip r:embed="rId2"/>
          <a:stretch>
            <a:fillRect/>
          </a:stretch>
        </p:blipFill>
        <p:spPr>
          <a:xfrm>
            <a:off x="2134145" y="3429000"/>
            <a:ext cx="5287934" cy="2471264"/>
          </a:xfrm>
          <a:prstGeom prst="rect">
            <a:avLst/>
          </a:prstGeom>
        </p:spPr>
      </p:pic>
    </p:spTree>
    <p:extLst>
      <p:ext uri="{BB962C8B-B14F-4D97-AF65-F5344CB8AC3E}">
        <p14:creationId xmlns:p14="http://schemas.microsoft.com/office/powerpoint/2010/main" val="2968870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B1C-3ACA-6847-8D78-14CECEE44909}"/>
              </a:ext>
            </a:extLst>
          </p:cNvPr>
          <p:cNvSpPr>
            <a:spLocks noGrp="1"/>
          </p:cNvSpPr>
          <p:nvPr>
            <p:ph type="title"/>
          </p:nvPr>
        </p:nvSpPr>
        <p:spPr/>
        <p:txBody>
          <a:bodyPr/>
          <a:lstStyle/>
          <a:p>
            <a:r>
              <a:rPr kumimoji="1" lang="en-US" altLang="zh-TW" dirty="0"/>
              <a:t>Ans:</a:t>
            </a:r>
            <a:r>
              <a:rPr kumimoji="1" lang="zh-TW" altLang="en-US" dirty="0"/>
              <a:t> </a:t>
            </a:r>
            <a:r>
              <a:rPr kumimoji="1" lang="en-US" altLang="zh-TW" dirty="0"/>
              <a:t>(1)</a:t>
            </a:r>
            <a:endParaRPr kumimoji="1" lang="zh-TW" altLang="en-US" dirty="0"/>
          </a:p>
        </p:txBody>
      </p:sp>
      <p:sp>
        <p:nvSpPr>
          <p:cNvPr id="3" name="內容版面配置區 2">
            <a:extLst>
              <a:ext uri="{FF2B5EF4-FFF2-40B4-BE49-F238E27FC236}">
                <a16:creationId xmlns:a16="http://schemas.microsoft.com/office/drawing/2014/main" id="{8E858AA0-42AE-A343-99CF-BD76F4E9E446}"/>
              </a:ext>
            </a:extLst>
          </p:cNvPr>
          <p:cNvSpPr>
            <a:spLocks noGrp="1"/>
          </p:cNvSpPr>
          <p:nvPr>
            <p:ph idx="1"/>
          </p:nvPr>
        </p:nvSpPr>
        <p:spPr/>
        <p:txBody>
          <a:bodyPr/>
          <a:lstStyle/>
          <a:p>
            <a:r>
              <a:rPr lang="en-US" altLang="zh-TW" dirty="0"/>
              <a:t>Optimize merge: make the cost of merge tree minimized. </a:t>
            </a:r>
          </a:p>
          <a:p>
            <a:endParaRPr kumimoji="1" lang="en-US" altLang="zh-TW" dirty="0"/>
          </a:p>
          <a:p>
            <a:r>
              <a:rPr lang="en-US" altLang="zh-TW" dirty="0"/>
              <a:t>Tree A </a:t>
            </a:r>
            <a:r>
              <a:rPr lang="zh-TW" altLang="en-US" dirty="0"/>
              <a:t>𝐶𝑜𝑠𝑡</a:t>
            </a:r>
            <a:br>
              <a:rPr lang="zh-TW" altLang="en-US" dirty="0"/>
            </a:br>
            <a:r>
              <a:rPr lang="en-US" altLang="zh-TW" dirty="0"/>
              <a:t>= (2 + 4) + (2 + 4 + 5) + (2 +4+5+15) =2∗3+4∗3+5∗2 +15∗1 = 43 </a:t>
            </a:r>
          </a:p>
          <a:p>
            <a:endParaRPr lang="en-US" altLang="zh-TW" dirty="0">
              <a:effectLst/>
            </a:endParaRPr>
          </a:p>
          <a:p>
            <a:r>
              <a:rPr lang="en-US" altLang="zh-TW" dirty="0"/>
              <a:t>Tree B </a:t>
            </a:r>
            <a:r>
              <a:rPr lang="zh-TW" altLang="en-US" dirty="0"/>
              <a:t>𝐶𝑜𝑠𝑡 </a:t>
            </a:r>
            <a:endParaRPr lang="en-US" altLang="zh-TW" dirty="0"/>
          </a:p>
          <a:p>
            <a:pPr marL="0" indent="0">
              <a:buNone/>
            </a:pPr>
            <a:r>
              <a:rPr lang="en-US" altLang="zh-TW" dirty="0"/>
              <a:t>=2∗2+4∗2+5∗2 + 15 ∗ 2 = 52 </a:t>
            </a:r>
            <a:endParaRPr lang="zh-TW" altLang="en-US" dirty="0">
              <a:effectLst/>
            </a:endParaRPr>
          </a:p>
          <a:p>
            <a:endParaRPr lang="zh-TW" altLang="en-US" dirty="0">
              <a:effectLst/>
            </a:endParaRPr>
          </a:p>
          <a:p>
            <a:endParaRPr kumimoji="1" lang="zh-TW" altLang="en-US" dirty="0"/>
          </a:p>
        </p:txBody>
      </p:sp>
    </p:spTree>
    <p:extLst>
      <p:ext uri="{BB962C8B-B14F-4D97-AF65-F5344CB8AC3E}">
        <p14:creationId xmlns:p14="http://schemas.microsoft.com/office/powerpoint/2010/main" val="190378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2F4C14-5F4B-2F4A-AD68-27C0215A4955}"/>
              </a:ext>
            </a:extLst>
          </p:cNvPr>
          <p:cNvSpPr>
            <a:spLocks noGrp="1"/>
          </p:cNvSpPr>
          <p:nvPr>
            <p:ph type="title"/>
          </p:nvPr>
        </p:nvSpPr>
        <p:spPr/>
        <p:txBody>
          <a:bodyPr/>
          <a:lstStyle/>
          <a:p>
            <a:r>
              <a:rPr kumimoji="1" lang="en-US" altLang="zh-TW" dirty="0"/>
              <a:t>Q1:</a:t>
            </a:r>
            <a:endParaRPr kumimoji="1" lang="zh-TW" altLang="en-US" dirty="0"/>
          </a:p>
        </p:txBody>
      </p:sp>
      <p:sp>
        <p:nvSpPr>
          <p:cNvPr id="3" name="內容版面配置區 2">
            <a:extLst>
              <a:ext uri="{FF2B5EF4-FFF2-40B4-BE49-F238E27FC236}">
                <a16:creationId xmlns:a16="http://schemas.microsoft.com/office/drawing/2014/main" id="{50B88843-B6C0-EF45-BC2A-D0EC47EF0870}"/>
              </a:ext>
            </a:extLst>
          </p:cNvPr>
          <p:cNvSpPr>
            <a:spLocks noGrp="1"/>
          </p:cNvSpPr>
          <p:nvPr>
            <p:ph idx="1"/>
          </p:nvPr>
        </p:nvSpPr>
        <p:spPr/>
        <p:txBody>
          <a:bodyPr/>
          <a:lstStyle/>
          <a:p>
            <a:r>
              <a:rPr lang="en-US" altLang="zh-TW" dirty="0"/>
              <a:t>What is time complexity of LSD (Least Significant Digit) radix sort?</a:t>
            </a:r>
            <a:endParaRPr lang="zh-TW" altLang="zh-TW" dirty="0"/>
          </a:p>
          <a:p>
            <a:endParaRPr kumimoji="1" lang="zh-TW" altLang="en-US" dirty="0"/>
          </a:p>
        </p:txBody>
      </p:sp>
    </p:spTree>
    <p:extLst>
      <p:ext uri="{BB962C8B-B14F-4D97-AF65-F5344CB8AC3E}">
        <p14:creationId xmlns:p14="http://schemas.microsoft.com/office/powerpoint/2010/main" val="2940360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7B9A91-F1BA-DA44-A499-5FCB6C3574D0}"/>
              </a:ext>
            </a:extLst>
          </p:cNvPr>
          <p:cNvSpPr>
            <a:spLocks noGrp="1"/>
          </p:cNvSpPr>
          <p:nvPr>
            <p:ph type="title"/>
          </p:nvPr>
        </p:nvSpPr>
        <p:spPr/>
        <p:txBody>
          <a:bodyPr/>
          <a:lstStyle/>
          <a:p>
            <a:r>
              <a:rPr kumimoji="1" lang="en-US" altLang="zh-TW" dirty="0"/>
              <a:t>Ans (2)</a:t>
            </a:r>
            <a:endParaRPr kumimoji="1" lang="zh-TW" altLang="en-US" dirty="0"/>
          </a:p>
        </p:txBody>
      </p:sp>
      <p:sp>
        <p:nvSpPr>
          <p:cNvPr id="3" name="內容版面配置區 2">
            <a:extLst>
              <a:ext uri="{FF2B5EF4-FFF2-40B4-BE49-F238E27FC236}">
                <a16:creationId xmlns:a16="http://schemas.microsoft.com/office/drawing/2014/main" id="{C5031BAD-23C5-8742-B60F-9C24A833A2F2}"/>
              </a:ext>
            </a:extLst>
          </p:cNvPr>
          <p:cNvSpPr>
            <a:spLocks noGrp="1"/>
          </p:cNvSpPr>
          <p:nvPr>
            <p:ph idx="1"/>
          </p:nvPr>
        </p:nvSpPr>
        <p:spPr/>
        <p:txBody>
          <a:bodyPr/>
          <a:lstStyle/>
          <a:p>
            <a:r>
              <a:rPr lang="en-US" altLang="zh-TW" dirty="0"/>
              <a:t>external nodes: the runs before merge.</a:t>
            </a:r>
          </a:p>
          <a:p>
            <a:endParaRPr kumimoji="1" lang="en-US" altLang="zh-TW" dirty="0"/>
          </a:p>
          <a:p>
            <a:r>
              <a:rPr kumimoji="1" lang="en-US" altLang="zh-TW" dirty="0"/>
              <a:t>Internal nodes: merge several runs result.</a:t>
            </a:r>
            <a:endParaRPr kumimoji="1" lang="zh-TW" altLang="en-US" dirty="0"/>
          </a:p>
        </p:txBody>
      </p:sp>
    </p:spTree>
    <p:extLst>
      <p:ext uri="{BB962C8B-B14F-4D97-AF65-F5344CB8AC3E}">
        <p14:creationId xmlns:p14="http://schemas.microsoft.com/office/powerpoint/2010/main" val="2652837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201C5B-45F0-F446-A48E-47AF67D8F4C4}"/>
              </a:ext>
            </a:extLst>
          </p:cNvPr>
          <p:cNvSpPr>
            <a:spLocks noGrp="1"/>
          </p:cNvSpPr>
          <p:nvPr>
            <p:ph type="title"/>
          </p:nvPr>
        </p:nvSpPr>
        <p:spPr/>
        <p:txBody>
          <a:bodyPr/>
          <a:lstStyle/>
          <a:p>
            <a:r>
              <a:rPr kumimoji="1" lang="en-US" altLang="zh-TW" dirty="0"/>
              <a:t>Q9:</a:t>
            </a:r>
            <a:endParaRPr kumimoji="1" lang="zh-TW" altLang="en-US" dirty="0"/>
          </a:p>
        </p:txBody>
      </p:sp>
      <p:sp>
        <p:nvSpPr>
          <p:cNvPr id="3" name="內容版面配置區 2">
            <a:extLst>
              <a:ext uri="{FF2B5EF4-FFF2-40B4-BE49-F238E27FC236}">
                <a16:creationId xmlns:a16="http://schemas.microsoft.com/office/drawing/2014/main" id="{AA2A1A63-C6CE-944B-BA04-9D0257B022AC}"/>
              </a:ext>
            </a:extLst>
          </p:cNvPr>
          <p:cNvSpPr>
            <a:spLocks noGrp="1"/>
          </p:cNvSpPr>
          <p:nvPr>
            <p:ph idx="1"/>
          </p:nvPr>
        </p:nvSpPr>
        <p:spPr/>
        <p:txBody>
          <a:bodyPr/>
          <a:lstStyle/>
          <a:p>
            <a:r>
              <a:rPr lang="en-US" altLang="zh-TW" dirty="0"/>
              <a:t>Please complete the following table and give examples to the worst and best time complexity cases. Explain why some have the same If best, average and worst time complexities.</a:t>
            </a:r>
            <a:endParaRPr lang="zh-TW" altLang="zh-TW" dirty="0"/>
          </a:p>
          <a:p>
            <a:endParaRPr kumimoji="1" lang="zh-TW" altLang="en-US" dirty="0"/>
          </a:p>
        </p:txBody>
      </p:sp>
      <p:graphicFrame>
        <p:nvGraphicFramePr>
          <p:cNvPr id="6" name="表格 5">
            <a:extLst>
              <a:ext uri="{FF2B5EF4-FFF2-40B4-BE49-F238E27FC236}">
                <a16:creationId xmlns:a16="http://schemas.microsoft.com/office/drawing/2014/main" id="{6A26F4FD-0E30-DB45-893B-33DF52310BA1}"/>
              </a:ext>
            </a:extLst>
          </p:cNvPr>
          <p:cNvGraphicFramePr>
            <a:graphicFrameLocks noGrp="1"/>
          </p:cNvGraphicFramePr>
          <p:nvPr>
            <p:extLst>
              <p:ext uri="{D42A27DB-BD31-4B8C-83A1-F6EECF244321}">
                <p14:modId xmlns:p14="http://schemas.microsoft.com/office/powerpoint/2010/main" val="957430387"/>
              </p:ext>
            </p:extLst>
          </p:nvPr>
        </p:nvGraphicFramePr>
        <p:xfrm>
          <a:off x="688769" y="3544093"/>
          <a:ext cx="9345881" cy="2144185"/>
        </p:xfrm>
        <a:graphic>
          <a:graphicData uri="http://schemas.openxmlformats.org/drawingml/2006/table">
            <a:tbl>
              <a:tblPr firstRow="1" firstCol="1" bandRow="1">
                <a:tableStyleId>{5C22544A-7EE6-4342-B048-85BDC9FD1C3A}</a:tableStyleId>
              </a:tblPr>
              <a:tblGrid>
                <a:gridCol w="2382398">
                  <a:extLst>
                    <a:ext uri="{9D8B030D-6E8A-4147-A177-3AD203B41FA5}">
                      <a16:colId xmlns:a16="http://schemas.microsoft.com/office/drawing/2014/main" val="2387871131"/>
                    </a:ext>
                  </a:extLst>
                </a:gridCol>
                <a:gridCol w="2321161">
                  <a:extLst>
                    <a:ext uri="{9D8B030D-6E8A-4147-A177-3AD203B41FA5}">
                      <a16:colId xmlns:a16="http://schemas.microsoft.com/office/drawing/2014/main" val="2675819574"/>
                    </a:ext>
                  </a:extLst>
                </a:gridCol>
                <a:gridCol w="2321161">
                  <a:extLst>
                    <a:ext uri="{9D8B030D-6E8A-4147-A177-3AD203B41FA5}">
                      <a16:colId xmlns:a16="http://schemas.microsoft.com/office/drawing/2014/main" val="2164659725"/>
                    </a:ext>
                  </a:extLst>
                </a:gridCol>
                <a:gridCol w="2321161">
                  <a:extLst>
                    <a:ext uri="{9D8B030D-6E8A-4147-A177-3AD203B41FA5}">
                      <a16:colId xmlns:a16="http://schemas.microsoft.com/office/drawing/2014/main" val="3321374908"/>
                    </a:ext>
                  </a:extLst>
                </a:gridCol>
              </a:tblGrid>
              <a:tr h="428837">
                <a:tc>
                  <a:txBody>
                    <a:bodyPr/>
                    <a:lstStyle/>
                    <a:p>
                      <a:pPr marL="304800"/>
                      <a:r>
                        <a:rPr lang="en-US" sz="1800" kern="100">
                          <a:effectLst/>
                        </a:rPr>
                        <a:t>Algorithm</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gridSpan="3">
                  <a:txBody>
                    <a:bodyPr/>
                    <a:lstStyle/>
                    <a:p>
                      <a:pPr marL="304800"/>
                      <a:r>
                        <a:rPr lang="en-US" sz="1800" kern="100">
                          <a:effectLst/>
                        </a:rPr>
                        <a:t>Time Complexity</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467615826"/>
                  </a:ext>
                </a:extLst>
              </a:tr>
              <a:tr h="428837">
                <a:tc>
                  <a:txBody>
                    <a:bodyPr/>
                    <a:lstStyle/>
                    <a:p>
                      <a:pPr marL="304800"/>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Best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Average</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Worst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528640962"/>
                  </a:ext>
                </a:extLst>
              </a:tr>
              <a:tr h="428837">
                <a:tc>
                  <a:txBody>
                    <a:bodyPr/>
                    <a:lstStyle/>
                    <a:p>
                      <a:pPr marL="304800"/>
                      <a:r>
                        <a:rPr lang="en-US" sz="1800" kern="100" dirty="0">
                          <a:effectLst/>
                        </a:rPr>
                        <a:t>Insertion Sort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78992518"/>
                  </a:ext>
                </a:extLst>
              </a:tr>
              <a:tr h="428837">
                <a:tc>
                  <a:txBody>
                    <a:bodyPr/>
                    <a:lstStyle/>
                    <a:p>
                      <a:pPr marL="304800"/>
                      <a:r>
                        <a:rPr lang="en-US" sz="1800" kern="100">
                          <a:effectLst/>
                        </a:rPr>
                        <a:t>Quick Sort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89925087"/>
                  </a:ext>
                </a:extLst>
              </a:tr>
              <a:tr h="428837">
                <a:tc>
                  <a:txBody>
                    <a:bodyPr/>
                    <a:lstStyle/>
                    <a:p>
                      <a:pPr marL="304800"/>
                      <a:r>
                        <a:rPr lang="en-US" sz="1800" kern="100">
                          <a:effectLst/>
                        </a:rPr>
                        <a:t>Heap Sort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dirty="0">
                          <a:effectLst/>
                        </a:rPr>
                        <a:t>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2679128"/>
                  </a:ext>
                </a:extLst>
              </a:tr>
            </a:tbl>
          </a:graphicData>
        </a:graphic>
      </p:graphicFrame>
    </p:spTree>
    <p:extLst>
      <p:ext uri="{BB962C8B-B14F-4D97-AF65-F5344CB8AC3E}">
        <p14:creationId xmlns:p14="http://schemas.microsoft.com/office/powerpoint/2010/main" val="3323777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B1C-3ACA-6847-8D78-14CECEE44909}"/>
              </a:ext>
            </a:extLst>
          </p:cNvPr>
          <p:cNvSpPr>
            <a:spLocks noGrp="1"/>
          </p:cNvSpPr>
          <p:nvPr>
            <p:ph type="title"/>
          </p:nvPr>
        </p:nvSpPr>
        <p:spPr/>
        <p:txBody>
          <a:bodyPr/>
          <a:lstStyle/>
          <a:p>
            <a:r>
              <a:rPr kumimoji="1" lang="en-US" altLang="zh-TW" dirty="0"/>
              <a:t>Ans:</a:t>
            </a:r>
            <a:endParaRPr kumimoji="1" lang="zh-TW" altLang="en-US" dirty="0"/>
          </a:p>
        </p:txBody>
      </p:sp>
      <p:sp>
        <p:nvSpPr>
          <p:cNvPr id="3" name="內容版面配置區 2">
            <a:extLst>
              <a:ext uri="{FF2B5EF4-FFF2-40B4-BE49-F238E27FC236}">
                <a16:creationId xmlns:a16="http://schemas.microsoft.com/office/drawing/2014/main" id="{8E858AA0-42AE-A343-99CF-BD76F4E9E446}"/>
              </a:ext>
            </a:extLst>
          </p:cNvPr>
          <p:cNvSpPr>
            <a:spLocks noGrp="1"/>
          </p:cNvSpPr>
          <p:nvPr>
            <p:ph idx="1"/>
          </p:nvPr>
        </p:nvSpPr>
        <p:spPr/>
        <p:txBody>
          <a:bodyPr/>
          <a:lstStyle/>
          <a:p>
            <a:endParaRPr kumimoji="1" lang="zh-TW" altLang="en-US"/>
          </a:p>
        </p:txBody>
      </p:sp>
      <p:graphicFrame>
        <p:nvGraphicFramePr>
          <p:cNvPr id="4" name="表格 3">
            <a:extLst>
              <a:ext uri="{FF2B5EF4-FFF2-40B4-BE49-F238E27FC236}">
                <a16:creationId xmlns:a16="http://schemas.microsoft.com/office/drawing/2014/main" id="{84BB9B97-F2D9-9846-8E85-9D17978AAF5F}"/>
              </a:ext>
            </a:extLst>
          </p:cNvPr>
          <p:cNvGraphicFramePr>
            <a:graphicFrameLocks noGrp="1"/>
          </p:cNvGraphicFramePr>
          <p:nvPr>
            <p:extLst>
              <p:ext uri="{D42A27DB-BD31-4B8C-83A1-F6EECF244321}">
                <p14:modId xmlns:p14="http://schemas.microsoft.com/office/powerpoint/2010/main" val="861469855"/>
              </p:ext>
            </p:extLst>
          </p:nvPr>
        </p:nvGraphicFramePr>
        <p:xfrm>
          <a:off x="1698171" y="3555969"/>
          <a:ext cx="7754587" cy="1371600"/>
        </p:xfrm>
        <a:graphic>
          <a:graphicData uri="http://schemas.openxmlformats.org/drawingml/2006/table">
            <a:tbl>
              <a:tblPr firstRow="1" firstCol="1" bandRow="1">
                <a:tableStyleId>{5C22544A-7EE6-4342-B048-85BDC9FD1C3A}</a:tableStyleId>
              </a:tblPr>
              <a:tblGrid>
                <a:gridCol w="1976755">
                  <a:extLst>
                    <a:ext uri="{9D8B030D-6E8A-4147-A177-3AD203B41FA5}">
                      <a16:colId xmlns:a16="http://schemas.microsoft.com/office/drawing/2014/main" val="3595278730"/>
                    </a:ext>
                  </a:extLst>
                </a:gridCol>
                <a:gridCol w="1925944">
                  <a:extLst>
                    <a:ext uri="{9D8B030D-6E8A-4147-A177-3AD203B41FA5}">
                      <a16:colId xmlns:a16="http://schemas.microsoft.com/office/drawing/2014/main" val="3620970206"/>
                    </a:ext>
                  </a:extLst>
                </a:gridCol>
                <a:gridCol w="1925944">
                  <a:extLst>
                    <a:ext uri="{9D8B030D-6E8A-4147-A177-3AD203B41FA5}">
                      <a16:colId xmlns:a16="http://schemas.microsoft.com/office/drawing/2014/main" val="339076897"/>
                    </a:ext>
                  </a:extLst>
                </a:gridCol>
                <a:gridCol w="1925944">
                  <a:extLst>
                    <a:ext uri="{9D8B030D-6E8A-4147-A177-3AD203B41FA5}">
                      <a16:colId xmlns:a16="http://schemas.microsoft.com/office/drawing/2014/main" val="1224958613"/>
                    </a:ext>
                  </a:extLst>
                </a:gridCol>
              </a:tblGrid>
              <a:tr h="0">
                <a:tc>
                  <a:txBody>
                    <a:bodyPr/>
                    <a:lstStyle/>
                    <a:p>
                      <a:pPr marL="304800"/>
                      <a:r>
                        <a:rPr lang="en-US" sz="1800" kern="100">
                          <a:effectLst/>
                        </a:rPr>
                        <a:t>Algorithm</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gridSpan="3">
                  <a:txBody>
                    <a:bodyPr/>
                    <a:lstStyle/>
                    <a:p>
                      <a:pPr marL="304800"/>
                      <a:r>
                        <a:rPr lang="en-US" sz="1800" kern="100">
                          <a:effectLst/>
                        </a:rPr>
                        <a:t>Time Complexity</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60504726"/>
                  </a:ext>
                </a:extLst>
              </a:tr>
              <a:tr h="0">
                <a:tc>
                  <a:txBody>
                    <a:bodyPr/>
                    <a:lstStyle/>
                    <a:p>
                      <a:pPr marL="304800"/>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Best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Average</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Worst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775973105"/>
                  </a:ext>
                </a:extLst>
              </a:tr>
              <a:tr h="0">
                <a:tc>
                  <a:txBody>
                    <a:bodyPr/>
                    <a:lstStyle/>
                    <a:p>
                      <a:pPr marL="304800"/>
                      <a:r>
                        <a:rPr lang="en-US" sz="1800" kern="100">
                          <a:effectLst/>
                        </a:rPr>
                        <a:t>Insertion Sort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r>
                        <a:rPr lang="en-US" sz="1800" kern="100" dirty="0">
                          <a:effectLst/>
                        </a:rPr>
                        <a:t>O(n</a:t>
                      </a:r>
                      <a:r>
                        <a:rPr lang="zh-TW" sz="1800" kern="100" dirty="0">
                          <a:effectLst/>
                        </a:rPr>
                        <a: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lgn="ctr"/>
                      <a:r>
                        <a:rPr lang="en-US" sz="1800" kern="100" dirty="0">
                          <a:effectLst/>
                        </a:rPr>
                        <a:t>O(n</a:t>
                      </a:r>
                      <a:r>
                        <a:rPr lang="en-US" sz="1800" kern="100" baseline="30000" dirty="0">
                          <a:effectLst/>
                        </a:rPr>
                        <a:t>2</a:t>
                      </a:r>
                      <a:r>
                        <a:rPr lang="en-US" sz="1800" kern="100" dirty="0">
                          <a:effectLst/>
                        </a:rPr>
                        <a:t>)</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O(n</a:t>
                      </a:r>
                      <a:r>
                        <a:rPr lang="en-US" sz="1800" kern="100" baseline="30000">
                          <a:effectLst/>
                        </a:rPr>
                        <a:t>2</a:t>
                      </a:r>
                      <a:r>
                        <a:rPr lang="en-US" sz="1800" kern="100">
                          <a:effectLst/>
                        </a:rPr>
                        <a: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801670186"/>
                  </a:ext>
                </a:extLst>
              </a:tr>
              <a:tr h="0">
                <a:tc>
                  <a:txBody>
                    <a:bodyPr/>
                    <a:lstStyle/>
                    <a:p>
                      <a:pPr marL="304800"/>
                      <a:r>
                        <a:rPr lang="en-US" sz="1800" kern="100">
                          <a:effectLst/>
                        </a:rPr>
                        <a:t>Quick Sort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O(n*log(n))</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O(n*log(n))</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O(n</a:t>
                      </a:r>
                      <a:r>
                        <a:rPr lang="en-US" sz="1800" kern="100" baseline="30000">
                          <a:effectLst/>
                        </a:rPr>
                        <a:t>2</a:t>
                      </a:r>
                      <a:r>
                        <a:rPr lang="en-US" sz="1800" kern="100">
                          <a:effectLst/>
                        </a:rPr>
                        <a: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70603944"/>
                  </a:ext>
                </a:extLst>
              </a:tr>
              <a:tr h="0">
                <a:tc>
                  <a:txBody>
                    <a:bodyPr/>
                    <a:lstStyle/>
                    <a:p>
                      <a:pPr marL="304800"/>
                      <a:r>
                        <a:rPr lang="en-US" sz="1800" kern="100">
                          <a:effectLst/>
                        </a:rPr>
                        <a:t>Heap Sort</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O(n*log(n))</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a:effectLst/>
                        </a:rPr>
                        <a:t>O(n*log(n))</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r>
                        <a:rPr lang="en-US" sz="1800" kern="100" dirty="0">
                          <a:effectLst/>
                        </a:rPr>
                        <a:t>O(n*log(n))</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186136"/>
                  </a:ext>
                </a:extLst>
              </a:tr>
            </a:tbl>
          </a:graphicData>
        </a:graphic>
      </p:graphicFrame>
    </p:spTree>
    <p:extLst>
      <p:ext uri="{BB962C8B-B14F-4D97-AF65-F5344CB8AC3E}">
        <p14:creationId xmlns:p14="http://schemas.microsoft.com/office/powerpoint/2010/main" val="89104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201C5B-45F0-F446-A48E-47AF67D8F4C4}"/>
              </a:ext>
            </a:extLst>
          </p:cNvPr>
          <p:cNvSpPr>
            <a:spLocks noGrp="1"/>
          </p:cNvSpPr>
          <p:nvPr>
            <p:ph type="title"/>
          </p:nvPr>
        </p:nvSpPr>
        <p:spPr/>
        <p:txBody>
          <a:bodyPr/>
          <a:lstStyle/>
          <a:p>
            <a:r>
              <a:rPr kumimoji="1" lang="en-US" altLang="zh-TW" dirty="0"/>
              <a:t>Q10:</a:t>
            </a:r>
            <a:endParaRPr kumimoji="1" lang="zh-TW" altLang="en-US" dirty="0"/>
          </a:p>
        </p:txBody>
      </p:sp>
      <p:sp>
        <p:nvSpPr>
          <p:cNvPr id="3" name="內容版面配置區 2">
            <a:extLst>
              <a:ext uri="{FF2B5EF4-FFF2-40B4-BE49-F238E27FC236}">
                <a16:creationId xmlns:a16="http://schemas.microsoft.com/office/drawing/2014/main" id="{AA2A1A63-C6CE-944B-BA04-9D0257B022AC}"/>
              </a:ext>
            </a:extLst>
          </p:cNvPr>
          <p:cNvSpPr>
            <a:spLocks noGrp="1"/>
          </p:cNvSpPr>
          <p:nvPr>
            <p:ph idx="1"/>
          </p:nvPr>
        </p:nvSpPr>
        <p:spPr/>
        <p:txBody>
          <a:bodyPr/>
          <a:lstStyle/>
          <a:p>
            <a:pPr lvl="0"/>
            <a:r>
              <a:rPr lang="en-US" altLang="zh-TW" dirty="0"/>
              <a:t>Please give an example of the external sorting.</a:t>
            </a:r>
            <a:endParaRPr lang="zh-TW" altLang="zh-TW" dirty="0"/>
          </a:p>
          <a:p>
            <a:pPr lvl="0"/>
            <a:r>
              <a:rPr lang="en-US" altLang="zh-TW" dirty="0"/>
              <a:t>(1) Introduce the concept and practical application of the algorithm.</a:t>
            </a:r>
            <a:endParaRPr lang="zh-TW" altLang="zh-TW" dirty="0"/>
          </a:p>
          <a:p>
            <a:pPr lvl="0"/>
            <a:r>
              <a:rPr lang="en-US" altLang="zh-TW" dirty="0"/>
              <a:t>(2) Give a brief introduction to the implementation of the algorithm</a:t>
            </a:r>
            <a:endParaRPr lang="zh-TW" altLang="zh-TW" dirty="0"/>
          </a:p>
          <a:p>
            <a:endParaRPr kumimoji="1" lang="zh-TW" altLang="en-US" dirty="0"/>
          </a:p>
        </p:txBody>
      </p:sp>
    </p:spTree>
    <p:extLst>
      <p:ext uri="{BB962C8B-B14F-4D97-AF65-F5344CB8AC3E}">
        <p14:creationId xmlns:p14="http://schemas.microsoft.com/office/powerpoint/2010/main" val="470967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B1C-3ACA-6847-8D78-14CECEE44909}"/>
              </a:ext>
            </a:extLst>
          </p:cNvPr>
          <p:cNvSpPr>
            <a:spLocks noGrp="1"/>
          </p:cNvSpPr>
          <p:nvPr>
            <p:ph type="title"/>
          </p:nvPr>
        </p:nvSpPr>
        <p:spPr/>
        <p:txBody>
          <a:bodyPr/>
          <a:lstStyle/>
          <a:p>
            <a:r>
              <a:rPr kumimoji="1" lang="en-US" altLang="zh-TW" dirty="0"/>
              <a:t>Ans:</a:t>
            </a:r>
            <a:endParaRPr kumimoji="1" lang="zh-TW" altLang="en-US" dirty="0"/>
          </a:p>
        </p:txBody>
      </p:sp>
      <p:sp>
        <p:nvSpPr>
          <p:cNvPr id="3" name="內容版面配置區 2">
            <a:extLst>
              <a:ext uri="{FF2B5EF4-FFF2-40B4-BE49-F238E27FC236}">
                <a16:creationId xmlns:a16="http://schemas.microsoft.com/office/drawing/2014/main" id="{8E858AA0-42AE-A343-99CF-BD76F4E9E446}"/>
              </a:ext>
            </a:extLst>
          </p:cNvPr>
          <p:cNvSpPr>
            <a:spLocks noGrp="1"/>
          </p:cNvSpPr>
          <p:nvPr>
            <p:ph idx="1"/>
          </p:nvPr>
        </p:nvSpPr>
        <p:spPr/>
        <p:txBody>
          <a:bodyPr/>
          <a:lstStyle/>
          <a:p>
            <a:r>
              <a:rPr kumimoji="1" lang="en" altLang="zh-TW" dirty="0"/>
              <a:t>(1) External sorting is sorting algorithms that can handle massive amounts of data. External sorting is worked when the data don’t fit into the main memory</a:t>
            </a:r>
          </a:p>
          <a:p>
            <a:r>
              <a:rPr kumimoji="1" lang="en" altLang="zh-TW" dirty="0"/>
              <a:t>(2) E</a:t>
            </a:r>
            <a:r>
              <a:rPr lang="en" altLang="zh-TW" dirty="0"/>
              <a:t>xternal merge sort algorithm, which sorts chunks that each fit in RAM, then merges the sorted chunks together.</a:t>
            </a:r>
            <a:endParaRPr kumimoji="1" lang="zh-TW" altLang="en-US" dirty="0"/>
          </a:p>
        </p:txBody>
      </p:sp>
    </p:spTree>
    <p:extLst>
      <p:ext uri="{BB962C8B-B14F-4D97-AF65-F5344CB8AC3E}">
        <p14:creationId xmlns:p14="http://schemas.microsoft.com/office/powerpoint/2010/main" val="345310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886C1B-FBB3-DD4E-BC16-780336C239EC}"/>
              </a:ext>
            </a:extLst>
          </p:cNvPr>
          <p:cNvSpPr>
            <a:spLocks noGrp="1"/>
          </p:cNvSpPr>
          <p:nvPr>
            <p:ph type="title"/>
          </p:nvPr>
        </p:nvSpPr>
        <p:spPr/>
        <p:txBody>
          <a:bodyPr/>
          <a:lstStyle/>
          <a:p>
            <a:r>
              <a:rPr kumimoji="1" lang="en-US" altLang="zh-TW" dirty="0"/>
              <a:t>Ans:</a:t>
            </a:r>
            <a:endParaRPr kumimoji="1" lang="zh-TW" altLang="en-US" dirty="0"/>
          </a:p>
        </p:txBody>
      </p:sp>
      <p:sp>
        <p:nvSpPr>
          <p:cNvPr id="3" name="內容版面配置區 2">
            <a:extLst>
              <a:ext uri="{FF2B5EF4-FFF2-40B4-BE49-F238E27FC236}">
                <a16:creationId xmlns:a16="http://schemas.microsoft.com/office/drawing/2014/main" id="{666D2CC1-0466-8A42-AEF4-50821F11BB92}"/>
              </a:ext>
            </a:extLst>
          </p:cNvPr>
          <p:cNvSpPr>
            <a:spLocks noGrp="1"/>
          </p:cNvSpPr>
          <p:nvPr>
            <p:ph idx="1"/>
          </p:nvPr>
        </p:nvSpPr>
        <p:spPr>
          <a:xfrm>
            <a:off x="838200" y="1825624"/>
            <a:ext cx="10515600" cy="5032375"/>
          </a:xfrm>
        </p:spPr>
        <p:txBody>
          <a:bodyPr/>
          <a:lstStyle/>
          <a:p>
            <a:r>
              <a:rPr kumimoji="1" lang="en-US" altLang="zh-TW" dirty="0"/>
              <a:t>O(d*(</a:t>
            </a:r>
            <a:r>
              <a:rPr kumimoji="1" lang="en-US" altLang="zh-TW" dirty="0" err="1"/>
              <a:t>n+r</a:t>
            </a:r>
            <a:r>
              <a:rPr kumimoji="1" lang="en-US" altLang="zh-TW" dirty="0"/>
              <a:t>))</a:t>
            </a:r>
          </a:p>
          <a:p>
            <a:endParaRPr kumimoji="1" lang="en-US" altLang="zh-TW" dirty="0"/>
          </a:p>
          <a:p>
            <a:r>
              <a:rPr kumimoji="1" lang="en-US" altLang="zh-TW" dirty="0"/>
              <a:t>r: number of buckets</a:t>
            </a:r>
          </a:p>
          <a:p>
            <a:r>
              <a:rPr kumimoji="1" lang="en-US" altLang="zh-TW" dirty="0"/>
              <a:t>n: Amount of data</a:t>
            </a:r>
          </a:p>
          <a:p>
            <a:r>
              <a:rPr kumimoji="1" lang="en-US" altLang="zh-TW" dirty="0"/>
              <a:t>d: digits base on the base. </a:t>
            </a:r>
          </a:p>
          <a:p>
            <a:pPr lvl="1"/>
            <a:r>
              <a:rPr kumimoji="1" lang="en-US" altLang="zh-TW" dirty="0"/>
              <a:t>i.e. </a:t>
            </a:r>
            <a:r>
              <a:rPr lang="en" altLang="zh-TW" dirty="0"/>
              <a:t> b = 10. k is the maximum possible value, then d would be O(log</a:t>
            </a:r>
            <a:r>
              <a:rPr lang="en" altLang="zh-TW" baseline="-25000" dirty="0"/>
              <a:t>10</a:t>
            </a:r>
            <a:r>
              <a:rPr lang="en" altLang="zh-TW" dirty="0"/>
              <a:t>(k)).</a:t>
            </a:r>
          </a:p>
          <a:p>
            <a:pPr lvl="1"/>
            <a:endParaRPr kumimoji="1" lang="en" altLang="zh-TW" dirty="0"/>
          </a:p>
          <a:p>
            <a:r>
              <a:rPr lang="en" altLang="zh-TW" dirty="0"/>
              <a:t>Subroutine: Counting sort or Bucket sort</a:t>
            </a:r>
          </a:p>
          <a:p>
            <a:r>
              <a:rPr kumimoji="1" lang="en" altLang="zh-TW" dirty="0"/>
              <a:t>d rounds base on digits.</a:t>
            </a:r>
            <a:endParaRPr kumimoji="1" lang="zh-TW" altLang="en-US" dirty="0"/>
          </a:p>
        </p:txBody>
      </p:sp>
    </p:spTree>
    <p:extLst>
      <p:ext uri="{BB962C8B-B14F-4D97-AF65-F5344CB8AC3E}">
        <p14:creationId xmlns:p14="http://schemas.microsoft.com/office/powerpoint/2010/main" val="2588983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D60425-393E-E140-8D9C-0500AB760A94}"/>
              </a:ext>
            </a:extLst>
          </p:cNvPr>
          <p:cNvSpPr>
            <a:spLocks noGrp="1"/>
          </p:cNvSpPr>
          <p:nvPr>
            <p:ph type="title"/>
          </p:nvPr>
        </p:nvSpPr>
        <p:spPr/>
        <p:txBody>
          <a:bodyPr/>
          <a:lstStyle/>
          <a:p>
            <a:r>
              <a:rPr kumimoji="1" lang="en-US" altLang="zh-TW" dirty="0"/>
              <a:t>Q2:</a:t>
            </a:r>
            <a:endParaRPr kumimoji="1" lang="zh-TW" altLang="en-US" dirty="0"/>
          </a:p>
        </p:txBody>
      </p:sp>
      <p:sp>
        <p:nvSpPr>
          <p:cNvPr id="3" name="內容版面配置區 2">
            <a:extLst>
              <a:ext uri="{FF2B5EF4-FFF2-40B4-BE49-F238E27FC236}">
                <a16:creationId xmlns:a16="http://schemas.microsoft.com/office/drawing/2014/main" id="{A0632A42-9819-764A-AAFC-D9D60CE4B04B}"/>
              </a:ext>
            </a:extLst>
          </p:cNvPr>
          <p:cNvSpPr>
            <a:spLocks noGrp="1"/>
          </p:cNvSpPr>
          <p:nvPr>
            <p:ph idx="1"/>
          </p:nvPr>
        </p:nvSpPr>
        <p:spPr/>
        <p:txBody>
          <a:bodyPr/>
          <a:lstStyle/>
          <a:p>
            <a:r>
              <a:rPr lang="en-US" altLang="zh-TW" dirty="0"/>
              <a:t>What is space complexity of LSD radix sort?</a:t>
            </a:r>
            <a:endParaRPr lang="zh-TW" altLang="zh-TW" dirty="0"/>
          </a:p>
          <a:p>
            <a:endParaRPr kumimoji="1" lang="zh-TW" altLang="en-US" dirty="0"/>
          </a:p>
        </p:txBody>
      </p:sp>
    </p:spTree>
    <p:extLst>
      <p:ext uri="{BB962C8B-B14F-4D97-AF65-F5344CB8AC3E}">
        <p14:creationId xmlns:p14="http://schemas.microsoft.com/office/powerpoint/2010/main" val="896239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B1C-3ACA-6847-8D78-14CECEE44909}"/>
              </a:ext>
            </a:extLst>
          </p:cNvPr>
          <p:cNvSpPr>
            <a:spLocks noGrp="1"/>
          </p:cNvSpPr>
          <p:nvPr>
            <p:ph type="title"/>
          </p:nvPr>
        </p:nvSpPr>
        <p:spPr/>
        <p:txBody>
          <a:bodyPr/>
          <a:lstStyle/>
          <a:p>
            <a:r>
              <a:rPr kumimoji="1" lang="en-US" altLang="zh-TW" dirty="0"/>
              <a:t>Ans:</a:t>
            </a:r>
            <a:endParaRPr kumimoji="1" lang="zh-TW" altLang="en-US" dirty="0"/>
          </a:p>
        </p:txBody>
      </p:sp>
      <p:sp>
        <p:nvSpPr>
          <p:cNvPr id="3" name="內容版面配置區 2">
            <a:extLst>
              <a:ext uri="{FF2B5EF4-FFF2-40B4-BE49-F238E27FC236}">
                <a16:creationId xmlns:a16="http://schemas.microsoft.com/office/drawing/2014/main" id="{8E858AA0-42AE-A343-99CF-BD76F4E9E446}"/>
              </a:ext>
            </a:extLst>
          </p:cNvPr>
          <p:cNvSpPr>
            <a:spLocks noGrp="1"/>
          </p:cNvSpPr>
          <p:nvPr>
            <p:ph idx="1"/>
          </p:nvPr>
        </p:nvSpPr>
        <p:spPr/>
        <p:txBody>
          <a:bodyPr/>
          <a:lstStyle/>
          <a:p>
            <a:r>
              <a:rPr kumimoji="1" lang="en" altLang="zh-TW" dirty="0"/>
              <a:t>O(n + r)</a:t>
            </a:r>
          </a:p>
          <a:p>
            <a:endParaRPr kumimoji="1" lang="en" altLang="zh-TW" dirty="0"/>
          </a:p>
          <a:p>
            <a:r>
              <a:rPr kumimoji="1" lang="en-US" altLang="zh-TW" dirty="0"/>
              <a:t>r: number of buckets</a:t>
            </a:r>
          </a:p>
          <a:p>
            <a:r>
              <a:rPr kumimoji="1" lang="en-US" altLang="zh-TW" dirty="0"/>
              <a:t>n: link pointers</a:t>
            </a:r>
            <a:endParaRPr kumimoji="1" lang="zh-TW" altLang="en-US" dirty="0"/>
          </a:p>
        </p:txBody>
      </p:sp>
    </p:spTree>
    <p:extLst>
      <p:ext uri="{BB962C8B-B14F-4D97-AF65-F5344CB8AC3E}">
        <p14:creationId xmlns:p14="http://schemas.microsoft.com/office/powerpoint/2010/main" val="275589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55E12A-472F-6A42-9C4D-5C981BC93E96}"/>
              </a:ext>
            </a:extLst>
          </p:cNvPr>
          <p:cNvSpPr>
            <a:spLocks noGrp="1"/>
          </p:cNvSpPr>
          <p:nvPr>
            <p:ph type="title"/>
          </p:nvPr>
        </p:nvSpPr>
        <p:spPr/>
        <p:txBody>
          <a:bodyPr/>
          <a:lstStyle/>
          <a:p>
            <a:r>
              <a:rPr kumimoji="1" lang="en-US" altLang="zh-TW" dirty="0"/>
              <a:t>Q3:</a:t>
            </a:r>
            <a:endParaRPr kumimoji="1" lang="zh-TW" altLang="en-US" dirty="0"/>
          </a:p>
        </p:txBody>
      </p:sp>
      <p:sp>
        <p:nvSpPr>
          <p:cNvPr id="3" name="內容版面配置區 2">
            <a:extLst>
              <a:ext uri="{FF2B5EF4-FFF2-40B4-BE49-F238E27FC236}">
                <a16:creationId xmlns:a16="http://schemas.microsoft.com/office/drawing/2014/main" id="{AAC9A39D-E0CA-5743-AD84-6BB16C8CD60C}"/>
              </a:ext>
            </a:extLst>
          </p:cNvPr>
          <p:cNvSpPr>
            <a:spLocks noGrp="1"/>
          </p:cNvSpPr>
          <p:nvPr>
            <p:ph idx="1"/>
          </p:nvPr>
        </p:nvSpPr>
        <p:spPr/>
        <p:txBody>
          <a:bodyPr/>
          <a:lstStyle/>
          <a:p>
            <a:r>
              <a:rPr lang="en-US" altLang="zh-TW" dirty="0"/>
              <a:t>Is Radix Sort a stable sort? Why?</a:t>
            </a:r>
            <a:endParaRPr lang="zh-TW" altLang="zh-TW" dirty="0"/>
          </a:p>
          <a:p>
            <a:endParaRPr kumimoji="1" lang="zh-TW" altLang="en-US" dirty="0"/>
          </a:p>
        </p:txBody>
      </p:sp>
    </p:spTree>
    <p:extLst>
      <p:ext uri="{BB962C8B-B14F-4D97-AF65-F5344CB8AC3E}">
        <p14:creationId xmlns:p14="http://schemas.microsoft.com/office/powerpoint/2010/main" val="44865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B1C-3ACA-6847-8D78-14CECEE44909}"/>
              </a:ext>
            </a:extLst>
          </p:cNvPr>
          <p:cNvSpPr>
            <a:spLocks noGrp="1"/>
          </p:cNvSpPr>
          <p:nvPr>
            <p:ph type="title"/>
          </p:nvPr>
        </p:nvSpPr>
        <p:spPr/>
        <p:txBody>
          <a:bodyPr/>
          <a:lstStyle/>
          <a:p>
            <a:r>
              <a:rPr kumimoji="1" lang="en-US" altLang="zh-TW" dirty="0"/>
              <a:t>Ans:</a:t>
            </a:r>
            <a:endParaRPr kumimoji="1" lang="zh-TW" altLang="en-US" dirty="0"/>
          </a:p>
        </p:txBody>
      </p:sp>
      <p:sp>
        <p:nvSpPr>
          <p:cNvPr id="3" name="內容版面配置區 2">
            <a:extLst>
              <a:ext uri="{FF2B5EF4-FFF2-40B4-BE49-F238E27FC236}">
                <a16:creationId xmlns:a16="http://schemas.microsoft.com/office/drawing/2014/main" id="{8E858AA0-42AE-A343-99CF-BD76F4E9E446}"/>
              </a:ext>
            </a:extLst>
          </p:cNvPr>
          <p:cNvSpPr>
            <a:spLocks noGrp="1"/>
          </p:cNvSpPr>
          <p:nvPr>
            <p:ph idx="1"/>
          </p:nvPr>
        </p:nvSpPr>
        <p:spPr/>
        <p:txBody>
          <a:bodyPr/>
          <a:lstStyle/>
          <a:p>
            <a:r>
              <a:rPr lang="en-US" altLang="zh-TW" dirty="0"/>
              <a:t>Radix Sort is stable.</a:t>
            </a:r>
          </a:p>
          <a:p>
            <a:r>
              <a:rPr lang="en" altLang="zh-TW" dirty="0"/>
              <a:t>The radix sort algorithm sorts number by 1 digit at a time.</a:t>
            </a:r>
            <a:r>
              <a:rPr lang="zh-TW" altLang="en-US" dirty="0"/>
              <a:t> </a:t>
            </a:r>
            <a:r>
              <a:rPr lang="en-US" altLang="zh-TW" dirty="0"/>
              <a:t>For each d round, the number </a:t>
            </a:r>
            <a:r>
              <a:rPr lang="en" altLang="zh-TW" dirty="0"/>
              <a:t>appearing before</a:t>
            </a:r>
            <a:r>
              <a:rPr lang="en-US" altLang="zh-TW" dirty="0"/>
              <a:t> would never move to the number appearing later. </a:t>
            </a:r>
            <a:r>
              <a:rPr lang="en" altLang="zh-TW" dirty="0"/>
              <a:t>This ensures that the number appearing before other numbers in the input array would maintain that same order in the final.</a:t>
            </a:r>
            <a:endParaRPr kumimoji="1" lang="zh-TW" altLang="en-US" dirty="0"/>
          </a:p>
        </p:txBody>
      </p:sp>
    </p:spTree>
    <p:extLst>
      <p:ext uri="{BB962C8B-B14F-4D97-AF65-F5344CB8AC3E}">
        <p14:creationId xmlns:p14="http://schemas.microsoft.com/office/powerpoint/2010/main" val="312252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EEF73E-ACDF-2B4A-91EE-71D3DA6116DC}"/>
              </a:ext>
            </a:extLst>
          </p:cNvPr>
          <p:cNvSpPr>
            <a:spLocks noGrp="1"/>
          </p:cNvSpPr>
          <p:nvPr>
            <p:ph type="title"/>
          </p:nvPr>
        </p:nvSpPr>
        <p:spPr/>
        <p:txBody>
          <a:bodyPr/>
          <a:lstStyle/>
          <a:p>
            <a:r>
              <a:rPr kumimoji="1" lang="en-US" altLang="zh-TW" dirty="0"/>
              <a:t>Q4:</a:t>
            </a:r>
            <a:endParaRPr kumimoji="1" lang="zh-TW" altLang="en-US" dirty="0"/>
          </a:p>
        </p:txBody>
      </p:sp>
      <p:sp>
        <p:nvSpPr>
          <p:cNvPr id="3" name="內容版面配置區 2">
            <a:extLst>
              <a:ext uri="{FF2B5EF4-FFF2-40B4-BE49-F238E27FC236}">
                <a16:creationId xmlns:a16="http://schemas.microsoft.com/office/drawing/2014/main" id="{3B3F45CD-E77B-784A-B579-546C73E85CF2}"/>
              </a:ext>
            </a:extLst>
          </p:cNvPr>
          <p:cNvSpPr>
            <a:spLocks noGrp="1"/>
          </p:cNvSpPr>
          <p:nvPr>
            <p:ph idx="1"/>
          </p:nvPr>
        </p:nvSpPr>
        <p:spPr/>
        <p:txBody>
          <a:bodyPr/>
          <a:lstStyle/>
          <a:p>
            <a:r>
              <a:rPr lang="en-US" altLang="zh-TW" dirty="0"/>
              <a:t>Give an application example for the linear-time sorting algorithm.</a:t>
            </a:r>
            <a:endParaRPr lang="zh-TW" altLang="zh-TW" dirty="0"/>
          </a:p>
          <a:p>
            <a:endParaRPr kumimoji="1" lang="zh-TW" altLang="en-US" dirty="0"/>
          </a:p>
        </p:txBody>
      </p:sp>
    </p:spTree>
    <p:extLst>
      <p:ext uri="{BB962C8B-B14F-4D97-AF65-F5344CB8AC3E}">
        <p14:creationId xmlns:p14="http://schemas.microsoft.com/office/powerpoint/2010/main" val="319994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CAFB1C-3ACA-6847-8D78-14CECEE44909}"/>
              </a:ext>
            </a:extLst>
          </p:cNvPr>
          <p:cNvSpPr>
            <a:spLocks noGrp="1"/>
          </p:cNvSpPr>
          <p:nvPr>
            <p:ph type="title"/>
          </p:nvPr>
        </p:nvSpPr>
        <p:spPr/>
        <p:txBody>
          <a:bodyPr/>
          <a:lstStyle/>
          <a:p>
            <a:r>
              <a:rPr kumimoji="1" lang="en-US" altLang="zh-TW" dirty="0"/>
              <a:t>Ans:</a:t>
            </a:r>
            <a:endParaRPr kumimoji="1" lang="zh-TW" altLang="en-US" dirty="0"/>
          </a:p>
        </p:txBody>
      </p:sp>
      <p:sp>
        <p:nvSpPr>
          <p:cNvPr id="3" name="內容版面配置區 2">
            <a:extLst>
              <a:ext uri="{FF2B5EF4-FFF2-40B4-BE49-F238E27FC236}">
                <a16:creationId xmlns:a16="http://schemas.microsoft.com/office/drawing/2014/main" id="{8E858AA0-42AE-A343-99CF-BD76F4E9E446}"/>
              </a:ext>
            </a:extLst>
          </p:cNvPr>
          <p:cNvSpPr>
            <a:spLocks noGrp="1"/>
          </p:cNvSpPr>
          <p:nvPr>
            <p:ph idx="1"/>
          </p:nvPr>
        </p:nvSpPr>
        <p:spPr/>
        <p:txBody>
          <a:bodyPr/>
          <a:lstStyle/>
          <a:p>
            <a:r>
              <a:rPr kumimoji="1" lang="en-US" altLang="zh-TW" dirty="0"/>
              <a:t>Radix sort </a:t>
            </a:r>
            <a:r>
              <a:rPr lang="en-US" altLang="zh-TW" dirty="0"/>
              <a:t>application</a:t>
            </a:r>
            <a:r>
              <a:rPr kumimoji="1" lang="en-US" altLang="zh-TW" dirty="0"/>
              <a:t>: </a:t>
            </a:r>
          </a:p>
          <a:p>
            <a:pPr lvl="1"/>
            <a:r>
              <a:rPr kumimoji="1" lang="en-US" altLang="zh-TW" dirty="0"/>
              <a:t>English dictionary base on alphabet radix</a:t>
            </a:r>
          </a:p>
          <a:p>
            <a:pPr lvl="1"/>
            <a:r>
              <a:rPr kumimoji="1" lang="en-US" altLang="zh-TW" dirty="0"/>
              <a:t>Library books index.</a:t>
            </a:r>
            <a:endParaRPr kumimoji="1" lang="zh-TW" altLang="en-US" dirty="0"/>
          </a:p>
        </p:txBody>
      </p:sp>
    </p:spTree>
    <p:extLst>
      <p:ext uri="{BB962C8B-B14F-4D97-AF65-F5344CB8AC3E}">
        <p14:creationId xmlns:p14="http://schemas.microsoft.com/office/powerpoint/2010/main" val="389252284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1617</Words>
  <Application>Microsoft Macintosh PowerPoint</Application>
  <PresentationFormat>寬螢幕</PresentationFormat>
  <Paragraphs>152</Paragraphs>
  <Slides>24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24</vt:i4>
      </vt:variant>
    </vt:vector>
  </HeadingPairs>
  <TitlesOfParts>
    <vt:vector size="29" baseType="lpstr">
      <vt:lpstr>Arial</vt:lpstr>
      <vt:lpstr>Calibri</vt:lpstr>
      <vt:lpstr>Calibri Light</vt:lpstr>
      <vt:lpstr>Consolas</vt:lpstr>
      <vt:lpstr>Office 佈景主題</vt:lpstr>
      <vt:lpstr>Ch. 7.7-10 Sorting </vt:lpstr>
      <vt:lpstr>Q1:</vt:lpstr>
      <vt:lpstr>Ans:</vt:lpstr>
      <vt:lpstr>Q2:</vt:lpstr>
      <vt:lpstr>Ans:</vt:lpstr>
      <vt:lpstr>Q3:</vt:lpstr>
      <vt:lpstr>Ans:</vt:lpstr>
      <vt:lpstr>Q4:</vt:lpstr>
      <vt:lpstr>Ans:</vt:lpstr>
      <vt:lpstr>Q5:</vt:lpstr>
      <vt:lpstr>Ans:</vt:lpstr>
      <vt:lpstr>Q6:</vt:lpstr>
      <vt:lpstr>PowerPoint 簡報</vt:lpstr>
      <vt:lpstr>Ans (1)</vt:lpstr>
      <vt:lpstr>Ans: (2)</vt:lpstr>
      <vt:lpstr>Q7:</vt:lpstr>
      <vt:lpstr>Ans:</vt:lpstr>
      <vt:lpstr>Q8:</vt:lpstr>
      <vt:lpstr>Ans: (1)</vt:lpstr>
      <vt:lpstr>Ans (2)</vt:lpstr>
      <vt:lpstr>Q9:</vt:lpstr>
      <vt:lpstr>Ans:</vt:lpstr>
      <vt:lpstr>Q10:</vt:lpstr>
      <vt:lpstr>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7.7-10 Sorting </dc:title>
  <dc:creator>Microsoft Office User</dc:creator>
  <cp:lastModifiedBy>Microsoft Office User</cp:lastModifiedBy>
  <cp:revision>15</cp:revision>
  <dcterms:created xsi:type="dcterms:W3CDTF">2020-12-07T04:15:16Z</dcterms:created>
  <dcterms:modified xsi:type="dcterms:W3CDTF">2020-12-07T12:45:16Z</dcterms:modified>
</cp:coreProperties>
</file>