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7" r:id="rId19"/>
    <p:sldId id="278" r:id="rId20"/>
    <p:sldId id="272" r:id="rId21"/>
    <p:sldId id="276" r:id="rId22"/>
    <p:sldId id="279" r:id="rId23"/>
    <p:sldId id="284" r:id="rId24"/>
    <p:sldId id="273" r:id="rId25"/>
    <p:sldId id="281" r:id="rId26"/>
    <p:sldId id="274" r:id="rId27"/>
    <p:sldId id="282"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610FA-1988-6E40-8B7D-4D4483560D26}" type="datetimeFigureOut">
              <a:rPr kumimoji="1" lang="zh-TW" altLang="en-US" smtClean="0"/>
              <a:t>2020/11/24</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F26EE-0E0B-8947-806F-4C823F89E895}" type="slidenum">
              <a:rPr kumimoji="1" lang="zh-TW" altLang="en-US" smtClean="0"/>
              <a:t>‹#›</a:t>
            </a:fld>
            <a:endParaRPr kumimoji="1" lang="zh-TW" altLang="en-US"/>
          </a:p>
        </p:txBody>
      </p:sp>
    </p:spTree>
    <p:extLst>
      <p:ext uri="{BB962C8B-B14F-4D97-AF65-F5344CB8AC3E}">
        <p14:creationId xmlns:p14="http://schemas.microsoft.com/office/powerpoint/2010/main" val="2031028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283F26EE-0E0B-8947-806F-4C823F89E895}" type="slidenum">
              <a:rPr kumimoji="1" lang="zh-TW" altLang="en-US" smtClean="0"/>
              <a:t>16</a:t>
            </a:fld>
            <a:endParaRPr kumimoji="1" lang="zh-TW" altLang="en-US"/>
          </a:p>
        </p:txBody>
      </p:sp>
    </p:spTree>
    <p:extLst>
      <p:ext uri="{BB962C8B-B14F-4D97-AF65-F5344CB8AC3E}">
        <p14:creationId xmlns:p14="http://schemas.microsoft.com/office/powerpoint/2010/main" val="317387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98BFD7-3C19-9C40-AEF9-B446AE34A9EA}"/>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451CA18-4767-374F-AECF-4B98D7911F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10DAA4DA-FC67-F045-8AE4-A01D5C2AAE22}"/>
              </a:ext>
            </a:extLst>
          </p:cNvPr>
          <p:cNvSpPr>
            <a:spLocks noGrp="1"/>
          </p:cNvSpPr>
          <p:nvPr>
            <p:ph type="dt" sz="half" idx="10"/>
          </p:nvPr>
        </p:nvSpPr>
        <p:spPr/>
        <p:txBody>
          <a:bodyPr/>
          <a:lstStyle/>
          <a:p>
            <a:fld id="{2CE3C3F2-A4D5-014E-832E-25E369CD0178}" type="datetimeFigureOut">
              <a:rPr kumimoji="1" lang="zh-TW" altLang="en-US" smtClean="0"/>
              <a:t>2020/11/24</a:t>
            </a:fld>
            <a:endParaRPr kumimoji="1" lang="zh-TW" altLang="en-US"/>
          </a:p>
        </p:txBody>
      </p:sp>
      <p:sp>
        <p:nvSpPr>
          <p:cNvPr id="5" name="頁尾版面配置區 4">
            <a:extLst>
              <a:ext uri="{FF2B5EF4-FFF2-40B4-BE49-F238E27FC236}">
                <a16:creationId xmlns:a16="http://schemas.microsoft.com/office/drawing/2014/main" id="{2B2CE28F-038B-4E43-96E2-84B5D74F9E3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601EDE7-C078-1D43-84E0-E721F5871BE3}"/>
              </a:ext>
            </a:extLst>
          </p:cNvPr>
          <p:cNvSpPr>
            <a:spLocks noGrp="1"/>
          </p:cNvSpPr>
          <p:nvPr>
            <p:ph type="sldNum" sz="quarter" idx="12"/>
          </p:nvPr>
        </p:nvSpPr>
        <p:spPr/>
        <p:txBody>
          <a:bodyPr/>
          <a:lstStyle/>
          <a:p>
            <a:fld id="{89B652E5-3438-664D-9079-1F7B31BFEC37}" type="slidenum">
              <a:rPr kumimoji="1" lang="zh-TW" altLang="en-US" smtClean="0"/>
              <a:t>‹#›</a:t>
            </a:fld>
            <a:endParaRPr kumimoji="1" lang="zh-TW" altLang="en-US"/>
          </a:p>
        </p:txBody>
      </p:sp>
    </p:spTree>
    <p:extLst>
      <p:ext uri="{BB962C8B-B14F-4D97-AF65-F5344CB8AC3E}">
        <p14:creationId xmlns:p14="http://schemas.microsoft.com/office/powerpoint/2010/main" val="326202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F693B1-7623-2A48-97C3-862DFC061EB3}"/>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157EB74A-F821-A443-BA12-C576222695D5}"/>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D7959B2D-A2B4-E545-8ECA-A5BC65CF21C5}"/>
              </a:ext>
            </a:extLst>
          </p:cNvPr>
          <p:cNvSpPr>
            <a:spLocks noGrp="1"/>
          </p:cNvSpPr>
          <p:nvPr>
            <p:ph type="dt" sz="half" idx="10"/>
          </p:nvPr>
        </p:nvSpPr>
        <p:spPr/>
        <p:txBody>
          <a:bodyPr/>
          <a:lstStyle/>
          <a:p>
            <a:fld id="{2CE3C3F2-A4D5-014E-832E-25E369CD0178}" type="datetimeFigureOut">
              <a:rPr kumimoji="1" lang="zh-TW" altLang="en-US" smtClean="0"/>
              <a:t>2020/11/24</a:t>
            </a:fld>
            <a:endParaRPr kumimoji="1" lang="zh-TW" altLang="en-US"/>
          </a:p>
        </p:txBody>
      </p:sp>
      <p:sp>
        <p:nvSpPr>
          <p:cNvPr id="5" name="頁尾版面配置區 4">
            <a:extLst>
              <a:ext uri="{FF2B5EF4-FFF2-40B4-BE49-F238E27FC236}">
                <a16:creationId xmlns:a16="http://schemas.microsoft.com/office/drawing/2014/main" id="{D40169AB-BDFD-194A-AD56-C5A4143E5FE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807ED13-B95E-9044-9DCD-F743DFA7D9E9}"/>
              </a:ext>
            </a:extLst>
          </p:cNvPr>
          <p:cNvSpPr>
            <a:spLocks noGrp="1"/>
          </p:cNvSpPr>
          <p:nvPr>
            <p:ph type="sldNum" sz="quarter" idx="12"/>
          </p:nvPr>
        </p:nvSpPr>
        <p:spPr/>
        <p:txBody>
          <a:bodyPr/>
          <a:lstStyle/>
          <a:p>
            <a:fld id="{89B652E5-3438-664D-9079-1F7B31BFEC37}" type="slidenum">
              <a:rPr kumimoji="1" lang="zh-TW" altLang="en-US" smtClean="0"/>
              <a:t>‹#›</a:t>
            </a:fld>
            <a:endParaRPr kumimoji="1" lang="zh-TW" altLang="en-US"/>
          </a:p>
        </p:txBody>
      </p:sp>
    </p:spTree>
    <p:extLst>
      <p:ext uri="{BB962C8B-B14F-4D97-AF65-F5344CB8AC3E}">
        <p14:creationId xmlns:p14="http://schemas.microsoft.com/office/powerpoint/2010/main" val="389044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3815802-ED76-0B44-87B2-68B1F5F48A7A}"/>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D2F2E84A-1907-9D4B-B21E-74D7DA278ADA}"/>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5AB788D-FB94-2945-97D3-4E1C6136FCFA}"/>
              </a:ext>
            </a:extLst>
          </p:cNvPr>
          <p:cNvSpPr>
            <a:spLocks noGrp="1"/>
          </p:cNvSpPr>
          <p:nvPr>
            <p:ph type="dt" sz="half" idx="10"/>
          </p:nvPr>
        </p:nvSpPr>
        <p:spPr/>
        <p:txBody>
          <a:bodyPr/>
          <a:lstStyle/>
          <a:p>
            <a:fld id="{2CE3C3F2-A4D5-014E-832E-25E369CD0178}" type="datetimeFigureOut">
              <a:rPr kumimoji="1" lang="zh-TW" altLang="en-US" smtClean="0"/>
              <a:t>2020/11/24</a:t>
            </a:fld>
            <a:endParaRPr kumimoji="1" lang="zh-TW" altLang="en-US"/>
          </a:p>
        </p:txBody>
      </p:sp>
      <p:sp>
        <p:nvSpPr>
          <p:cNvPr id="5" name="頁尾版面配置區 4">
            <a:extLst>
              <a:ext uri="{FF2B5EF4-FFF2-40B4-BE49-F238E27FC236}">
                <a16:creationId xmlns:a16="http://schemas.microsoft.com/office/drawing/2014/main" id="{BBEDE10F-5BE8-6C4A-8AF6-706122D3E32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EDCAA4B-06F9-6A4B-BE0C-4092F49341D0}"/>
              </a:ext>
            </a:extLst>
          </p:cNvPr>
          <p:cNvSpPr>
            <a:spLocks noGrp="1"/>
          </p:cNvSpPr>
          <p:nvPr>
            <p:ph type="sldNum" sz="quarter" idx="12"/>
          </p:nvPr>
        </p:nvSpPr>
        <p:spPr/>
        <p:txBody>
          <a:bodyPr/>
          <a:lstStyle/>
          <a:p>
            <a:fld id="{89B652E5-3438-664D-9079-1F7B31BFEC37}" type="slidenum">
              <a:rPr kumimoji="1" lang="zh-TW" altLang="en-US" smtClean="0"/>
              <a:t>‹#›</a:t>
            </a:fld>
            <a:endParaRPr kumimoji="1" lang="zh-TW" altLang="en-US"/>
          </a:p>
        </p:txBody>
      </p:sp>
    </p:spTree>
    <p:extLst>
      <p:ext uri="{BB962C8B-B14F-4D97-AF65-F5344CB8AC3E}">
        <p14:creationId xmlns:p14="http://schemas.microsoft.com/office/powerpoint/2010/main" val="10832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F314BD-C2F8-2E41-9F29-88B8E34F322C}"/>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4ED11AF-FD45-0C48-B9B2-7F1D21E77F32}"/>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B7682D7-AA46-4A47-B3D2-0E4C8B92ECDE}"/>
              </a:ext>
            </a:extLst>
          </p:cNvPr>
          <p:cNvSpPr>
            <a:spLocks noGrp="1"/>
          </p:cNvSpPr>
          <p:nvPr>
            <p:ph type="dt" sz="half" idx="10"/>
          </p:nvPr>
        </p:nvSpPr>
        <p:spPr/>
        <p:txBody>
          <a:bodyPr/>
          <a:lstStyle/>
          <a:p>
            <a:fld id="{2CE3C3F2-A4D5-014E-832E-25E369CD0178}" type="datetimeFigureOut">
              <a:rPr kumimoji="1" lang="zh-TW" altLang="en-US" smtClean="0"/>
              <a:t>2020/11/24</a:t>
            </a:fld>
            <a:endParaRPr kumimoji="1" lang="zh-TW" altLang="en-US"/>
          </a:p>
        </p:txBody>
      </p:sp>
      <p:sp>
        <p:nvSpPr>
          <p:cNvPr id="5" name="頁尾版面配置區 4">
            <a:extLst>
              <a:ext uri="{FF2B5EF4-FFF2-40B4-BE49-F238E27FC236}">
                <a16:creationId xmlns:a16="http://schemas.microsoft.com/office/drawing/2014/main" id="{FF908AE2-C8C9-7344-865F-345A75AED6A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082E6F8-21BE-024D-9FEE-D8CC0B9DBD46}"/>
              </a:ext>
            </a:extLst>
          </p:cNvPr>
          <p:cNvSpPr>
            <a:spLocks noGrp="1"/>
          </p:cNvSpPr>
          <p:nvPr>
            <p:ph type="sldNum" sz="quarter" idx="12"/>
          </p:nvPr>
        </p:nvSpPr>
        <p:spPr/>
        <p:txBody>
          <a:bodyPr/>
          <a:lstStyle/>
          <a:p>
            <a:fld id="{89B652E5-3438-664D-9079-1F7B31BFEC37}" type="slidenum">
              <a:rPr kumimoji="1" lang="zh-TW" altLang="en-US" smtClean="0"/>
              <a:t>‹#›</a:t>
            </a:fld>
            <a:endParaRPr kumimoji="1" lang="zh-TW" altLang="en-US"/>
          </a:p>
        </p:txBody>
      </p:sp>
    </p:spTree>
    <p:extLst>
      <p:ext uri="{BB962C8B-B14F-4D97-AF65-F5344CB8AC3E}">
        <p14:creationId xmlns:p14="http://schemas.microsoft.com/office/powerpoint/2010/main" val="38990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C940A-7C0C-3A4C-82EC-5E8B1396EF37}"/>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54B5451E-151A-9D4B-81EA-FFF3FCD96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567EE640-87B1-1D44-BA30-1D1839678AE3}"/>
              </a:ext>
            </a:extLst>
          </p:cNvPr>
          <p:cNvSpPr>
            <a:spLocks noGrp="1"/>
          </p:cNvSpPr>
          <p:nvPr>
            <p:ph type="dt" sz="half" idx="10"/>
          </p:nvPr>
        </p:nvSpPr>
        <p:spPr/>
        <p:txBody>
          <a:bodyPr/>
          <a:lstStyle/>
          <a:p>
            <a:fld id="{2CE3C3F2-A4D5-014E-832E-25E369CD0178}" type="datetimeFigureOut">
              <a:rPr kumimoji="1" lang="zh-TW" altLang="en-US" smtClean="0"/>
              <a:t>2020/11/24</a:t>
            </a:fld>
            <a:endParaRPr kumimoji="1" lang="zh-TW" altLang="en-US"/>
          </a:p>
        </p:txBody>
      </p:sp>
      <p:sp>
        <p:nvSpPr>
          <p:cNvPr id="5" name="頁尾版面配置區 4">
            <a:extLst>
              <a:ext uri="{FF2B5EF4-FFF2-40B4-BE49-F238E27FC236}">
                <a16:creationId xmlns:a16="http://schemas.microsoft.com/office/drawing/2014/main" id="{86F12AD5-2D92-DF46-9F7D-33AAE030FCD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258FB75-6829-734C-B9A8-D25BFA78D3BA}"/>
              </a:ext>
            </a:extLst>
          </p:cNvPr>
          <p:cNvSpPr>
            <a:spLocks noGrp="1"/>
          </p:cNvSpPr>
          <p:nvPr>
            <p:ph type="sldNum" sz="quarter" idx="12"/>
          </p:nvPr>
        </p:nvSpPr>
        <p:spPr/>
        <p:txBody>
          <a:bodyPr/>
          <a:lstStyle/>
          <a:p>
            <a:fld id="{89B652E5-3438-664D-9079-1F7B31BFEC37}" type="slidenum">
              <a:rPr kumimoji="1" lang="zh-TW" altLang="en-US" smtClean="0"/>
              <a:t>‹#›</a:t>
            </a:fld>
            <a:endParaRPr kumimoji="1" lang="zh-TW" altLang="en-US"/>
          </a:p>
        </p:txBody>
      </p:sp>
    </p:spTree>
    <p:extLst>
      <p:ext uri="{BB962C8B-B14F-4D97-AF65-F5344CB8AC3E}">
        <p14:creationId xmlns:p14="http://schemas.microsoft.com/office/powerpoint/2010/main" val="2390621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9DB5FB-2242-1B40-977F-D2FA8A391102}"/>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5E49C58D-2DBC-5C48-B3D6-D3B689E7EC51}"/>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8B3480DF-263F-4840-A89D-624D92AEEA84}"/>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BD94E1CD-13FB-2940-90FB-46EDD8420B3F}"/>
              </a:ext>
            </a:extLst>
          </p:cNvPr>
          <p:cNvSpPr>
            <a:spLocks noGrp="1"/>
          </p:cNvSpPr>
          <p:nvPr>
            <p:ph type="dt" sz="half" idx="10"/>
          </p:nvPr>
        </p:nvSpPr>
        <p:spPr/>
        <p:txBody>
          <a:bodyPr/>
          <a:lstStyle/>
          <a:p>
            <a:fld id="{2CE3C3F2-A4D5-014E-832E-25E369CD0178}" type="datetimeFigureOut">
              <a:rPr kumimoji="1" lang="zh-TW" altLang="en-US" smtClean="0"/>
              <a:t>2020/11/24</a:t>
            </a:fld>
            <a:endParaRPr kumimoji="1" lang="zh-TW" altLang="en-US"/>
          </a:p>
        </p:txBody>
      </p:sp>
      <p:sp>
        <p:nvSpPr>
          <p:cNvPr id="6" name="頁尾版面配置區 5">
            <a:extLst>
              <a:ext uri="{FF2B5EF4-FFF2-40B4-BE49-F238E27FC236}">
                <a16:creationId xmlns:a16="http://schemas.microsoft.com/office/drawing/2014/main" id="{428C84CB-5EFB-2043-9552-17F02CFAD98D}"/>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A590026-8E39-3544-A244-3B7CE5C35EF0}"/>
              </a:ext>
            </a:extLst>
          </p:cNvPr>
          <p:cNvSpPr>
            <a:spLocks noGrp="1"/>
          </p:cNvSpPr>
          <p:nvPr>
            <p:ph type="sldNum" sz="quarter" idx="12"/>
          </p:nvPr>
        </p:nvSpPr>
        <p:spPr/>
        <p:txBody>
          <a:bodyPr/>
          <a:lstStyle/>
          <a:p>
            <a:fld id="{89B652E5-3438-664D-9079-1F7B31BFEC37}" type="slidenum">
              <a:rPr kumimoji="1" lang="zh-TW" altLang="en-US" smtClean="0"/>
              <a:t>‹#›</a:t>
            </a:fld>
            <a:endParaRPr kumimoji="1" lang="zh-TW" altLang="en-US"/>
          </a:p>
        </p:txBody>
      </p:sp>
    </p:spTree>
    <p:extLst>
      <p:ext uri="{BB962C8B-B14F-4D97-AF65-F5344CB8AC3E}">
        <p14:creationId xmlns:p14="http://schemas.microsoft.com/office/powerpoint/2010/main" val="396199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52AF61-33E7-1D46-92A2-C29B9E06707C}"/>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A2CAD618-F969-1340-ADB0-3028B7BFD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AA046615-12F5-D743-B4F1-EDC87B7141EA}"/>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674F4E87-3C7F-ED4B-84F5-E683B376F2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21E78A9E-0145-A84B-9E17-82104EA8039E}"/>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7FD14FDD-8D22-3245-ABC1-2AF82B32B9A7}"/>
              </a:ext>
            </a:extLst>
          </p:cNvPr>
          <p:cNvSpPr>
            <a:spLocks noGrp="1"/>
          </p:cNvSpPr>
          <p:nvPr>
            <p:ph type="dt" sz="half" idx="10"/>
          </p:nvPr>
        </p:nvSpPr>
        <p:spPr/>
        <p:txBody>
          <a:bodyPr/>
          <a:lstStyle/>
          <a:p>
            <a:fld id="{2CE3C3F2-A4D5-014E-832E-25E369CD0178}" type="datetimeFigureOut">
              <a:rPr kumimoji="1" lang="zh-TW" altLang="en-US" smtClean="0"/>
              <a:t>2020/11/24</a:t>
            </a:fld>
            <a:endParaRPr kumimoji="1" lang="zh-TW" altLang="en-US"/>
          </a:p>
        </p:txBody>
      </p:sp>
      <p:sp>
        <p:nvSpPr>
          <p:cNvPr id="8" name="頁尾版面配置區 7">
            <a:extLst>
              <a:ext uri="{FF2B5EF4-FFF2-40B4-BE49-F238E27FC236}">
                <a16:creationId xmlns:a16="http://schemas.microsoft.com/office/drawing/2014/main" id="{1C114D0C-4F37-1D44-A31F-3B225FDE4FB0}"/>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BC99AA99-C6B9-364B-9321-7C1E14F76D6B}"/>
              </a:ext>
            </a:extLst>
          </p:cNvPr>
          <p:cNvSpPr>
            <a:spLocks noGrp="1"/>
          </p:cNvSpPr>
          <p:nvPr>
            <p:ph type="sldNum" sz="quarter" idx="12"/>
          </p:nvPr>
        </p:nvSpPr>
        <p:spPr/>
        <p:txBody>
          <a:bodyPr/>
          <a:lstStyle/>
          <a:p>
            <a:fld id="{89B652E5-3438-664D-9079-1F7B31BFEC37}" type="slidenum">
              <a:rPr kumimoji="1" lang="zh-TW" altLang="en-US" smtClean="0"/>
              <a:t>‹#›</a:t>
            </a:fld>
            <a:endParaRPr kumimoji="1" lang="zh-TW" altLang="en-US"/>
          </a:p>
        </p:txBody>
      </p:sp>
    </p:spTree>
    <p:extLst>
      <p:ext uri="{BB962C8B-B14F-4D97-AF65-F5344CB8AC3E}">
        <p14:creationId xmlns:p14="http://schemas.microsoft.com/office/powerpoint/2010/main" val="295111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6C8ADC-1AA3-214B-823A-518EAC95C3BC}"/>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F2802408-365D-C844-8F6E-0A5127984DA7}"/>
              </a:ext>
            </a:extLst>
          </p:cNvPr>
          <p:cNvSpPr>
            <a:spLocks noGrp="1"/>
          </p:cNvSpPr>
          <p:nvPr>
            <p:ph type="dt" sz="half" idx="10"/>
          </p:nvPr>
        </p:nvSpPr>
        <p:spPr/>
        <p:txBody>
          <a:bodyPr/>
          <a:lstStyle/>
          <a:p>
            <a:fld id="{2CE3C3F2-A4D5-014E-832E-25E369CD0178}" type="datetimeFigureOut">
              <a:rPr kumimoji="1" lang="zh-TW" altLang="en-US" smtClean="0"/>
              <a:t>2020/11/24</a:t>
            </a:fld>
            <a:endParaRPr kumimoji="1" lang="zh-TW" altLang="en-US"/>
          </a:p>
        </p:txBody>
      </p:sp>
      <p:sp>
        <p:nvSpPr>
          <p:cNvPr id="4" name="頁尾版面配置區 3">
            <a:extLst>
              <a:ext uri="{FF2B5EF4-FFF2-40B4-BE49-F238E27FC236}">
                <a16:creationId xmlns:a16="http://schemas.microsoft.com/office/drawing/2014/main" id="{980FFD5E-5883-D641-9108-6D00F43242A6}"/>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E00465EE-325F-1441-A184-BDC512913380}"/>
              </a:ext>
            </a:extLst>
          </p:cNvPr>
          <p:cNvSpPr>
            <a:spLocks noGrp="1"/>
          </p:cNvSpPr>
          <p:nvPr>
            <p:ph type="sldNum" sz="quarter" idx="12"/>
          </p:nvPr>
        </p:nvSpPr>
        <p:spPr/>
        <p:txBody>
          <a:bodyPr/>
          <a:lstStyle/>
          <a:p>
            <a:fld id="{89B652E5-3438-664D-9079-1F7B31BFEC37}" type="slidenum">
              <a:rPr kumimoji="1" lang="zh-TW" altLang="en-US" smtClean="0"/>
              <a:t>‹#›</a:t>
            </a:fld>
            <a:endParaRPr kumimoji="1" lang="zh-TW" altLang="en-US"/>
          </a:p>
        </p:txBody>
      </p:sp>
    </p:spTree>
    <p:extLst>
      <p:ext uri="{BB962C8B-B14F-4D97-AF65-F5344CB8AC3E}">
        <p14:creationId xmlns:p14="http://schemas.microsoft.com/office/powerpoint/2010/main" val="109199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B5F9A6F-EE1C-A54B-A7AC-1D2394734D58}"/>
              </a:ext>
            </a:extLst>
          </p:cNvPr>
          <p:cNvSpPr>
            <a:spLocks noGrp="1"/>
          </p:cNvSpPr>
          <p:nvPr>
            <p:ph type="dt" sz="half" idx="10"/>
          </p:nvPr>
        </p:nvSpPr>
        <p:spPr/>
        <p:txBody>
          <a:bodyPr/>
          <a:lstStyle/>
          <a:p>
            <a:fld id="{2CE3C3F2-A4D5-014E-832E-25E369CD0178}" type="datetimeFigureOut">
              <a:rPr kumimoji="1" lang="zh-TW" altLang="en-US" smtClean="0"/>
              <a:t>2020/11/24</a:t>
            </a:fld>
            <a:endParaRPr kumimoji="1" lang="zh-TW" altLang="en-US"/>
          </a:p>
        </p:txBody>
      </p:sp>
      <p:sp>
        <p:nvSpPr>
          <p:cNvPr id="3" name="頁尾版面配置區 2">
            <a:extLst>
              <a:ext uri="{FF2B5EF4-FFF2-40B4-BE49-F238E27FC236}">
                <a16:creationId xmlns:a16="http://schemas.microsoft.com/office/drawing/2014/main" id="{078F8073-0A77-544C-9B32-C6072B0363A3}"/>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679543A5-5D36-894B-B516-3C9381A8A3C5}"/>
              </a:ext>
            </a:extLst>
          </p:cNvPr>
          <p:cNvSpPr>
            <a:spLocks noGrp="1"/>
          </p:cNvSpPr>
          <p:nvPr>
            <p:ph type="sldNum" sz="quarter" idx="12"/>
          </p:nvPr>
        </p:nvSpPr>
        <p:spPr/>
        <p:txBody>
          <a:bodyPr/>
          <a:lstStyle/>
          <a:p>
            <a:fld id="{89B652E5-3438-664D-9079-1F7B31BFEC37}" type="slidenum">
              <a:rPr kumimoji="1" lang="zh-TW" altLang="en-US" smtClean="0"/>
              <a:t>‹#›</a:t>
            </a:fld>
            <a:endParaRPr kumimoji="1" lang="zh-TW" altLang="en-US"/>
          </a:p>
        </p:txBody>
      </p:sp>
    </p:spTree>
    <p:extLst>
      <p:ext uri="{BB962C8B-B14F-4D97-AF65-F5344CB8AC3E}">
        <p14:creationId xmlns:p14="http://schemas.microsoft.com/office/powerpoint/2010/main" val="408605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7FFD8A-C94C-6245-9FD7-A690BF6E0C83}"/>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BD4B2BA-0EB6-EA41-9A9D-9FD21CA4AB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B6CD40BA-6373-8D4B-80FF-43227CC9A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5761490C-4E12-504F-9292-104D19C4A430}"/>
              </a:ext>
            </a:extLst>
          </p:cNvPr>
          <p:cNvSpPr>
            <a:spLocks noGrp="1"/>
          </p:cNvSpPr>
          <p:nvPr>
            <p:ph type="dt" sz="half" idx="10"/>
          </p:nvPr>
        </p:nvSpPr>
        <p:spPr/>
        <p:txBody>
          <a:bodyPr/>
          <a:lstStyle/>
          <a:p>
            <a:fld id="{2CE3C3F2-A4D5-014E-832E-25E369CD0178}" type="datetimeFigureOut">
              <a:rPr kumimoji="1" lang="zh-TW" altLang="en-US" smtClean="0"/>
              <a:t>2020/11/24</a:t>
            </a:fld>
            <a:endParaRPr kumimoji="1" lang="zh-TW" altLang="en-US"/>
          </a:p>
        </p:txBody>
      </p:sp>
      <p:sp>
        <p:nvSpPr>
          <p:cNvPr id="6" name="頁尾版面配置區 5">
            <a:extLst>
              <a:ext uri="{FF2B5EF4-FFF2-40B4-BE49-F238E27FC236}">
                <a16:creationId xmlns:a16="http://schemas.microsoft.com/office/drawing/2014/main" id="{AD6F66A6-0B62-924E-98A3-9E657789EB1E}"/>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FD30693-F0A0-2846-89B2-077A27E9A4FF}"/>
              </a:ext>
            </a:extLst>
          </p:cNvPr>
          <p:cNvSpPr>
            <a:spLocks noGrp="1"/>
          </p:cNvSpPr>
          <p:nvPr>
            <p:ph type="sldNum" sz="quarter" idx="12"/>
          </p:nvPr>
        </p:nvSpPr>
        <p:spPr/>
        <p:txBody>
          <a:bodyPr/>
          <a:lstStyle/>
          <a:p>
            <a:fld id="{89B652E5-3438-664D-9079-1F7B31BFEC37}" type="slidenum">
              <a:rPr kumimoji="1" lang="zh-TW" altLang="en-US" smtClean="0"/>
              <a:t>‹#›</a:t>
            </a:fld>
            <a:endParaRPr kumimoji="1" lang="zh-TW" altLang="en-US"/>
          </a:p>
        </p:txBody>
      </p:sp>
    </p:spTree>
    <p:extLst>
      <p:ext uri="{BB962C8B-B14F-4D97-AF65-F5344CB8AC3E}">
        <p14:creationId xmlns:p14="http://schemas.microsoft.com/office/powerpoint/2010/main" val="114702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9FA80C-9421-7D48-81FE-6803903FF189}"/>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9439C857-FE86-5D48-880C-98A4CC32C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B0CA19DF-2129-2849-964D-007982161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6E678A0F-FD13-B74A-9265-3A1406B413D7}"/>
              </a:ext>
            </a:extLst>
          </p:cNvPr>
          <p:cNvSpPr>
            <a:spLocks noGrp="1"/>
          </p:cNvSpPr>
          <p:nvPr>
            <p:ph type="dt" sz="half" idx="10"/>
          </p:nvPr>
        </p:nvSpPr>
        <p:spPr/>
        <p:txBody>
          <a:bodyPr/>
          <a:lstStyle/>
          <a:p>
            <a:fld id="{2CE3C3F2-A4D5-014E-832E-25E369CD0178}" type="datetimeFigureOut">
              <a:rPr kumimoji="1" lang="zh-TW" altLang="en-US" smtClean="0"/>
              <a:t>2020/11/24</a:t>
            </a:fld>
            <a:endParaRPr kumimoji="1" lang="zh-TW" altLang="en-US"/>
          </a:p>
        </p:txBody>
      </p:sp>
      <p:sp>
        <p:nvSpPr>
          <p:cNvPr id="6" name="頁尾版面配置區 5">
            <a:extLst>
              <a:ext uri="{FF2B5EF4-FFF2-40B4-BE49-F238E27FC236}">
                <a16:creationId xmlns:a16="http://schemas.microsoft.com/office/drawing/2014/main" id="{6846A29B-AB1B-CE45-970B-04781CC684C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EC9D6E6-A22F-5D4F-9932-629F6E700F8D}"/>
              </a:ext>
            </a:extLst>
          </p:cNvPr>
          <p:cNvSpPr>
            <a:spLocks noGrp="1"/>
          </p:cNvSpPr>
          <p:nvPr>
            <p:ph type="sldNum" sz="quarter" idx="12"/>
          </p:nvPr>
        </p:nvSpPr>
        <p:spPr/>
        <p:txBody>
          <a:bodyPr/>
          <a:lstStyle/>
          <a:p>
            <a:fld id="{89B652E5-3438-664D-9079-1F7B31BFEC37}" type="slidenum">
              <a:rPr kumimoji="1" lang="zh-TW" altLang="en-US" smtClean="0"/>
              <a:t>‹#›</a:t>
            </a:fld>
            <a:endParaRPr kumimoji="1" lang="zh-TW" altLang="en-US"/>
          </a:p>
        </p:txBody>
      </p:sp>
    </p:spTree>
    <p:extLst>
      <p:ext uri="{BB962C8B-B14F-4D97-AF65-F5344CB8AC3E}">
        <p14:creationId xmlns:p14="http://schemas.microsoft.com/office/powerpoint/2010/main" val="270237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6BFE330-1B53-AD4B-A547-3E3CA984E8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FCB72B6C-DBE5-B540-BEA8-4E3B978856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404AB2D-46E0-B44C-BCCE-83CB1ABB0D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3C3F2-A4D5-014E-832E-25E369CD0178}" type="datetimeFigureOut">
              <a:rPr kumimoji="1" lang="zh-TW" altLang="en-US" smtClean="0"/>
              <a:t>2020/11/24</a:t>
            </a:fld>
            <a:endParaRPr kumimoji="1" lang="zh-TW" altLang="en-US"/>
          </a:p>
        </p:txBody>
      </p:sp>
      <p:sp>
        <p:nvSpPr>
          <p:cNvPr id="5" name="頁尾版面配置區 4">
            <a:extLst>
              <a:ext uri="{FF2B5EF4-FFF2-40B4-BE49-F238E27FC236}">
                <a16:creationId xmlns:a16="http://schemas.microsoft.com/office/drawing/2014/main" id="{68F727F4-CC6B-2A44-AD02-C4CF48C62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E3E1D81D-ED4E-E143-B3D0-E5E037A6AD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652E5-3438-664D-9079-1F7B31BFEC37}" type="slidenum">
              <a:rPr kumimoji="1" lang="zh-TW" altLang="en-US" smtClean="0"/>
              <a:t>‹#›</a:t>
            </a:fld>
            <a:endParaRPr kumimoji="1" lang="zh-TW" altLang="en-US"/>
          </a:p>
        </p:txBody>
      </p:sp>
    </p:spTree>
    <p:extLst>
      <p:ext uri="{BB962C8B-B14F-4D97-AF65-F5344CB8AC3E}">
        <p14:creationId xmlns:p14="http://schemas.microsoft.com/office/powerpoint/2010/main" val="1696022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63BD8-DC33-ED4F-8817-9DE35E1A07ED}"/>
              </a:ext>
            </a:extLst>
          </p:cNvPr>
          <p:cNvSpPr>
            <a:spLocks noGrp="1"/>
          </p:cNvSpPr>
          <p:nvPr>
            <p:ph type="ctrTitle"/>
          </p:nvPr>
        </p:nvSpPr>
        <p:spPr/>
        <p:txBody>
          <a:bodyPr/>
          <a:lstStyle/>
          <a:p>
            <a:r>
              <a:rPr lang="en" altLang="zh-TW" dirty="0"/>
              <a:t>HW: 11/24 Ch. 7.1-4 Sorting</a:t>
            </a:r>
            <a:endParaRPr kumimoji="1" lang="zh-TW" altLang="en-US" dirty="0"/>
          </a:p>
        </p:txBody>
      </p:sp>
      <p:sp>
        <p:nvSpPr>
          <p:cNvPr id="3" name="副標題 2">
            <a:extLst>
              <a:ext uri="{FF2B5EF4-FFF2-40B4-BE49-F238E27FC236}">
                <a16:creationId xmlns:a16="http://schemas.microsoft.com/office/drawing/2014/main" id="{2300D0C0-4443-E045-9F0F-2B31273A2BF0}"/>
              </a:ext>
            </a:extLst>
          </p:cNvPr>
          <p:cNvSpPr>
            <a:spLocks noGrp="1"/>
          </p:cNvSpPr>
          <p:nvPr>
            <p:ph type="subTitle" idx="1"/>
          </p:nvPr>
        </p:nvSpPr>
        <p:spPr/>
        <p:txBody>
          <a:bodyPr/>
          <a:lstStyle/>
          <a:p>
            <a:endParaRPr kumimoji="1" lang="zh-TW" altLang="en-US" dirty="0"/>
          </a:p>
        </p:txBody>
      </p:sp>
    </p:spTree>
    <p:extLst>
      <p:ext uri="{BB962C8B-B14F-4D97-AF65-F5344CB8AC3E}">
        <p14:creationId xmlns:p14="http://schemas.microsoft.com/office/powerpoint/2010/main" val="3685084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4AB05E-F24A-A64D-9564-980EFB956878}"/>
              </a:ext>
            </a:extLst>
          </p:cNvPr>
          <p:cNvSpPr>
            <a:spLocks noGrp="1"/>
          </p:cNvSpPr>
          <p:nvPr>
            <p:ph type="title"/>
          </p:nvPr>
        </p:nvSpPr>
        <p:spPr/>
        <p:txBody>
          <a:bodyPr/>
          <a:lstStyle/>
          <a:p>
            <a:r>
              <a:rPr kumimoji="1" lang="en-US" altLang="zh-TW" dirty="0"/>
              <a:t>Q4</a:t>
            </a:r>
            <a:endParaRPr kumimoji="1" lang="zh-TW" altLang="en-US" dirty="0"/>
          </a:p>
        </p:txBody>
      </p:sp>
      <p:sp>
        <p:nvSpPr>
          <p:cNvPr id="3" name="內容版面配置區 2">
            <a:extLst>
              <a:ext uri="{FF2B5EF4-FFF2-40B4-BE49-F238E27FC236}">
                <a16:creationId xmlns:a16="http://schemas.microsoft.com/office/drawing/2014/main" id="{D2624052-AC7B-6F40-845A-54AEA64FA7F6}"/>
              </a:ext>
            </a:extLst>
          </p:cNvPr>
          <p:cNvSpPr>
            <a:spLocks noGrp="1"/>
          </p:cNvSpPr>
          <p:nvPr>
            <p:ph idx="1"/>
          </p:nvPr>
        </p:nvSpPr>
        <p:spPr/>
        <p:txBody>
          <a:bodyPr/>
          <a:lstStyle/>
          <a:p>
            <a:pPr lvl="0"/>
            <a:r>
              <a:rPr lang="en-US" altLang="zh-TW" dirty="0"/>
              <a:t>Suppose that we are sorting an array of eight integers using quicksort, and we have just finished the first partitioning with the following resulted array:</a:t>
            </a:r>
            <a:br>
              <a:rPr lang="en-US" altLang="zh-TW" dirty="0"/>
            </a:br>
            <a:r>
              <a:rPr lang="en-US" altLang="zh-TW" dirty="0"/>
              <a:t>2  5  1  7  9  12  11  10</a:t>
            </a:r>
            <a:endParaRPr lang="zh-TW" altLang="zh-TW" dirty="0"/>
          </a:p>
          <a:p>
            <a:r>
              <a:rPr lang="en-US" altLang="zh-TW" dirty="0"/>
              <a:t>Among the following statements which one is correct? Explain why.</a:t>
            </a:r>
            <a:endParaRPr lang="zh-TW" altLang="zh-TW" dirty="0"/>
          </a:p>
          <a:p>
            <a:pPr lvl="0"/>
            <a:r>
              <a:rPr lang="en-US" altLang="zh-TW" dirty="0"/>
              <a:t>The pivot could be either the array element containing 7 or 9.</a:t>
            </a:r>
            <a:endParaRPr lang="zh-TW" altLang="zh-TW" dirty="0"/>
          </a:p>
          <a:p>
            <a:pPr lvl="0"/>
            <a:r>
              <a:rPr lang="en-US" altLang="zh-TW" dirty="0"/>
              <a:t>The pivot could be the array element containing 7, but not 9.</a:t>
            </a:r>
            <a:endParaRPr lang="zh-TW" altLang="zh-TW" dirty="0"/>
          </a:p>
          <a:p>
            <a:pPr lvl="0"/>
            <a:r>
              <a:rPr lang="en-US" altLang="zh-TW" dirty="0"/>
              <a:t>The pivot is not the array element containing 7, but the one of 9.</a:t>
            </a:r>
            <a:endParaRPr lang="zh-TW" altLang="zh-TW" dirty="0"/>
          </a:p>
          <a:p>
            <a:r>
              <a:rPr lang="en-US" altLang="zh-TW" dirty="0"/>
              <a:t>Neither the array element containing 7 nor 9 is the pivot.</a:t>
            </a:r>
            <a:endParaRPr kumimoji="1" lang="zh-TW" altLang="en-US" dirty="0"/>
          </a:p>
        </p:txBody>
      </p:sp>
    </p:spTree>
    <p:extLst>
      <p:ext uri="{BB962C8B-B14F-4D97-AF65-F5344CB8AC3E}">
        <p14:creationId xmlns:p14="http://schemas.microsoft.com/office/powerpoint/2010/main" val="1875713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76DE5F-8C6D-6540-A393-FFBCFFF0D259}"/>
              </a:ext>
            </a:extLst>
          </p:cNvPr>
          <p:cNvSpPr>
            <a:spLocks noGrp="1"/>
          </p:cNvSpPr>
          <p:nvPr>
            <p:ph type="title"/>
          </p:nvPr>
        </p:nvSpPr>
        <p:spPr/>
        <p:txBody>
          <a:bodyPr>
            <a:normAutofit/>
          </a:bodyPr>
          <a:lstStyle/>
          <a:p>
            <a:r>
              <a:rPr kumimoji="1" lang="en-US" altLang="zh-TW" dirty="0"/>
              <a:t>Ans: </a:t>
            </a:r>
            <a:r>
              <a:rPr lang="en-US" altLang="zh-TW" dirty="0"/>
              <a:t>The pivot could be either the array element containing 7 or 9.</a:t>
            </a:r>
            <a:r>
              <a:rPr kumimoji="1" lang="en-US" altLang="zh-TW" dirty="0"/>
              <a:t> </a:t>
            </a:r>
            <a:r>
              <a:rPr kumimoji="1" lang="zh-TW" altLang="en-US" dirty="0"/>
              <a:t> </a:t>
            </a:r>
            <a:r>
              <a:rPr kumimoji="1" lang="en-US" altLang="zh-TW" dirty="0"/>
              <a:t>(a)</a:t>
            </a:r>
            <a:endParaRPr kumimoji="1" lang="zh-TW" altLang="en-US" dirty="0"/>
          </a:p>
        </p:txBody>
      </p:sp>
      <p:sp>
        <p:nvSpPr>
          <p:cNvPr id="3" name="內容版面配置區 2">
            <a:extLst>
              <a:ext uri="{FF2B5EF4-FFF2-40B4-BE49-F238E27FC236}">
                <a16:creationId xmlns:a16="http://schemas.microsoft.com/office/drawing/2014/main" id="{CD7515AD-0FF4-1A49-83F3-C8E95150BF92}"/>
              </a:ext>
            </a:extLst>
          </p:cNvPr>
          <p:cNvSpPr>
            <a:spLocks noGrp="1"/>
          </p:cNvSpPr>
          <p:nvPr>
            <p:ph idx="1"/>
          </p:nvPr>
        </p:nvSpPr>
        <p:spPr/>
        <p:txBody>
          <a:bodyPr/>
          <a:lstStyle/>
          <a:p>
            <a:r>
              <a:rPr kumimoji="1" lang="en-US" altLang="zh-TW" dirty="0"/>
              <a:t>Array which participated by pivot should each left elements lower than pivot, and each right elements higher than pivot.</a:t>
            </a:r>
          </a:p>
          <a:p>
            <a:r>
              <a:rPr kumimoji="1" lang="en-US" altLang="zh-TW" dirty="0"/>
              <a:t>If 7 is pivot: </a:t>
            </a:r>
            <a:r>
              <a:rPr lang="en-US" altLang="zh-TW" dirty="0"/>
              <a:t>2  5  1  </a:t>
            </a:r>
            <a:r>
              <a:rPr lang="en-US" altLang="zh-TW" dirty="0">
                <a:solidFill>
                  <a:srgbClr val="FF0000"/>
                </a:solidFill>
              </a:rPr>
              <a:t>7</a:t>
            </a:r>
            <a:r>
              <a:rPr lang="en-US" altLang="zh-TW" dirty="0"/>
              <a:t>  9  12  11  10</a:t>
            </a:r>
          </a:p>
          <a:p>
            <a:r>
              <a:rPr kumimoji="1" lang="en-US" altLang="zh-TW" dirty="0"/>
              <a:t>The left elements are all lower than pivot, and the right elements are all higher than pivot.</a:t>
            </a:r>
          </a:p>
          <a:p>
            <a:endParaRPr kumimoji="1" lang="en-US" altLang="zh-TW" dirty="0"/>
          </a:p>
          <a:p>
            <a:r>
              <a:rPr kumimoji="1" lang="en-US" altLang="zh-TW" dirty="0"/>
              <a:t>If 9 is pivot: </a:t>
            </a:r>
            <a:r>
              <a:rPr lang="en-US" altLang="zh-TW" dirty="0"/>
              <a:t>2  5  1  7  </a:t>
            </a:r>
            <a:r>
              <a:rPr lang="en-US" altLang="zh-TW" dirty="0">
                <a:solidFill>
                  <a:srgbClr val="FF0000"/>
                </a:solidFill>
              </a:rPr>
              <a:t>9</a:t>
            </a:r>
            <a:r>
              <a:rPr lang="en-US" altLang="zh-TW" dirty="0"/>
              <a:t>  12  11  10</a:t>
            </a:r>
          </a:p>
          <a:p>
            <a:r>
              <a:rPr kumimoji="1" lang="en-US" altLang="zh-TW" dirty="0"/>
              <a:t>The left elements are all lower than pivot, and the right elements are all higher than pivot.</a:t>
            </a:r>
          </a:p>
          <a:p>
            <a:endParaRPr kumimoji="1" lang="en-US" altLang="zh-TW" dirty="0"/>
          </a:p>
          <a:p>
            <a:endParaRPr kumimoji="1" lang="zh-TW" altLang="en-US" dirty="0"/>
          </a:p>
        </p:txBody>
      </p:sp>
    </p:spTree>
    <p:extLst>
      <p:ext uri="{BB962C8B-B14F-4D97-AF65-F5344CB8AC3E}">
        <p14:creationId xmlns:p14="http://schemas.microsoft.com/office/powerpoint/2010/main" val="224150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CEEE1A-E603-AE4F-B22D-77C53AD355AC}"/>
              </a:ext>
            </a:extLst>
          </p:cNvPr>
          <p:cNvSpPr>
            <a:spLocks noGrp="1"/>
          </p:cNvSpPr>
          <p:nvPr>
            <p:ph type="title"/>
          </p:nvPr>
        </p:nvSpPr>
        <p:spPr/>
        <p:txBody>
          <a:bodyPr/>
          <a:lstStyle/>
          <a:p>
            <a:r>
              <a:rPr kumimoji="1" lang="en-US" altLang="zh-TW" dirty="0"/>
              <a:t>Q5</a:t>
            </a:r>
            <a:endParaRPr kumimoji="1" lang="zh-TW" altLang="en-US" dirty="0"/>
          </a:p>
        </p:txBody>
      </p:sp>
      <p:sp>
        <p:nvSpPr>
          <p:cNvPr id="3" name="內容版面配置區 2">
            <a:extLst>
              <a:ext uri="{FF2B5EF4-FFF2-40B4-BE49-F238E27FC236}">
                <a16:creationId xmlns:a16="http://schemas.microsoft.com/office/drawing/2014/main" id="{C3081897-C810-F245-9AC5-E658A7629E44}"/>
              </a:ext>
            </a:extLst>
          </p:cNvPr>
          <p:cNvSpPr>
            <a:spLocks noGrp="1"/>
          </p:cNvSpPr>
          <p:nvPr>
            <p:ph idx="1"/>
          </p:nvPr>
        </p:nvSpPr>
        <p:spPr/>
        <p:txBody>
          <a:bodyPr/>
          <a:lstStyle/>
          <a:p>
            <a:r>
              <a:rPr lang="en-US" altLang="zh-TW" dirty="0"/>
              <a:t>Let P be a Quick Sort Program to sort numbers into ascending order using the first element as pivot. Suppose that the total number of comparisons is t1 if apply P to the inputs {1, 2, 3, 4, 5}, and is t2 if apply P to {4, 1, 5, 3, 2}. Then which of the following shall hold?</a:t>
            </a:r>
          </a:p>
          <a:p>
            <a:r>
              <a:rPr lang="en-US" altLang="zh-TW" dirty="0"/>
              <a:t>(a) t1=5 (b) t1&lt;t2 (c) t1&gt;t2 (d) t1=t2</a:t>
            </a:r>
            <a:endParaRPr lang="zh-TW" altLang="zh-TW" dirty="0"/>
          </a:p>
          <a:p>
            <a:endParaRPr lang="zh-TW" altLang="zh-TW" dirty="0"/>
          </a:p>
          <a:p>
            <a:endParaRPr kumimoji="1" lang="zh-TW" altLang="en-US" dirty="0"/>
          </a:p>
        </p:txBody>
      </p:sp>
    </p:spTree>
    <p:extLst>
      <p:ext uri="{BB962C8B-B14F-4D97-AF65-F5344CB8AC3E}">
        <p14:creationId xmlns:p14="http://schemas.microsoft.com/office/powerpoint/2010/main" val="3692759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C40692-3126-B440-AE89-BD4D8F21F290}"/>
              </a:ext>
            </a:extLst>
          </p:cNvPr>
          <p:cNvSpPr>
            <a:spLocks noGrp="1"/>
          </p:cNvSpPr>
          <p:nvPr>
            <p:ph type="title"/>
          </p:nvPr>
        </p:nvSpPr>
        <p:spPr/>
        <p:txBody>
          <a:bodyPr/>
          <a:lstStyle/>
          <a:p>
            <a:r>
              <a:rPr kumimoji="1" lang="en-US" altLang="zh-TW" dirty="0"/>
              <a:t>Ans is (c)</a:t>
            </a:r>
            <a:r>
              <a:rPr lang="en-US" altLang="zh-TW" dirty="0"/>
              <a:t> t1&gt;t2</a:t>
            </a:r>
            <a:r>
              <a:rPr kumimoji="1" lang="en-US" altLang="zh-TW" dirty="0"/>
              <a:t>  </a:t>
            </a:r>
            <a:endParaRPr kumimoji="1" lang="zh-TW" altLang="en-US" dirty="0"/>
          </a:p>
        </p:txBody>
      </p:sp>
      <p:sp>
        <p:nvSpPr>
          <p:cNvPr id="3" name="內容版面配置區 2">
            <a:extLst>
              <a:ext uri="{FF2B5EF4-FFF2-40B4-BE49-F238E27FC236}">
                <a16:creationId xmlns:a16="http://schemas.microsoft.com/office/drawing/2014/main" id="{5656B003-3AFC-5841-A1DA-F830110F60A9}"/>
              </a:ext>
            </a:extLst>
          </p:cNvPr>
          <p:cNvSpPr>
            <a:spLocks noGrp="1"/>
          </p:cNvSpPr>
          <p:nvPr>
            <p:ph idx="1"/>
          </p:nvPr>
        </p:nvSpPr>
        <p:spPr>
          <a:xfrm>
            <a:off x="6553200" y="1690688"/>
            <a:ext cx="4962525" cy="4351338"/>
          </a:xfrm>
        </p:spPr>
        <p:txBody>
          <a:bodyPr>
            <a:normAutofit lnSpcReduction="10000"/>
          </a:bodyPr>
          <a:lstStyle/>
          <a:p>
            <a:r>
              <a:rPr kumimoji="1" lang="en-US" altLang="zh-TW" dirty="0"/>
              <a:t>T1: 1, 2, 3, 4, 5 </a:t>
            </a:r>
          </a:p>
          <a:p>
            <a:pPr marL="0" indent="0">
              <a:buNone/>
            </a:pPr>
            <a:r>
              <a:rPr kumimoji="1" lang="en-US" altLang="zh-TW" dirty="0"/>
              <a:t>-&gt; 1, [2, 3, 4, 5] #comparison 6</a:t>
            </a:r>
          </a:p>
          <a:p>
            <a:pPr marL="0" indent="0">
              <a:buNone/>
            </a:pPr>
            <a:r>
              <a:rPr kumimoji="1" lang="en-US" altLang="zh-TW" dirty="0"/>
              <a:t>-&gt; 2, [3, 4, 5] #comparison 5</a:t>
            </a:r>
          </a:p>
          <a:p>
            <a:pPr marL="0" indent="0">
              <a:buNone/>
            </a:pPr>
            <a:r>
              <a:rPr kumimoji="1" lang="en-US" altLang="zh-TW" dirty="0"/>
              <a:t>-&gt; 3, [4, 5] #comparison 4</a:t>
            </a:r>
          </a:p>
          <a:p>
            <a:pPr marL="0" indent="0">
              <a:buNone/>
            </a:pPr>
            <a:r>
              <a:rPr kumimoji="1" lang="en-US" altLang="zh-TW" dirty="0"/>
              <a:t>-&gt; 4, [5] #comparison 3</a:t>
            </a:r>
          </a:p>
          <a:p>
            <a:r>
              <a:rPr kumimoji="1" lang="en-US" altLang="zh-TW" dirty="0"/>
              <a:t>T2: </a:t>
            </a:r>
            <a:r>
              <a:rPr lang="en-US" altLang="zh-TW" dirty="0"/>
              <a:t>4, 1, 5, 3, 2</a:t>
            </a:r>
            <a:r>
              <a:rPr kumimoji="1" lang="en-US" altLang="zh-TW" dirty="0"/>
              <a:t> </a:t>
            </a:r>
          </a:p>
          <a:p>
            <a:pPr marL="0" indent="0">
              <a:buNone/>
            </a:pPr>
            <a:r>
              <a:rPr kumimoji="1" lang="en-US" altLang="zh-TW" dirty="0"/>
              <a:t>-&gt;[3, 1, 2,] 4, [5] #comparison 6</a:t>
            </a:r>
          </a:p>
          <a:p>
            <a:pPr marL="0" indent="0">
              <a:buNone/>
            </a:pPr>
            <a:r>
              <a:rPr kumimoji="1" lang="en-US" altLang="zh-TW" dirty="0"/>
              <a:t>-&gt; [2, 1,] 3 #comparison 4</a:t>
            </a:r>
          </a:p>
          <a:p>
            <a:pPr marL="0" indent="0">
              <a:buNone/>
            </a:pPr>
            <a:r>
              <a:rPr kumimoji="1" lang="en-US" altLang="zh-TW" dirty="0"/>
              <a:t>-&gt; [1,] 2 #comparison 3</a:t>
            </a:r>
          </a:p>
          <a:p>
            <a:pPr marL="0" indent="0">
              <a:buNone/>
            </a:pPr>
            <a:endParaRPr kumimoji="1" lang="zh-TW" altLang="en-US" dirty="0"/>
          </a:p>
        </p:txBody>
      </p:sp>
      <p:sp>
        <p:nvSpPr>
          <p:cNvPr id="4" name="矩形 3">
            <a:extLst>
              <a:ext uri="{FF2B5EF4-FFF2-40B4-BE49-F238E27FC236}">
                <a16:creationId xmlns:a16="http://schemas.microsoft.com/office/drawing/2014/main" id="{3F613E98-EF5C-1C43-9272-36598C3C3164}"/>
              </a:ext>
            </a:extLst>
          </p:cNvPr>
          <p:cNvSpPr/>
          <p:nvPr/>
        </p:nvSpPr>
        <p:spPr>
          <a:xfrm>
            <a:off x="166688" y="1582340"/>
            <a:ext cx="6096000" cy="3693319"/>
          </a:xfrm>
          <a:prstGeom prst="rect">
            <a:avLst/>
          </a:prstGeom>
        </p:spPr>
        <p:txBody>
          <a:bodyPr>
            <a:spAutoFit/>
          </a:bodyPr>
          <a:lstStyle/>
          <a:p>
            <a:r>
              <a:rPr lang="zh-TW" altLang="en-US" dirty="0"/>
              <a:t>void QuickSort(int arr[], const int left, const int right){</a:t>
            </a:r>
          </a:p>
          <a:p>
            <a:r>
              <a:rPr lang="en-US" altLang="zh-TW" dirty="0"/>
              <a:t>	</a:t>
            </a:r>
            <a:r>
              <a:rPr lang="zh-TW" altLang="en-US" dirty="0"/>
              <a:t>if(left &lt; right){</a:t>
            </a:r>
          </a:p>
          <a:p>
            <a:r>
              <a:rPr lang="zh-TW" altLang="en-US" dirty="0"/>
              <a:t>		int i = left, j = right + 1, pivot = arr[left];</a:t>
            </a:r>
          </a:p>
          <a:p>
            <a:r>
              <a:rPr lang="zh-TW" altLang="en-US" dirty="0"/>
              <a:t>		do{</a:t>
            </a:r>
          </a:p>
          <a:p>
            <a:r>
              <a:rPr lang="zh-TW" altLang="en-US" dirty="0"/>
              <a:t>			do i++; while(arr[i] &lt; pivot);</a:t>
            </a:r>
          </a:p>
          <a:p>
            <a:r>
              <a:rPr lang="zh-TW" altLang="en-US" dirty="0"/>
              <a:t>			do j--; while(arr[j] &gt; pivot);</a:t>
            </a:r>
          </a:p>
          <a:p>
            <a:r>
              <a:rPr lang="zh-TW" altLang="en-US" dirty="0"/>
              <a:t>			if(i &lt; j)</a:t>
            </a:r>
            <a:r>
              <a:rPr lang="en-US" altLang="zh-TW" dirty="0"/>
              <a:t> </a:t>
            </a:r>
            <a:r>
              <a:rPr lang="zh-TW" altLang="en-US" dirty="0"/>
              <a:t>swap(arr[i], arr[j]);</a:t>
            </a:r>
          </a:p>
          <a:p>
            <a:r>
              <a:rPr lang="zh-TW" altLang="en-US" dirty="0"/>
              <a:t>		}while(i &lt; j);</a:t>
            </a:r>
          </a:p>
          <a:p>
            <a:r>
              <a:rPr lang="zh-TW" altLang="en-US" dirty="0"/>
              <a:t>		swap(arr[left], arr[j]);</a:t>
            </a:r>
          </a:p>
          <a:p>
            <a:r>
              <a:rPr lang="zh-TW" altLang="en-US" dirty="0"/>
              <a:t>		QuickSort(arr, left, j - 1);</a:t>
            </a:r>
          </a:p>
          <a:p>
            <a:r>
              <a:rPr lang="zh-TW" altLang="en-US" dirty="0"/>
              <a:t>		QuickSort(arr, j + 1, right);</a:t>
            </a:r>
          </a:p>
          <a:p>
            <a:r>
              <a:rPr lang="zh-TW" altLang="en-US" dirty="0"/>
              <a:t>	}</a:t>
            </a:r>
          </a:p>
          <a:p>
            <a:r>
              <a:rPr lang="zh-TW" altLang="en-US" dirty="0"/>
              <a:t>}</a:t>
            </a:r>
          </a:p>
        </p:txBody>
      </p:sp>
    </p:spTree>
    <p:extLst>
      <p:ext uri="{BB962C8B-B14F-4D97-AF65-F5344CB8AC3E}">
        <p14:creationId xmlns:p14="http://schemas.microsoft.com/office/powerpoint/2010/main" val="335286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9770B0-FCD4-B942-B70A-0B8FF5F39A0F}"/>
              </a:ext>
            </a:extLst>
          </p:cNvPr>
          <p:cNvSpPr>
            <a:spLocks noGrp="1"/>
          </p:cNvSpPr>
          <p:nvPr>
            <p:ph type="title"/>
          </p:nvPr>
        </p:nvSpPr>
        <p:spPr/>
        <p:txBody>
          <a:bodyPr/>
          <a:lstStyle/>
          <a:p>
            <a:r>
              <a:rPr kumimoji="1" lang="en-US" altLang="zh-TW" dirty="0"/>
              <a:t>Q6</a:t>
            </a:r>
            <a:endParaRPr kumimoji="1"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6916651-EE89-9840-95BE-B331AB3F60C7}"/>
                  </a:ext>
                </a:extLst>
              </p:cNvPr>
              <p:cNvSpPr>
                <a:spLocks noGrp="1"/>
              </p:cNvSpPr>
              <p:nvPr>
                <p:ph idx="1"/>
              </p:nvPr>
            </p:nvSpPr>
            <p:spPr/>
            <p:txBody>
              <a:bodyPr/>
              <a:lstStyle/>
              <a:p>
                <a:r>
                  <a:rPr lang="en-US" altLang="zh-TW" dirty="0"/>
                  <a:t>Please prove that under the limitation of comparison and interchange, the best time complexity of sorting algorithm is </a:t>
                </a:r>
                <a14:m>
                  <m:oMath xmlns:m="http://schemas.openxmlformats.org/officeDocument/2006/math">
                    <m:r>
                      <a:rPr lang="en-US" altLang="zh-TW" i="1">
                        <a:latin typeface="Cambria Math" panose="02040503050406030204" pitchFamily="18" charset="0"/>
                      </a:rPr>
                      <m:t>𝑂</m:t>
                    </m:r>
                    <m:r>
                      <a:rPr lang="en-US" altLang="zh-TW" i="1">
                        <a:latin typeface="Cambria Math" panose="02040503050406030204" pitchFamily="18" charset="0"/>
                      </a:rPr>
                      <m:t>(</m:t>
                    </m:r>
                    <m:r>
                      <a:rPr lang="en-US" altLang="zh-TW" i="1">
                        <a:latin typeface="Cambria Math" panose="02040503050406030204" pitchFamily="18" charset="0"/>
                      </a:rPr>
                      <m:t>𝑛</m:t>
                    </m:r>
                    <m:func>
                      <m:funcPr>
                        <m:ctrlPr>
                          <a:rPr lang="zh-TW" altLang="zh-TW" i="1">
                            <a:latin typeface="Cambria Math" panose="02040503050406030204" pitchFamily="18" charset="0"/>
                          </a:rPr>
                        </m:ctrlPr>
                      </m:funcPr>
                      <m:fName>
                        <m:r>
                          <m:rPr>
                            <m:sty m:val="p"/>
                          </m:rPr>
                          <a:rPr lang="en-US" altLang="zh-TW">
                            <a:latin typeface="Cambria Math" panose="02040503050406030204" pitchFamily="18" charset="0"/>
                          </a:rPr>
                          <m:t>log</m:t>
                        </m:r>
                      </m:fName>
                      <m:e>
                        <m:r>
                          <a:rPr lang="en-US" altLang="zh-TW" i="1">
                            <a:latin typeface="Cambria Math" panose="02040503050406030204" pitchFamily="18" charset="0"/>
                          </a:rPr>
                          <m:t>𝑛</m:t>
                        </m:r>
                      </m:e>
                    </m:func>
                    <m:r>
                      <a:rPr lang="en-US" altLang="zh-TW" i="1">
                        <a:latin typeface="Cambria Math" panose="02040503050406030204" pitchFamily="18" charset="0"/>
                      </a:rPr>
                      <m:t>)</m:t>
                    </m:r>
                  </m:oMath>
                </a14:m>
                <a:r>
                  <a:rPr lang="en-US" altLang="zh-TW" dirty="0"/>
                  <a:t>.</a:t>
                </a:r>
                <a:endParaRPr lang="zh-TW" altLang="zh-TW" dirty="0"/>
              </a:p>
              <a:p>
                <a:endParaRPr kumimoji="1" lang="zh-TW" altLang="en-US" dirty="0"/>
              </a:p>
            </p:txBody>
          </p:sp>
        </mc:Choice>
        <mc:Fallback xmlns="">
          <p:sp>
            <p:nvSpPr>
              <p:cNvPr id="3" name="內容版面配置區 2">
                <a:extLst>
                  <a:ext uri="{FF2B5EF4-FFF2-40B4-BE49-F238E27FC236}">
                    <a16:creationId xmlns:a16="http://schemas.microsoft.com/office/drawing/2014/main" id="{A6916651-EE89-9840-95BE-B331AB3F60C7}"/>
                  </a:ext>
                </a:extLst>
              </p:cNvPr>
              <p:cNvSpPr>
                <a:spLocks noGrp="1" noRot="1" noChangeAspect="1" noMove="1" noResize="1" noEditPoints="1" noAdjustHandles="1" noChangeArrowheads="1" noChangeShapeType="1" noTextEdit="1"/>
              </p:cNvSpPr>
              <p:nvPr>
                <p:ph idx="1"/>
              </p:nvPr>
            </p:nvSpPr>
            <p:spPr>
              <a:blipFill>
                <a:blip r:embed="rId2"/>
                <a:stretch>
                  <a:fillRect l="-1086" t="-2326" r="-217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4270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5950E0-7F0E-2442-A45D-8A083B9CED5F}"/>
              </a:ext>
            </a:extLst>
          </p:cNvPr>
          <p:cNvSpPr>
            <a:spLocks noGrp="1"/>
          </p:cNvSpPr>
          <p:nvPr>
            <p:ph type="title"/>
          </p:nvPr>
        </p:nvSpPr>
        <p:spPr/>
        <p:txBody>
          <a:bodyPr/>
          <a:lstStyle/>
          <a:p>
            <a:r>
              <a:rPr kumimoji="1" lang="en-US" altLang="zh-TW" dirty="0"/>
              <a:t>Ans</a:t>
            </a:r>
            <a:endParaRPr kumimoji="1"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063D9DF-4A52-BC46-B9F3-B725DF40E0DF}"/>
                  </a:ext>
                </a:extLst>
              </p:cNvPr>
              <p:cNvSpPr>
                <a:spLocks noGrp="1"/>
              </p:cNvSpPr>
              <p:nvPr>
                <p:ph idx="1"/>
              </p:nvPr>
            </p:nvSpPr>
            <p:spPr>
              <a:xfrm>
                <a:off x="553192" y="1433739"/>
                <a:ext cx="10515600" cy="4351338"/>
              </a:xfrm>
            </p:spPr>
            <p:txBody>
              <a:bodyPr/>
              <a:lstStyle/>
              <a:p>
                <a:r>
                  <a:rPr kumimoji="1" lang="en-US" altLang="zh-TW" dirty="0"/>
                  <a:t>The sorting result can consider as a binary decision tree if only compare() and interchange() function can be used. </a:t>
                </a:r>
              </a:p>
              <a:p>
                <a:r>
                  <a:rPr kumimoji="1" lang="en-US" altLang="zh-TW" dirty="0"/>
                  <a:t>Proof:  for sorting a array containing n elements, the possible leaf node is </a:t>
                </a:r>
                <a:r>
                  <a:rPr kumimoji="1" lang="en-US" altLang="zh-TW" dirty="0">
                    <a:solidFill>
                      <a:srgbClr val="FF0000"/>
                    </a:solidFill>
                  </a:rPr>
                  <a:t>n!</a:t>
                </a:r>
                <a:r>
                  <a:rPr kumimoji="1" lang="en-US" altLang="zh-TW" dirty="0"/>
                  <a:t>. The decision is a binary tree, the least height must be log</a:t>
                </a:r>
                <a:r>
                  <a:rPr kumimoji="1" lang="en-US" altLang="zh-TW" baseline="-25000" dirty="0"/>
                  <a:t>2</a:t>
                </a:r>
                <a:r>
                  <a:rPr kumimoji="1" lang="en-US" altLang="zh-TW" dirty="0"/>
                  <a:t>n! + 1.</a:t>
                </a:r>
              </a:p>
              <a:p>
                <a:endParaRPr kumimoji="1" lang="en-US" altLang="zh-TW" dirty="0"/>
              </a:p>
              <a:p>
                <a:r>
                  <a:rPr kumimoji="1" lang="en-US" altLang="zh-TW" dirty="0"/>
                  <a:t>The average path from root to leaf node is the tree height – 1 (log</a:t>
                </a:r>
                <a:r>
                  <a:rPr kumimoji="1" lang="en-US" altLang="zh-TW" baseline="-25000" dirty="0"/>
                  <a:t>2</a:t>
                </a:r>
                <a:r>
                  <a:rPr kumimoji="1" lang="en-US" altLang="zh-TW" dirty="0"/>
                  <a:t>n!). n! = n(n-1)(n-2)…(3)(2)(1) </a:t>
                </a:r>
                <a14:m>
                  <m:oMath xmlns:m="http://schemas.openxmlformats.org/officeDocument/2006/math">
                    <m:r>
                      <a:rPr kumimoji="1" lang="en-US" altLang="zh-TW" i="1" smtClean="0">
                        <a:latin typeface="Cambria Math" panose="02040503050406030204" pitchFamily="18" charset="0"/>
                        <a:ea typeface="Cambria Math" panose="02040503050406030204" pitchFamily="18" charset="0"/>
                      </a:rPr>
                      <m:t>≥</m:t>
                    </m:r>
                  </m:oMath>
                </a14:m>
                <a:r>
                  <a:rPr kumimoji="1" lang="en-US" altLang="zh-TW" dirty="0"/>
                  <a:t> (n/2)</a:t>
                </a:r>
                <a:r>
                  <a:rPr kumimoji="1" lang="en-US" altLang="zh-TW" baseline="30000" dirty="0"/>
                  <a:t>n/2</a:t>
                </a:r>
              </a:p>
              <a:p>
                <a:r>
                  <a:rPr kumimoji="1" lang="en-US" altLang="zh-TW" dirty="0"/>
                  <a:t>log</a:t>
                </a:r>
                <a:r>
                  <a:rPr kumimoji="1" lang="en-US" altLang="zh-TW" baseline="-25000" dirty="0"/>
                  <a:t>2</a:t>
                </a:r>
                <a:r>
                  <a:rPr kumimoji="1" lang="en-US" altLang="zh-TW" dirty="0"/>
                  <a:t>n! </a:t>
                </a:r>
                <a14:m>
                  <m:oMath xmlns:m="http://schemas.openxmlformats.org/officeDocument/2006/math">
                    <m:r>
                      <a:rPr kumimoji="1" lang="en-US" altLang="zh-TW" i="1">
                        <a:latin typeface="Cambria Math" panose="02040503050406030204" pitchFamily="18" charset="0"/>
                        <a:ea typeface="Cambria Math" panose="02040503050406030204" pitchFamily="18" charset="0"/>
                      </a:rPr>
                      <m:t>≥</m:t>
                    </m:r>
                  </m:oMath>
                </a14:m>
                <a:r>
                  <a:rPr kumimoji="1" lang="en-US" altLang="zh-TW" dirty="0"/>
                  <a:t>  (n/2)log</a:t>
                </a:r>
                <a:r>
                  <a:rPr kumimoji="1" lang="en-US" altLang="zh-TW" baseline="-25000" dirty="0"/>
                  <a:t>2</a:t>
                </a:r>
                <a:r>
                  <a:rPr kumimoji="1" lang="en-US" altLang="zh-TW" dirty="0"/>
                  <a:t>(n/2)= </a:t>
                </a:r>
                <a:r>
                  <a:rPr kumimoji="1" lang="el-GR" altLang="zh-TW" dirty="0"/>
                  <a:t>Ω</a:t>
                </a:r>
                <a:r>
                  <a:rPr kumimoji="1" lang="en-US" altLang="zh-TW" dirty="0"/>
                  <a:t>(</a:t>
                </a:r>
                <a:r>
                  <a:rPr kumimoji="1" lang="en-US" altLang="zh-TW" dirty="0" err="1"/>
                  <a:t>nlogn</a:t>
                </a:r>
                <a:r>
                  <a:rPr kumimoji="1" lang="en-US" altLang="zh-TW" dirty="0"/>
                  <a:t>)</a:t>
                </a:r>
                <a:endParaRPr kumimoji="1" lang="zh-TW" altLang="en-US" dirty="0"/>
              </a:p>
            </p:txBody>
          </p:sp>
        </mc:Choice>
        <mc:Fallback xmlns="">
          <p:sp>
            <p:nvSpPr>
              <p:cNvPr id="3" name="內容版面配置區 2">
                <a:extLst>
                  <a:ext uri="{FF2B5EF4-FFF2-40B4-BE49-F238E27FC236}">
                    <a16:creationId xmlns:a16="http://schemas.microsoft.com/office/drawing/2014/main" id="{6063D9DF-4A52-BC46-B9F3-B725DF40E0DF}"/>
                  </a:ext>
                </a:extLst>
              </p:cNvPr>
              <p:cNvSpPr>
                <a:spLocks noGrp="1" noRot="1" noChangeAspect="1" noMove="1" noResize="1" noEditPoints="1" noAdjustHandles="1" noChangeArrowheads="1" noChangeShapeType="1" noTextEdit="1"/>
              </p:cNvSpPr>
              <p:nvPr>
                <p:ph idx="1"/>
              </p:nvPr>
            </p:nvSpPr>
            <p:spPr>
              <a:xfrm>
                <a:off x="553192" y="1433739"/>
                <a:ext cx="10515600" cy="4351338"/>
              </a:xfrm>
              <a:blipFill>
                <a:blip r:embed="rId2"/>
                <a:stretch>
                  <a:fillRect l="-965" t="-2326" r="-1689"/>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DA132F8B-D0DC-C741-8188-A82E569D91AB}"/>
              </a:ext>
            </a:extLst>
          </p:cNvPr>
          <p:cNvPicPr>
            <a:picLocks noChangeAspect="1"/>
          </p:cNvPicPr>
          <p:nvPr/>
        </p:nvPicPr>
        <p:blipFill>
          <a:blip r:embed="rId3"/>
          <a:stretch>
            <a:fillRect/>
          </a:stretch>
        </p:blipFill>
        <p:spPr>
          <a:xfrm>
            <a:off x="7591030" y="4574155"/>
            <a:ext cx="4358235" cy="1918720"/>
          </a:xfrm>
          <a:prstGeom prst="rect">
            <a:avLst/>
          </a:prstGeom>
        </p:spPr>
      </p:pic>
    </p:spTree>
    <p:extLst>
      <p:ext uri="{BB962C8B-B14F-4D97-AF65-F5344CB8AC3E}">
        <p14:creationId xmlns:p14="http://schemas.microsoft.com/office/powerpoint/2010/main" val="4081252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F7BFBE-4192-7848-845D-D742223DB034}"/>
              </a:ext>
            </a:extLst>
          </p:cNvPr>
          <p:cNvSpPr>
            <a:spLocks noGrp="1"/>
          </p:cNvSpPr>
          <p:nvPr>
            <p:ph type="title"/>
          </p:nvPr>
        </p:nvSpPr>
        <p:spPr/>
        <p:txBody>
          <a:bodyPr/>
          <a:lstStyle/>
          <a:p>
            <a:r>
              <a:rPr kumimoji="1" lang="en-US" altLang="zh-TW" dirty="0"/>
              <a:t>Q7</a:t>
            </a:r>
            <a:endParaRPr kumimoji="1" lang="zh-TW" altLang="en-US" dirty="0"/>
          </a:p>
        </p:txBody>
      </p:sp>
      <p:sp>
        <p:nvSpPr>
          <p:cNvPr id="3" name="內容版面配置區 2">
            <a:extLst>
              <a:ext uri="{FF2B5EF4-FFF2-40B4-BE49-F238E27FC236}">
                <a16:creationId xmlns:a16="http://schemas.microsoft.com/office/drawing/2014/main" id="{82C54716-3C7E-3147-8D79-B5596CB9AEC7}"/>
              </a:ext>
            </a:extLst>
          </p:cNvPr>
          <p:cNvSpPr>
            <a:spLocks noGrp="1"/>
          </p:cNvSpPr>
          <p:nvPr>
            <p:ph idx="1"/>
          </p:nvPr>
        </p:nvSpPr>
        <p:spPr/>
        <p:txBody>
          <a:bodyPr/>
          <a:lstStyle/>
          <a:p>
            <a:r>
              <a:rPr lang="en-US" altLang="zh-TW" dirty="0"/>
              <a:t>Quicksort is a fast and commonly used comparison-based sorting algorithm. Please refer to the following quicksort pseudocode and answer questions listed after.</a:t>
            </a:r>
            <a:endParaRPr lang="zh-TW" altLang="zh-TW" dirty="0"/>
          </a:p>
          <a:p>
            <a:endParaRPr kumimoji="1" lang="zh-TW" altLang="en-US" dirty="0"/>
          </a:p>
        </p:txBody>
      </p:sp>
      <p:sp>
        <p:nvSpPr>
          <p:cNvPr id="4" name="矩形 3">
            <a:extLst>
              <a:ext uri="{FF2B5EF4-FFF2-40B4-BE49-F238E27FC236}">
                <a16:creationId xmlns:a16="http://schemas.microsoft.com/office/drawing/2014/main" id="{291E5D4E-A4E7-1B44-B9DA-23D242E62094}"/>
              </a:ext>
            </a:extLst>
          </p:cNvPr>
          <p:cNvSpPr/>
          <p:nvPr/>
        </p:nvSpPr>
        <p:spPr>
          <a:xfrm>
            <a:off x="-209550" y="3090386"/>
            <a:ext cx="6096000" cy="1477328"/>
          </a:xfrm>
          <a:prstGeom prst="rect">
            <a:avLst/>
          </a:prstGeom>
        </p:spPr>
        <p:txBody>
          <a:bodyPr>
            <a:spAutoFit/>
          </a:bodyPr>
          <a:lstStyle/>
          <a:p>
            <a:pPr marL="304800" indent="955675" algn="just"/>
            <a:r>
              <a:rPr lang="en-US" altLang="zh-TW" kern="100" dirty="0">
                <a:latin typeface="Calibri" panose="020F0502020204030204" pitchFamily="34" charset="0"/>
                <a:cs typeface="Times New Roman" panose="02020603050405020304" pitchFamily="18" charset="0"/>
              </a:rPr>
              <a:t>QUICKSORT(</a:t>
            </a:r>
            <a:r>
              <a:rPr lang="en-US" altLang="zh-TW" kern="100" dirty="0" err="1">
                <a:latin typeface="Calibri" panose="020F0502020204030204" pitchFamily="34" charset="0"/>
                <a:cs typeface="Times New Roman" panose="02020603050405020304" pitchFamily="18" charset="0"/>
              </a:rPr>
              <a:t>A,p,r</a:t>
            </a:r>
            <a:r>
              <a:rPr lang="en-US" altLang="zh-TW" kern="100" dirty="0">
                <a:latin typeface="Calibri" panose="020F0502020204030204" pitchFamily="34" charset="0"/>
                <a:cs typeface="Times New Roman" panose="02020603050405020304" pitchFamily="18" charset="0"/>
              </a:rPr>
              <a:t>)</a:t>
            </a:r>
            <a:endParaRPr lang="zh-TW" altLang="zh-TW" kern="100" dirty="0">
              <a:latin typeface="Calibri" panose="020F0502020204030204" pitchFamily="34" charset="0"/>
              <a:cs typeface="Times New Roman" panose="02020603050405020304" pitchFamily="18" charset="0"/>
            </a:endParaRPr>
          </a:p>
          <a:p>
            <a:pPr marL="304800" indent="864235" algn="just"/>
            <a:r>
              <a:rPr lang="en-US" altLang="zh-TW" kern="100" dirty="0">
                <a:latin typeface="Calibri" panose="020F0502020204030204" pitchFamily="34" charset="0"/>
                <a:cs typeface="Times New Roman" panose="02020603050405020304" pitchFamily="18" charset="0"/>
              </a:rPr>
              <a:t>1  if p&lt;r</a:t>
            </a:r>
            <a:endParaRPr lang="zh-TW" altLang="zh-TW" kern="100" dirty="0">
              <a:latin typeface="Calibri" panose="020F0502020204030204" pitchFamily="34" charset="0"/>
              <a:cs typeface="Times New Roman" panose="02020603050405020304" pitchFamily="18" charset="0"/>
            </a:endParaRPr>
          </a:p>
          <a:p>
            <a:pPr marL="304800" indent="864235" algn="just"/>
            <a:r>
              <a:rPr lang="en-US" altLang="zh-TW" kern="100" dirty="0">
                <a:latin typeface="Calibri" panose="020F0502020204030204" pitchFamily="34" charset="0"/>
                <a:cs typeface="Times New Roman" panose="02020603050405020304" pitchFamily="18" charset="0"/>
              </a:rPr>
              <a:t>2	q=PARTITION(</a:t>
            </a:r>
            <a:r>
              <a:rPr lang="en-US" altLang="zh-TW" kern="100" dirty="0" err="1">
                <a:latin typeface="Calibri" panose="020F0502020204030204" pitchFamily="34" charset="0"/>
                <a:cs typeface="Times New Roman" panose="02020603050405020304" pitchFamily="18" charset="0"/>
              </a:rPr>
              <a:t>A,p,r</a:t>
            </a:r>
            <a:r>
              <a:rPr lang="en-US" altLang="zh-TW" kern="100" dirty="0">
                <a:latin typeface="Calibri" panose="020F0502020204030204" pitchFamily="34" charset="0"/>
                <a:cs typeface="Times New Roman" panose="02020603050405020304" pitchFamily="18" charset="0"/>
              </a:rPr>
              <a:t>)</a:t>
            </a:r>
            <a:endParaRPr lang="zh-TW" altLang="zh-TW" kern="100" dirty="0">
              <a:latin typeface="Calibri" panose="020F0502020204030204" pitchFamily="34" charset="0"/>
              <a:cs typeface="Times New Roman" panose="02020603050405020304" pitchFamily="18" charset="0"/>
            </a:endParaRPr>
          </a:p>
          <a:p>
            <a:pPr marL="304800" indent="864235" algn="just"/>
            <a:r>
              <a:rPr lang="en-US" altLang="zh-TW" kern="100" dirty="0">
                <a:latin typeface="Calibri" panose="020F0502020204030204" pitchFamily="34" charset="0"/>
                <a:cs typeface="Times New Roman" panose="02020603050405020304" pitchFamily="18" charset="0"/>
              </a:rPr>
              <a:t>3	QUICKSORT(A,p,q-1)</a:t>
            </a:r>
            <a:endParaRPr lang="zh-TW" altLang="zh-TW" kern="100" dirty="0">
              <a:latin typeface="Calibri" panose="020F0502020204030204" pitchFamily="34" charset="0"/>
              <a:cs typeface="Times New Roman" panose="02020603050405020304" pitchFamily="18" charset="0"/>
            </a:endParaRPr>
          </a:p>
          <a:p>
            <a:pPr marL="304800" indent="864235" algn="just"/>
            <a:r>
              <a:rPr lang="en-US" altLang="zh-TW" kern="100" dirty="0">
                <a:latin typeface="Calibri" panose="020F0502020204030204" pitchFamily="34" charset="0"/>
                <a:cs typeface="Times New Roman" panose="02020603050405020304" pitchFamily="18" charset="0"/>
              </a:rPr>
              <a:t>4	QUICKSORT(A,q+1,r)</a:t>
            </a:r>
            <a:endParaRPr lang="zh-TW" altLang="zh-TW" kern="100" dirty="0">
              <a:latin typeface="Calibri" panose="020F0502020204030204" pitchFamily="34" charset="0"/>
              <a:cs typeface="Times New Roman" panose="02020603050405020304" pitchFamily="18" charset="0"/>
            </a:endParaRPr>
          </a:p>
        </p:txBody>
      </p:sp>
      <p:sp>
        <p:nvSpPr>
          <p:cNvPr id="5" name="矩形 4">
            <a:extLst>
              <a:ext uri="{FF2B5EF4-FFF2-40B4-BE49-F238E27FC236}">
                <a16:creationId xmlns:a16="http://schemas.microsoft.com/office/drawing/2014/main" id="{FAC26889-1C56-CE4F-8EDB-96D750152BDB}"/>
              </a:ext>
            </a:extLst>
          </p:cNvPr>
          <p:cNvSpPr/>
          <p:nvPr/>
        </p:nvSpPr>
        <p:spPr>
          <a:xfrm>
            <a:off x="3276600" y="3090386"/>
            <a:ext cx="6096000" cy="2585323"/>
          </a:xfrm>
          <a:prstGeom prst="rect">
            <a:avLst/>
          </a:prstGeom>
        </p:spPr>
        <p:txBody>
          <a:bodyPr>
            <a:spAutoFit/>
          </a:bodyPr>
          <a:lstStyle/>
          <a:p>
            <a:pPr marL="304800" indent="864235" algn="just"/>
            <a:r>
              <a:rPr lang="en-US" altLang="zh-TW" kern="100" dirty="0">
                <a:latin typeface="Calibri" panose="020F0502020204030204" pitchFamily="34" charset="0"/>
                <a:cs typeface="Times New Roman" panose="02020603050405020304" pitchFamily="18" charset="0"/>
              </a:rPr>
              <a:t>PARTITION(</a:t>
            </a:r>
            <a:r>
              <a:rPr lang="en-US" altLang="zh-TW" kern="100" dirty="0" err="1">
                <a:latin typeface="Calibri" panose="020F0502020204030204" pitchFamily="34" charset="0"/>
                <a:cs typeface="Times New Roman" panose="02020603050405020304" pitchFamily="18" charset="0"/>
              </a:rPr>
              <a:t>A,p,r</a:t>
            </a:r>
            <a:r>
              <a:rPr lang="en-US" altLang="zh-TW" kern="100" dirty="0">
                <a:latin typeface="Calibri" panose="020F0502020204030204" pitchFamily="34" charset="0"/>
                <a:cs typeface="Times New Roman" panose="02020603050405020304" pitchFamily="18" charset="0"/>
              </a:rPr>
              <a:t>)</a:t>
            </a:r>
            <a:endParaRPr lang="zh-TW" altLang="zh-TW" kern="100" dirty="0">
              <a:latin typeface="Calibri" panose="020F0502020204030204" pitchFamily="34" charset="0"/>
              <a:cs typeface="Times New Roman" panose="02020603050405020304" pitchFamily="18" charset="0"/>
            </a:endParaRPr>
          </a:p>
          <a:p>
            <a:pPr marL="304800" indent="864235" algn="just"/>
            <a:r>
              <a:rPr lang="en-US" altLang="zh-TW" kern="100" dirty="0">
                <a:latin typeface="Calibri" panose="020F0502020204030204" pitchFamily="34" charset="0"/>
                <a:cs typeface="Times New Roman" panose="02020603050405020304" pitchFamily="18" charset="0"/>
              </a:rPr>
              <a:t>1  x=A[r]</a:t>
            </a:r>
            <a:endParaRPr lang="zh-TW" altLang="zh-TW" kern="100" dirty="0">
              <a:latin typeface="Calibri" panose="020F0502020204030204" pitchFamily="34" charset="0"/>
              <a:cs typeface="Times New Roman" panose="02020603050405020304" pitchFamily="18" charset="0"/>
            </a:endParaRPr>
          </a:p>
          <a:p>
            <a:pPr marL="304800" indent="864235" algn="just"/>
            <a:r>
              <a:rPr lang="en-US" altLang="zh-TW" kern="100" dirty="0">
                <a:latin typeface="Calibri" panose="020F0502020204030204" pitchFamily="34" charset="0"/>
                <a:cs typeface="Times New Roman" panose="02020603050405020304" pitchFamily="18" charset="0"/>
              </a:rPr>
              <a:t>2  </a:t>
            </a:r>
            <a:r>
              <a:rPr lang="en-US" altLang="zh-TW" kern="100" dirty="0" err="1">
                <a:latin typeface="Calibri" panose="020F0502020204030204" pitchFamily="34" charset="0"/>
                <a:cs typeface="Times New Roman" panose="02020603050405020304" pitchFamily="18" charset="0"/>
              </a:rPr>
              <a:t>i</a:t>
            </a:r>
            <a:r>
              <a:rPr lang="en-US" altLang="zh-TW" kern="100" dirty="0">
                <a:latin typeface="Calibri" panose="020F0502020204030204" pitchFamily="34" charset="0"/>
                <a:cs typeface="Times New Roman" panose="02020603050405020304" pitchFamily="18" charset="0"/>
              </a:rPr>
              <a:t>=p-1</a:t>
            </a:r>
            <a:endParaRPr lang="zh-TW" altLang="zh-TW" kern="100" dirty="0">
              <a:latin typeface="Calibri" panose="020F0502020204030204" pitchFamily="34" charset="0"/>
              <a:cs typeface="Times New Roman" panose="02020603050405020304" pitchFamily="18" charset="0"/>
            </a:endParaRPr>
          </a:p>
          <a:p>
            <a:pPr marL="304800" indent="864235" algn="just"/>
            <a:r>
              <a:rPr lang="en-US" altLang="zh-TW" kern="100" dirty="0">
                <a:latin typeface="Calibri" panose="020F0502020204030204" pitchFamily="34" charset="0"/>
                <a:cs typeface="Times New Roman" panose="02020603050405020304" pitchFamily="18" charset="0"/>
              </a:rPr>
              <a:t>3  for j=p to r-1</a:t>
            </a:r>
            <a:endParaRPr lang="zh-TW" altLang="zh-TW" kern="100" dirty="0">
              <a:latin typeface="Calibri" panose="020F0502020204030204" pitchFamily="34" charset="0"/>
              <a:cs typeface="Times New Roman" panose="02020603050405020304" pitchFamily="18" charset="0"/>
            </a:endParaRPr>
          </a:p>
          <a:p>
            <a:pPr marL="304800" indent="864235" algn="just"/>
            <a:r>
              <a:rPr lang="en-US" altLang="zh-TW" kern="100" dirty="0">
                <a:latin typeface="Calibri" panose="020F0502020204030204" pitchFamily="34" charset="0"/>
                <a:cs typeface="Times New Roman" panose="02020603050405020304" pitchFamily="18" charset="0"/>
              </a:rPr>
              <a:t>4	if A[j]&lt;=x</a:t>
            </a:r>
            <a:endParaRPr lang="zh-TW" altLang="zh-TW" kern="100" dirty="0">
              <a:latin typeface="Calibri" panose="020F0502020204030204" pitchFamily="34" charset="0"/>
              <a:cs typeface="Times New Roman" panose="02020603050405020304" pitchFamily="18" charset="0"/>
            </a:endParaRPr>
          </a:p>
          <a:p>
            <a:pPr marL="304800" indent="864235" algn="just"/>
            <a:r>
              <a:rPr lang="en-US" altLang="zh-TW" kern="100" dirty="0">
                <a:latin typeface="Calibri" panose="020F0502020204030204" pitchFamily="34" charset="0"/>
                <a:cs typeface="Times New Roman" panose="02020603050405020304" pitchFamily="18" charset="0"/>
              </a:rPr>
              <a:t>5		</a:t>
            </a:r>
            <a:r>
              <a:rPr lang="en-US" altLang="zh-TW" kern="100" dirty="0" err="1">
                <a:latin typeface="Calibri" panose="020F0502020204030204" pitchFamily="34" charset="0"/>
                <a:cs typeface="Times New Roman" panose="02020603050405020304" pitchFamily="18" charset="0"/>
              </a:rPr>
              <a:t>i</a:t>
            </a:r>
            <a:r>
              <a:rPr lang="en-US" altLang="zh-TW" kern="100" dirty="0">
                <a:latin typeface="Calibri" panose="020F0502020204030204" pitchFamily="34" charset="0"/>
                <a:cs typeface="Times New Roman" panose="02020603050405020304" pitchFamily="18" charset="0"/>
              </a:rPr>
              <a:t>=i+1</a:t>
            </a:r>
            <a:endParaRPr lang="zh-TW" altLang="zh-TW" kern="100" dirty="0">
              <a:latin typeface="Calibri" panose="020F0502020204030204" pitchFamily="34" charset="0"/>
              <a:cs typeface="Times New Roman" panose="02020603050405020304" pitchFamily="18" charset="0"/>
            </a:endParaRPr>
          </a:p>
          <a:p>
            <a:pPr marL="304800" indent="864235" algn="just"/>
            <a:r>
              <a:rPr lang="en-US" altLang="zh-TW" kern="100" dirty="0">
                <a:latin typeface="Calibri" panose="020F0502020204030204" pitchFamily="34" charset="0"/>
                <a:cs typeface="Times New Roman" panose="02020603050405020304" pitchFamily="18" charset="0"/>
              </a:rPr>
              <a:t>6		exchange A[</a:t>
            </a:r>
            <a:r>
              <a:rPr lang="en-US" altLang="zh-TW" kern="100" dirty="0" err="1">
                <a:latin typeface="Calibri" panose="020F0502020204030204" pitchFamily="34" charset="0"/>
                <a:cs typeface="Times New Roman" panose="02020603050405020304" pitchFamily="18" charset="0"/>
              </a:rPr>
              <a:t>i</a:t>
            </a:r>
            <a:r>
              <a:rPr lang="en-US" altLang="zh-TW" kern="100" dirty="0">
                <a:latin typeface="Calibri" panose="020F0502020204030204" pitchFamily="34" charset="0"/>
                <a:cs typeface="Times New Roman" panose="02020603050405020304" pitchFamily="18" charset="0"/>
              </a:rPr>
              <a:t>] with A[j]</a:t>
            </a:r>
            <a:endParaRPr lang="zh-TW" altLang="zh-TW" kern="100" dirty="0">
              <a:latin typeface="Calibri" panose="020F0502020204030204" pitchFamily="34" charset="0"/>
              <a:cs typeface="Times New Roman" panose="02020603050405020304" pitchFamily="18" charset="0"/>
            </a:endParaRPr>
          </a:p>
          <a:p>
            <a:pPr marL="304800" indent="864235" algn="just"/>
            <a:r>
              <a:rPr lang="en-US" altLang="zh-TW" kern="100" dirty="0">
                <a:latin typeface="Calibri" panose="020F0502020204030204" pitchFamily="34" charset="0"/>
                <a:cs typeface="Times New Roman" panose="02020603050405020304" pitchFamily="18" charset="0"/>
              </a:rPr>
              <a:t>7  exchange A[i+1] with A[r]</a:t>
            </a:r>
            <a:endParaRPr lang="zh-TW" altLang="zh-TW" kern="100" dirty="0">
              <a:latin typeface="Calibri" panose="020F0502020204030204" pitchFamily="34" charset="0"/>
              <a:cs typeface="Times New Roman" panose="02020603050405020304" pitchFamily="18" charset="0"/>
            </a:endParaRPr>
          </a:p>
          <a:p>
            <a:pPr marL="304800" indent="864235" algn="just"/>
            <a:r>
              <a:rPr lang="en-US" altLang="zh-TW" kern="100" dirty="0">
                <a:latin typeface="Calibri" panose="020F0502020204030204" pitchFamily="34" charset="0"/>
                <a:cs typeface="Times New Roman" panose="02020603050405020304" pitchFamily="18" charset="0"/>
              </a:rPr>
              <a:t>8  return i+1</a:t>
            </a:r>
            <a:endParaRPr lang="zh-TW" altLang="zh-TW"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422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B85C2A-A4FA-1D4C-92B5-8A9A1BD1A13F}"/>
              </a:ext>
            </a:extLst>
          </p:cNvPr>
          <p:cNvSpPr>
            <a:spLocks noGrp="1"/>
          </p:cNvSpPr>
          <p:nvPr>
            <p:ph type="title"/>
          </p:nvPr>
        </p:nvSpPr>
        <p:spPr/>
        <p:txBody>
          <a:bodyPr/>
          <a:lstStyle/>
          <a:p>
            <a:r>
              <a:rPr kumimoji="1" lang="en-US" altLang="zh-TW" dirty="0"/>
              <a:t>Q7</a:t>
            </a:r>
            <a:endParaRPr kumimoji="1" lang="zh-TW" altLang="en-US" dirty="0"/>
          </a:p>
        </p:txBody>
      </p:sp>
      <p:sp>
        <p:nvSpPr>
          <p:cNvPr id="3" name="內容版面配置區 2">
            <a:extLst>
              <a:ext uri="{FF2B5EF4-FFF2-40B4-BE49-F238E27FC236}">
                <a16:creationId xmlns:a16="http://schemas.microsoft.com/office/drawing/2014/main" id="{1812C59B-3BEB-D243-BEC1-5636AEFD994E}"/>
              </a:ext>
            </a:extLst>
          </p:cNvPr>
          <p:cNvSpPr>
            <a:spLocks noGrp="1"/>
          </p:cNvSpPr>
          <p:nvPr>
            <p:ph idx="1"/>
          </p:nvPr>
        </p:nvSpPr>
        <p:spPr>
          <a:xfrm>
            <a:off x="128588" y="1825625"/>
            <a:ext cx="11225212" cy="4903788"/>
          </a:xfrm>
        </p:spPr>
        <p:txBody>
          <a:bodyPr>
            <a:normAutofit/>
          </a:bodyPr>
          <a:lstStyle/>
          <a:p>
            <a:pPr marL="0" indent="0">
              <a:buNone/>
            </a:pPr>
            <a:r>
              <a:rPr lang="en-US" altLang="zh-TW" dirty="0"/>
              <a:t>(a) Answer true or false :</a:t>
            </a:r>
            <a:endParaRPr lang="zh-TW" altLang="zh-TW" dirty="0"/>
          </a:p>
          <a:p>
            <a:pPr marL="0" indent="0">
              <a:buNone/>
            </a:pPr>
            <a:r>
              <a:rPr lang="en-US" altLang="zh-TW" dirty="0"/>
              <a:t>(1) The output of QUICKSORT() above is a </a:t>
            </a:r>
            <a:r>
              <a:rPr lang="en-US" altLang="zh-TW" b="1" dirty="0"/>
              <a:t>non-increasing</a:t>
            </a:r>
            <a:r>
              <a:rPr lang="en-US" altLang="zh-TW" dirty="0"/>
              <a:t> sorted sequence.</a:t>
            </a:r>
            <a:endParaRPr lang="zh-TW" altLang="zh-TW" dirty="0"/>
          </a:p>
          <a:p>
            <a:pPr marL="0" indent="0">
              <a:buNone/>
            </a:pPr>
            <a:r>
              <a:rPr lang="en-US" altLang="zh-TW" dirty="0"/>
              <a:t>(2) The QUICKSORT() above is a </a:t>
            </a:r>
            <a:r>
              <a:rPr lang="en-US" altLang="zh-TW" b="1" dirty="0"/>
              <a:t>stable</a:t>
            </a:r>
            <a:r>
              <a:rPr lang="en-US" altLang="zh-TW" dirty="0"/>
              <a:t> sorting algorithm.</a:t>
            </a:r>
            <a:endParaRPr lang="zh-TW" altLang="zh-TW" dirty="0"/>
          </a:p>
          <a:p>
            <a:pPr marL="0" indent="0">
              <a:buNone/>
            </a:pPr>
            <a:r>
              <a:rPr lang="en-US" altLang="zh-TW" dirty="0"/>
              <a:t>(3) The QUICKSORT() above is an</a:t>
            </a:r>
            <a:r>
              <a:rPr lang="en-US" altLang="zh-TW" b="1" dirty="0"/>
              <a:t> in-place</a:t>
            </a:r>
            <a:r>
              <a:rPr lang="en-US" altLang="zh-TW" dirty="0"/>
              <a:t> sorting algorithm.</a:t>
            </a:r>
            <a:endParaRPr lang="zh-TW" altLang="zh-TW" dirty="0"/>
          </a:p>
          <a:p>
            <a:pPr marL="0" indent="0">
              <a:buNone/>
            </a:pPr>
            <a:endParaRPr lang="en-US" altLang="zh-TW" dirty="0"/>
          </a:p>
          <a:p>
            <a:pPr marL="0" indent="0">
              <a:buNone/>
            </a:pPr>
            <a:r>
              <a:rPr lang="en-US" altLang="zh-TW" dirty="0"/>
              <a:t>(b) The given version of QUICKSORT above cannot efficiently process the cases in which the input array has a large number of repeated elements. Analyze the worst-case running time which occurs when all </a:t>
            </a:r>
            <a:r>
              <a:rPr lang="en-US" altLang="zh-TW" i="1" dirty="0"/>
              <a:t>n</a:t>
            </a:r>
            <a:r>
              <a:rPr lang="en-US" altLang="zh-TW" dirty="0"/>
              <a:t> keys in the input array A are identical. Please show the complexity in the big-O notation in terms of n.</a:t>
            </a:r>
            <a:endParaRPr lang="zh-TW" altLang="zh-TW" dirty="0"/>
          </a:p>
          <a:p>
            <a:endParaRPr kumimoji="1" lang="zh-TW" altLang="en-US" dirty="0"/>
          </a:p>
        </p:txBody>
      </p:sp>
    </p:spTree>
    <p:extLst>
      <p:ext uri="{BB962C8B-B14F-4D97-AF65-F5344CB8AC3E}">
        <p14:creationId xmlns:p14="http://schemas.microsoft.com/office/powerpoint/2010/main" val="4058997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BB7ED0-CD95-3A42-98BE-8344CCE94C02}"/>
              </a:ext>
            </a:extLst>
          </p:cNvPr>
          <p:cNvSpPr>
            <a:spLocks noGrp="1"/>
          </p:cNvSpPr>
          <p:nvPr>
            <p:ph type="title"/>
          </p:nvPr>
        </p:nvSpPr>
        <p:spPr/>
        <p:txBody>
          <a:bodyPr/>
          <a:lstStyle/>
          <a:p>
            <a:r>
              <a:rPr kumimoji="1" lang="en-US" altLang="zh-TW" dirty="0"/>
              <a:t>Ans (a)</a:t>
            </a:r>
            <a:endParaRPr kumimoji="1" lang="zh-TW" altLang="en-US" dirty="0"/>
          </a:p>
        </p:txBody>
      </p:sp>
      <p:sp>
        <p:nvSpPr>
          <p:cNvPr id="3" name="內容版面配置區 2">
            <a:extLst>
              <a:ext uri="{FF2B5EF4-FFF2-40B4-BE49-F238E27FC236}">
                <a16:creationId xmlns:a16="http://schemas.microsoft.com/office/drawing/2014/main" id="{3DA1B3E5-D2A3-B94C-8696-C7C7C125F070}"/>
              </a:ext>
            </a:extLst>
          </p:cNvPr>
          <p:cNvSpPr>
            <a:spLocks noGrp="1"/>
          </p:cNvSpPr>
          <p:nvPr>
            <p:ph idx="1"/>
          </p:nvPr>
        </p:nvSpPr>
        <p:spPr/>
        <p:txBody>
          <a:bodyPr>
            <a:normAutofit/>
          </a:bodyPr>
          <a:lstStyle/>
          <a:p>
            <a:pPr marL="0" indent="0">
              <a:buNone/>
            </a:pPr>
            <a:r>
              <a:rPr lang="en-US" altLang="zh-TW" dirty="0"/>
              <a:t>F (1) The output of QUICKSORT() above is a </a:t>
            </a:r>
            <a:r>
              <a:rPr lang="en-US" altLang="zh-TW" b="1" dirty="0"/>
              <a:t>non-increasing</a:t>
            </a:r>
            <a:r>
              <a:rPr lang="en-US" altLang="zh-TW" dirty="0"/>
              <a:t> sorted sequence.</a:t>
            </a:r>
          </a:p>
          <a:p>
            <a:pPr marL="0" indent="0">
              <a:buNone/>
            </a:pPr>
            <a:r>
              <a:rPr lang="en-US" altLang="zh-TW" b="1" dirty="0"/>
              <a:t>non-increasing: </a:t>
            </a:r>
            <a:r>
              <a:rPr lang="en-US" altLang="zh-TW" dirty="0"/>
              <a:t>every next element is less than or equal to but not greater than any previous element. </a:t>
            </a:r>
            <a:r>
              <a:rPr lang="en" altLang="zh-TW" dirty="0"/>
              <a:t>For example, 9, 8, 6, 3, 3, 1.</a:t>
            </a:r>
            <a:endParaRPr lang="zh-TW" altLang="zh-TW" dirty="0"/>
          </a:p>
          <a:p>
            <a:pPr marL="0" indent="0">
              <a:buNone/>
            </a:pPr>
            <a:r>
              <a:rPr lang="en-US" altLang="zh-TW" dirty="0"/>
              <a:t>F (2) The QUICKSORT() above is a </a:t>
            </a:r>
            <a:r>
              <a:rPr lang="en-US" altLang="zh-TW" b="1" dirty="0"/>
              <a:t>stable</a:t>
            </a:r>
            <a:r>
              <a:rPr lang="en-US" altLang="zh-TW" dirty="0"/>
              <a:t> sorting algorithm.</a:t>
            </a:r>
            <a:endParaRPr lang="zh-TW" altLang="zh-TW" dirty="0"/>
          </a:p>
          <a:p>
            <a:pPr marL="0" indent="0">
              <a:buNone/>
            </a:pPr>
            <a:r>
              <a:rPr lang="en" altLang="zh-TW" dirty="0"/>
              <a:t>F </a:t>
            </a:r>
            <a:r>
              <a:rPr lang="en-US" altLang="zh-TW" dirty="0"/>
              <a:t>(3) The QUICKSORT() above is an</a:t>
            </a:r>
            <a:r>
              <a:rPr lang="en-US" altLang="zh-TW" b="1" dirty="0"/>
              <a:t> in-place</a:t>
            </a:r>
            <a:r>
              <a:rPr lang="en-US" altLang="zh-TW" dirty="0"/>
              <a:t> sorting algorithm.</a:t>
            </a:r>
            <a:endParaRPr lang="en" altLang="zh-TW" dirty="0"/>
          </a:p>
          <a:p>
            <a:r>
              <a:rPr lang="en" altLang="zh-TW" dirty="0"/>
              <a:t>An algorithm is in-place if it uses only a constant amount of memory in addition of that used to store the input. </a:t>
            </a:r>
            <a:r>
              <a:rPr lang="en" altLang="zh-TW" b="1" dirty="0">
                <a:solidFill>
                  <a:srgbClr val="FF0000"/>
                </a:solidFill>
              </a:rPr>
              <a:t>O(log </a:t>
            </a:r>
            <a:r>
              <a:rPr lang="en" altLang="zh-TW" b="1" i="1" dirty="0">
                <a:solidFill>
                  <a:srgbClr val="FF0000"/>
                </a:solidFill>
              </a:rPr>
              <a:t>n</a:t>
            </a:r>
            <a:r>
              <a:rPr lang="en" altLang="zh-TW" b="1" dirty="0">
                <a:solidFill>
                  <a:srgbClr val="FF0000"/>
                </a:solidFill>
              </a:rPr>
              <a:t>) stack space pointers</a:t>
            </a:r>
          </a:p>
          <a:p>
            <a:endParaRPr kumimoji="1" lang="zh-TW" altLang="en-US" dirty="0"/>
          </a:p>
        </p:txBody>
      </p:sp>
    </p:spTree>
    <p:extLst>
      <p:ext uri="{BB962C8B-B14F-4D97-AF65-F5344CB8AC3E}">
        <p14:creationId xmlns:p14="http://schemas.microsoft.com/office/powerpoint/2010/main" val="3250223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F9429C-95AC-C047-94DD-B8943AB30150}"/>
              </a:ext>
            </a:extLst>
          </p:cNvPr>
          <p:cNvSpPr>
            <a:spLocks noGrp="1"/>
          </p:cNvSpPr>
          <p:nvPr>
            <p:ph type="title"/>
          </p:nvPr>
        </p:nvSpPr>
        <p:spPr/>
        <p:txBody>
          <a:bodyPr/>
          <a:lstStyle/>
          <a:p>
            <a:r>
              <a:rPr kumimoji="1" lang="en-US" altLang="zh-TW" dirty="0"/>
              <a:t>Ans (b)</a:t>
            </a:r>
            <a:endParaRPr kumimoji="1"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07EB2E4-9B65-D64E-8E4A-AAA4A866B91B}"/>
                  </a:ext>
                </a:extLst>
              </p:cNvPr>
              <p:cNvSpPr>
                <a:spLocks noGrp="1"/>
              </p:cNvSpPr>
              <p:nvPr>
                <p:ph idx="1"/>
              </p:nvPr>
            </p:nvSpPr>
            <p:spPr/>
            <p:txBody>
              <a:bodyPr/>
              <a:lstStyle/>
              <a:p>
                <a:r>
                  <a:rPr kumimoji="1" lang="en-US" altLang="zh-TW" dirty="0"/>
                  <a:t>Worse case</a:t>
                </a:r>
              </a:p>
              <a:p>
                <a:r>
                  <a:rPr lang="en" altLang="zh-TW" dirty="0"/>
                  <a:t>1) Array is already sorted in same order.</a:t>
                </a:r>
                <a:br>
                  <a:rPr lang="en" altLang="zh-TW" dirty="0"/>
                </a:br>
                <a:r>
                  <a:rPr lang="en" altLang="zh-TW" dirty="0"/>
                  <a:t>2) Array is already sorted in reverse order.</a:t>
                </a:r>
                <a:br>
                  <a:rPr lang="en" altLang="zh-TW" dirty="0"/>
                </a:br>
                <a:r>
                  <a:rPr lang="en" altLang="zh-TW" dirty="0"/>
                  <a:t>3) All elements are same.</a:t>
                </a:r>
              </a:p>
              <a:p>
                <a:endParaRPr kumimoji="1" lang="en" altLang="zh-TW" dirty="0"/>
              </a:p>
              <a:p>
                <a:r>
                  <a:rPr lang="en" altLang="zh-TW" dirty="0"/>
                  <a:t>The </a:t>
                </a:r>
                <a:r>
                  <a:rPr lang="en" altLang="zh-TW" i="1" dirty="0" err="1"/>
                  <a:t>i</a:t>
                </a:r>
                <a:r>
                  <a:rPr lang="en" altLang="zh-TW" dirty="0" err="1"/>
                  <a:t>th</a:t>
                </a:r>
                <a:r>
                  <a:rPr lang="en" altLang="zh-TW" dirty="0"/>
                  <a:t> call does </a:t>
                </a:r>
                <a:r>
                  <a:rPr lang="en" altLang="zh-TW" i="1" dirty="0"/>
                  <a:t>O</a:t>
                </a:r>
                <a:r>
                  <a:rPr lang="en" altLang="zh-TW" dirty="0"/>
                  <a:t>(</a:t>
                </a:r>
                <a:r>
                  <a:rPr lang="en" altLang="zh-TW" i="1" dirty="0"/>
                  <a:t>n</a:t>
                </a:r>
                <a:r>
                  <a:rPr lang="en" altLang="zh-TW" dirty="0"/>
                  <a:t> − </a:t>
                </a:r>
                <a:r>
                  <a:rPr lang="en" altLang="zh-TW" i="1" dirty="0" err="1"/>
                  <a:t>i</a:t>
                </a:r>
                <a:r>
                  <a:rPr lang="en" altLang="zh-TW" dirty="0"/>
                  <a:t>) work to do the partition </a:t>
                </a:r>
              </a:p>
              <a:p>
                <a14:m>
                  <m:oMath xmlns:m="http://schemas.openxmlformats.org/officeDocument/2006/math">
                    <m:nary>
                      <m:naryPr>
                        <m:chr m:val="∑"/>
                        <m:ctrlPr>
                          <a:rPr lang="en"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 altLang="zh-TW" i="1" smtClean="0">
                            <a:latin typeface="Cambria Math" panose="02040503050406030204" pitchFamily="18" charset="0"/>
                          </a:rPr>
                          <m:t>=0</m:t>
                        </m:r>
                      </m:sub>
                      <m:sup>
                        <m:r>
                          <a:rPr lang="en" altLang="zh-TW" i="1" smtClean="0">
                            <a:latin typeface="Cambria Math" panose="02040503050406030204" pitchFamily="18" charset="0"/>
                          </a:rPr>
                          <m:t>𝑛</m:t>
                        </m:r>
                      </m:sup>
                      <m:e>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𝑖</m:t>
                        </m:r>
                        <m:r>
                          <a:rPr lang="en-US" altLang="zh-TW" b="0" i="1" smtClean="0">
                            <a:latin typeface="Cambria Math" panose="02040503050406030204" pitchFamily="18" charset="0"/>
                          </a:rPr>
                          <m:t>)</m:t>
                        </m:r>
                      </m:e>
                    </m:nary>
                  </m:oMath>
                </a14:m>
                <a:r>
                  <a:rPr kumimoji="1" lang="en-US" altLang="zh-TW" dirty="0"/>
                  <a:t> -&gt; O(n</a:t>
                </a:r>
                <a:r>
                  <a:rPr kumimoji="1" lang="en-US" altLang="zh-TW" baseline="30000" dirty="0"/>
                  <a:t>2</a:t>
                </a:r>
                <a:r>
                  <a:rPr kumimoji="1" lang="en-US" altLang="zh-TW" dirty="0"/>
                  <a:t>)</a:t>
                </a:r>
                <a:endParaRPr kumimoji="1" lang="zh-TW" altLang="en-US" dirty="0"/>
              </a:p>
            </p:txBody>
          </p:sp>
        </mc:Choice>
        <mc:Fallback xmlns="">
          <p:sp>
            <p:nvSpPr>
              <p:cNvPr id="3" name="內容版面配置區 2">
                <a:extLst>
                  <a:ext uri="{FF2B5EF4-FFF2-40B4-BE49-F238E27FC236}">
                    <a16:creationId xmlns:a16="http://schemas.microsoft.com/office/drawing/2014/main" id="{207EB2E4-9B65-D64E-8E4A-AAA4A866B91B}"/>
                  </a:ext>
                </a:extLst>
              </p:cNvPr>
              <p:cNvSpPr>
                <a:spLocks noGrp="1" noRot="1" noChangeAspect="1" noMove="1" noResize="1" noEditPoints="1" noAdjustHandles="1" noChangeArrowheads="1" noChangeShapeType="1" noTextEdit="1"/>
              </p:cNvSpPr>
              <p:nvPr>
                <p:ph idx="1"/>
              </p:nvPr>
            </p:nvSpPr>
            <p:spPr>
              <a:blipFill>
                <a:blip r:embed="rId2"/>
                <a:stretch>
                  <a:fillRect l="-3136" t="-232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8681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0FC2B9-41A2-7840-958D-FAEF077937CA}"/>
              </a:ext>
            </a:extLst>
          </p:cNvPr>
          <p:cNvSpPr>
            <a:spLocks noGrp="1"/>
          </p:cNvSpPr>
          <p:nvPr>
            <p:ph type="title"/>
          </p:nvPr>
        </p:nvSpPr>
        <p:spPr/>
        <p:txBody>
          <a:bodyPr/>
          <a:lstStyle/>
          <a:p>
            <a:r>
              <a:rPr kumimoji="1" lang="en-US" altLang="zh-TW" dirty="0"/>
              <a:t>Q1</a:t>
            </a:r>
            <a:endParaRPr kumimoji="1" lang="zh-TW" altLang="en-US" dirty="0"/>
          </a:p>
        </p:txBody>
      </p:sp>
      <p:sp>
        <p:nvSpPr>
          <p:cNvPr id="3" name="內容版面配置區 2">
            <a:extLst>
              <a:ext uri="{FF2B5EF4-FFF2-40B4-BE49-F238E27FC236}">
                <a16:creationId xmlns:a16="http://schemas.microsoft.com/office/drawing/2014/main" id="{B3905B1A-25F5-BA44-9CC0-94BBAF5DCB6C}"/>
              </a:ext>
            </a:extLst>
          </p:cNvPr>
          <p:cNvSpPr>
            <a:spLocks noGrp="1"/>
          </p:cNvSpPr>
          <p:nvPr>
            <p:ph idx="1"/>
          </p:nvPr>
        </p:nvSpPr>
        <p:spPr/>
        <p:txBody>
          <a:bodyPr/>
          <a:lstStyle/>
          <a:p>
            <a:r>
              <a:rPr lang="en-US" altLang="zh-TW" dirty="0"/>
              <a:t>One day, one of your friends challenges you to play a game which requires you to guess a number, within the rage of 1 to 100, that he has set in mind. If you get a wrong guess, he would tell you the value is higher or lower than your guess. What is the maximum number of guesses that you can guarantee to get the right answer? Please prove your approach. [hint: Binary Search]</a:t>
            </a:r>
            <a:endParaRPr lang="zh-TW" altLang="zh-TW" dirty="0"/>
          </a:p>
          <a:p>
            <a:endParaRPr kumimoji="1" lang="zh-TW" altLang="en-US" dirty="0"/>
          </a:p>
        </p:txBody>
      </p:sp>
    </p:spTree>
    <p:extLst>
      <p:ext uri="{BB962C8B-B14F-4D97-AF65-F5344CB8AC3E}">
        <p14:creationId xmlns:p14="http://schemas.microsoft.com/office/powerpoint/2010/main" val="43121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CAEDAE-C357-DC47-986F-A86B5EF3A4B3}"/>
              </a:ext>
            </a:extLst>
          </p:cNvPr>
          <p:cNvSpPr>
            <a:spLocks noGrp="1"/>
          </p:cNvSpPr>
          <p:nvPr>
            <p:ph type="title"/>
          </p:nvPr>
        </p:nvSpPr>
        <p:spPr/>
        <p:txBody>
          <a:bodyPr/>
          <a:lstStyle/>
          <a:p>
            <a:r>
              <a:rPr kumimoji="1" lang="en-US" altLang="zh-TW" dirty="0"/>
              <a:t>Q7</a:t>
            </a:r>
            <a:endParaRPr kumimoji="1" lang="zh-TW" altLang="en-US" dirty="0"/>
          </a:p>
        </p:txBody>
      </p:sp>
      <p:sp>
        <p:nvSpPr>
          <p:cNvPr id="3" name="內容版面配置區 2">
            <a:extLst>
              <a:ext uri="{FF2B5EF4-FFF2-40B4-BE49-F238E27FC236}">
                <a16:creationId xmlns:a16="http://schemas.microsoft.com/office/drawing/2014/main" id="{8211DC65-D391-C743-9D83-FF265A8C9852}"/>
              </a:ext>
            </a:extLst>
          </p:cNvPr>
          <p:cNvSpPr>
            <a:spLocks noGrp="1"/>
          </p:cNvSpPr>
          <p:nvPr>
            <p:ph idx="1"/>
          </p:nvPr>
        </p:nvSpPr>
        <p:spPr/>
        <p:txBody>
          <a:bodyPr/>
          <a:lstStyle/>
          <a:p>
            <a:r>
              <a:rPr lang="en-US" altLang="zh-TW" dirty="0"/>
              <a:t>(c) To address the previously mentioned problematic case, we shall now develop a new partition algorithm PARTITIONTHREE() that separates the input keys into three groups, the ones that are smaller than, identical to, or larger than the pivot key x. The return values q1 and q2 represent the indices of the first and the last keys of the group that equals the pivot key. Please fill the blanks (A), (B), (C) in PARTITIONTHREE() below to complete the implementation, such that QUICKSORTTHREE() runs in O(n)-time when the input array has all n elements identical.</a:t>
            </a:r>
            <a:endParaRPr lang="zh-TW" altLang="zh-TW" dirty="0"/>
          </a:p>
          <a:p>
            <a:endParaRPr kumimoji="1" lang="zh-TW" altLang="en-US" dirty="0"/>
          </a:p>
        </p:txBody>
      </p:sp>
    </p:spTree>
    <p:extLst>
      <p:ext uri="{BB962C8B-B14F-4D97-AF65-F5344CB8AC3E}">
        <p14:creationId xmlns:p14="http://schemas.microsoft.com/office/powerpoint/2010/main" val="1793431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83C8C2-13BC-0248-B8FE-49C285EF93C8}"/>
              </a:ext>
            </a:extLst>
          </p:cNvPr>
          <p:cNvSpPr>
            <a:spLocks noGrp="1"/>
          </p:cNvSpPr>
          <p:nvPr>
            <p:ph type="title"/>
          </p:nvPr>
        </p:nvSpPr>
        <p:spPr/>
        <p:txBody>
          <a:bodyPr/>
          <a:lstStyle/>
          <a:p>
            <a:r>
              <a:rPr kumimoji="1" lang="en-US" altLang="zh-TW" dirty="0"/>
              <a:t>Q7</a:t>
            </a:r>
            <a:endParaRPr kumimoji="1" lang="zh-TW" altLang="en-US" dirty="0"/>
          </a:p>
        </p:txBody>
      </p:sp>
      <p:sp>
        <p:nvSpPr>
          <p:cNvPr id="4" name="矩形 3">
            <a:extLst>
              <a:ext uri="{FF2B5EF4-FFF2-40B4-BE49-F238E27FC236}">
                <a16:creationId xmlns:a16="http://schemas.microsoft.com/office/drawing/2014/main" id="{22972B28-9F1F-D24C-B5C3-48B83168B28C}"/>
              </a:ext>
            </a:extLst>
          </p:cNvPr>
          <p:cNvSpPr/>
          <p:nvPr/>
        </p:nvSpPr>
        <p:spPr>
          <a:xfrm>
            <a:off x="-123825" y="1825625"/>
            <a:ext cx="6096000" cy="1477328"/>
          </a:xfrm>
          <a:prstGeom prst="rect">
            <a:avLst/>
          </a:prstGeom>
        </p:spPr>
        <p:txBody>
          <a:bodyPr>
            <a:spAutoFit/>
          </a:bodyPr>
          <a:lstStyle/>
          <a:p>
            <a:pPr marL="1169035" indent="635" algn="just"/>
            <a:r>
              <a:rPr lang="en-US" altLang="zh-TW" kern="100" dirty="0">
                <a:latin typeface="Calibri" panose="020F0502020204030204" pitchFamily="34" charset="0"/>
                <a:cs typeface="Times New Roman" panose="02020603050405020304" pitchFamily="18" charset="0"/>
              </a:rPr>
              <a:t>QUICKSORTTHREE(A, p, r)</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1  if p&lt;r</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2	(q1,q2)=PARTITIONTHREE(</a:t>
            </a:r>
            <a:r>
              <a:rPr lang="en-US" altLang="zh-TW" kern="100" dirty="0" err="1">
                <a:latin typeface="Calibri" panose="020F0502020204030204" pitchFamily="34" charset="0"/>
                <a:cs typeface="Times New Roman" panose="02020603050405020304" pitchFamily="18" charset="0"/>
              </a:rPr>
              <a:t>A,p,r</a:t>
            </a:r>
            <a:r>
              <a:rPr lang="en-US" altLang="zh-TW" kern="100" dirty="0">
                <a:latin typeface="Calibri" panose="020F0502020204030204" pitchFamily="34" charset="0"/>
                <a:cs typeface="Times New Roman" panose="02020603050405020304" pitchFamily="18" charset="0"/>
              </a:rPr>
              <a:t>)</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3	QUICKSORTTHREE(A,p,q1-1)</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4	QUICKSORTTHREE(A,q2+1,r)</a:t>
            </a:r>
            <a:endParaRPr lang="zh-TW" altLang="zh-TW" kern="100" dirty="0">
              <a:latin typeface="Calibri" panose="020F0502020204030204" pitchFamily="34" charset="0"/>
              <a:cs typeface="Times New Roman" panose="02020603050405020304" pitchFamily="18" charset="0"/>
            </a:endParaRPr>
          </a:p>
        </p:txBody>
      </p:sp>
      <p:sp>
        <p:nvSpPr>
          <p:cNvPr id="5" name="矩形 4">
            <a:extLst>
              <a:ext uri="{FF2B5EF4-FFF2-40B4-BE49-F238E27FC236}">
                <a16:creationId xmlns:a16="http://schemas.microsoft.com/office/drawing/2014/main" id="{5CC69342-CB87-AB49-BE25-48534F3AC62F}"/>
              </a:ext>
            </a:extLst>
          </p:cNvPr>
          <p:cNvSpPr/>
          <p:nvPr/>
        </p:nvSpPr>
        <p:spPr>
          <a:xfrm>
            <a:off x="4333875" y="1825625"/>
            <a:ext cx="6096000" cy="4524315"/>
          </a:xfrm>
          <a:prstGeom prst="rect">
            <a:avLst/>
          </a:prstGeom>
        </p:spPr>
        <p:txBody>
          <a:bodyPr>
            <a:spAutoFit/>
          </a:bodyPr>
          <a:lstStyle/>
          <a:p>
            <a:pPr marL="1169035" indent="635" algn="just"/>
            <a:r>
              <a:rPr lang="en-US" altLang="zh-TW" kern="100" dirty="0">
                <a:latin typeface="Calibri" panose="020F0502020204030204" pitchFamily="34" charset="0"/>
                <a:cs typeface="Times New Roman" panose="02020603050405020304" pitchFamily="18" charset="0"/>
              </a:rPr>
              <a:t>PARTITIONTHREE(</a:t>
            </a:r>
            <a:r>
              <a:rPr lang="en-US" altLang="zh-TW" kern="100" dirty="0" err="1">
                <a:latin typeface="Calibri" panose="020F0502020204030204" pitchFamily="34" charset="0"/>
                <a:cs typeface="Times New Roman" panose="02020603050405020304" pitchFamily="18" charset="0"/>
              </a:rPr>
              <a:t>A,p,r</a:t>
            </a:r>
            <a:r>
              <a:rPr lang="en-US" altLang="zh-TW" kern="100" dirty="0">
                <a:latin typeface="Calibri" panose="020F0502020204030204" pitchFamily="34" charset="0"/>
                <a:cs typeface="Times New Roman" panose="02020603050405020304" pitchFamily="18" charset="0"/>
              </a:rPr>
              <a:t>)</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1  x=A[r]</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2  q1=p</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3  q2=r</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4  j=p</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5  while j&lt;=q2</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6	if A[j]&lt;x</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7		exchange A[j] with A[q1]</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8		//(A)</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9		j=j+1</a:t>
            </a:r>
            <a:endParaRPr lang="zh-TW" altLang="zh-TW" kern="100" dirty="0">
              <a:latin typeface="Calibri" panose="020F0502020204030204" pitchFamily="34" charset="0"/>
              <a:cs typeface="Times New Roman" panose="02020603050405020304" pitchFamily="18" charset="0"/>
            </a:endParaRPr>
          </a:p>
          <a:p>
            <a:pPr marL="1078865" indent="635" algn="just"/>
            <a:r>
              <a:rPr lang="en-US" altLang="zh-TW" kern="100" dirty="0">
                <a:latin typeface="Calibri" panose="020F0502020204030204" pitchFamily="34" charset="0"/>
                <a:cs typeface="Times New Roman" panose="02020603050405020304" pitchFamily="18" charset="0"/>
              </a:rPr>
              <a:t>10	elseif A[j]&gt;x</a:t>
            </a:r>
            <a:endParaRPr lang="zh-TW" altLang="zh-TW" kern="100" dirty="0">
              <a:latin typeface="Calibri" panose="020F0502020204030204" pitchFamily="34" charset="0"/>
              <a:cs typeface="Times New Roman" panose="02020603050405020304" pitchFamily="18" charset="0"/>
            </a:endParaRPr>
          </a:p>
          <a:p>
            <a:pPr marL="1078865" indent="635" algn="just"/>
            <a:r>
              <a:rPr lang="en-US" altLang="zh-TW" kern="100" dirty="0">
                <a:latin typeface="Calibri" panose="020F0502020204030204" pitchFamily="34" charset="0"/>
                <a:cs typeface="Times New Roman" panose="02020603050405020304" pitchFamily="18" charset="0"/>
              </a:rPr>
              <a:t>11		exchange A[j] with A[q2]</a:t>
            </a:r>
            <a:endParaRPr lang="zh-TW" altLang="zh-TW" kern="100" dirty="0">
              <a:latin typeface="Calibri" panose="020F0502020204030204" pitchFamily="34" charset="0"/>
              <a:cs typeface="Times New Roman" panose="02020603050405020304" pitchFamily="18" charset="0"/>
            </a:endParaRPr>
          </a:p>
          <a:p>
            <a:pPr marL="1078865" indent="635" algn="just"/>
            <a:r>
              <a:rPr lang="en-US" altLang="zh-TW" kern="100" dirty="0">
                <a:latin typeface="Calibri" panose="020F0502020204030204" pitchFamily="34" charset="0"/>
                <a:cs typeface="Times New Roman" panose="02020603050405020304" pitchFamily="18" charset="0"/>
              </a:rPr>
              <a:t>12		//(B)</a:t>
            </a:r>
            <a:endParaRPr lang="zh-TW" altLang="zh-TW" kern="100" dirty="0">
              <a:latin typeface="Calibri" panose="020F0502020204030204" pitchFamily="34" charset="0"/>
              <a:cs typeface="Times New Roman" panose="02020603050405020304" pitchFamily="18" charset="0"/>
            </a:endParaRPr>
          </a:p>
          <a:p>
            <a:pPr marL="1078865" indent="635" algn="just"/>
            <a:r>
              <a:rPr lang="en-US" altLang="zh-TW" kern="100" dirty="0">
                <a:latin typeface="Calibri" panose="020F0502020204030204" pitchFamily="34" charset="0"/>
                <a:cs typeface="Times New Roman" panose="02020603050405020304" pitchFamily="18" charset="0"/>
              </a:rPr>
              <a:t>13	else</a:t>
            </a:r>
            <a:endParaRPr lang="zh-TW" altLang="zh-TW" kern="100" dirty="0">
              <a:latin typeface="Calibri" panose="020F0502020204030204" pitchFamily="34" charset="0"/>
              <a:cs typeface="Times New Roman" panose="02020603050405020304" pitchFamily="18" charset="0"/>
            </a:endParaRPr>
          </a:p>
          <a:p>
            <a:pPr marL="1078865" indent="635" algn="just"/>
            <a:r>
              <a:rPr lang="en-US" altLang="zh-TW" kern="100" dirty="0">
                <a:latin typeface="Calibri" panose="020F0502020204030204" pitchFamily="34" charset="0"/>
                <a:cs typeface="Times New Roman" panose="02020603050405020304" pitchFamily="18" charset="0"/>
              </a:rPr>
              <a:t>14		//(C)</a:t>
            </a:r>
            <a:endParaRPr lang="zh-TW" altLang="zh-TW" kern="100" dirty="0">
              <a:latin typeface="Calibri" panose="020F0502020204030204" pitchFamily="34" charset="0"/>
              <a:cs typeface="Times New Roman" panose="02020603050405020304" pitchFamily="18" charset="0"/>
            </a:endParaRPr>
          </a:p>
          <a:p>
            <a:pPr marL="1078865" indent="635" algn="just"/>
            <a:r>
              <a:rPr lang="en-US" altLang="zh-TW" kern="100" dirty="0">
                <a:latin typeface="Calibri" panose="020F0502020204030204" pitchFamily="34" charset="0"/>
                <a:cs typeface="Times New Roman" panose="02020603050405020304" pitchFamily="18" charset="0"/>
              </a:rPr>
              <a:t>15  return (q1,q2)</a:t>
            </a:r>
            <a:endParaRPr lang="zh-TW" altLang="zh-TW"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2203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867B69-0C59-6147-8FC1-2D77DD136362}"/>
              </a:ext>
            </a:extLst>
          </p:cNvPr>
          <p:cNvSpPr>
            <a:spLocks noGrp="1"/>
          </p:cNvSpPr>
          <p:nvPr>
            <p:ph type="title"/>
          </p:nvPr>
        </p:nvSpPr>
        <p:spPr/>
        <p:txBody>
          <a:bodyPr/>
          <a:lstStyle/>
          <a:p>
            <a:r>
              <a:rPr kumimoji="1" lang="en-US" altLang="zh-TW" dirty="0"/>
              <a:t>Ans (c)</a:t>
            </a:r>
            <a:endParaRPr kumimoji="1" lang="zh-TW" altLang="en-US" dirty="0"/>
          </a:p>
        </p:txBody>
      </p:sp>
      <p:sp>
        <p:nvSpPr>
          <p:cNvPr id="6" name="矩形 5">
            <a:extLst>
              <a:ext uri="{FF2B5EF4-FFF2-40B4-BE49-F238E27FC236}">
                <a16:creationId xmlns:a16="http://schemas.microsoft.com/office/drawing/2014/main" id="{D061CC4A-10D5-2A49-A53D-077940098560}"/>
              </a:ext>
            </a:extLst>
          </p:cNvPr>
          <p:cNvSpPr/>
          <p:nvPr/>
        </p:nvSpPr>
        <p:spPr>
          <a:xfrm>
            <a:off x="-665479" y="1690688"/>
            <a:ext cx="6096000" cy="4524315"/>
          </a:xfrm>
          <a:prstGeom prst="rect">
            <a:avLst/>
          </a:prstGeom>
        </p:spPr>
        <p:txBody>
          <a:bodyPr>
            <a:spAutoFit/>
          </a:bodyPr>
          <a:lstStyle/>
          <a:p>
            <a:pPr marL="1169035" indent="635" algn="just"/>
            <a:r>
              <a:rPr lang="en-US" altLang="zh-TW" kern="100" dirty="0">
                <a:latin typeface="Calibri" panose="020F0502020204030204" pitchFamily="34" charset="0"/>
                <a:cs typeface="Times New Roman" panose="02020603050405020304" pitchFamily="18" charset="0"/>
              </a:rPr>
              <a:t>PARTITIONTHREE(</a:t>
            </a:r>
            <a:r>
              <a:rPr lang="en-US" altLang="zh-TW" kern="100" dirty="0" err="1">
                <a:latin typeface="Calibri" panose="020F0502020204030204" pitchFamily="34" charset="0"/>
                <a:cs typeface="Times New Roman" panose="02020603050405020304" pitchFamily="18" charset="0"/>
              </a:rPr>
              <a:t>A,p,r</a:t>
            </a:r>
            <a:r>
              <a:rPr lang="en-US" altLang="zh-TW" kern="100" dirty="0">
                <a:latin typeface="Calibri" panose="020F0502020204030204" pitchFamily="34" charset="0"/>
                <a:cs typeface="Times New Roman" panose="02020603050405020304" pitchFamily="18" charset="0"/>
              </a:rPr>
              <a:t>)</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1  x=A[r]</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2  q1=p</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3  q2=r</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4  j=p</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5  while j&lt;=q2</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6	if A[j]&lt;x</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7		exchange A[j] with A[q1]</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8		//(A) q1 = q1 + 1</a:t>
            </a:r>
            <a:endParaRPr lang="zh-TW" altLang="zh-TW" kern="100" dirty="0">
              <a:latin typeface="Calibri" panose="020F0502020204030204" pitchFamily="34" charset="0"/>
              <a:cs typeface="Times New Roman" panose="02020603050405020304" pitchFamily="18" charset="0"/>
            </a:endParaRPr>
          </a:p>
          <a:p>
            <a:pPr marL="1169035" indent="635" algn="just"/>
            <a:r>
              <a:rPr lang="en-US" altLang="zh-TW" kern="100" dirty="0">
                <a:latin typeface="Calibri" panose="020F0502020204030204" pitchFamily="34" charset="0"/>
                <a:cs typeface="Times New Roman" panose="02020603050405020304" pitchFamily="18" charset="0"/>
              </a:rPr>
              <a:t>9		j=j+1</a:t>
            </a:r>
            <a:endParaRPr lang="zh-TW" altLang="zh-TW" kern="100" dirty="0">
              <a:latin typeface="Calibri" panose="020F0502020204030204" pitchFamily="34" charset="0"/>
              <a:cs typeface="Times New Roman" panose="02020603050405020304" pitchFamily="18" charset="0"/>
            </a:endParaRPr>
          </a:p>
          <a:p>
            <a:pPr marL="1078865" indent="635" algn="just"/>
            <a:r>
              <a:rPr lang="en-US" altLang="zh-TW" kern="100" dirty="0">
                <a:latin typeface="Calibri" panose="020F0502020204030204" pitchFamily="34" charset="0"/>
                <a:cs typeface="Times New Roman" panose="02020603050405020304" pitchFamily="18" charset="0"/>
              </a:rPr>
              <a:t>10	elseif A[j]&gt;x</a:t>
            </a:r>
            <a:endParaRPr lang="zh-TW" altLang="zh-TW" kern="100" dirty="0">
              <a:latin typeface="Calibri" panose="020F0502020204030204" pitchFamily="34" charset="0"/>
              <a:cs typeface="Times New Roman" panose="02020603050405020304" pitchFamily="18" charset="0"/>
            </a:endParaRPr>
          </a:p>
          <a:p>
            <a:pPr marL="1078865" indent="635" algn="just"/>
            <a:r>
              <a:rPr lang="en-US" altLang="zh-TW" kern="100" dirty="0">
                <a:latin typeface="Calibri" panose="020F0502020204030204" pitchFamily="34" charset="0"/>
                <a:cs typeface="Times New Roman" panose="02020603050405020304" pitchFamily="18" charset="0"/>
              </a:rPr>
              <a:t>11		exchange A[j] with A[q2]</a:t>
            </a:r>
            <a:endParaRPr lang="zh-TW" altLang="zh-TW" kern="100" dirty="0">
              <a:latin typeface="Calibri" panose="020F0502020204030204" pitchFamily="34" charset="0"/>
              <a:cs typeface="Times New Roman" panose="02020603050405020304" pitchFamily="18" charset="0"/>
            </a:endParaRPr>
          </a:p>
          <a:p>
            <a:pPr marL="1078865" indent="635" algn="just"/>
            <a:r>
              <a:rPr lang="en-US" altLang="zh-TW" kern="100" dirty="0">
                <a:latin typeface="Calibri" panose="020F0502020204030204" pitchFamily="34" charset="0"/>
                <a:cs typeface="Times New Roman" panose="02020603050405020304" pitchFamily="18" charset="0"/>
              </a:rPr>
              <a:t>12		//(B) q2 = q2 - 1</a:t>
            </a:r>
            <a:endParaRPr lang="zh-TW" altLang="zh-TW" kern="100" dirty="0">
              <a:latin typeface="Calibri" panose="020F0502020204030204" pitchFamily="34" charset="0"/>
              <a:cs typeface="Times New Roman" panose="02020603050405020304" pitchFamily="18" charset="0"/>
            </a:endParaRPr>
          </a:p>
          <a:p>
            <a:pPr marL="1078865" indent="635" algn="just"/>
            <a:r>
              <a:rPr lang="en-US" altLang="zh-TW" kern="100" dirty="0">
                <a:latin typeface="Calibri" panose="020F0502020204030204" pitchFamily="34" charset="0"/>
                <a:cs typeface="Times New Roman" panose="02020603050405020304" pitchFamily="18" charset="0"/>
              </a:rPr>
              <a:t>13	else</a:t>
            </a:r>
            <a:endParaRPr lang="zh-TW" altLang="zh-TW" kern="100" dirty="0">
              <a:latin typeface="Calibri" panose="020F0502020204030204" pitchFamily="34" charset="0"/>
              <a:cs typeface="Times New Roman" panose="02020603050405020304" pitchFamily="18" charset="0"/>
            </a:endParaRPr>
          </a:p>
          <a:p>
            <a:pPr marL="1078865" indent="635" algn="just"/>
            <a:r>
              <a:rPr lang="en-US" altLang="zh-TW" kern="100" dirty="0">
                <a:latin typeface="Calibri" panose="020F0502020204030204" pitchFamily="34" charset="0"/>
                <a:cs typeface="Times New Roman" panose="02020603050405020304" pitchFamily="18" charset="0"/>
              </a:rPr>
              <a:t>14		//(C) j = j+1</a:t>
            </a:r>
            <a:endParaRPr lang="zh-TW" altLang="zh-TW" kern="100" dirty="0">
              <a:latin typeface="Calibri" panose="020F0502020204030204" pitchFamily="34" charset="0"/>
              <a:cs typeface="Times New Roman" panose="02020603050405020304" pitchFamily="18" charset="0"/>
            </a:endParaRPr>
          </a:p>
          <a:p>
            <a:pPr marL="1078865" indent="635" algn="just"/>
            <a:r>
              <a:rPr lang="en-US" altLang="zh-TW" kern="100" dirty="0">
                <a:latin typeface="Calibri" panose="020F0502020204030204" pitchFamily="34" charset="0"/>
                <a:cs typeface="Times New Roman" panose="02020603050405020304" pitchFamily="18" charset="0"/>
              </a:rPr>
              <a:t>15  return (q1,q2)</a:t>
            </a:r>
            <a:endParaRPr lang="zh-TW" altLang="zh-TW" kern="100" dirty="0">
              <a:latin typeface="Calibri" panose="020F0502020204030204" pitchFamily="34" charset="0"/>
              <a:cs typeface="Times New Roman" panose="02020603050405020304" pitchFamily="18" charset="0"/>
            </a:endParaRPr>
          </a:p>
        </p:txBody>
      </p:sp>
      <p:pic>
        <p:nvPicPr>
          <p:cNvPr id="7" name="圖片 6">
            <a:extLst>
              <a:ext uri="{FF2B5EF4-FFF2-40B4-BE49-F238E27FC236}">
                <a16:creationId xmlns:a16="http://schemas.microsoft.com/office/drawing/2014/main" id="{369C0745-8786-6B4B-A36E-4DC60522E1DB}"/>
              </a:ext>
            </a:extLst>
          </p:cNvPr>
          <p:cNvPicPr>
            <a:picLocks noChangeAspect="1"/>
          </p:cNvPicPr>
          <p:nvPr/>
        </p:nvPicPr>
        <p:blipFill>
          <a:blip r:embed="rId2"/>
          <a:stretch>
            <a:fillRect/>
          </a:stretch>
        </p:blipFill>
        <p:spPr>
          <a:xfrm>
            <a:off x="5010347" y="1027906"/>
            <a:ext cx="6718554" cy="4967945"/>
          </a:xfrm>
          <a:prstGeom prst="rect">
            <a:avLst/>
          </a:prstGeom>
        </p:spPr>
      </p:pic>
    </p:spTree>
    <p:extLst>
      <p:ext uri="{BB962C8B-B14F-4D97-AF65-F5344CB8AC3E}">
        <p14:creationId xmlns:p14="http://schemas.microsoft.com/office/powerpoint/2010/main" val="2246105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1CCDEF-E8A1-E04B-9720-29C55515CF56}"/>
              </a:ext>
            </a:extLst>
          </p:cNvPr>
          <p:cNvSpPr>
            <a:spLocks noGrp="1"/>
          </p:cNvSpPr>
          <p:nvPr>
            <p:ph type="title"/>
          </p:nvPr>
        </p:nvSpPr>
        <p:spPr/>
        <p:txBody>
          <a:bodyPr/>
          <a:lstStyle/>
          <a:p>
            <a:r>
              <a:rPr kumimoji="1" lang="en-US" altLang="zh-TW" dirty="0"/>
              <a:t>Ans (c)</a:t>
            </a:r>
            <a:endParaRPr kumimoji="1" lang="zh-TW" altLang="en-US" dirty="0"/>
          </a:p>
        </p:txBody>
      </p:sp>
      <p:sp>
        <p:nvSpPr>
          <p:cNvPr id="3" name="內容版面配置區 2">
            <a:extLst>
              <a:ext uri="{FF2B5EF4-FFF2-40B4-BE49-F238E27FC236}">
                <a16:creationId xmlns:a16="http://schemas.microsoft.com/office/drawing/2014/main" id="{A8E466AD-D12F-B44A-9119-911FF39B2B95}"/>
              </a:ext>
            </a:extLst>
          </p:cNvPr>
          <p:cNvSpPr>
            <a:spLocks noGrp="1"/>
          </p:cNvSpPr>
          <p:nvPr>
            <p:ph idx="1"/>
          </p:nvPr>
        </p:nvSpPr>
        <p:spPr/>
        <p:txBody>
          <a:bodyPr/>
          <a:lstStyle/>
          <a:p>
            <a:r>
              <a:rPr kumimoji="1" lang="en-US" altLang="zh-TW" dirty="0"/>
              <a:t>Key idea: if the element is equal to pivot, put the elements in middle and quicksort() the left and right side part. </a:t>
            </a:r>
            <a:endParaRPr kumimoji="1" lang="zh-TW" altLang="en-US" dirty="0"/>
          </a:p>
        </p:txBody>
      </p:sp>
      <p:pic>
        <p:nvPicPr>
          <p:cNvPr id="4" name="圖片 3">
            <a:extLst>
              <a:ext uri="{FF2B5EF4-FFF2-40B4-BE49-F238E27FC236}">
                <a16:creationId xmlns:a16="http://schemas.microsoft.com/office/drawing/2014/main" id="{1DB9FEC5-9E03-D543-A518-12638AE6B75C}"/>
              </a:ext>
            </a:extLst>
          </p:cNvPr>
          <p:cNvPicPr>
            <a:picLocks noChangeAspect="1"/>
          </p:cNvPicPr>
          <p:nvPr/>
        </p:nvPicPr>
        <p:blipFill>
          <a:blip r:embed="rId2"/>
          <a:stretch>
            <a:fillRect/>
          </a:stretch>
        </p:blipFill>
        <p:spPr>
          <a:xfrm>
            <a:off x="4025735" y="2593308"/>
            <a:ext cx="5767488" cy="4264692"/>
          </a:xfrm>
          <a:prstGeom prst="rect">
            <a:avLst/>
          </a:prstGeom>
        </p:spPr>
      </p:pic>
    </p:spTree>
    <p:extLst>
      <p:ext uri="{BB962C8B-B14F-4D97-AF65-F5344CB8AC3E}">
        <p14:creationId xmlns:p14="http://schemas.microsoft.com/office/powerpoint/2010/main" val="3152374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095D2D-6161-3146-9B0F-24E749F25CAE}"/>
              </a:ext>
            </a:extLst>
          </p:cNvPr>
          <p:cNvSpPr>
            <a:spLocks noGrp="1"/>
          </p:cNvSpPr>
          <p:nvPr>
            <p:ph type="title"/>
          </p:nvPr>
        </p:nvSpPr>
        <p:spPr/>
        <p:txBody>
          <a:bodyPr/>
          <a:lstStyle/>
          <a:p>
            <a:r>
              <a:rPr kumimoji="1" lang="en-US" altLang="zh-TW" dirty="0"/>
              <a:t>Q8</a:t>
            </a:r>
            <a:endParaRPr kumimoji="1" lang="zh-TW" altLang="en-US" dirty="0"/>
          </a:p>
        </p:txBody>
      </p:sp>
      <p:sp>
        <p:nvSpPr>
          <p:cNvPr id="3" name="內容版面配置區 2">
            <a:extLst>
              <a:ext uri="{FF2B5EF4-FFF2-40B4-BE49-F238E27FC236}">
                <a16:creationId xmlns:a16="http://schemas.microsoft.com/office/drawing/2014/main" id="{1392D1E1-76F0-C74F-88F9-8EFF3AD6F426}"/>
              </a:ext>
            </a:extLst>
          </p:cNvPr>
          <p:cNvSpPr>
            <a:spLocks noGrp="1"/>
          </p:cNvSpPr>
          <p:nvPr>
            <p:ph idx="1"/>
          </p:nvPr>
        </p:nvSpPr>
        <p:spPr/>
        <p:txBody>
          <a:bodyPr/>
          <a:lstStyle/>
          <a:p>
            <a:pPr lvl="0"/>
            <a:r>
              <a:rPr lang="en-US" altLang="zh-TW" dirty="0"/>
              <a:t>Write the status of the list (12, 2, 16, 30, 8, 28, 4, 10, 20, 6, 18) at the end of each iteration of the </a:t>
            </a:r>
            <a:r>
              <a:rPr lang="en-US" altLang="zh-TW" b="1" dirty="0"/>
              <a:t>for</a:t>
            </a:r>
            <a:r>
              <a:rPr lang="en-US" altLang="zh-TW" dirty="0"/>
              <a:t> loop of </a:t>
            </a:r>
            <a:r>
              <a:rPr lang="en-US" altLang="zh-TW" i="1" dirty="0" err="1"/>
              <a:t>InserionSort</a:t>
            </a:r>
            <a:r>
              <a:rPr lang="en-US" altLang="zh-TW" dirty="0"/>
              <a:t> (Program 7.5).</a:t>
            </a:r>
          </a:p>
          <a:p>
            <a:pPr lvl="0"/>
            <a:endParaRPr lang="en-US" altLang="zh-TW" dirty="0"/>
          </a:p>
          <a:p>
            <a:pPr lvl="0"/>
            <a:endParaRPr lang="zh-TW" altLang="zh-TW" dirty="0"/>
          </a:p>
          <a:p>
            <a:pPr marL="0" indent="0">
              <a:buNone/>
            </a:pPr>
            <a:endParaRPr lang="zh-TW" altLang="zh-TW" dirty="0"/>
          </a:p>
        </p:txBody>
      </p:sp>
    </p:spTree>
    <p:extLst>
      <p:ext uri="{BB962C8B-B14F-4D97-AF65-F5344CB8AC3E}">
        <p14:creationId xmlns:p14="http://schemas.microsoft.com/office/powerpoint/2010/main" val="367172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2653A0-E829-C542-A8A3-2AFEA5AEAF83}"/>
              </a:ext>
            </a:extLst>
          </p:cNvPr>
          <p:cNvSpPr>
            <a:spLocks noGrp="1"/>
          </p:cNvSpPr>
          <p:nvPr>
            <p:ph type="title"/>
          </p:nvPr>
        </p:nvSpPr>
        <p:spPr>
          <a:xfrm>
            <a:off x="838199" y="-297657"/>
            <a:ext cx="10515600" cy="1325563"/>
          </a:xfrm>
        </p:spPr>
        <p:txBody>
          <a:bodyPr/>
          <a:lstStyle/>
          <a:p>
            <a:r>
              <a:rPr kumimoji="1" lang="en-US" altLang="zh-TW" dirty="0"/>
              <a:t>Ans </a:t>
            </a:r>
            <a:endParaRPr kumimoji="1" lang="zh-TW" altLang="en-US" dirty="0"/>
          </a:p>
        </p:txBody>
      </p:sp>
      <p:sp>
        <p:nvSpPr>
          <p:cNvPr id="3" name="內容版面配置區 2">
            <a:extLst>
              <a:ext uri="{FF2B5EF4-FFF2-40B4-BE49-F238E27FC236}">
                <a16:creationId xmlns:a16="http://schemas.microsoft.com/office/drawing/2014/main" id="{0C893FAD-B18C-FC48-B1B5-E98E9621494B}"/>
              </a:ext>
            </a:extLst>
          </p:cNvPr>
          <p:cNvSpPr>
            <a:spLocks noGrp="1"/>
          </p:cNvSpPr>
          <p:nvPr>
            <p:ph idx="1"/>
          </p:nvPr>
        </p:nvSpPr>
        <p:spPr>
          <a:xfrm>
            <a:off x="146462" y="588174"/>
            <a:ext cx="11899075" cy="6269826"/>
          </a:xfrm>
        </p:spPr>
        <p:txBody>
          <a:bodyPr/>
          <a:lstStyle/>
          <a:p>
            <a:r>
              <a:rPr kumimoji="1" lang="en-US" altLang="zh-TW" dirty="0"/>
              <a:t>j	[1]	[2]	[3]	[4]	[5]	[6]	[7]	[8]	[9]	[10]	  [11]</a:t>
            </a:r>
          </a:p>
          <a:p>
            <a:r>
              <a:rPr lang="en-US" altLang="zh-TW" dirty="0"/>
              <a:t>-	</a:t>
            </a:r>
            <a:r>
              <a:rPr lang="en-US" altLang="zh-TW" u="sng" dirty="0"/>
              <a:t>12</a:t>
            </a:r>
            <a:r>
              <a:rPr lang="en-US" altLang="zh-TW" dirty="0"/>
              <a:t>, 	2, 	16, 	30, 	8, 	28, 	4, 	10, 	20, 	6, 	18</a:t>
            </a:r>
          </a:p>
          <a:p>
            <a:r>
              <a:rPr kumimoji="1" lang="en-US" altLang="zh-TW" dirty="0"/>
              <a:t>2	</a:t>
            </a:r>
            <a:r>
              <a:rPr kumimoji="1" lang="en-US" altLang="zh-TW" u="sng" dirty="0"/>
              <a:t>2,	12,</a:t>
            </a:r>
            <a:r>
              <a:rPr kumimoji="1" lang="en-US" altLang="zh-TW" dirty="0"/>
              <a:t>	</a:t>
            </a:r>
            <a:r>
              <a:rPr lang="en-US" altLang="zh-TW" dirty="0"/>
              <a:t>16, 	30, 	8, 	28, 	4, 	10, 	20, 	6, 	18</a:t>
            </a:r>
          </a:p>
          <a:p>
            <a:r>
              <a:rPr kumimoji="1" lang="en-US" altLang="zh-TW" dirty="0"/>
              <a:t>3	</a:t>
            </a:r>
            <a:r>
              <a:rPr kumimoji="1" lang="en-US" altLang="zh-TW" u="sng" dirty="0"/>
              <a:t>2,	12,	</a:t>
            </a:r>
            <a:r>
              <a:rPr lang="en-US" altLang="zh-TW" u="sng" dirty="0"/>
              <a:t>16, </a:t>
            </a:r>
            <a:r>
              <a:rPr lang="en-US" altLang="zh-TW" dirty="0"/>
              <a:t>	30, 	8, 	28, 	4, 	10, 	20, 	6, 	18</a:t>
            </a:r>
          </a:p>
          <a:p>
            <a:r>
              <a:rPr kumimoji="1" lang="en-US" altLang="zh-TW" dirty="0"/>
              <a:t>4	</a:t>
            </a:r>
            <a:r>
              <a:rPr kumimoji="1" lang="en-US" altLang="zh-TW" u="sng" dirty="0"/>
              <a:t>2,	12,	</a:t>
            </a:r>
            <a:r>
              <a:rPr lang="en-US" altLang="zh-TW" u="sng" dirty="0"/>
              <a:t>16, 	30, </a:t>
            </a:r>
            <a:r>
              <a:rPr lang="en-US" altLang="zh-TW" dirty="0"/>
              <a:t>	8, 	28, 	4, 	10, 	20, 	6, 	18</a:t>
            </a:r>
          </a:p>
          <a:p>
            <a:r>
              <a:rPr kumimoji="1" lang="en-US" altLang="zh-TW" dirty="0"/>
              <a:t>5	</a:t>
            </a:r>
            <a:r>
              <a:rPr kumimoji="1" lang="en-US" altLang="zh-TW" u="sng" dirty="0"/>
              <a:t>2,	</a:t>
            </a:r>
            <a:r>
              <a:rPr lang="en-US" altLang="zh-TW" u="sng" dirty="0"/>
              <a:t> 8, 	</a:t>
            </a:r>
            <a:r>
              <a:rPr kumimoji="1" lang="en-US" altLang="zh-TW" u="sng" dirty="0"/>
              <a:t>12,	</a:t>
            </a:r>
            <a:r>
              <a:rPr lang="en-US" altLang="zh-TW" u="sng" dirty="0"/>
              <a:t>16, 	30, </a:t>
            </a:r>
            <a:r>
              <a:rPr lang="en-US" altLang="zh-TW" dirty="0"/>
              <a:t>	28, 	4, 	10, 	20, 	6, 	18</a:t>
            </a:r>
          </a:p>
          <a:p>
            <a:r>
              <a:rPr kumimoji="1" lang="en-US" altLang="zh-TW" dirty="0"/>
              <a:t>6	</a:t>
            </a:r>
            <a:r>
              <a:rPr kumimoji="1" lang="en-US" altLang="zh-TW" u="sng" dirty="0"/>
              <a:t>2,	</a:t>
            </a:r>
            <a:r>
              <a:rPr lang="en-US" altLang="zh-TW" u="sng" dirty="0"/>
              <a:t> 8, 	</a:t>
            </a:r>
            <a:r>
              <a:rPr kumimoji="1" lang="en-US" altLang="zh-TW" u="sng" dirty="0"/>
              <a:t>12,	</a:t>
            </a:r>
            <a:r>
              <a:rPr lang="en-US" altLang="zh-TW" u="sng" dirty="0"/>
              <a:t>16, 	 28, 	30, </a:t>
            </a:r>
            <a:r>
              <a:rPr lang="en-US" altLang="zh-TW" dirty="0"/>
              <a:t>	4, 	10, 	20, 	6, 	18</a:t>
            </a:r>
          </a:p>
          <a:p>
            <a:r>
              <a:rPr kumimoji="1" lang="en-US" altLang="zh-TW" dirty="0"/>
              <a:t>7	</a:t>
            </a:r>
            <a:r>
              <a:rPr kumimoji="1" lang="en-US" altLang="zh-TW" u="sng" dirty="0"/>
              <a:t>2,	</a:t>
            </a:r>
            <a:r>
              <a:rPr lang="en-US" altLang="zh-TW" u="sng" dirty="0"/>
              <a:t> 4, 	8, 	</a:t>
            </a:r>
            <a:r>
              <a:rPr kumimoji="1" lang="en-US" altLang="zh-TW" u="sng" dirty="0"/>
              <a:t>12,	</a:t>
            </a:r>
            <a:r>
              <a:rPr lang="en-US" altLang="zh-TW" u="sng" dirty="0"/>
              <a:t>16, 	 28, 	30, </a:t>
            </a:r>
            <a:r>
              <a:rPr lang="en-US" altLang="zh-TW" dirty="0"/>
              <a:t>	10, 	20, 	6, 	18</a:t>
            </a:r>
          </a:p>
          <a:p>
            <a:r>
              <a:rPr kumimoji="1" lang="en-US" altLang="zh-TW" dirty="0"/>
              <a:t>8	</a:t>
            </a:r>
            <a:r>
              <a:rPr kumimoji="1" lang="en-US" altLang="zh-TW" u="sng" dirty="0"/>
              <a:t>2,	</a:t>
            </a:r>
            <a:r>
              <a:rPr lang="en-US" altLang="zh-TW" u="sng" dirty="0"/>
              <a:t> 4, 	8, 	10, 	</a:t>
            </a:r>
            <a:r>
              <a:rPr kumimoji="1" lang="en-US" altLang="zh-TW" u="sng" dirty="0"/>
              <a:t>12,	</a:t>
            </a:r>
            <a:r>
              <a:rPr lang="en-US" altLang="zh-TW" u="sng" dirty="0"/>
              <a:t>16, 	 28, 	30, </a:t>
            </a:r>
            <a:r>
              <a:rPr lang="en-US" altLang="zh-TW" dirty="0"/>
              <a:t>	20, 	6, 	18</a:t>
            </a:r>
          </a:p>
          <a:p>
            <a:r>
              <a:rPr kumimoji="1" lang="en-US" altLang="zh-TW" dirty="0"/>
              <a:t>9	</a:t>
            </a:r>
            <a:r>
              <a:rPr kumimoji="1" lang="en-US" altLang="zh-TW" u="sng" dirty="0"/>
              <a:t>2,	</a:t>
            </a:r>
            <a:r>
              <a:rPr lang="en-US" altLang="zh-TW" u="sng" dirty="0"/>
              <a:t> 4, 	8, 	10, 	</a:t>
            </a:r>
            <a:r>
              <a:rPr kumimoji="1" lang="en-US" altLang="zh-TW" u="sng" dirty="0"/>
              <a:t>12,	</a:t>
            </a:r>
            <a:r>
              <a:rPr lang="en-US" altLang="zh-TW" u="sng" dirty="0"/>
              <a:t>16, 	 20, 	28, 	30, </a:t>
            </a:r>
            <a:r>
              <a:rPr lang="en-US" altLang="zh-TW" dirty="0"/>
              <a:t>	 6, 	18</a:t>
            </a:r>
          </a:p>
          <a:p>
            <a:r>
              <a:rPr kumimoji="1" lang="en-US" altLang="zh-TW" dirty="0"/>
              <a:t>10	</a:t>
            </a:r>
            <a:r>
              <a:rPr kumimoji="1" lang="en-US" altLang="zh-TW" u="sng" dirty="0"/>
              <a:t>2,	</a:t>
            </a:r>
            <a:r>
              <a:rPr lang="en-US" altLang="zh-TW" u="sng" dirty="0"/>
              <a:t> 4, 	 6, 	8, 	10, 	</a:t>
            </a:r>
            <a:r>
              <a:rPr kumimoji="1" lang="en-US" altLang="zh-TW" u="sng" dirty="0"/>
              <a:t>12,	</a:t>
            </a:r>
            <a:r>
              <a:rPr lang="en-US" altLang="zh-TW" u="sng" dirty="0"/>
              <a:t>16, 	 20, 	28, 	30, </a:t>
            </a:r>
            <a:r>
              <a:rPr lang="en-US" altLang="zh-TW" dirty="0"/>
              <a:t>	 18</a:t>
            </a:r>
          </a:p>
          <a:p>
            <a:r>
              <a:rPr kumimoji="1" lang="en-US" altLang="zh-TW" dirty="0"/>
              <a:t>11	</a:t>
            </a:r>
            <a:r>
              <a:rPr kumimoji="1" lang="en-US" altLang="zh-TW" u="sng" dirty="0"/>
              <a:t> 2,	</a:t>
            </a:r>
            <a:r>
              <a:rPr lang="en-US" altLang="zh-TW" u="sng" dirty="0"/>
              <a:t> 4, 	 6, 	8, 	10, 	</a:t>
            </a:r>
            <a:r>
              <a:rPr kumimoji="1" lang="en-US" altLang="zh-TW" u="sng" dirty="0"/>
              <a:t>12,	</a:t>
            </a:r>
            <a:r>
              <a:rPr lang="en-US" altLang="zh-TW" u="sng" dirty="0"/>
              <a:t>16, 	 18,	20, 	28, 	30</a:t>
            </a:r>
            <a:endParaRPr kumimoji="1" lang="zh-TW" altLang="en-US" u="sng" dirty="0"/>
          </a:p>
        </p:txBody>
      </p:sp>
    </p:spTree>
    <p:extLst>
      <p:ext uri="{BB962C8B-B14F-4D97-AF65-F5344CB8AC3E}">
        <p14:creationId xmlns:p14="http://schemas.microsoft.com/office/powerpoint/2010/main" val="3089492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0CE9DE-C851-5D42-8A91-454DED3CB342}"/>
              </a:ext>
            </a:extLst>
          </p:cNvPr>
          <p:cNvSpPr>
            <a:spLocks noGrp="1"/>
          </p:cNvSpPr>
          <p:nvPr>
            <p:ph type="title"/>
          </p:nvPr>
        </p:nvSpPr>
        <p:spPr/>
        <p:txBody>
          <a:bodyPr/>
          <a:lstStyle/>
          <a:p>
            <a:r>
              <a:rPr kumimoji="1" lang="en-US" altLang="zh-TW" dirty="0"/>
              <a:t>Q9</a:t>
            </a:r>
            <a:endParaRPr kumimoji="1" lang="zh-TW" altLang="en-US" dirty="0"/>
          </a:p>
        </p:txBody>
      </p:sp>
      <p:sp>
        <p:nvSpPr>
          <p:cNvPr id="3" name="內容版面配置區 2">
            <a:extLst>
              <a:ext uri="{FF2B5EF4-FFF2-40B4-BE49-F238E27FC236}">
                <a16:creationId xmlns:a16="http://schemas.microsoft.com/office/drawing/2014/main" id="{2CC6F300-68C5-184A-8F2D-0969731598F9}"/>
              </a:ext>
            </a:extLst>
          </p:cNvPr>
          <p:cNvSpPr>
            <a:spLocks noGrp="1"/>
          </p:cNvSpPr>
          <p:nvPr>
            <p:ph idx="1"/>
          </p:nvPr>
        </p:nvSpPr>
        <p:spPr/>
        <p:txBody>
          <a:bodyPr/>
          <a:lstStyle/>
          <a:p>
            <a:r>
              <a:rPr lang="en-US" altLang="zh-TW" dirty="0"/>
              <a:t>Draw a figure similar to Figure 7.1 starting with the list (12, 2, 16, 30, 8, 28, 4, 10, 20, 6, 18). </a:t>
            </a:r>
            <a:endParaRPr lang="zh-TW" altLang="zh-TW" dirty="0"/>
          </a:p>
          <a:p>
            <a:endParaRPr kumimoji="1" lang="zh-TW" altLang="en-US" dirty="0"/>
          </a:p>
        </p:txBody>
      </p:sp>
    </p:spTree>
    <p:extLst>
      <p:ext uri="{BB962C8B-B14F-4D97-AF65-F5344CB8AC3E}">
        <p14:creationId xmlns:p14="http://schemas.microsoft.com/office/powerpoint/2010/main" val="828902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5C2379-892F-AC46-B822-E7462B138620}"/>
              </a:ext>
            </a:extLst>
          </p:cNvPr>
          <p:cNvSpPr>
            <a:spLocks noGrp="1"/>
          </p:cNvSpPr>
          <p:nvPr>
            <p:ph type="title"/>
          </p:nvPr>
        </p:nvSpPr>
        <p:spPr>
          <a:xfrm>
            <a:off x="838200" y="-276143"/>
            <a:ext cx="10515600" cy="1325563"/>
          </a:xfrm>
        </p:spPr>
        <p:txBody>
          <a:bodyPr/>
          <a:lstStyle/>
          <a:p>
            <a:r>
              <a:rPr kumimoji="1" lang="en-US" altLang="zh-TW" dirty="0"/>
              <a:t>Ans</a:t>
            </a:r>
            <a:endParaRPr kumimoji="1" lang="zh-TW" altLang="en-US" dirty="0"/>
          </a:p>
        </p:txBody>
      </p:sp>
      <p:sp>
        <p:nvSpPr>
          <p:cNvPr id="3" name="內容版面配置區 2">
            <a:extLst>
              <a:ext uri="{FF2B5EF4-FFF2-40B4-BE49-F238E27FC236}">
                <a16:creationId xmlns:a16="http://schemas.microsoft.com/office/drawing/2014/main" id="{4AFA2223-887A-D247-AAE2-C0C1DEA6DBA0}"/>
              </a:ext>
            </a:extLst>
          </p:cNvPr>
          <p:cNvSpPr>
            <a:spLocks noGrp="1"/>
          </p:cNvSpPr>
          <p:nvPr>
            <p:ph idx="1"/>
          </p:nvPr>
        </p:nvSpPr>
        <p:spPr>
          <a:xfrm>
            <a:off x="106878" y="712518"/>
            <a:ext cx="12085122" cy="6282047"/>
          </a:xfrm>
        </p:spPr>
        <p:txBody>
          <a:bodyPr>
            <a:normAutofit/>
          </a:bodyPr>
          <a:lstStyle/>
          <a:p>
            <a:pPr>
              <a:lnSpc>
                <a:spcPct val="100000"/>
              </a:lnSpc>
            </a:pPr>
            <a:r>
              <a:rPr lang="en-US" altLang="zh-TW" sz="2000" dirty="0"/>
              <a:t>1	2	3	4	5	6	7	8	9	10	11	left	right </a:t>
            </a:r>
          </a:p>
          <a:p>
            <a:pPr>
              <a:lnSpc>
                <a:spcPct val="100000"/>
              </a:lnSpc>
            </a:pPr>
            <a:r>
              <a:rPr lang="en-US" altLang="zh-TW" sz="2000" dirty="0"/>
              <a:t>[12, 	2, 	16, 	30, 	8, 	28, 	4, 	10, 	20, 	6, 	18]	1	11</a:t>
            </a:r>
          </a:p>
          <a:p>
            <a:pPr>
              <a:lnSpc>
                <a:spcPct val="100000"/>
              </a:lnSpc>
            </a:pPr>
            <a:r>
              <a:rPr kumimoji="1" lang="en-US" altLang="zh-TW" sz="2000" dirty="0"/>
              <a:t>[</a:t>
            </a:r>
            <a:r>
              <a:rPr lang="en-US" altLang="zh-TW" sz="2000" dirty="0"/>
              <a:t>4, 	2,	 6, 	 10, 	8,</a:t>
            </a:r>
            <a:r>
              <a:rPr kumimoji="1" lang="en-US" altLang="zh-TW" sz="2000" dirty="0"/>
              <a:t>] 	12, 	</a:t>
            </a:r>
            <a:r>
              <a:rPr lang="en-US" altLang="zh-TW" sz="2000" dirty="0"/>
              <a:t>[28, 	 30, 	20, 	 16, 	18]	1	5</a:t>
            </a:r>
          </a:p>
          <a:p>
            <a:pPr>
              <a:lnSpc>
                <a:spcPct val="100000"/>
              </a:lnSpc>
            </a:pPr>
            <a:r>
              <a:rPr kumimoji="1" lang="en-US" altLang="zh-TW" sz="2000" dirty="0"/>
              <a:t>[2,]	4,	[</a:t>
            </a:r>
            <a:r>
              <a:rPr lang="en-US" altLang="zh-TW" sz="2000" dirty="0"/>
              <a:t>6, 	 10, 	8,</a:t>
            </a:r>
            <a:r>
              <a:rPr kumimoji="1" lang="en-US" altLang="zh-TW" sz="2000" dirty="0"/>
              <a:t>]	12, 	</a:t>
            </a:r>
            <a:r>
              <a:rPr lang="en-US" altLang="zh-TW" sz="2000" dirty="0"/>
              <a:t>[28, 	 30, 	20, 	 16, 	18]	1	1</a:t>
            </a:r>
            <a:r>
              <a:rPr kumimoji="1" lang="en-US" altLang="zh-TW" sz="2000" dirty="0"/>
              <a:t> </a:t>
            </a:r>
          </a:p>
          <a:p>
            <a:pPr>
              <a:lnSpc>
                <a:spcPct val="100000"/>
              </a:lnSpc>
            </a:pPr>
            <a:r>
              <a:rPr kumimoji="1" lang="en-US" altLang="zh-TW" sz="2000" dirty="0"/>
              <a:t>2,	4,	[</a:t>
            </a:r>
            <a:r>
              <a:rPr lang="en-US" altLang="zh-TW" sz="2000" dirty="0"/>
              <a:t>6, 	 10, 	8,</a:t>
            </a:r>
            <a:r>
              <a:rPr kumimoji="1" lang="en-US" altLang="zh-TW" sz="2000" dirty="0"/>
              <a:t>]	12, 	</a:t>
            </a:r>
            <a:r>
              <a:rPr lang="en-US" altLang="zh-TW" sz="2000" dirty="0"/>
              <a:t>[28, 	 30, 	20, 	 16, 	18] 	3	5</a:t>
            </a:r>
          </a:p>
          <a:p>
            <a:pPr>
              <a:lnSpc>
                <a:spcPct val="100000"/>
              </a:lnSpc>
            </a:pPr>
            <a:r>
              <a:rPr kumimoji="1" lang="en-US" altLang="zh-TW" sz="2000" dirty="0"/>
              <a:t>2,	4,	</a:t>
            </a:r>
            <a:r>
              <a:rPr lang="en-US" altLang="zh-TW" sz="2000" dirty="0"/>
              <a:t>6, 	 [10, 	8,</a:t>
            </a:r>
            <a:r>
              <a:rPr kumimoji="1" lang="en-US" altLang="zh-TW" sz="2000" dirty="0"/>
              <a:t>]	12, 	</a:t>
            </a:r>
            <a:r>
              <a:rPr lang="en-US" altLang="zh-TW" sz="2000" dirty="0"/>
              <a:t>[28, 	 30, 	20, 	 16, 	18]	4	5</a:t>
            </a:r>
          </a:p>
          <a:p>
            <a:pPr>
              <a:lnSpc>
                <a:spcPct val="100000"/>
              </a:lnSpc>
            </a:pPr>
            <a:r>
              <a:rPr kumimoji="1" lang="en-US" altLang="zh-TW" sz="2000" dirty="0"/>
              <a:t>2,	4,	</a:t>
            </a:r>
            <a:r>
              <a:rPr lang="en-US" altLang="zh-TW" sz="2000" dirty="0"/>
              <a:t>6, 	 [8,]</a:t>
            </a:r>
            <a:r>
              <a:rPr kumimoji="1" lang="en-US" altLang="zh-TW" sz="2000" dirty="0"/>
              <a:t>	[</a:t>
            </a:r>
            <a:r>
              <a:rPr lang="en-US" altLang="zh-TW" sz="2000" dirty="0"/>
              <a:t>10,]	12,	[28, 	 30, 	20, 	 16, 	18]	4	4</a:t>
            </a:r>
          </a:p>
          <a:p>
            <a:pPr>
              <a:lnSpc>
                <a:spcPct val="100000"/>
              </a:lnSpc>
            </a:pPr>
            <a:r>
              <a:rPr kumimoji="1" lang="en-US" altLang="zh-TW" sz="2000" dirty="0"/>
              <a:t>2,	4,	</a:t>
            </a:r>
            <a:r>
              <a:rPr lang="en-US" altLang="zh-TW" sz="2000" dirty="0"/>
              <a:t>6, 	 8,</a:t>
            </a:r>
            <a:r>
              <a:rPr kumimoji="1" lang="en-US" altLang="zh-TW" sz="2000" dirty="0"/>
              <a:t>	[</a:t>
            </a:r>
            <a:r>
              <a:rPr lang="en-US" altLang="zh-TW" sz="2000" dirty="0"/>
              <a:t>10,]	12,	[28, 	 30, 	20, 	 16, 	18]	5	5</a:t>
            </a:r>
          </a:p>
          <a:p>
            <a:pPr>
              <a:lnSpc>
                <a:spcPct val="100000"/>
              </a:lnSpc>
            </a:pPr>
            <a:r>
              <a:rPr kumimoji="1" lang="en-US" altLang="zh-TW" sz="2000" dirty="0"/>
              <a:t>2,	4,	</a:t>
            </a:r>
            <a:r>
              <a:rPr lang="en-US" altLang="zh-TW" sz="2000" dirty="0"/>
              <a:t>6, 	 8,</a:t>
            </a:r>
            <a:r>
              <a:rPr kumimoji="1" lang="en-US" altLang="zh-TW" sz="2000" dirty="0"/>
              <a:t>	</a:t>
            </a:r>
            <a:r>
              <a:rPr lang="en-US" altLang="zh-TW" sz="2000" dirty="0"/>
              <a:t>10,	 12,	[28, 	 30, 	20, 	 16, 	18]	7	11</a:t>
            </a:r>
          </a:p>
          <a:p>
            <a:pPr>
              <a:lnSpc>
                <a:spcPct val="100000"/>
              </a:lnSpc>
            </a:pPr>
            <a:r>
              <a:rPr kumimoji="1" lang="en-US" altLang="zh-TW" sz="2000" dirty="0"/>
              <a:t>2,	4,	</a:t>
            </a:r>
            <a:r>
              <a:rPr lang="en-US" altLang="zh-TW" sz="2000" dirty="0"/>
              <a:t>6, 	 8,</a:t>
            </a:r>
            <a:r>
              <a:rPr kumimoji="1" lang="en-US" altLang="zh-TW" sz="2000" dirty="0"/>
              <a:t>	</a:t>
            </a:r>
            <a:r>
              <a:rPr lang="en-US" altLang="zh-TW" sz="2000" dirty="0"/>
              <a:t>10,	 12,	[16, 	18,	20,]	 28, 	[30,]	7	9</a:t>
            </a:r>
            <a:endParaRPr kumimoji="1" lang="en-US" altLang="zh-TW" sz="2000" dirty="0"/>
          </a:p>
          <a:p>
            <a:pPr>
              <a:lnSpc>
                <a:spcPct val="100000"/>
              </a:lnSpc>
            </a:pPr>
            <a:r>
              <a:rPr kumimoji="1" lang="en-US" altLang="zh-TW" sz="2000" dirty="0"/>
              <a:t>2,	4,	</a:t>
            </a:r>
            <a:r>
              <a:rPr lang="en-US" altLang="zh-TW" sz="2000" dirty="0"/>
              <a:t>6, 	 8,</a:t>
            </a:r>
            <a:r>
              <a:rPr kumimoji="1" lang="en-US" altLang="zh-TW" sz="2000" dirty="0"/>
              <a:t>	</a:t>
            </a:r>
            <a:r>
              <a:rPr lang="en-US" altLang="zh-TW" sz="2000" dirty="0"/>
              <a:t>10,	12,	16, 	[18,	20,]	 28, 	[30,]	8	9</a:t>
            </a:r>
          </a:p>
          <a:p>
            <a:pPr>
              <a:lnSpc>
                <a:spcPct val="100000"/>
              </a:lnSpc>
            </a:pPr>
            <a:r>
              <a:rPr kumimoji="1" lang="en-US" altLang="zh-TW" sz="2000" dirty="0"/>
              <a:t>2,	4,	</a:t>
            </a:r>
            <a:r>
              <a:rPr lang="en-US" altLang="zh-TW" sz="2000" dirty="0"/>
              <a:t>6, 	 8,</a:t>
            </a:r>
            <a:r>
              <a:rPr kumimoji="1" lang="en-US" altLang="zh-TW" sz="2000" dirty="0"/>
              <a:t>	</a:t>
            </a:r>
            <a:r>
              <a:rPr lang="en-US" altLang="zh-TW" sz="2000" dirty="0"/>
              <a:t>10,	12,	16, 	18,	[20,]	 28, 	[30,]	9	9</a:t>
            </a:r>
          </a:p>
          <a:p>
            <a:pPr>
              <a:lnSpc>
                <a:spcPct val="100000"/>
              </a:lnSpc>
            </a:pPr>
            <a:r>
              <a:rPr kumimoji="1" lang="en-US" altLang="zh-TW" sz="2000" dirty="0"/>
              <a:t>2,	4,	</a:t>
            </a:r>
            <a:r>
              <a:rPr lang="en-US" altLang="zh-TW" sz="2000" dirty="0"/>
              <a:t>6, 	 8,</a:t>
            </a:r>
            <a:r>
              <a:rPr kumimoji="1" lang="en-US" altLang="zh-TW" sz="2000" dirty="0"/>
              <a:t>	</a:t>
            </a:r>
            <a:r>
              <a:rPr lang="en-US" altLang="zh-TW" sz="2000" dirty="0"/>
              <a:t>10,	12,	16, 	18,	20,	 28, 	[30,]	11	11</a:t>
            </a:r>
          </a:p>
          <a:p>
            <a:pPr>
              <a:lnSpc>
                <a:spcPct val="100000"/>
              </a:lnSpc>
            </a:pPr>
            <a:r>
              <a:rPr kumimoji="1" lang="en-US" altLang="zh-TW" sz="2000" dirty="0"/>
              <a:t>2,	4,	</a:t>
            </a:r>
            <a:r>
              <a:rPr lang="en-US" altLang="zh-TW" sz="2000" dirty="0"/>
              <a:t>6, 	 8,</a:t>
            </a:r>
            <a:r>
              <a:rPr kumimoji="1" lang="en-US" altLang="zh-TW" sz="2000" dirty="0"/>
              <a:t>	</a:t>
            </a:r>
            <a:r>
              <a:rPr lang="en-US" altLang="zh-TW" sz="2000" dirty="0"/>
              <a:t>10,	12,	16, 	18,	20,	 28, 	30</a:t>
            </a:r>
          </a:p>
        </p:txBody>
      </p:sp>
    </p:spTree>
    <p:extLst>
      <p:ext uri="{BB962C8B-B14F-4D97-AF65-F5344CB8AC3E}">
        <p14:creationId xmlns:p14="http://schemas.microsoft.com/office/powerpoint/2010/main" val="363025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3F8E2C-5E23-6B49-91D4-904858B9B96F}"/>
              </a:ext>
            </a:extLst>
          </p:cNvPr>
          <p:cNvSpPr>
            <a:spLocks noGrp="1"/>
          </p:cNvSpPr>
          <p:nvPr>
            <p:ph type="title"/>
          </p:nvPr>
        </p:nvSpPr>
        <p:spPr/>
        <p:txBody>
          <a:bodyPr/>
          <a:lstStyle/>
          <a:p>
            <a:r>
              <a:rPr kumimoji="1" lang="en-US" altLang="zh-TW" dirty="0"/>
              <a:t>Ans 1: </a:t>
            </a:r>
            <a:endParaRPr kumimoji="1" lang="zh-TW" altLang="en-US" dirty="0"/>
          </a:p>
        </p:txBody>
      </p:sp>
      <p:sp>
        <p:nvSpPr>
          <p:cNvPr id="3" name="內容版面配置區 2">
            <a:extLst>
              <a:ext uri="{FF2B5EF4-FFF2-40B4-BE49-F238E27FC236}">
                <a16:creationId xmlns:a16="http://schemas.microsoft.com/office/drawing/2014/main" id="{278AFA9D-6DEA-BD41-97DA-20879EDF70B2}"/>
              </a:ext>
            </a:extLst>
          </p:cNvPr>
          <p:cNvSpPr>
            <a:spLocks noGrp="1"/>
          </p:cNvSpPr>
          <p:nvPr>
            <p:ph idx="1"/>
          </p:nvPr>
        </p:nvSpPr>
        <p:spPr>
          <a:xfrm>
            <a:off x="838200" y="1825625"/>
            <a:ext cx="10515600" cy="2734500"/>
          </a:xfrm>
        </p:spPr>
        <p:txBody>
          <a:bodyPr>
            <a:normAutofit/>
          </a:bodyPr>
          <a:lstStyle/>
          <a:p>
            <a:r>
              <a:rPr kumimoji="1" lang="en-US" altLang="zh-TW" dirty="0"/>
              <a:t>The question is </a:t>
            </a:r>
            <a:r>
              <a:rPr lang="en" altLang="zh-TW" dirty="0"/>
              <a:t>equivalent to</a:t>
            </a:r>
            <a:r>
              <a:rPr lang="zh-TW" altLang="en-US" dirty="0"/>
              <a:t> </a:t>
            </a:r>
            <a:r>
              <a:rPr lang="en-US" altLang="zh-TW" dirty="0"/>
              <a:t>find the existence of a element in sorted number array.  If the guess is higher than the number, the player return that “Too high”. If the guess is lower, then return that “Too low”. As the binary search,</a:t>
            </a:r>
            <a:r>
              <a:rPr lang="zh-TW" altLang="en-US" dirty="0"/>
              <a:t> </a:t>
            </a:r>
            <a:r>
              <a:rPr lang="en-US" altLang="zh-TW" dirty="0"/>
              <a:t>each guess of middle value can </a:t>
            </a:r>
            <a:br>
              <a:rPr lang="en" altLang="zh-TW" dirty="0"/>
            </a:br>
            <a:r>
              <a:rPr lang="en" altLang="zh-TW" dirty="0"/>
              <a:t>exclude</a:t>
            </a:r>
            <a:r>
              <a:rPr lang="en-US" altLang="zh-TW" dirty="0"/>
              <a:t> half of possible values, so the time complexity is O(log n).</a:t>
            </a:r>
          </a:p>
          <a:p>
            <a:r>
              <a:rPr lang="en-US" altLang="zh-TW" dirty="0"/>
              <a:t>The maximum number of guesses is log 100 -&gt; 7 times</a:t>
            </a:r>
          </a:p>
          <a:p>
            <a:pPr marL="0" indent="0">
              <a:buNone/>
            </a:pPr>
            <a:endParaRPr kumimoji="1" lang="zh-TW" altLang="en-US" dirty="0"/>
          </a:p>
          <a:p>
            <a:endParaRPr kumimoji="1" lang="zh-TW" altLang="en-US" dirty="0"/>
          </a:p>
        </p:txBody>
      </p:sp>
    </p:spTree>
    <p:extLst>
      <p:ext uri="{BB962C8B-B14F-4D97-AF65-F5344CB8AC3E}">
        <p14:creationId xmlns:p14="http://schemas.microsoft.com/office/powerpoint/2010/main" val="3991799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390304D3-0018-FB45-AF96-EFFB85880FFD}"/>
              </a:ext>
            </a:extLst>
          </p:cNvPr>
          <p:cNvSpPr txBox="1"/>
          <p:nvPr/>
        </p:nvSpPr>
        <p:spPr>
          <a:xfrm>
            <a:off x="244433" y="1293743"/>
            <a:ext cx="7866413" cy="5909310"/>
          </a:xfrm>
          <a:prstGeom prst="rect">
            <a:avLst/>
          </a:prstGeom>
          <a:noFill/>
        </p:spPr>
        <p:txBody>
          <a:bodyPr wrap="square" rtlCol="0">
            <a:spAutoFit/>
          </a:bodyPr>
          <a:lstStyle/>
          <a:p>
            <a:pPr fontAlgn="base"/>
            <a:r>
              <a:rPr lang="en" altLang="zh-TW" dirty="0"/>
              <a:t>int </a:t>
            </a:r>
            <a:r>
              <a:rPr lang="en" altLang="zh-TW" dirty="0" err="1"/>
              <a:t>binarySearch</a:t>
            </a:r>
            <a:r>
              <a:rPr lang="en" altLang="zh-TW" dirty="0"/>
              <a:t>(int </a:t>
            </a:r>
            <a:r>
              <a:rPr lang="en" altLang="zh-TW" dirty="0" err="1"/>
              <a:t>arr</a:t>
            </a:r>
            <a:r>
              <a:rPr lang="en" altLang="zh-TW" dirty="0"/>
              <a:t>[], int </a:t>
            </a:r>
            <a:r>
              <a:rPr lang="en" altLang="zh-TW" dirty="0" err="1"/>
              <a:t>low_index</a:t>
            </a:r>
            <a:r>
              <a:rPr lang="en" altLang="zh-TW" dirty="0"/>
              <a:t>, int </a:t>
            </a:r>
            <a:r>
              <a:rPr lang="en" altLang="zh-TW" dirty="0" err="1"/>
              <a:t>high_index</a:t>
            </a:r>
            <a:r>
              <a:rPr lang="en" altLang="zh-TW" dirty="0"/>
              <a:t>, int element) </a:t>
            </a:r>
          </a:p>
          <a:p>
            <a:pPr fontAlgn="base"/>
            <a:r>
              <a:rPr lang="en" altLang="zh-TW" dirty="0"/>
              <a:t>{ </a:t>
            </a:r>
          </a:p>
          <a:p>
            <a:pPr fontAlgn="base"/>
            <a:r>
              <a:rPr lang="en" altLang="zh-TW" dirty="0"/>
              <a:t>    if (</a:t>
            </a:r>
            <a:r>
              <a:rPr lang="en" altLang="zh-TW" dirty="0" err="1"/>
              <a:t>high_index</a:t>
            </a:r>
            <a:r>
              <a:rPr lang="en" altLang="zh-TW" dirty="0"/>
              <a:t> &gt;= </a:t>
            </a:r>
            <a:r>
              <a:rPr lang="en" altLang="zh-TW" dirty="0" err="1"/>
              <a:t>low_index</a:t>
            </a:r>
            <a:r>
              <a:rPr lang="en" altLang="zh-TW" dirty="0"/>
              <a:t>) { </a:t>
            </a:r>
          </a:p>
          <a:p>
            <a:pPr fontAlgn="base"/>
            <a:r>
              <a:rPr lang="en" altLang="zh-TW" dirty="0"/>
              <a:t>        int mid = </a:t>
            </a:r>
            <a:r>
              <a:rPr lang="en" altLang="zh-TW" dirty="0" err="1"/>
              <a:t>low_index</a:t>
            </a:r>
            <a:r>
              <a:rPr lang="en" altLang="zh-TW" dirty="0"/>
              <a:t> + (</a:t>
            </a:r>
            <a:r>
              <a:rPr lang="en" altLang="zh-TW" dirty="0" err="1"/>
              <a:t>high_index</a:t>
            </a:r>
            <a:r>
              <a:rPr lang="en" altLang="zh-TW" dirty="0"/>
              <a:t> – </a:t>
            </a:r>
            <a:r>
              <a:rPr lang="en" altLang="zh-TW" dirty="0" err="1"/>
              <a:t>low_index</a:t>
            </a:r>
            <a:r>
              <a:rPr lang="en" altLang="zh-TW" dirty="0"/>
              <a:t>) / 2; </a:t>
            </a:r>
          </a:p>
          <a:p>
            <a:pPr fontAlgn="base"/>
            <a:r>
              <a:rPr lang="en" altLang="zh-TW" dirty="0"/>
              <a:t>  </a:t>
            </a:r>
          </a:p>
          <a:p>
            <a:pPr fontAlgn="base"/>
            <a:r>
              <a:rPr lang="en" altLang="zh-TW" dirty="0"/>
              <a:t>        // If the element is present at the middle </a:t>
            </a:r>
          </a:p>
          <a:p>
            <a:pPr fontAlgn="base"/>
            <a:r>
              <a:rPr lang="en" altLang="zh-TW" dirty="0"/>
              <a:t>        if (</a:t>
            </a:r>
            <a:r>
              <a:rPr lang="en" altLang="zh-TW" dirty="0" err="1"/>
              <a:t>arr</a:t>
            </a:r>
            <a:r>
              <a:rPr lang="en" altLang="zh-TW" dirty="0"/>
              <a:t>[mid] == element) </a:t>
            </a:r>
          </a:p>
          <a:p>
            <a:pPr fontAlgn="base"/>
            <a:r>
              <a:rPr lang="en" altLang="zh-TW" dirty="0"/>
              <a:t>            return mid; </a:t>
            </a:r>
          </a:p>
          <a:p>
            <a:pPr fontAlgn="base"/>
            <a:r>
              <a:rPr lang="en" altLang="zh-TW" dirty="0"/>
              <a:t>  </a:t>
            </a:r>
          </a:p>
          <a:p>
            <a:pPr fontAlgn="base"/>
            <a:r>
              <a:rPr lang="en" altLang="zh-TW" dirty="0"/>
              <a:t>        // If element is smaller than mid, then in left subarray </a:t>
            </a:r>
          </a:p>
          <a:p>
            <a:pPr fontAlgn="base"/>
            <a:r>
              <a:rPr lang="en" altLang="zh-TW" dirty="0"/>
              <a:t>        if (</a:t>
            </a:r>
            <a:r>
              <a:rPr lang="en" altLang="zh-TW" dirty="0" err="1"/>
              <a:t>arr</a:t>
            </a:r>
            <a:r>
              <a:rPr lang="en" altLang="zh-TW" dirty="0"/>
              <a:t>[mid] &gt; element) </a:t>
            </a:r>
          </a:p>
          <a:p>
            <a:pPr fontAlgn="base"/>
            <a:r>
              <a:rPr lang="en" altLang="zh-TW" dirty="0"/>
              <a:t>            return </a:t>
            </a:r>
            <a:r>
              <a:rPr lang="en" altLang="zh-TW" dirty="0" err="1"/>
              <a:t>binarySearch</a:t>
            </a:r>
            <a:r>
              <a:rPr lang="en" altLang="zh-TW" dirty="0"/>
              <a:t>(</a:t>
            </a:r>
            <a:r>
              <a:rPr lang="en" altLang="zh-TW" dirty="0" err="1"/>
              <a:t>arr</a:t>
            </a:r>
            <a:r>
              <a:rPr lang="en" altLang="zh-TW" dirty="0"/>
              <a:t>, </a:t>
            </a:r>
            <a:r>
              <a:rPr lang="en" altLang="zh-TW" dirty="0" err="1"/>
              <a:t>low_index</a:t>
            </a:r>
            <a:r>
              <a:rPr lang="en" altLang="zh-TW" dirty="0"/>
              <a:t>, mid - 1, element); </a:t>
            </a:r>
          </a:p>
          <a:p>
            <a:pPr fontAlgn="base"/>
            <a:r>
              <a:rPr lang="en" altLang="zh-TW" dirty="0"/>
              <a:t>  </a:t>
            </a:r>
          </a:p>
          <a:p>
            <a:pPr fontAlgn="base"/>
            <a:r>
              <a:rPr lang="en" altLang="zh-TW" dirty="0"/>
              <a:t>        // Else the element can only be present, in right subarray </a:t>
            </a:r>
          </a:p>
          <a:p>
            <a:pPr fontAlgn="base"/>
            <a:r>
              <a:rPr lang="en" altLang="zh-TW" dirty="0"/>
              <a:t>                return </a:t>
            </a:r>
            <a:r>
              <a:rPr lang="en" altLang="zh-TW" dirty="0" err="1"/>
              <a:t>binarySearch</a:t>
            </a:r>
            <a:r>
              <a:rPr lang="en" altLang="zh-TW" dirty="0"/>
              <a:t>(</a:t>
            </a:r>
            <a:r>
              <a:rPr lang="en" altLang="zh-TW" dirty="0" err="1"/>
              <a:t>arr</a:t>
            </a:r>
            <a:r>
              <a:rPr lang="en" altLang="zh-TW" dirty="0"/>
              <a:t>, mid + 1, </a:t>
            </a:r>
            <a:r>
              <a:rPr lang="en" altLang="zh-TW" dirty="0" err="1"/>
              <a:t>high_index</a:t>
            </a:r>
            <a:r>
              <a:rPr lang="en" altLang="zh-TW" dirty="0"/>
              <a:t>, element); </a:t>
            </a:r>
          </a:p>
          <a:p>
            <a:pPr fontAlgn="base"/>
            <a:r>
              <a:rPr lang="en" altLang="zh-TW" dirty="0"/>
              <a:t>    } </a:t>
            </a:r>
          </a:p>
          <a:p>
            <a:pPr fontAlgn="base"/>
            <a:r>
              <a:rPr lang="en" altLang="zh-TW" dirty="0"/>
              <a:t>  </a:t>
            </a:r>
          </a:p>
          <a:p>
            <a:pPr fontAlgn="base"/>
            <a:r>
              <a:rPr lang="en" altLang="zh-TW" dirty="0"/>
              <a:t>    // We reach here when element is not present in array </a:t>
            </a:r>
          </a:p>
          <a:p>
            <a:pPr fontAlgn="base"/>
            <a:r>
              <a:rPr lang="en" altLang="zh-TW" dirty="0"/>
              <a:t>    return -1; </a:t>
            </a:r>
          </a:p>
          <a:p>
            <a:pPr fontAlgn="base"/>
            <a:r>
              <a:rPr lang="en" altLang="zh-TW" dirty="0"/>
              <a:t>} </a:t>
            </a:r>
          </a:p>
          <a:p>
            <a:endParaRPr kumimoji="1" lang="zh-TW" altLang="en-US" dirty="0"/>
          </a:p>
        </p:txBody>
      </p:sp>
      <p:sp>
        <p:nvSpPr>
          <p:cNvPr id="5" name="標題 1">
            <a:extLst>
              <a:ext uri="{FF2B5EF4-FFF2-40B4-BE49-F238E27FC236}">
                <a16:creationId xmlns:a16="http://schemas.microsoft.com/office/drawing/2014/main" id="{492D585E-C5FE-2C44-BE06-73198B4F87D7}"/>
              </a:ext>
            </a:extLst>
          </p:cNvPr>
          <p:cNvSpPr>
            <a:spLocks noGrp="1"/>
          </p:cNvSpPr>
          <p:nvPr>
            <p:ph type="title"/>
          </p:nvPr>
        </p:nvSpPr>
        <p:spPr>
          <a:xfrm>
            <a:off x="553192" y="151370"/>
            <a:ext cx="10515600" cy="1325563"/>
          </a:xfrm>
        </p:spPr>
        <p:txBody>
          <a:bodyPr>
            <a:normAutofit/>
          </a:bodyPr>
          <a:lstStyle/>
          <a:p>
            <a:r>
              <a:rPr kumimoji="1" lang="en-US" altLang="zh-TW" dirty="0"/>
              <a:t>For example: the guess number is 33 and the range is </a:t>
            </a:r>
            <a:r>
              <a:rPr lang="en-US" altLang="zh-TW" dirty="0"/>
              <a:t>1 to 100.</a:t>
            </a:r>
            <a:endParaRPr kumimoji="1" lang="zh-TW" altLang="en-US" dirty="0"/>
          </a:p>
        </p:txBody>
      </p:sp>
      <p:sp>
        <p:nvSpPr>
          <p:cNvPr id="6" name="文字方塊 5">
            <a:extLst>
              <a:ext uri="{FF2B5EF4-FFF2-40B4-BE49-F238E27FC236}">
                <a16:creationId xmlns:a16="http://schemas.microsoft.com/office/drawing/2014/main" id="{9F15FACF-E256-BC4A-B3C6-1D0C4BCC39F5}"/>
              </a:ext>
            </a:extLst>
          </p:cNvPr>
          <p:cNvSpPr txBox="1"/>
          <p:nvPr/>
        </p:nvSpPr>
        <p:spPr>
          <a:xfrm>
            <a:off x="6602681" y="2136338"/>
            <a:ext cx="5058888" cy="3693319"/>
          </a:xfrm>
          <a:prstGeom prst="rect">
            <a:avLst/>
          </a:prstGeom>
          <a:noFill/>
        </p:spPr>
        <p:txBody>
          <a:bodyPr wrap="square" rtlCol="0">
            <a:spAutoFit/>
          </a:bodyPr>
          <a:lstStyle/>
          <a:p>
            <a:r>
              <a:rPr kumimoji="1" lang="en-US" altLang="zh-TW" dirty="0"/>
              <a:t>1, 2, …, 33,…,</a:t>
            </a:r>
            <a:r>
              <a:rPr kumimoji="1" lang="en-US" altLang="zh-TW" dirty="0">
                <a:solidFill>
                  <a:srgbClr val="FF0000"/>
                </a:solidFill>
              </a:rPr>
              <a:t>50</a:t>
            </a:r>
            <a:r>
              <a:rPr kumimoji="1" lang="en-US" altLang="zh-TW" dirty="0"/>
              <a:t>, ….,99, 100 -&gt;Choose 50, too high</a:t>
            </a:r>
          </a:p>
          <a:p>
            <a:endParaRPr kumimoji="1" lang="en-US" altLang="zh-TW" dirty="0">
              <a:solidFill>
                <a:srgbClr val="FF0000"/>
              </a:solidFill>
            </a:endParaRPr>
          </a:p>
          <a:p>
            <a:r>
              <a:rPr kumimoji="1" lang="en-US" altLang="zh-TW" dirty="0"/>
              <a:t>1, 2, …,</a:t>
            </a:r>
            <a:r>
              <a:rPr kumimoji="1" lang="en-US" altLang="zh-TW" dirty="0">
                <a:solidFill>
                  <a:srgbClr val="FF0000"/>
                </a:solidFill>
              </a:rPr>
              <a:t>25</a:t>
            </a:r>
            <a:r>
              <a:rPr kumimoji="1" lang="en-US" altLang="zh-TW" dirty="0"/>
              <a:t> , 33,…,49   -&gt; Choose 25, too low</a:t>
            </a:r>
          </a:p>
          <a:p>
            <a:endParaRPr kumimoji="1" lang="en-US" altLang="zh-TW" dirty="0"/>
          </a:p>
          <a:p>
            <a:r>
              <a:rPr kumimoji="1" lang="en-US" altLang="zh-TW" dirty="0"/>
              <a:t>26, …,33, …. </a:t>
            </a:r>
            <a:r>
              <a:rPr kumimoji="1" lang="en-US" altLang="zh-TW" dirty="0">
                <a:solidFill>
                  <a:srgbClr val="FF0000"/>
                </a:solidFill>
              </a:rPr>
              <a:t>37</a:t>
            </a:r>
            <a:r>
              <a:rPr kumimoji="1" lang="en-US" altLang="zh-TW" dirty="0"/>
              <a:t>, ….49 -&gt; Choose 37, too high</a:t>
            </a:r>
          </a:p>
          <a:p>
            <a:endParaRPr kumimoji="1" lang="en-US" altLang="zh-TW" dirty="0"/>
          </a:p>
          <a:p>
            <a:r>
              <a:rPr kumimoji="1" lang="en-US" altLang="zh-TW" dirty="0"/>
              <a:t>26, … ,</a:t>
            </a:r>
            <a:r>
              <a:rPr kumimoji="1" lang="en-US" altLang="zh-TW" dirty="0">
                <a:solidFill>
                  <a:srgbClr val="FF0000"/>
                </a:solidFill>
              </a:rPr>
              <a:t>31</a:t>
            </a:r>
            <a:r>
              <a:rPr kumimoji="1" lang="en-US" altLang="zh-TW" dirty="0"/>
              <a:t>, 32,33, …. 36 -&gt; Choose 31, too low</a:t>
            </a:r>
          </a:p>
          <a:p>
            <a:endParaRPr kumimoji="1" lang="en-US" altLang="zh-TW" dirty="0"/>
          </a:p>
          <a:p>
            <a:r>
              <a:rPr kumimoji="1" lang="en-US" altLang="zh-TW" dirty="0"/>
              <a:t>32,33, </a:t>
            </a:r>
            <a:r>
              <a:rPr kumimoji="1" lang="en-US" altLang="zh-TW" dirty="0">
                <a:solidFill>
                  <a:srgbClr val="FF0000"/>
                </a:solidFill>
              </a:rPr>
              <a:t>34</a:t>
            </a:r>
            <a:r>
              <a:rPr kumimoji="1" lang="en-US" altLang="zh-TW" dirty="0"/>
              <a:t> ,35, 36 -&gt; Choose 34, too high</a:t>
            </a:r>
          </a:p>
          <a:p>
            <a:endParaRPr kumimoji="1" lang="en-US" altLang="zh-TW" dirty="0"/>
          </a:p>
          <a:p>
            <a:r>
              <a:rPr kumimoji="1" lang="en-US" altLang="zh-TW" dirty="0">
                <a:solidFill>
                  <a:srgbClr val="FF0000"/>
                </a:solidFill>
              </a:rPr>
              <a:t>32</a:t>
            </a:r>
            <a:r>
              <a:rPr kumimoji="1" lang="en-US" altLang="zh-TW" dirty="0"/>
              <a:t>,33 -&gt; choose 32, too low</a:t>
            </a:r>
          </a:p>
          <a:p>
            <a:endParaRPr kumimoji="1" lang="en-US" altLang="zh-TW" dirty="0">
              <a:solidFill>
                <a:srgbClr val="FF0000"/>
              </a:solidFill>
            </a:endParaRPr>
          </a:p>
          <a:p>
            <a:r>
              <a:rPr kumimoji="1" lang="en-US" altLang="zh-TW" dirty="0">
                <a:solidFill>
                  <a:srgbClr val="FF0000"/>
                </a:solidFill>
              </a:rPr>
              <a:t>33 </a:t>
            </a:r>
            <a:r>
              <a:rPr kumimoji="1" lang="en-US" altLang="zh-TW" dirty="0"/>
              <a:t>-&gt; -&gt; choose 33, exactly!!!</a:t>
            </a:r>
            <a:endParaRPr kumimoji="1" lang="zh-TW" altLang="en-US" dirty="0"/>
          </a:p>
        </p:txBody>
      </p:sp>
    </p:spTree>
    <p:extLst>
      <p:ext uri="{BB962C8B-B14F-4D97-AF65-F5344CB8AC3E}">
        <p14:creationId xmlns:p14="http://schemas.microsoft.com/office/powerpoint/2010/main" val="266765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F0CF10F-A22D-D64D-B75B-7B8A48C41F53}"/>
              </a:ext>
            </a:extLst>
          </p:cNvPr>
          <p:cNvSpPr>
            <a:spLocks noGrp="1"/>
          </p:cNvSpPr>
          <p:nvPr>
            <p:ph idx="1"/>
          </p:nvPr>
        </p:nvSpPr>
        <p:spPr/>
        <p:txBody>
          <a:bodyPr/>
          <a:lstStyle/>
          <a:p>
            <a:r>
              <a:rPr lang="en-US" altLang="zh-TW" dirty="0"/>
              <a:t>Please define what is a stable sorting algorithm and an unstable sorting algorithm, and then give an example to each type of sorting algorithm.</a:t>
            </a:r>
            <a:endParaRPr lang="zh-TW" altLang="zh-TW" dirty="0"/>
          </a:p>
          <a:p>
            <a:endParaRPr kumimoji="1" lang="zh-TW" altLang="en-US" dirty="0"/>
          </a:p>
        </p:txBody>
      </p:sp>
      <p:sp>
        <p:nvSpPr>
          <p:cNvPr id="5" name="標題 4">
            <a:extLst>
              <a:ext uri="{FF2B5EF4-FFF2-40B4-BE49-F238E27FC236}">
                <a16:creationId xmlns:a16="http://schemas.microsoft.com/office/drawing/2014/main" id="{F602E41C-7652-D640-916B-BB82F5B3E62C}"/>
              </a:ext>
            </a:extLst>
          </p:cNvPr>
          <p:cNvSpPr>
            <a:spLocks noGrp="1"/>
          </p:cNvSpPr>
          <p:nvPr>
            <p:ph type="title"/>
          </p:nvPr>
        </p:nvSpPr>
        <p:spPr/>
        <p:txBody>
          <a:bodyPr/>
          <a:lstStyle/>
          <a:p>
            <a:r>
              <a:rPr lang="en-US" altLang="zh-TW" dirty="0"/>
              <a:t>Q2</a:t>
            </a:r>
            <a:endParaRPr lang="zh-TW" altLang="en-US" dirty="0"/>
          </a:p>
        </p:txBody>
      </p:sp>
    </p:spTree>
    <p:extLst>
      <p:ext uri="{BB962C8B-B14F-4D97-AF65-F5344CB8AC3E}">
        <p14:creationId xmlns:p14="http://schemas.microsoft.com/office/powerpoint/2010/main" val="57241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D3F245-B16D-BA49-A983-89C2B43855B4}"/>
              </a:ext>
            </a:extLst>
          </p:cNvPr>
          <p:cNvSpPr>
            <a:spLocks noGrp="1"/>
          </p:cNvSpPr>
          <p:nvPr>
            <p:ph type="title"/>
          </p:nvPr>
        </p:nvSpPr>
        <p:spPr/>
        <p:txBody>
          <a:bodyPr/>
          <a:lstStyle/>
          <a:p>
            <a:r>
              <a:rPr kumimoji="1" lang="en-US" altLang="zh-TW" dirty="0"/>
              <a:t>Ans: </a:t>
            </a:r>
            <a:endParaRPr kumimoji="1" lang="zh-TW" altLang="en-US" dirty="0"/>
          </a:p>
        </p:txBody>
      </p:sp>
      <p:sp>
        <p:nvSpPr>
          <p:cNvPr id="3" name="內容版面配置區 2">
            <a:extLst>
              <a:ext uri="{FF2B5EF4-FFF2-40B4-BE49-F238E27FC236}">
                <a16:creationId xmlns:a16="http://schemas.microsoft.com/office/drawing/2014/main" id="{147345C0-EBCE-F248-86B2-95374D2530E6}"/>
              </a:ext>
            </a:extLst>
          </p:cNvPr>
          <p:cNvSpPr>
            <a:spLocks noGrp="1"/>
          </p:cNvSpPr>
          <p:nvPr>
            <p:ph idx="1"/>
          </p:nvPr>
        </p:nvSpPr>
        <p:spPr>
          <a:xfrm>
            <a:off x="838200" y="1825625"/>
            <a:ext cx="10515600" cy="4872058"/>
          </a:xfrm>
        </p:spPr>
        <p:txBody>
          <a:bodyPr>
            <a:normAutofit/>
          </a:bodyPr>
          <a:lstStyle/>
          <a:p>
            <a:r>
              <a:rPr lang="en-US" altLang="zh-TW" dirty="0"/>
              <a:t>stable sorting algorithm: The order of two equal </a:t>
            </a:r>
            <a:r>
              <a:rPr lang="en" altLang="zh-TW" dirty="0"/>
              <a:t>keys appear same order after sorting </a:t>
            </a:r>
            <a:r>
              <a:rPr lang="en-US" altLang="zh-TW" dirty="0"/>
              <a:t>algorithm. For example, </a:t>
            </a:r>
            <a:r>
              <a:rPr lang="en" altLang="zh-TW" dirty="0"/>
              <a:t>Insertion sort, Merge Sort, Bubble Sort.</a:t>
            </a:r>
          </a:p>
          <a:p>
            <a:endParaRPr kumimoji="1" lang="en" altLang="zh-TW" dirty="0"/>
          </a:p>
          <a:p>
            <a:r>
              <a:rPr lang="en-US" altLang="zh-TW" dirty="0"/>
              <a:t>unstable sorting algorithm: The order of two equal </a:t>
            </a:r>
            <a:r>
              <a:rPr lang="en" altLang="zh-TW" dirty="0"/>
              <a:t>keys </a:t>
            </a:r>
            <a:r>
              <a:rPr lang="en-US" altLang="zh-TW" dirty="0"/>
              <a:t>may </a:t>
            </a:r>
            <a:r>
              <a:rPr lang="en" altLang="zh-TW" dirty="0"/>
              <a:t>appear different order after sorting </a:t>
            </a:r>
            <a:r>
              <a:rPr lang="en-US" altLang="zh-TW" dirty="0"/>
              <a:t>algorithm. For example, </a:t>
            </a:r>
            <a:r>
              <a:rPr lang="en" altLang="zh-TW" dirty="0"/>
              <a:t>Heap Sort, Quick Sort.</a:t>
            </a:r>
          </a:p>
          <a:p>
            <a:r>
              <a:rPr kumimoji="1" lang="en" altLang="zh-TW" dirty="0"/>
              <a:t>For example: 4, 3, </a:t>
            </a:r>
            <a:r>
              <a:rPr kumimoji="1" lang="en" altLang="zh-TW" dirty="0">
                <a:solidFill>
                  <a:srgbClr val="C00000"/>
                </a:solidFill>
              </a:rPr>
              <a:t>5</a:t>
            </a:r>
            <a:r>
              <a:rPr kumimoji="1" lang="en" altLang="zh-TW" dirty="0"/>
              <a:t>, </a:t>
            </a:r>
            <a:r>
              <a:rPr kumimoji="1" lang="en" altLang="zh-TW" dirty="0">
                <a:solidFill>
                  <a:srgbClr val="00B050"/>
                </a:solidFill>
              </a:rPr>
              <a:t>5</a:t>
            </a:r>
            <a:r>
              <a:rPr kumimoji="1" lang="en" altLang="zh-TW" dirty="0"/>
              <a:t>, 7, 10, 9</a:t>
            </a:r>
          </a:p>
          <a:p>
            <a:r>
              <a:rPr kumimoji="1" lang="en" altLang="zh-TW" dirty="0"/>
              <a:t>Stable: 3, 4, </a:t>
            </a:r>
            <a:r>
              <a:rPr kumimoji="1" lang="en" altLang="zh-TW" dirty="0">
                <a:solidFill>
                  <a:srgbClr val="C00000"/>
                </a:solidFill>
              </a:rPr>
              <a:t>5</a:t>
            </a:r>
            <a:r>
              <a:rPr kumimoji="1" lang="en" altLang="zh-TW" dirty="0"/>
              <a:t>, </a:t>
            </a:r>
            <a:r>
              <a:rPr kumimoji="1" lang="en" altLang="zh-TW" dirty="0">
                <a:solidFill>
                  <a:srgbClr val="00B050"/>
                </a:solidFill>
              </a:rPr>
              <a:t>5</a:t>
            </a:r>
            <a:r>
              <a:rPr kumimoji="1" lang="en" altLang="zh-TW" dirty="0"/>
              <a:t>, 7, 9, 10</a:t>
            </a:r>
          </a:p>
          <a:p>
            <a:r>
              <a:rPr lang="en-US" altLang="zh-TW" dirty="0"/>
              <a:t>Unstable: </a:t>
            </a:r>
            <a:r>
              <a:rPr kumimoji="1" lang="en" altLang="zh-TW" dirty="0"/>
              <a:t>3, 4, </a:t>
            </a:r>
            <a:r>
              <a:rPr kumimoji="1" lang="en" altLang="zh-TW" dirty="0">
                <a:solidFill>
                  <a:srgbClr val="00B050"/>
                </a:solidFill>
              </a:rPr>
              <a:t>5</a:t>
            </a:r>
            <a:r>
              <a:rPr kumimoji="1" lang="en" altLang="zh-TW" dirty="0"/>
              <a:t>, </a:t>
            </a:r>
            <a:r>
              <a:rPr kumimoji="1" lang="en" altLang="zh-TW" dirty="0">
                <a:solidFill>
                  <a:srgbClr val="C00000"/>
                </a:solidFill>
              </a:rPr>
              <a:t>5</a:t>
            </a:r>
            <a:r>
              <a:rPr kumimoji="1" lang="en" altLang="zh-TW" dirty="0"/>
              <a:t>, 7, 9, 10</a:t>
            </a:r>
          </a:p>
        </p:txBody>
      </p:sp>
    </p:spTree>
    <p:extLst>
      <p:ext uri="{BB962C8B-B14F-4D97-AF65-F5344CB8AC3E}">
        <p14:creationId xmlns:p14="http://schemas.microsoft.com/office/powerpoint/2010/main" val="277002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8558FA-0769-4740-BD52-DFE4516FB2D7}"/>
              </a:ext>
            </a:extLst>
          </p:cNvPr>
          <p:cNvSpPr>
            <a:spLocks noGrp="1"/>
          </p:cNvSpPr>
          <p:nvPr>
            <p:ph type="title"/>
          </p:nvPr>
        </p:nvSpPr>
        <p:spPr/>
        <p:txBody>
          <a:bodyPr/>
          <a:lstStyle/>
          <a:p>
            <a:r>
              <a:rPr kumimoji="1" lang="en-US" altLang="zh-TW" dirty="0"/>
              <a:t>Q3</a:t>
            </a:r>
            <a:endParaRPr kumimoji="1" lang="zh-TW" altLang="en-US" dirty="0"/>
          </a:p>
        </p:txBody>
      </p:sp>
      <p:sp>
        <p:nvSpPr>
          <p:cNvPr id="3" name="內容版面配置區 2">
            <a:extLst>
              <a:ext uri="{FF2B5EF4-FFF2-40B4-BE49-F238E27FC236}">
                <a16:creationId xmlns:a16="http://schemas.microsoft.com/office/drawing/2014/main" id="{EE84C864-A0F7-174A-90FF-3FDC485E1167}"/>
              </a:ext>
            </a:extLst>
          </p:cNvPr>
          <p:cNvSpPr>
            <a:spLocks noGrp="1"/>
          </p:cNvSpPr>
          <p:nvPr>
            <p:ph idx="1"/>
          </p:nvPr>
        </p:nvSpPr>
        <p:spPr/>
        <p:txBody>
          <a:bodyPr/>
          <a:lstStyle/>
          <a:p>
            <a:pPr lvl="0"/>
            <a:r>
              <a:rPr lang="en-US" altLang="zh-TW" dirty="0"/>
              <a:t>(a) Show the step-by-step insertion sort result of the following list, [5, 6, 3, 8, 2].</a:t>
            </a:r>
            <a:endParaRPr lang="zh-TW" altLang="zh-TW" dirty="0"/>
          </a:p>
          <a:p>
            <a:r>
              <a:rPr lang="en-US" altLang="zh-TW" dirty="0"/>
              <a:t>(b) Show the step-by-step merge sort result of the following list, [50, 10, 90, 30, 70, 40, 80, 60, 20]</a:t>
            </a:r>
            <a:endParaRPr lang="zh-TW" altLang="zh-TW" dirty="0"/>
          </a:p>
          <a:p>
            <a:endParaRPr kumimoji="1" lang="zh-TW" altLang="en-US" dirty="0"/>
          </a:p>
        </p:txBody>
      </p:sp>
    </p:spTree>
    <p:extLst>
      <p:ext uri="{BB962C8B-B14F-4D97-AF65-F5344CB8AC3E}">
        <p14:creationId xmlns:p14="http://schemas.microsoft.com/office/powerpoint/2010/main" val="396091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393607-5764-8C43-9848-0A4A78BB0033}"/>
              </a:ext>
            </a:extLst>
          </p:cNvPr>
          <p:cNvSpPr>
            <a:spLocks noGrp="1"/>
          </p:cNvSpPr>
          <p:nvPr>
            <p:ph type="title"/>
          </p:nvPr>
        </p:nvSpPr>
        <p:spPr/>
        <p:txBody>
          <a:bodyPr/>
          <a:lstStyle/>
          <a:p>
            <a:r>
              <a:rPr kumimoji="1" lang="en-US" altLang="zh-TW" dirty="0"/>
              <a:t>Ans: (a) insertion sorting</a:t>
            </a:r>
            <a:endParaRPr kumimoji="1" lang="zh-TW" altLang="en-US" dirty="0"/>
          </a:p>
        </p:txBody>
      </p:sp>
      <p:sp>
        <p:nvSpPr>
          <p:cNvPr id="3" name="內容版面配置區 2">
            <a:extLst>
              <a:ext uri="{FF2B5EF4-FFF2-40B4-BE49-F238E27FC236}">
                <a16:creationId xmlns:a16="http://schemas.microsoft.com/office/drawing/2014/main" id="{B1F4323E-7725-DA45-B4F4-3187FD7E1F35}"/>
              </a:ext>
            </a:extLst>
          </p:cNvPr>
          <p:cNvSpPr>
            <a:spLocks noGrp="1"/>
          </p:cNvSpPr>
          <p:nvPr>
            <p:ph idx="1"/>
          </p:nvPr>
        </p:nvSpPr>
        <p:spPr/>
        <p:txBody>
          <a:bodyPr/>
          <a:lstStyle/>
          <a:p>
            <a:r>
              <a:rPr lang="en-US" altLang="zh-TW" dirty="0"/>
              <a:t>5, 6, 3, 8, 2 </a:t>
            </a:r>
          </a:p>
          <a:p>
            <a:r>
              <a:rPr kumimoji="1" lang="en-US" altLang="zh-TW" dirty="0"/>
              <a:t>-&gt; </a:t>
            </a:r>
            <a:r>
              <a:rPr lang="en-US" altLang="zh-TW" u="sng" dirty="0"/>
              <a:t>5</a:t>
            </a:r>
            <a:r>
              <a:rPr lang="en-US" altLang="zh-TW" dirty="0"/>
              <a:t>, 6, 3, 8, 2 </a:t>
            </a:r>
          </a:p>
          <a:p>
            <a:r>
              <a:rPr lang="en-US" altLang="zh-TW" dirty="0"/>
              <a:t>-&gt; </a:t>
            </a:r>
            <a:r>
              <a:rPr lang="en-US" altLang="zh-TW" u="sng" dirty="0"/>
              <a:t>5, 6</a:t>
            </a:r>
            <a:r>
              <a:rPr lang="en-US" altLang="zh-TW" dirty="0"/>
              <a:t>, 3, 8, 2 </a:t>
            </a:r>
            <a:endParaRPr lang="en-US" altLang="zh-TW" u="sng" dirty="0"/>
          </a:p>
          <a:p>
            <a:r>
              <a:rPr kumimoji="1" lang="en-US" altLang="zh-TW" dirty="0"/>
              <a:t>-&gt; </a:t>
            </a:r>
            <a:r>
              <a:rPr lang="en-US" altLang="zh-TW" u="sng" dirty="0"/>
              <a:t>3, 5, 6</a:t>
            </a:r>
            <a:r>
              <a:rPr lang="en-US" altLang="zh-TW" dirty="0"/>
              <a:t>, 8, 2 </a:t>
            </a:r>
          </a:p>
          <a:p>
            <a:r>
              <a:rPr kumimoji="1" lang="en-US" altLang="zh-TW" dirty="0"/>
              <a:t>-&gt; </a:t>
            </a:r>
            <a:r>
              <a:rPr lang="en-US" altLang="zh-TW" u="sng" dirty="0"/>
              <a:t>3, 5, 6, 8,</a:t>
            </a:r>
            <a:r>
              <a:rPr lang="en-US" altLang="zh-TW" dirty="0"/>
              <a:t> 2</a:t>
            </a:r>
          </a:p>
          <a:p>
            <a:r>
              <a:rPr kumimoji="1" lang="en-US" altLang="zh-TW" dirty="0"/>
              <a:t>-&gt; </a:t>
            </a:r>
            <a:r>
              <a:rPr kumimoji="1" lang="en-US" altLang="zh-TW" u="sng" dirty="0"/>
              <a:t>2, </a:t>
            </a:r>
            <a:r>
              <a:rPr lang="en-US" altLang="zh-TW" u="sng" dirty="0"/>
              <a:t>3, 5, 6, 8</a:t>
            </a:r>
            <a:endParaRPr kumimoji="1" lang="zh-TW" altLang="en-US" dirty="0"/>
          </a:p>
        </p:txBody>
      </p:sp>
    </p:spTree>
    <p:extLst>
      <p:ext uri="{BB962C8B-B14F-4D97-AF65-F5344CB8AC3E}">
        <p14:creationId xmlns:p14="http://schemas.microsoft.com/office/powerpoint/2010/main" val="244167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2A0841-87CF-1344-9E3A-F46B8DB4CE38}"/>
              </a:ext>
            </a:extLst>
          </p:cNvPr>
          <p:cNvSpPr>
            <a:spLocks noGrp="1"/>
          </p:cNvSpPr>
          <p:nvPr>
            <p:ph type="title"/>
          </p:nvPr>
        </p:nvSpPr>
        <p:spPr/>
        <p:txBody>
          <a:bodyPr/>
          <a:lstStyle/>
          <a:p>
            <a:r>
              <a:rPr kumimoji="1" lang="en-US" altLang="zh-TW" dirty="0"/>
              <a:t>Ans: (b) merge sorting </a:t>
            </a:r>
            <a:endParaRPr kumimoji="1" lang="zh-TW" altLang="en-US" dirty="0"/>
          </a:p>
        </p:txBody>
      </p:sp>
      <p:sp>
        <p:nvSpPr>
          <p:cNvPr id="3" name="內容版面配置區 2">
            <a:extLst>
              <a:ext uri="{FF2B5EF4-FFF2-40B4-BE49-F238E27FC236}">
                <a16:creationId xmlns:a16="http://schemas.microsoft.com/office/drawing/2014/main" id="{F632A1E4-0B4C-7C42-BA6A-ED8CBF467BF1}"/>
              </a:ext>
            </a:extLst>
          </p:cNvPr>
          <p:cNvSpPr>
            <a:spLocks noGrp="1"/>
          </p:cNvSpPr>
          <p:nvPr>
            <p:ph idx="1"/>
          </p:nvPr>
        </p:nvSpPr>
        <p:spPr>
          <a:xfrm>
            <a:off x="838200" y="1825625"/>
            <a:ext cx="10515600" cy="4846638"/>
          </a:xfrm>
        </p:spPr>
        <p:txBody>
          <a:bodyPr/>
          <a:lstStyle/>
          <a:p>
            <a:r>
              <a:rPr lang="en-US" altLang="zh-TW" dirty="0"/>
              <a:t>50, 10, 90, 30, 70, 40, 80, 60, 20</a:t>
            </a:r>
          </a:p>
          <a:p>
            <a:endParaRPr kumimoji="1" lang="en-US" altLang="zh-TW" dirty="0"/>
          </a:p>
          <a:p>
            <a:r>
              <a:rPr lang="en-US" altLang="zh-TW" u="sng" dirty="0"/>
              <a:t>10, 50</a:t>
            </a:r>
            <a:r>
              <a:rPr lang="en-US" altLang="zh-TW" dirty="0"/>
              <a:t>, </a:t>
            </a:r>
            <a:r>
              <a:rPr lang="en-US" altLang="zh-TW" u="sng" dirty="0"/>
              <a:t>30, 90</a:t>
            </a:r>
            <a:r>
              <a:rPr lang="en-US" altLang="zh-TW" dirty="0"/>
              <a:t>, </a:t>
            </a:r>
            <a:r>
              <a:rPr lang="en-US" altLang="zh-TW" u="sng" dirty="0"/>
              <a:t>40, 70</a:t>
            </a:r>
            <a:r>
              <a:rPr lang="en-US" altLang="zh-TW" dirty="0"/>
              <a:t>, </a:t>
            </a:r>
            <a:r>
              <a:rPr lang="en-US" altLang="zh-TW" u="sng" dirty="0"/>
              <a:t>60, 80</a:t>
            </a:r>
            <a:r>
              <a:rPr lang="en-US" altLang="zh-TW" dirty="0"/>
              <a:t>, </a:t>
            </a:r>
            <a:r>
              <a:rPr lang="en-US" altLang="zh-TW" u="sng" dirty="0"/>
              <a:t>20</a:t>
            </a:r>
          </a:p>
          <a:p>
            <a:endParaRPr kumimoji="1" lang="en-US" altLang="zh-TW" u="sng" dirty="0"/>
          </a:p>
          <a:p>
            <a:r>
              <a:rPr lang="en-US" altLang="zh-TW" u="sng" dirty="0"/>
              <a:t>10, 30, 50, 90</a:t>
            </a:r>
            <a:r>
              <a:rPr lang="en-US" altLang="zh-TW" dirty="0"/>
              <a:t>, </a:t>
            </a:r>
            <a:r>
              <a:rPr lang="en-US" altLang="zh-TW" u="sng" dirty="0"/>
              <a:t>40, 60, 70, 80</a:t>
            </a:r>
            <a:r>
              <a:rPr lang="en-US" altLang="zh-TW" dirty="0"/>
              <a:t>, </a:t>
            </a:r>
            <a:r>
              <a:rPr lang="en-US" altLang="zh-TW" u="sng" dirty="0"/>
              <a:t>20</a:t>
            </a:r>
          </a:p>
          <a:p>
            <a:endParaRPr kumimoji="1" lang="en-US" altLang="zh-TW" u="sng" dirty="0"/>
          </a:p>
          <a:p>
            <a:r>
              <a:rPr lang="en-US" altLang="zh-TW" u="sng" dirty="0"/>
              <a:t>10, 30, 40, 50, 60, 70, 80, 90</a:t>
            </a:r>
            <a:r>
              <a:rPr lang="en-US" altLang="zh-TW" dirty="0"/>
              <a:t>, </a:t>
            </a:r>
            <a:r>
              <a:rPr lang="en-US" altLang="zh-TW" u="sng" dirty="0"/>
              <a:t>20</a:t>
            </a:r>
          </a:p>
          <a:p>
            <a:endParaRPr kumimoji="1" lang="en-US" altLang="zh-TW" u="sng" dirty="0"/>
          </a:p>
          <a:p>
            <a:r>
              <a:rPr lang="en-US" altLang="zh-TW" u="sng" dirty="0"/>
              <a:t>10, 20, 30, 40, 50, 60, 70, 80, 90</a:t>
            </a:r>
            <a:endParaRPr kumimoji="1" lang="zh-TW" altLang="en-US" u="sng" dirty="0"/>
          </a:p>
        </p:txBody>
      </p:sp>
      <p:cxnSp>
        <p:nvCxnSpPr>
          <p:cNvPr id="5" name="直線箭頭接點 4">
            <a:extLst>
              <a:ext uri="{FF2B5EF4-FFF2-40B4-BE49-F238E27FC236}">
                <a16:creationId xmlns:a16="http://schemas.microsoft.com/office/drawing/2014/main" id="{4E6B3872-FED4-8A43-9F16-6D8901C33EE6}"/>
              </a:ext>
            </a:extLst>
          </p:cNvPr>
          <p:cNvCxnSpPr>
            <a:cxnSpLocks/>
          </p:cNvCxnSpPr>
          <p:nvPr/>
        </p:nvCxnSpPr>
        <p:spPr>
          <a:xfrm>
            <a:off x="1312594" y="2236788"/>
            <a:ext cx="216169" cy="420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箭頭接點 7">
            <a:extLst>
              <a:ext uri="{FF2B5EF4-FFF2-40B4-BE49-F238E27FC236}">
                <a16:creationId xmlns:a16="http://schemas.microsoft.com/office/drawing/2014/main" id="{5351971D-16B1-E647-A3DF-C666F0C5422B}"/>
              </a:ext>
            </a:extLst>
          </p:cNvPr>
          <p:cNvCxnSpPr>
            <a:cxnSpLocks/>
          </p:cNvCxnSpPr>
          <p:nvPr/>
        </p:nvCxnSpPr>
        <p:spPr>
          <a:xfrm flipH="1">
            <a:off x="1728788" y="2236787"/>
            <a:ext cx="166284" cy="420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箭頭接點 9">
            <a:extLst>
              <a:ext uri="{FF2B5EF4-FFF2-40B4-BE49-F238E27FC236}">
                <a16:creationId xmlns:a16="http://schemas.microsoft.com/office/drawing/2014/main" id="{9CE6B3A3-AC29-C741-871C-EE040CA93B6D}"/>
              </a:ext>
            </a:extLst>
          </p:cNvPr>
          <p:cNvCxnSpPr>
            <a:cxnSpLocks/>
          </p:cNvCxnSpPr>
          <p:nvPr/>
        </p:nvCxnSpPr>
        <p:spPr>
          <a:xfrm>
            <a:off x="2369466" y="2236788"/>
            <a:ext cx="216169" cy="420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箭頭接點 10">
            <a:extLst>
              <a:ext uri="{FF2B5EF4-FFF2-40B4-BE49-F238E27FC236}">
                <a16:creationId xmlns:a16="http://schemas.microsoft.com/office/drawing/2014/main" id="{0527C117-69DF-5D40-A5B4-9B0E28291DF0}"/>
              </a:ext>
            </a:extLst>
          </p:cNvPr>
          <p:cNvCxnSpPr>
            <a:cxnSpLocks/>
          </p:cNvCxnSpPr>
          <p:nvPr/>
        </p:nvCxnSpPr>
        <p:spPr>
          <a:xfrm flipH="1">
            <a:off x="2785660" y="2236787"/>
            <a:ext cx="166284" cy="420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箭頭接點 17">
            <a:extLst>
              <a:ext uri="{FF2B5EF4-FFF2-40B4-BE49-F238E27FC236}">
                <a16:creationId xmlns:a16="http://schemas.microsoft.com/office/drawing/2014/main" id="{8240D65E-BA78-EA43-B761-0353E49ACD5C}"/>
              </a:ext>
            </a:extLst>
          </p:cNvPr>
          <p:cNvCxnSpPr>
            <a:cxnSpLocks/>
          </p:cNvCxnSpPr>
          <p:nvPr/>
        </p:nvCxnSpPr>
        <p:spPr>
          <a:xfrm>
            <a:off x="3521589" y="2236788"/>
            <a:ext cx="216169" cy="420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箭頭接點 18">
            <a:extLst>
              <a:ext uri="{FF2B5EF4-FFF2-40B4-BE49-F238E27FC236}">
                <a16:creationId xmlns:a16="http://schemas.microsoft.com/office/drawing/2014/main" id="{207F5135-5B53-2E45-A1FB-0459C99A1636}"/>
              </a:ext>
            </a:extLst>
          </p:cNvPr>
          <p:cNvCxnSpPr>
            <a:cxnSpLocks/>
          </p:cNvCxnSpPr>
          <p:nvPr/>
        </p:nvCxnSpPr>
        <p:spPr>
          <a:xfrm flipH="1">
            <a:off x="3937783" y="2236787"/>
            <a:ext cx="166284" cy="420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箭頭接點 22">
            <a:extLst>
              <a:ext uri="{FF2B5EF4-FFF2-40B4-BE49-F238E27FC236}">
                <a16:creationId xmlns:a16="http://schemas.microsoft.com/office/drawing/2014/main" id="{BCF42509-AF5A-8B48-962D-A04CBD852428}"/>
              </a:ext>
            </a:extLst>
          </p:cNvPr>
          <p:cNvCxnSpPr>
            <a:cxnSpLocks/>
          </p:cNvCxnSpPr>
          <p:nvPr/>
        </p:nvCxnSpPr>
        <p:spPr>
          <a:xfrm>
            <a:off x="4549763" y="2236788"/>
            <a:ext cx="216169" cy="420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箭頭接點 23">
            <a:extLst>
              <a:ext uri="{FF2B5EF4-FFF2-40B4-BE49-F238E27FC236}">
                <a16:creationId xmlns:a16="http://schemas.microsoft.com/office/drawing/2014/main" id="{369E395A-B108-AA4D-BFB5-55667B8D30E2}"/>
              </a:ext>
            </a:extLst>
          </p:cNvPr>
          <p:cNvCxnSpPr>
            <a:cxnSpLocks/>
          </p:cNvCxnSpPr>
          <p:nvPr/>
        </p:nvCxnSpPr>
        <p:spPr>
          <a:xfrm flipH="1">
            <a:off x="4965957" y="2236787"/>
            <a:ext cx="166284" cy="420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箭頭接點 24">
            <a:extLst>
              <a:ext uri="{FF2B5EF4-FFF2-40B4-BE49-F238E27FC236}">
                <a16:creationId xmlns:a16="http://schemas.microsoft.com/office/drawing/2014/main" id="{49EF2B0E-85EE-064E-940D-8A8758474258}"/>
              </a:ext>
            </a:extLst>
          </p:cNvPr>
          <p:cNvCxnSpPr>
            <a:cxnSpLocks/>
          </p:cNvCxnSpPr>
          <p:nvPr/>
        </p:nvCxnSpPr>
        <p:spPr>
          <a:xfrm>
            <a:off x="5638800" y="2251074"/>
            <a:ext cx="0" cy="406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箭頭接點 26">
            <a:extLst>
              <a:ext uri="{FF2B5EF4-FFF2-40B4-BE49-F238E27FC236}">
                <a16:creationId xmlns:a16="http://schemas.microsoft.com/office/drawing/2014/main" id="{8F0D47DA-588B-BE4C-973B-268EC6E6D304}"/>
              </a:ext>
            </a:extLst>
          </p:cNvPr>
          <p:cNvCxnSpPr>
            <a:cxnSpLocks/>
          </p:cNvCxnSpPr>
          <p:nvPr/>
        </p:nvCxnSpPr>
        <p:spPr>
          <a:xfrm>
            <a:off x="1793002" y="3429001"/>
            <a:ext cx="216169" cy="420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箭頭接點 27">
            <a:extLst>
              <a:ext uri="{FF2B5EF4-FFF2-40B4-BE49-F238E27FC236}">
                <a16:creationId xmlns:a16="http://schemas.microsoft.com/office/drawing/2014/main" id="{44A7975C-55DA-7F49-83F3-9F611B709D82}"/>
              </a:ext>
            </a:extLst>
          </p:cNvPr>
          <p:cNvCxnSpPr>
            <a:cxnSpLocks/>
          </p:cNvCxnSpPr>
          <p:nvPr/>
        </p:nvCxnSpPr>
        <p:spPr>
          <a:xfrm flipH="1">
            <a:off x="2209196" y="3429000"/>
            <a:ext cx="166284" cy="420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箭頭接點 31">
            <a:extLst>
              <a:ext uri="{FF2B5EF4-FFF2-40B4-BE49-F238E27FC236}">
                <a16:creationId xmlns:a16="http://schemas.microsoft.com/office/drawing/2014/main" id="{4A9034FB-5DA5-E541-BD4F-4E14BF64625E}"/>
              </a:ext>
            </a:extLst>
          </p:cNvPr>
          <p:cNvCxnSpPr>
            <a:cxnSpLocks/>
          </p:cNvCxnSpPr>
          <p:nvPr/>
        </p:nvCxnSpPr>
        <p:spPr>
          <a:xfrm>
            <a:off x="3907876" y="3429001"/>
            <a:ext cx="216169" cy="420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箭頭接點 32">
            <a:extLst>
              <a:ext uri="{FF2B5EF4-FFF2-40B4-BE49-F238E27FC236}">
                <a16:creationId xmlns:a16="http://schemas.microsoft.com/office/drawing/2014/main" id="{38C945A7-0EA8-EA45-AD7E-026302DBC6E0}"/>
              </a:ext>
            </a:extLst>
          </p:cNvPr>
          <p:cNvCxnSpPr>
            <a:cxnSpLocks/>
          </p:cNvCxnSpPr>
          <p:nvPr/>
        </p:nvCxnSpPr>
        <p:spPr>
          <a:xfrm flipH="1">
            <a:off x="4324070" y="3429000"/>
            <a:ext cx="166284" cy="420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箭頭接點 33">
            <a:extLst>
              <a:ext uri="{FF2B5EF4-FFF2-40B4-BE49-F238E27FC236}">
                <a16:creationId xmlns:a16="http://schemas.microsoft.com/office/drawing/2014/main" id="{A50793D5-10C4-6F41-8C99-3D6AFA786810}"/>
              </a:ext>
            </a:extLst>
          </p:cNvPr>
          <p:cNvCxnSpPr>
            <a:cxnSpLocks/>
          </p:cNvCxnSpPr>
          <p:nvPr/>
        </p:nvCxnSpPr>
        <p:spPr>
          <a:xfrm>
            <a:off x="5638800" y="3429000"/>
            <a:ext cx="0" cy="406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箭頭接點 34">
            <a:extLst>
              <a:ext uri="{FF2B5EF4-FFF2-40B4-BE49-F238E27FC236}">
                <a16:creationId xmlns:a16="http://schemas.microsoft.com/office/drawing/2014/main" id="{55CDE275-59CA-0C4C-B552-D719FA2AD092}"/>
              </a:ext>
            </a:extLst>
          </p:cNvPr>
          <p:cNvCxnSpPr>
            <a:cxnSpLocks/>
          </p:cNvCxnSpPr>
          <p:nvPr/>
        </p:nvCxnSpPr>
        <p:spPr>
          <a:xfrm>
            <a:off x="2878247" y="4438651"/>
            <a:ext cx="216169" cy="420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箭頭接點 35">
            <a:extLst>
              <a:ext uri="{FF2B5EF4-FFF2-40B4-BE49-F238E27FC236}">
                <a16:creationId xmlns:a16="http://schemas.microsoft.com/office/drawing/2014/main" id="{0F1B512B-A68A-CC4F-959A-62FFCA7424A1}"/>
              </a:ext>
            </a:extLst>
          </p:cNvPr>
          <p:cNvCxnSpPr>
            <a:cxnSpLocks/>
          </p:cNvCxnSpPr>
          <p:nvPr/>
        </p:nvCxnSpPr>
        <p:spPr>
          <a:xfrm flipH="1">
            <a:off x="3294441" y="4438650"/>
            <a:ext cx="166284" cy="420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箭頭接點 36">
            <a:extLst>
              <a:ext uri="{FF2B5EF4-FFF2-40B4-BE49-F238E27FC236}">
                <a16:creationId xmlns:a16="http://schemas.microsoft.com/office/drawing/2014/main" id="{D1CAA656-B30C-5543-BDEB-0EB0ABFAD9F1}"/>
              </a:ext>
            </a:extLst>
          </p:cNvPr>
          <p:cNvCxnSpPr>
            <a:cxnSpLocks/>
          </p:cNvCxnSpPr>
          <p:nvPr/>
        </p:nvCxnSpPr>
        <p:spPr>
          <a:xfrm>
            <a:off x="5633432" y="4438650"/>
            <a:ext cx="0" cy="406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箭頭接點 37">
            <a:extLst>
              <a:ext uri="{FF2B5EF4-FFF2-40B4-BE49-F238E27FC236}">
                <a16:creationId xmlns:a16="http://schemas.microsoft.com/office/drawing/2014/main" id="{1D10560B-0E8B-194B-888C-E74061157A85}"/>
              </a:ext>
            </a:extLst>
          </p:cNvPr>
          <p:cNvCxnSpPr>
            <a:cxnSpLocks/>
          </p:cNvCxnSpPr>
          <p:nvPr/>
        </p:nvCxnSpPr>
        <p:spPr>
          <a:xfrm>
            <a:off x="5025529" y="5391151"/>
            <a:ext cx="216169" cy="420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箭頭接點 38">
            <a:extLst>
              <a:ext uri="{FF2B5EF4-FFF2-40B4-BE49-F238E27FC236}">
                <a16:creationId xmlns:a16="http://schemas.microsoft.com/office/drawing/2014/main" id="{2BF00FC2-7EE2-C949-8385-155FA5318502}"/>
              </a:ext>
            </a:extLst>
          </p:cNvPr>
          <p:cNvCxnSpPr>
            <a:cxnSpLocks/>
          </p:cNvCxnSpPr>
          <p:nvPr/>
        </p:nvCxnSpPr>
        <p:spPr>
          <a:xfrm flipH="1">
            <a:off x="5441723" y="5391150"/>
            <a:ext cx="166284" cy="420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270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2663</TotalTime>
  <Words>3532</Words>
  <Application>Microsoft Macintosh PowerPoint</Application>
  <PresentationFormat>寬螢幕</PresentationFormat>
  <Paragraphs>229</Paragraphs>
  <Slides>27</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27</vt:i4>
      </vt:variant>
    </vt:vector>
  </HeadingPairs>
  <TitlesOfParts>
    <vt:vector size="32" baseType="lpstr">
      <vt:lpstr>Arial</vt:lpstr>
      <vt:lpstr>Calibri</vt:lpstr>
      <vt:lpstr>Calibri Light</vt:lpstr>
      <vt:lpstr>Cambria Math</vt:lpstr>
      <vt:lpstr>Office 佈景主題</vt:lpstr>
      <vt:lpstr>HW: 11/24 Ch. 7.1-4 Sorting</vt:lpstr>
      <vt:lpstr>Q1</vt:lpstr>
      <vt:lpstr>Ans 1: </vt:lpstr>
      <vt:lpstr>For example: the guess number is 33 and the range is 1 to 100.</vt:lpstr>
      <vt:lpstr>Q2</vt:lpstr>
      <vt:lpstr>Ans: </vt:lpstr>
      <vt:lpstr>Q3</vt:lpstr>
      <vt:lpstr>Ans: (a) insertion sorting</vt:lpstr>
      <vt:lpstr>Ans: (b) merge sorting </vt:lpstr>
      <vt:lpstr>Q4</vt:lpstr>
      <vt:lpstr>Ans: The pivot could be either the array element containing 7 or 9.  (a)</vt:lpstr>
      <vt:lpstr>Q5</vt:lpstr>
      <vt:lpstr>Ans is (c) t1&gt;t2  </vt:lpstr>
      <vt:lpstr>Q6</vt:lpstr>
      <vt:lpstr>Ans</vt:lpstr>
      <vt:lpstr>Q7</vt:lpstr>
      <vt:lpstr>Q7</vt:lpstr>
      <vt:lpstr>Ans (a)</vt:lpstr>
      <vt:lpstr>Ans (b)</vt:lpstr>
      <vt:lpstr>Q7</vt:lpstr>
      <vt:lpstr>Q7</vt:lpstr>
      <vt:lpstr>Ans (c)</vt:lpstr>
      <vt:lpstr>Ans (c)</vt:lpstr>
      <vt:lpstr>Q8</vt:lpstr>
      <vt:lpstr>Ans </vt:lpstr>
      <vt:lpstr>Q9</vt:lpstr>
      <vt:lpstr>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 11/24 Ch. 7.1-4 Sorting</dc:title>
  <dc:creator>Microsoft Office User</dc:creator>
  <cp:lastModifiedBy>Microsoft Office User</cp:lastModifiedBy>
  <cp:revision>34</cp:revision>
  <dcterms:created xsi:type="dcterms:W3CDTF">2020-11-21T12:40:15Z</dcterms:created>
  <dcterms:modified xsi:type="dcterms:W3CDTF">2020-11-23T23:57:44Z</dcterms:modified>
</cp:coreProperties>
</file>