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4" r:id="rId7"/>
    <p:sldId id="260" r:id="rId8"/>
    <p:sldId id="265" r:id="rId9"/>
    <p:sldId id="261" r:id="rId10"/>
    <p:sldId id="270" r:id="rId11"/>
    <p:sldId id="262" r:id="rId12"/>
    <p:sldId id="271" r:id="rId13"/>
    <p:sldId id="263" r:id="rId14"/>
    <p:sldId id="267" r:id="rId15"/>
    <p:sldId id="268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09"/>
  </p:normalViewPr>
  <p:slideViewPr>
    <p:cSldViewPr snapToGrid="0" snapToObjects="1">
      <p:cViewPr varScale="1">
        <p:scale>
          <a:sx n="114" d="100"/>
          <a:sy n="114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8DBAA8-6A7D-BC42-B252-A8EDDE61C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E4E524C-CD1D-594E-BEEF-B5646DFF8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74B4AF-FDA3-8C4E-9A9E-BC0C480E3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56F3-3D5A-8948-B774-B183DD7B9560}" type="datetimeFigureOut">
              <a:rPr kumimoji="1" lang="zh-TW" altLang="en-US" smtClean="0"/>
              <a:t>2020/12/1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F461C19-6A9D-8540-99AB-8034C5F01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1170E0-09D7-5444-8770-F594B17D9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61A4-8038-4A4F-9A36-FFD5B3D0BAF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72976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DE7335-6D4D-0B45-B194-00F5A063C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1069BFD-72D9-FD4A-8CDA-461F6FBBE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B566FD-3557-AA45-BB82-17E441567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56F3-3D5A-8948-B774-B183DD7B9560}" type="datetimeFigureOut">
              <a:rPr kumimoji="1" lang="zh-TW" altLang="en-US" smtClean="0"/>
              <a:t>2020/12/1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4C96FF-566C-E34E-B8B7-A203A9833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5B52C0-8D7A-1E49-9B35-10119AE3A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61A4-8038-4A4F-9A36-FFD5B3D0BAF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83215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35E2355-34C9-F546-9CEE-EF7D722D96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C024E87-E59F-B443-9971-75E6C4401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BB43D00-3A92-3443-BF86-B767208C1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56F3-3D5A-8948-B774-B183DD7B9560}" type="datetimeFigureOut">
              <a:rPr kumimoji="1" lang="zh-TW" altLang="en-US" smtClean="0"/>
              <a:t>2020/12/1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F0C17E-BC10-BD44-A5E9-FE9293DBF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34FA48-A7BC-2543-ADCF-98605C92E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61A4-8038-4A4F-9A36-FFD5B3D0BAF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7988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D24472-9116-E342-A9C6-71D673C44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8D0585-AB02-4A4A-A085-10AA2C06F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FE77CDD-00B8-8547-B87A-D85B4863D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56F3-3D5A-8948-B774-B183DD7B9560}" type="datetimeFigureOut">
              <a:rPr kumimoji="1" lang="zh-TW" altLang="en-US" smtClean="0"/>
              <a:t>2020/12/1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8D60281-026B-E64F-80CE-D2001AEF8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1CABB1-5A17-DB43-B588-387C84926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61A4-8038-4A4F-9A36-FFD5B3D0BAF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13835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8424B6-2799-A741-BE8F-80CD7CCBF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BD16894-8148-844A-9E2F-823E05E41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6E7AA7-9BB7-D346-BB84-CFD8CEEC2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56F3-3D5A-8948-B774-B183DD7B9560}" type="datetimeFigureOut">
              <a:rPr kumimoji="1" lang="zh-TW" altLang="en-US" smtClean="0"/>
              <a:t>2020/12/1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A8CB68-A0A7-F248-95A0-9A7061D65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9E3DA52-9E7F-6948-A554-183A7291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61A4-8038-4A4F-9A36-FFD5B3D0BAF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1324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C95106-9290-8847-87DB-AA49ACED4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783A42-19AA-5347-ABED-DF576B12BB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5AABBDD-6833-AA4B-AAE7-499A67CB38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26DCE97-818F-4742-A71B-70803648F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56F3-3D5A-8948-B774-B183DD7B9560}" type="datetimeFigureOut">
              <a:rPr kumimoji="1" lang="zh-TW" altLang="en-US" smtClean="0"/>
              <a:t>2020/12/1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67624D7-5ABF-074F-85F3-CEF759C85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ED1AED3-FF7C-0F46-894E-C313A5962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61A4-8038-4A4F-9A36-FFD5B3D0BAF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29542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E1AF86-AC02-B94B-87D1-22756B0F9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03F1BEB-C887-1B4D-B242-99258E533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42ABD67-52DE-1A45-9042-ED7F6070D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7A04D84-D47C-084E-87FE-F36271A0BF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B398C37-180B-A940-9DE3-F0FBEC6785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8B7846F-FFAD-5347-8180-1FB29B563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56F3-3D5A-8948-B774-B183DD7B9560}" type="datetimeFigureOut">
              <a:rPr kumimoji="1" lang="zh-TW" altLang="en-US" smtClean="0"/>
              <a:t>2020/12/1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BB7DF3B-F2A2-DF4B-928D-8A651DE90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1C27B71-46AA-7B45-9B01-966B51B33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61A4-8038-4A4F-9A36-FFD5B3D0BAF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34008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576601-669B-DE43-AC34-328C0077E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D3ED2B1-0231-6144-95A1-CD67B49BD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56F3-3D5A-8948-B774-B183DD7B9560}" type="datetimeFigureOut">
              <a:rPr kumimoji="1" lang="zh-TW" altLang="en-US" smtClean="0"/>
              <a:t>2020/12/1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E983A23-AE48-6744-B5EB-4A57DDBAD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2DB2C47-2F71-9A4F-8B3D-71D871649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61A4-8038-4A4F-9A36-FFD5B3D0BAF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20616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04A9975-21CA-3942-B7DE-BAAC2FC6C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56F3-3D5A-8948-B774-B183DD7B9560}" type="datetimeFigureOut">
              <a:rPr kumimoji="1" lang="zh-TW" altLang="en-US" smtClean="0"/>
              <a:t>2020/12/1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ED914E7-620D-5048-8AD5-B57736700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39201DD-094E-704D-B1D1-4C4F86D59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61A4-8038-4A4F-9A36-FFD5B3D0BAF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06841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777CEB-A48C-2C49-8C04-B21F42EE4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DE6FF5-1E89-924D-A6F3-47AF6354A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EE0DF7F-150B-7640-94B5-2B11140636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6C51090-2630-CA41-B6E9-6A7380998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56F3-3D5A-8948-B774-B183DD7B9560}" type="datetimeFigureOut">
              <a:rPr kumimoji="1" lang="zh-TW" altLang="en-US" smtClean="0"/>
              <a:t>2020/12/1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CD8FA42-8F19-B24D-9865-0A208A124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82AC61C-779C-E746-B2A3-A30C1FBE8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61A4-8038-4A4F-9A36-FFD5B3D0BAF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28623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DA5E61-3B93-2343-9C3B-9070912BC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C4B73FB-A3FC-774E-AF99-C746BB0C62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44FCD8C-7018-0643-A193-372AFCEF9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9263100-931D-AE43-AF77-D41388808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56F3-3D5A-8948-B774-B183DD7B9560}" type="datetimeFigureOut">
              <a:rPr kumimoji="1" lang="zh-TW" altLang="en-US" smtClean="0"/>
              <a:t>2020/12/1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9C08CCE-59A4-A64A-B23D-669F1A43C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6E6D216-C088-6346-938D-3FF3B3467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C61A4-8038-4A4F-9A36-FFD5B3D0BAF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69483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EFDAD9A-B75E-AE40-8511-EA8F35A94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35162E6-974D-134D-8C62-9FDB7389E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E343E3-B668-4E4D-8720-F543BA185F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456F3-3D5A-8948-B774-B183DD7B9560}" type="datetimeFigureOut">
              <a:rPr kumimoji="1" lang="zh-TW" altLang="en-US" smtClean="0"/>
              <a:t>2020/12/1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1A3F78-3D35-0F4A-B8BB-C895DD4226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44ACFE-F65F-C148-BF73-C16CC3C8E0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C61A4-8038-4A4F-9A36-FFD5B3D0BAF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9656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cornell.edu/courses/cs3110/2012sp/lectures/lec20-master/mm-proof.pd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F3E300-96E4-1C48-8748-EF0DA43C6D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" altLang="zh-TW" dirty="0"/>
              <a:t>Ch. 7.5-6 Sorting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3F4826F-5608-A04F-9F0E-D1E15E2180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97461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2495BA-0A6E-804E-B837-6505A8AE2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Ans: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190E51-3187-D242-A203-B02D5B4A2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570" y="1792172"/>
            <a:ext cx="11498766" cy="4351338"/>
          </a:xfrm>
        </p:spPr>
        <p:txBody>
          <a:bodyPr>
            <a:normAutofit/>
          </a:bodyPr>
          <a:lstStyle/>
          <a:p>
            <a:r>
              <a:rPr lang="en-US" altLang="zh-TW" sz="2000" dirty="0"/>
              <a:t>12, 2, 16, 30, 8, 28, 4, 10, 20, 6, 18</a:t>
            </a:r>
            <a:endParaRPr lang="en" altLang="zh-TW" sz="2000" dirty="0"/>
          </a:p>
          <a:p>
            <a:r>
              <a:rPr lang="en" altLang="zh-TW" sz="2000" dirty="0"/>
              <a:t>partial result: 2 12 partial result: 16 30 partial result: 8 28 partial result: 4 10 partial result: 6 20</a:t>
            </a:r>
          </a:p>
          <a:p>
            <a:r>
              <a:rPr lang="en" altLang="zh-TW" sz="2000" dirty="0"/>
              <a:t>partial result: 2 12 16 30 partial result: 4 8 10 28 partial result: 6 18 20</a:t>
            </a:r>
          </a:p>
          <a:p>
            <a:r>
              <a:rPr lang="en" altLang="zh-TW" sz="2000" dirty="0"/>
              <a:t>partial result: 2 4 8 10 12 16 28 30 partial result: 6 18 20</a:t>
            </a:r>
          </a:p>
          <a:p>
            <a:r>
              <a:rPr lang="en" altLang="zh-TW" sz="2000" dirty="0"/>
              <a:t>partial result: 2 4 6 8 10 12 16 18 20 28 30</a:t>
            </a:r>
            <a:r>
              <a:rPr lang="en" altLang="zh-TW" dirty="0"/>
              <a:t>                                                                                  </a:t>
            </a:r>
          </a:p>
          <a:p>
            <a:endParaRPr lang="en" altLang="zh-TW" sz="2000" dirty="0"/>
          </a:p>
          <a:p>
            <a:endParaRPr lang="en" altLang="zh-TW" sz="2000" dirty="0"/>
          </a:p>
          <a:p>
            <a:endParaRPr lang="en" altLang="zh-TW" sz="2000" dirty="0"/>
          </a:p>
          <a:p>
            <a:endParaRPr lang="en" altLang="zh-TW" sz="2000" dirty="0"/>
          </a:p>
          <a:p>
            <a:endParaRPr kumimoji="1" lang="en" altLang="zh-TW" sz="2000" dirty="0"/>
          </a:p>
          <a:p>
            <a:endParaRPr kumimoji="1"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93033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9BB3C8-A3F5-9B48-B7B7-5AF5D1C40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Q5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A7A36C-F471-5640-AD41-8BBF36B20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Suppose that we use Program 7.11 to obtain a Merge Sort function. Is the  resulting function a stable sort? (Recursive merge sort)</a:t>
            </a:r>
            <a:endParaRPr lang="zh-TW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1037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4F2932-3689-7E47-ADDF-1FB86CA7C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674" y="-170134"/>
            <a:ext cx="10515600" cy="1325563"/>
          </a:xfrm>
        </p:spPr>
        <p:txBody>
          <a:bodyPr/>
          <a:lstStyle/>
          <a:p>
            <a:r>
              <a:rPr kumimoji="1" lang="en-US" altLang="zh-TW" dirty="0"/>
              <a:t>Ans: </a:t>
            </a:r>
            <a:r>
              <a:rPr lang="en-US" altLang="zh-TW" dirty="0"/>
              <a:t>check if merge sort is </a:t>
            </a:r>
            <a:r>
              <a:rPr kumimoji="1" lang="en-US" altLang="zh-TW" dirty="0"/>
              <a:t>stable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A12731-D9C8-D446-8F8E-E55532195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20840"/>
            <a:ext cx="10515600" cy="4351338"/>
          </a:xfrm>
        </p:spPr>
        <p:txBody>
          <a:bodyPr>
            <a:normAutofit/>
          </a:bodyPr>
          <a:lstStyle/>
          <a:p>
            <a:r>
              <a:rPr kumimoji="1" lang="en-US" altLang="zh-TW" sz="2000" dirty="0"/>
              <a:t>Assume merge two subarray: </a:t>
            </a:r>
          </a:p>
          <a:p>
            <a:r>
              <a:rPr kumimoji="1" lang="en-US" altLang="zh-TW" sz="2000" dirty="0"/>
              <a:t>[20 30a 40 50] [30b 60 70 90]</a:t>
            </a:r>
          </a:p>
          <a:p>
            <a:endParaRPr kumimoji="1" lang="en-US" altLang="zh-TW" sz="2000" dirty="0"/>
          </a:p>
          <a:p>
            <a:pPr marL="0" indent="0">
              <a:buNone/>
            </a:pPr>
            <a:r>
              <a:rPr kumimoji="1" lang="en-US" altLang="zh-TW" sz="2000" dirty="0"/>
              <a:t>-&gt; [20 30a 30b …..]</a:t>
            </a:r>
            <a:endParaRPr kumimoji="1" lang="zh-TW" altLang="en-US" sz="2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6E3E373-6A31-2744-8B94-8CFDAF0D206A}"/>
              </a:ext>
            </a:extLst>
          </p:cNvPr>
          <p:cNvSpPr/>
          <p:nvPr/>
        </p:nvSpPr>
        <p:spPr>
          <a:xfrm>
            <a:off x="4148255" y="3221269"/>
            <a:ext cx="761814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" altLang="zh-TW" dirty="0">
                <a:latin typeface="Consolas" panose="020B0609020204030204" pitchFamily="49" charset="0"/>
              </a:rPr>
              <a:t>while (</a:t>
            </a:r>
            <a:r>
              <a:rPr lang="en" altLang="zh-TW" dirty="0" err="1">
                <a:latin typeface="Consolas" panose="020B0609020204030204" pitchFamily="49" charset="0"/>
              </a:rPr>
              <a:t>Left_index</a:t>
            </a:r>
            <a:r>
              <a:rPr lang="en" altLang="zh-TW" dirty="0">
                <a:latin typeface="Consolas" panose="020B0609020204030204" pitchFamily="49" charset="0"/>
              </a:rPr>
              <a:t> &lt; </a:t>
            </a:r>
            <a:r>
              <a:rPr lang="en" altLang="zh-TW" dirty="0" err="1">
                <a:latin typeface="Consolas" panose="020B0609020204030204" pitchFamily="49" charset="0"/>
              </a:rPr>
              <a:t>Left_size</a:t>
            </a:r>
            <a:r>
              <a:rPr lang="en" altLang="zh-TW" dirty="0">
                <a:latin typeface="Consolas" panose="020B0609020204030204" pitchFamily="49" charset="0"/>
              </a:rPr>
              <a:t> &amp;&amp; </a:t>
            </a:r>
            <a:r>
              <a:rPr lang="en" altLang="zh-TW" dirty="0" err="1">
                <a:latin typeface="Consolas" panose="020B0609020204030204" pitchFamily="49" charset="0"/>
              </a:rPr>
              <a:t>Right_index</a:t>
            </a:r>
            <a:r>
              <a:rPr lang="en" altLang="zh-TW" dirty="0">
                <a:latin typeface="Consolas" panose="020B0609020204030204" pitchFamily="49" charset="0"/>
              </a:rPr>
              <a:t> &lt; </a:t>
            </a:r>
            <a:r>
              <a:rPr lang="en" altLang="zh-TW" dirty="0" err="1">
                <a:latin typeface="Consolas" panose="020B0609020204030204" pitchFamily="49" charset="0"/>
              </a:rPr>
              <a:t>Right_size</a:t>
            </a:r>
            <a:r>
              <a:rPr lang="en" altLang="zh-TW" dirty="0">
                <a:latin typeface="Consolas" panose="020B0609020204030204" pitchFamily="49" charset="0"/>
              </a:rPr>
              <a:t>) {</a:t>
            </a:r>
          </a:p>
          <a:p>
            <a:pPr fontAlgn="base"/>
            <a:r>
              <a:rPr lang="en" altLang="zh-TW" dirty="0">
                <a:latin typeface="Consolas" panose="020B0609020204030204" pitchFamily="49" charset="0"/>
              </a:rPr>
              <a:t>        if (</a:t>
            </a:r>
            <a:r>
              <a:rPr lang="en" altLang="zh-TW" dirty="0" err="1">
                <a:latin typeface="Consolas" panose="020B0609020204030204" pitchFamily="49" charset="0"/>
              </a:rPr>
              <a:t>Left_temp</a:t>
            </a:r>
            <a:r>
              <a:rPr lang="en" altLang="zh-TW" dirty="0">
                <a:latin typeface="Consolas" panose="020B0609020204030204" pitchFamily="49" charset="0"/>
              </a:rPr>
              <a:t>[</a:t>
            </a:r>
            <a:r>
              <a:rPr lang="en" altLang="zh-TW" dirty="0" err="1">
                <a:latin typeface="Consolas" panose="020B0609020204030204" pitchFamily="49" charset="0"/>
              </a:rPr>
              <a:t>i</a:t>
            </a:r>
            <a:r>
              <a:rPr lang="en" altLang="zh-TW" dirty="0">
                <a:latin typeface="Consolas" panose="020B0609020204030204" pitchFamily="49" charset="0"/>
              </a:rPr>
              <a:t>] &lt;= </a:t>
            </a:r>
            <a:r>
              <a:rPr lang="en" altLang="zh-TW" dirty="0" err="1">
                <a:latin typeface="Consolas" panose="020B0609020204030204" pitchFamily="49" charset="0"/>
              </a:rPr>
              <a:t>Right_temp</a:t>
            </a:r>
            <a:r>
              <a:rPr lang="en" altLang="zh-TW" dirty="0">
                <a:latin typeface="Consolas" panose="020B0609020204030204" pitchFamily="49" charset="0"/>
              </a:rPr>
              <a:t>[j]) {</a:t>
            </a:r>
          </a:p>
          <a:p>
            <a:pPr fontAlgn="base"/>
            <a:r>
              <a:rPr lang="en" altLang="zh-TW" dirty="0">
                <a:latin typeface="Consolas" panose="020B0609020204030204" pitchFamily="49" charset="0"/>
              </a:rPr>
              <a:t>            </a:t>
            </a:r>
            <a:r>
              <a:rPr lang="en" altLang="zh-TW" dirty="0" err="1">
                <a:latin typeface="Consolas" panose="020B0609020204030204" pitchFamily="49" charset="0"/>
              </a:rPr>
              <a:t>arr</a:t>
            </a:r>
            <a:r>
              <a:rPr lang="en" altLang="zh-TW" dirty="0">
                <a:latin typeface="Consolas" panose="020B0609020204030204" pitchFamily="49" charset="0"/>
              </a:rPr>
              <a:t>[</a:t>
            </a:r>
            <a:r>
              <a:rPr lang="en" altLang="zh-TW" dirty="0" err="1">
                <a:latin typeface="Consolas" panose="020B0609020204030204" pitchFamily="49" charset="0"/>
              </a:rPr>
              <a:t>merge_index</a:t>
            </a:r>
            <a:r>
              <a:rPr lang="en" altLang="zh-TW" dirty="0">
                <a:latin typeface="Consolas" panose="020B0609020204030204" pitchFamily="49" charset="0"/>
              </a:rPr>
              <a:t>] = </a:t>
            </a:r>
            <a:r>
              <a:rPr lang="en" altLang="zh-TW" dirty="0" err="1">
                <a:latin typeface="Consolas" panose="020B0609020204030204" pitchFamily="49" charset="0"/>
              </a:rPr>
              <a:t>Left_temp</a:t>
            </a:r>
            <a:r>
              <a:rPr lang="en" altLang="zh-TW" dirty="0">
                <a:latin typeface="Consolas" panose="020B0609020204030204" pitchFamily="49" charset="0"/>
              </a:rPr>
              <a:t>[</a:t>
            </a:r>
            <a:r>
              <a:rPr lang="en" altLang="zh-TW" dirty="0" err="1">
                <a:latin typeface="Consolas" panose="020B0609020204030204" pitchFamily="49" charset="0"/>
              </a:rPr>
              <a:t>i</a:t>
            </a:r>
            <a:r>
              <a:rPr lang="en" altLang="zh-TW" dirty="0">
                <a:latin typeface="Consolas" panose="020B0609020204030204" pitchFamily="49" charset="0"/>
              </a:rPr>
              <a:t>];</a:t>
            </a:r>
          </a:p>
          <a:p>
            <a:pPr fontAlgn="base"/>
            <a:r>
              <a:rPr lang="en" altLang="zh-TW" dirty="0">
                <a:latin typeface="Consolas" panose="020B0609020204030204" pitchFamily="49" charset="0"/>
              </a:rPr>
              <a:t>            </a:t>
            </a:r>
            <a:r>
              <a:rPr lang="en" altLang="zh-TW" dirty="0" err="1">
                <a:latin typeface="Consolas" panose="020B0609020204030204" pitchFamily="49" charset="0"/>
              </a:rPr>
              <a:t>Left_index</a:t>
            </a:r>
            <a:r>
              <a:rPr lang="en" altLang="zh-TW" dirty="0">
                <a:latin typeface="Consolas" panose="020B0609020204030204" pitchFamily="49" charset="0"/>
              </a:rPr>
              <a:t>++;</a:t>
            </a:r>
          </a:p>
          <a:p>
            <a:pPr fontAlgn="base"/>
            <a:r>
              <a:rPr lang="en" altLang="zh-TW" dirty="0">
                <a:latin typeface="Consolas" panose="020B0609020204030204" pitchFamily="49" charset="0"/>
              </a:rPr>
              <a:t>        }</a:t>
            </a:r>
          </a:p>
          <a:p>
            <a:pPr fontAlgn="base"/>
            <a:r>
              <a:rPr lang="en" altLang="zh-TW" dirty="0">
                <a:latin typeface="Consolas" panose="020B0609020204030204" pitchFamily="49" charset="0"/>
              </a:rPr>
              <a:t>        else {</a:t>
            </a:r>
          </a:p>
          <a:p>
            <a:pPr fontAlgn="base"/>
            <a:r>
              <a:rPr lang="en" altLang="zh-TW" dirty="0">
                <a:latin typeface="Consolas" panose="020B0609020204030204" pitchFamily="49" charset="0"/>
              </a:rPr>
              <a:t>            </a:t>
            </a:r>
            <a:r>
              <a:rPr lang="en" altLang="zh-TW" dirty="0" err="1">
                <a:latin typeface="Consolas" panose="020B0609020204030204" pitchFamily="49" charset="0"/>
              </a:rPr>
              <a:t>arr</a:t>
            </a:r>
            <a:r>
              <a:rPr lang="en" altLang="zh-TW" dirty="0">
                <a:latin typeface="Consolas" panose="020B0609020204030204" pitchFamily="49" charset="0"/>
              </a:rPr>
              <a:t>[</a:t>
            </a:r>
            <a:r>
              <a:rPr lang="en" altLang="zh-TW" dirty="0" err="1">
                <a:latin typeface="Consolas" panose="020B0609020204030204" pitchFamily="49" charset="0"/>
              </a:rPr>
              <a:t>merge_index</a:t>
            </a:r>
            <a:r>
              <a:rPr lang="en" altLang="zh-TW" dirty="0">
                <a:latin typeface="Consolas" panose="020B0609020204030204" pitchFamily="49" charset="0"/>
              </a:rPr>
              <a:t>] = </a:t>
            </a:r>
            <a:r>
              <a:rPr lang="en" altLang="zh-TW" dirty="0" err="1">
                <a:latin typeface="Consolas" panose="020B0609020204030204" pitchFamily="49" charset="0"/>
              </a:rPr>
              <a:t>Right_temp</a:t>
            </a:r>
            <a:r>
              <a:rPr lang="en" altLang="zh-TW" dirty="0">
                <a:latin typeface="Consolas" panose="020B0609020204030204" pitchFamily="49" charset="0"/>
              </a:rPr>
              <a:t>[j];</a:t>
            </a:r>
          </a:p>
          <a:p>
            <a:pPr fontAlgn="base"/>
            <a:r>
              <a:rPr lang="en" altLang="zh-TW" dirty="0">
                <a:latin typeface="Consolas" panose="020B0609020204030204" pitchFamily="49" charset="0"/>
              </a:rPr>
              <a:t>            </a:t>
            </a:r>
            <a:r>
              <a:rPr lang="en" altLang="zh-TW" dirty="0" err="1">
                <a:latin typeface="Consolas" panose="020B0609020204030204" pitchFamily="49" charset="0"/>
              </a:rPr>
              <a:t>Right_index</a:t>
            </a:r>
            <a:r>
              <a:rPr lang="en" altLang="zh-TW" dirty="0">
                <a:latin typeface="Consolas" panose="020B0609020204030204" pitchFamily="49" charset="0"/>
              </a:rPr>
              <a:t> ++;</a:t>
            </a:r>
          </a:p>
          <a:p>
            <a:pPr fontAlgn="base"/>
            <a:r>
              <a:rPr lang="en" altLang="zh-TW" dirty="0">
                <a:latin typeface="Consolas" panose="020B0609020204030204" pitchFamily="49" charset="0"/>
              </a:rPr>
              <a:t>        }</a:t>
            </a:r>
          </a:p>
          <a:p>
            <a:pPr fontAlgn="base"/>
            <a:r>
              <a:rPr lang="en" altLang="zh-TW" dirty="0">
                <a:latin typeface="Consolas" panose="020B0609020204030204" pitchFamily="49" charset="0"/>
              </a:rPr>
              <a:t>        </a:t>
            </a:r>
            <a:r>
              <a:rPr lang="en" altLang="zh-TW" dirty="0" err="1">
                <a:latin typeface="Consolas" panose="020B0609020204030204" pitchFamily="49" charset="0"/>
              </a:rPr>
              <a:t>merge_index</a:t>
            </a:r>
            <a:r>
              <a:rPr lang="en" altLang="zh-TW" dirty="0">
                <a:latin typeface="Consolas" panose="020B0609020204030204" pitchFamily="49" charset="0"/>
              </a:rPr>
              <a:t> ++;</a:t>
            </a:r>
          </a:p>
          <a:p>
            <a:pPr fontAlgn="base"/>
            <a:r>
              <a:rPr lang="en" altLang="zh-TW" dirty="0">
                <a:latin typeface="Consolas" panose="020B0609020204030204" pitchFamily="49" charset="0"/>
              </a:rPr>
              <a:t>    }</a:t>
            </a:r>
            <a:endParaRPr lang="en" altLang="zh-TW" b="0" i="0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5" name="直線箭頭接點 4">
            <a:extLst>
              <a:ext uri="{FF2B5EF4-FFF2-40B4-BE49-F238E27FC236}">
                <a16:creationId xmlns:a16="http://schemas.microsoft.com/office/drawing/2014/main" id="{62947268-EE4F-E342-9AE2-CE27F130C2CD}"/>
              </a:ext>
            </a:extLst>
          </p:cNvPr>
          <p:cNvCxnSpPr>
            <a:cxnSpLocks/>
          </p:cNvCxnSpPr>
          <p:nvPr/>
        </p:nvCxnSpPr>
        <p:spPr>
          <a:xfrm>
            <a:off x="838200" y="2408663"/>
            <a:ext cx="135674" cy="617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箭頭接點 7">
            <a:extLst>
              <a:ext uri="{FF2B5EF4-FFF2-40B4-BE49-F238E27FC236}">
                <a16:creationId xmlns:a16="http://schemas.microsoft.com/office/drawing/2014/main" id="{796E1A19-9997-9E4B-9BE4-D937D4586490}"/>
              </a:ext>
            </a:extLst>
          </p:cNvPr>
          <p:cNvCxnSpPr>
            <a:cxnSpLocks/>
          </p:cNvCxnSpPr>
          <p:nvPr/>
        </p:nvCxnSpPr>
        <p:spPr>
          <a:xfrm>
            <a:off x="455341" y="2408663"/>
            <a:ext cx="135674" cy="617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698E5B60-B9E5-D04A-8D70-C5BBE9C3F3B4}"/>
              </a:ext>
            </a:extLst>
          </p:cNvPr>
          <p:cNvSpPr txBox="1"/>
          <p:nvPr/>
        </p:nvSpPr>
        <p:spPr>
          <a:xfrm>
            <a:off x="665357" y="2533123"/>
            <a:ext cx="2453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000" dirty="0"/>
              <a:t>2</a:t>
            </a:r>
            <a:endParaRPr kumimoji="1" lang="zh-TW" altLang="en-US" sz="10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7AE4191-E826-1C4A-9D78-D67F94E41D08}"/>
              </a:ext>
            </a:extLst>
          </p:cNvPr>
          <p:cNvSpPr txBox="1"/>
          <p:nvPr/>
        </p:nvSpPr>
        <p:spPr>
          <a:xfrm>
            <a:off x="271347" y="2594455"/>
            <a:ext cx="2453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000" dirty="0"/>
              <a:t>1</a:t>
            </a:r>
            <a:endParaRPr kumimoji="1" lang="zh-TW" altLang="en-US" sz="1000" dirty="0"/>
          </a:p>
        </p:txBody>
      </p: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19C3F634-59A1-F948-8F54-01CB786CA314}"/>
              </a:ext>
            </a:extLst>
          </p:cNvPr>
          <p:cNvCxnSpPr>
            <a:cxnSpLocks/>
          </p:cNvCxnSpPr>
          <p:nvPr/>
        </p:nvCxnSpPr>
        <p:spPr>
          <a:xfrm flipH="1">
            <a:off x="1466850" y="2350571"/>
            <a:ext cx="605420" cy="65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2991A24-E236-A848-8B20-B4F0093A07E7}"/>
              </a:ext>
            </a:extLst>
          </p:cNvPr>
          <p:cNvSpPr txBox="1"/>
          <p:nvPr/>
        </p:nvSpPr>
        <p:spPr>
          <a:xfrm>
            <a:off x="1524233" y="2522710"/>
            <a:ext cx="2453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000" dirty="0"/>
              <a:t>3</a:t>
            </a:r>
            <a:endParaRPr kumimoji="1" lang="zh-TW" altLang="en-US" sz="10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F8F1E01-91DC-2F46-9BE5-657B6028EDFE}"/>
              </a:ext>
            </a:extLst>
          </p:cNvPr>
          <p:cNvSpPr txBox="1"/>
          <p:nvPr/>
        </p:nvSpPr>
        <p:spPr>
          <a:xfrm>
            <a:off x="4800600" y="1205414"/>
            <a:ext cx="412638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void </a:t>
            </a:r>
            <a:r>
              <a:rPr kumimoji="1" lang="en" altLang="zh-TW" dirty="0" err="1"/>
              <a:t>mergeSort</a:t>
            </a:r>
            <a:r>
              <a:rPr kumimoji="1" lang="en" altLang="zh-TW" dirty="0"/>
              <a:t>(int </a:t>
            </a:r>
            <a:r>
              <a:rPr kumimoji="1" lang="en" altLang="zh-TW" dirty="0" err="1"/>
              <a:t>arr</a:t>
            </a:r>
            <a:r>
              <a:rPr kumimoji="1" lang="en" altLang="zh-TW" dirty="0"/>
              <a:t>[], int left, int right){</a:t>
            </a:r>
          </a:p>
          <a:p>
            <a:r>
              <a:rPr kumimoji="1" lang="en" altLang="zh-TW" dirty="0"/>
              <a:t>    if(left &gt;= right) return;</a:t>
            </a:r>
          </a:p>
          <a:p>
            <a:r>
              <a:rPr kumimoji="1" lang="en" altLang="zh-TW" dirty="0"/>
              <a:t>    int mid = (left + right-1)/2;</a:t>
            </a:r>
          </a:p>
          <a:p>
            <a:r>
              <a:rPr kumimoji="1" lang="en" altLang="zh-TW" dirty="0"/>
              <a:t>    </a:t>
            </a:r>
            <a:r>
              <a:rPr kumimoji="1" lang="en" altLang="zh-TW" dirty="0" err="1"/>
              <a:t>mergeSort</a:t>
            </a:r>
            <a:r>
              <a:rPr kumimoji="1" lang="en" altLang="zh-TW" dirty="0"/>
              <a:t>(</a:t>
            </a:r>
            <a:r>
              <a:rPr kumimoji="1" lang="en" altLang="zh-TW" dirty="0" err="1"/>
              <a:t>arr</a:t>
            </a:r>
            <a:r>
              <a:rPr kumimoji="1" lang="en" altLang="zh-TW" dirty="0"/>
              <a:t>, left, mid);</a:t>
            </a:r>
          </a:p>
          <a:p>
            <a:r>
              <a:rPr kumimoji="1" lang="en" altLang="zh-TW" dirty="0"/>
              <a:t>    </a:t>
            </a:r>
            <a:r>
              <a:rPr kumimoji="1" lang="en" altLang="zh-TW" dirty="0" err="1"/>
              <a:t>mergeSort</a:t>
            </a:r>
            <a:r>
              <a:rPr kumimoji="1" lang="en" altLang="zh-TW" dirty="0"/>
              <a:t>(</a:t>
            </a:r>
            <a:r>
              <a:rPr kumimoji="1" lang="en" altLang="zh-TW" dirty="0" err="1"/>
              <a:t>arr</a:t>
            </a:r>
            <a:r>
              <a:rPr kumimoji="1" lang="en" altLang="zh-TW" dirty="0"/>
              <a:t>, mid+1, right);</a:t>
            </a:r>
          </a:p>
          <a:p>
            <a:r>
              <a:rPr kumimoji="1" lang="en" altLang="zh-TW" dirty="0"/>
              <a:t>    merge(</a:t>
            </a:r>
            <a:r>
              <a:rPr kumimoji="1" lang="en" altLang="zh-TW" dirty="0" err="1"/>
              <a:t>arr</a:t>
            </a:r>
            <a:r>
              <a:rPr kumimoji="1" lang="en" altLang="zh-TW" dirty="0"/>
              <a:t>, left, mid, right);</a:t>
            </a:r>
          </a:p>
          <a:p>
            <a:r>
              <a:rPr kumimoji="1" lang="en" altLang="zh-TW" dirty="0"/>
              <a:t>}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2755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18231E-85E2-4345-91F5-5D70D86A2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Q6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379DBD-AB53-B44F-904F-8F9BB86AB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Write the status of the list (12, 2, 16, 30, 8, 28, 4, 10, 20, 6, 18) at the end of the first </a:t>
            </a:r>
            <a:r>
              <a:rPr lang="en-US" altLang="zh-TW" b="1" dirty="0"/>
              <a:t>for</a:t>
            </a:r>
            <a:r>
              <a:rPr lang="en-US" altLang="zh-TW" dirty="0"/>
              <a:t> loop as well as at the end of each iteration of the second </a:t>
            </a:r>
            <a:r>
              <a:rPr lang="en-US" altLang="zh-TW" b="1" dirty="0"/>
              <a:t>for</a:t>
            </a:r>
            <a:r>
              <a:rPr lang="en-US" altLang="zh-TW" dirty="0"/>
              <a:t> loop of </a:t>
            </a:r>
            <a:r>
              <a:rPr lang="en-US" altLang="zh-TW" i="1" dirty="0" err="1"/>
              <a:t>HeapSort</a:t>
            </a:r>
            <a:r>
              <a:rPr lang="en-US" altLang="zh-TW" dirty="0"/>
              <a:t> (Program 7.14).</a:t>
            </a:r>
            <a:endParaRPr lang="zh-TW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17903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D65564-5ABA-844F-B95F-5B719844B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Ans: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8C4794-6218-0F4E-8B73-037AD2730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484"/>
            <a:ext cx="10515600" cy="5221946"/>
          </a:xfrm>
        </p:spPr>
        <p:txBody>
          <a:bodyPr>
            <a:normAutofit fontScale="77500" lnSpcReduction="20000"/>
          </a:bodyPr>
          <a:lstStyle/>
          <a:p>
            <a:r>
              <a:rPr lang="en" altLang="zh-TW" dirty="0"/>
              <a:t>max-heap tree: 30 20 28 12 18 16 4 10 2 6 8 </a:t>
            </a:r>
          </a:p>
          <a:p>
            <a:endParaRPr kumimoji="1" lang="en-US" altLang="zh-TW" dirty="0"/>
          </a:p>
          <a:p>
            <a:r>
              <a:rPr kumimoji="1" lang="en-US" altLang="zh-TW" dirty="0"/>
              <a:t>Each iteration of second loop:</a:t>
            </a:r>
          </a:p>
          <a:p>
            <a:r>
              <a:rPr lang="en" altLang="zh-TW" dirty="0"/>
              <a:t>Remove-heap tree: 28 20 16 12 18 8 4 10 2 6 [30] </a:t>
            </a:r>
          </a:p>
          <a:p>
            <a:r>
              <a:rPr lang="en" altLang="zh-TW" dirty="0"/>
              <a:t>Remove-heap tree: 20 18 16 12 6 8 4 10 2 [28 30] </a:t>
            </a:r>
          </a:p>
          <a:p>
            <a:r>
              <a:rPr lang="en" altLang="zh-TW" dirty="0"/>
              <a:t>Remove-heap tree: 18 12 16 10 6 8 4 2 [20 28 30] </a:t>
            </a:r>
          </a:p>
          <a:p>
            <a:r>
              <a:rPr lang="en" altLang="zh-TW" dirty="0"/>
              <a:t>Remove-heap tree: 16 12 8 10 6 2 4 [18 20 28 30]</a:t>
            </a:r>
          </a:p>
          <a:p>
            <a:r>
              <a:rPr lang="en" altLang="zh-TW" dirty="0"/>
              <a:t>Remove-heap tree: 12 10 8 4 6 2 [16 18 20 28 30] </a:t>
            </a:r>
          </a:p>
          <a:p>
            <a:r>
              <a:rPr lang="en" altLang="zh-TW" dirty="0"/>
              <a:t>Remove-heap tree: 10 6 8 4 2 [12 16 18 20 28 30] </a:t>
            </a:r>
          </a:p>
          <a:p>
            <a:r>
              <a:rPr lang="en" altLang="zh-TW" dirty="0"/>
              <a:t>Remove-heap tree: 8 6 2 4 [10 12 16 18 20 28 30] </a:t>
            </a:r>
          </a:p>
          <a:p>
            <a:r>
              <a:rPr lang="en" altLang="zh-TW" dirty="0"/>
              <a:t>Remove-heap tree: 6 4 2 [8 10 12 16 18 20 28 30]</a:t>
            </a:r>
          </a:p>
          <a:p>
            <a:r>
              <a:rPr lang="en" altLang="zh-TW" dirty="0"/>
              <a:t>Remove-heap tree: 4 2 [6 8 10 12 16 18 20 28 30]</a:t>
            </a:r>
          </a:p>
          <a:p>
            <a:r>
              <a:rPr lang="en" altLang="zh-TW" dirty="0"/>
              <a:t>Remove-heap tree: 2 [4 6 8 10 12 16 18 20 28 30] </a:t>
            </a:r>
          </a:p>
          <a:p>
            <a:r>
              <a:rPr lang="en" altLang="zh-TW" dirty="0"/>
              <a:t>Remove-heap tree: [2 4 6 8 10 12 16 18 20 28 30] </a:t>
            </a:r>
          </a:p>
          <a:p>
            <a:endParaRPr lang="en" altLang="zh-TW" dirty="0"/>
          </a:p>
        </p:txBody>
      </p:sp>
    </p:spTree>
    <p:extLst>
      <p:ext uri="{BB962C8B-B14F-4D97-AF65-F5344CB8AC3E}">
        <p14:creationId xmlns:p14="http://schemas.microsoft.com/office/powerpoint/2010/main" val="2908190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3A7457-E541-A64A-BABF-111BD4019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080BAD-C0D8-FC42-85AD-898B5F0A8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10324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16D3A8-ECB1-E34B-B80A-DAEDF4B8E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Q1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CB65A3-8526-9E4D-A18E-709B90596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Please use the merge sort algorithm to sort the following sequence and check if this algorithm is stable. Please show the running processes. </a:t>
            </a:r>
            <a:br>
              <a:rPr lang="en-US" altLang="zh-TW" dirty="0"/>
            </a:br>
            <a:r>
              <a:rPr lang="en-US" altLang="zh-TW" dirty="0"/>
              <a:t>Sequence: {26 17 93 31 55 20 44 77 1 63}.</a:t>
            </a:r>
            <a:endParaRPr lang="zh-TW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5566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6FB2E7-E9F8-7048-9D63-10574A171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5989" y="-217420"/>
            <a:ext cx="10515600" cy="1325563"/>
          </a:xfrm>
        </p:spPr>
        <p:txBody>
          <a:bodyPr/>
          <a:lstStyle/>
          <a:p>
            <a:r>
              <a:rPr kumimoji="1" lang="en-US" altLang="zh-TW" dirty="0"/>
              <a:t>Ans: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09EEA1-CDFA-C242-959A-B61EFCBA3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168" y="0"/>
            <a:ext cx="10515600" cy="68580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TW" sz="2000" dirty="0"/>
              <a:t>[</a:t>
            </a:r>
            <a:r>
              <a:rPr lang="en-US" altLang="zh-TW" sz="2000" dirty="0"/>
              <a:t>26 17 93 31 55 20 44 77 1 63</a:t>
            </a:r>
            <a:r>
              <a:rPr kumimoji="1" lang="en-US" altLang="zh-TW" sz="2000" dirty="0"/>
              <a:t>]</a:t>
            </a:r>
          </a:p>
          <a:p>
            <a:pPr marL="0" indent="0">
              <a:buNone/>
            </a:pPr>
            <a:endParaRPr kumimoji="1" lang="en-US" altLang="zh-TW" sz="2000" dirty="0"/>
          </a:p>
          <a:p>
            <a:pPr marL="0" indent="0">
              <a:buNone/>
            </a:pPr>
            <a:r>
              <a:rPr kumimoji="1" lang="en-US" altLang="zh-TW" sz="2000" dirty="0"/>
              <a:t>[</a:t>
            </a:r>
            <a:r>
              <a:rPr lang="en-US" altLang="zh-TW" sz="2000" dirty="0"/>
              <a:t>26 17 93 31 55</a:t>
            </a:r>
            <a:r>
              <a:rPr kumimoji="1" lang="en-US" altLang="zh-TW" sz="2000" dirty="0"/>
              <a:t>] [</a:t>
            </a:r>
            <a:r>
              <a:rPr lang="en-US" altLang="zh-TW" sz="2000" dirty="0"/>
              <a:t>20 44 77 1 63</a:t>
            </a:r>
            <a:r>
              <a:rPr kumimoji="1" lang="en-US" altLang="zh-TW" sz="2000" dirty="0"/>
              <a:t>]</a:t>
            </a:r>
          </a:p>
          <a:p>
            <a:pPr marL="0" indent="0">
              <a:buNone/>
            </a:pPr>
            <a:endParaRPr kumimoji="1" lang="en-US" altLang="zh-TW" sz="2000" dirty="0"/>
          </a:p>
          <a:p>
            <a:pPr marL="0" indent="0">
              <a:buNone/>
            </a:pPr>
            <a:r>
              <a:rPr kumimoji="1" lang="en-US" altLang="zh-TW" sz="2000" dirty="0"/>
              <a:t>[</a:t>
            </a:r>
            <a:r>
              <a:rPr lang="en-US" altLang="zh-TW" sz="2000" dirty="0"/>
              <a:t>26 17</a:t>
            </a:r>
            <a:r>
              <a:rPr kumimoji="1" lang="en-US" altLang="zh-TW" sz="2000" dirty="0"/>
              <a:t>] [</a:t>
            </a:r>
            <a:r>
              <a:rPr lang="en-US" altLang="zh-TW" sz="2000" dirty="0"/>
              <a:t>93 31 55</a:t>
            </a:r>
            <a:r>
              <a:rPr kumimoji="1" lang="en-US" altLang="zh-TW" sz="2000" dirty="0"/>
              <a:t>] [</a:t>
            </a:r>
            <a:r>
              <a:rPr lang="en-US" altLang="zh-TW" sz="2000" dirty="0"/>
              <a:t>20 44</a:t>
            </a:r>
            <a:r>
              <a:rPr kumimoji="1" lang="en-US" altLang="zh-TW" sz="2000" dirty="0"/>
              <a:t>] [</a:t>
            </a:r>
            <a:r>
              <a:rPr lang="en-US" altLang="zh-TW" sz="2000" dirty="0"/>
              <a:t>77 1 63</a:t>
            </a:r>
            <a:r>
              <a:rPr kumimoji="1" lang="en-US" altLang="zh-TW" sz="2000" dirty="0"/>
              <a:t>]</a:t>
            </a:r>
          </a:p>
          <a:p>
            <a:pPr marL="0" indent="0">
              <a:buNone/>
            </a:pPr>
            <a:endParaRPr kumimoji="1" lang="en-US" altLang="zh-TW" sz="2000" dirty="0"/>
          </a:p>
          <a:p>
            <a:pPr marL="0" indent="0">
              <a:buNone/>
            </a:pPr>
            <a:r>
              <a:rPr kumimoji="1" lang="en-US" altLang="zh-TW" sz="2000" dirty="0"/>
              <a:t>[</a:t>
            </a:r>
            <a:r>
              <a:rPr lang="en-US" altLang="zh-TW" sz="2000" dirty="0"/>
              <a:t>26] [17</a:t>
            </a:r>
            <a:r>
              <a:rPr kumimoji="1" lang="en-US" altLang="zh-TW" sz="2000" dirty="0"/>
              <a:t>] [</a:t>
            </a:r>
            <a:r>
              <a:rPr lang="en-US" altLang="zh-TW" sz="2000" dirty="0"/>
              <a:t>93] [31 55</a:t>
            </a:r>
            <a:r>
              <a:rPr kumimoji="1" lang="en-US" altLang="zh-TW" sz="2000" dirty="0"/>
              <a:t>] [</a:t>
            </a:r>
            <a:r>
              <a:rPr lang="en-US" altLang="zh-TW" sz="2000" dirty="0"/>
              <a:t>20] [44</a:t>
            </a:r>
            <a:r>
              <a:rPr kumimoji="1" lang="en-US" altLang="zh-TW" sz="2000" dirty="0"/>
              <a:t>] [</a:t>
            </a:r>
            <a:r>
              <a:rPr lang="en-US" altLang="zh-TW" sz="2000" dirty="0"/>
              <a:t>77] [1 63</a:t>
            </a:r>
            <a:r>
              <a:rPr kumimoji="1" lang="en-US" altLang="zh-TW" sz="2000" dirty="0"/>
              <a:t>]</a:t>
            </a:r>
          </a:p>
          <a:p>
            <a:pPr marL="0" indent="0">
              <a:buNone/>
            </a:pPr>
            <a:endParaRPr kumimoji="1" lang="en-US" altLang="zh-TW" sz="2000" dirty="0"/>
          </a:p>
          <a:p>
            <a:pPr marL="0" indent="0">
              <a:buNone/>
            </a:pPr>
            <a:r>
              <a:rPr kumimoji="1" lang="en-US" altLang="zh-TW" sz="2000" dirty="0"/>
              <a:t>[</a:t>
            </a:r>
            <a:r>
              <a:rPr lang="en-US" altLang="zh-TW" sz="2000" dirty="0"/>
              <a:t>26] [17</a:t>
            </a:r>
            <a:r>
              <a:rPr kumimoji="1" lang="en-US" altLang="zh-TW" sz="2000" dirty="0"/>
              <a:t>] [</a:t>
            </a:r>
            <a:r>
              <a:rPr lang="en-US" altLang="zh-TW" sz="2000" dirty="0"/>
              <a:t>93]</a:t>
            </a:r>
            <a:r>
              <a:rPr lang="zh-TW" altLang="en-US" sz="2000" dirty="0"/>
              <a:t> </a:t>
            </a:r>
            <a:r>
              <a:rPr lang="en-US" altLang="zh-TW" sz="2000" dirty="0"/>
              <a:t>[31] [55</a:t>
            </a:r>
            <a:r>
              <a:rPr kumimoji="1" lang="en-US" altLang="zh-TW" sz="2000" dirty="0"/>
              <a:t>] [</a:t>
            </a:r>
            <a:r>
              <a:rPr lang="en-US" altLang="zh-TW" sz="2000" dirty="0"/>
              <a:t>20] [44</a:t>
            </a:r>
            <a:r>
              <a:rPr kumimoji="1" lang="en-US" altLang="zh-TW" sz="2000" dirty="0"/>
              <a:t>] [</a:t>
            </a:r>
            <a:r>
              <a:rPr lang="en-US" altLang="zh-TW" sz="2000" dirty="0"/>
              <a:t>77] [1] [63</a:t>
            </a:r>
            <a:r>
              <a:rPr kumimoji="1" lang="en-US" altLang="zh-TW" sz="2000" dirty="0"/>
              <a:t>]</a:t>
            </a:r>
          </a:p>
          <a:p>
            <a:pPr marL="0" indent="0">
              <a:buNone/>
            </a:pPr>
            <a:endParaRPr kumimoji="1" lang="en-US" altLang="zh-TW" sz="2000" dirty="0"/>
          </a:p>
          <a:p>
            <a:pPr marL="0" indent="0">
              <a:buNone/>
            </a:pPr>
            <a:r>
              <a:rPr kumimoji="1" lang="en-US" altLang="zh-TW" sz="2000" dirty="0"/>
              <a:t>[17 26]    [93] [31 55]     [20 44]   [77] [1 63]</a:t>
            </a:r>
          </a:p>
          <a:p>
            <a:pPr marL="0" indent="0">
              <a:buNone/>
            </a:pPr>
            <a:endParaRPr kumimoji="1" lang="en-US" altLang="zh-TW" sz="2000" dirty="0"/>
          </a:p>
          <a:p>
            <a:pPr marL="0" indent="0">
              <a:buNone/>
            </a:pPr>
            <a:r>
              <a:rPr kumimoji="1" lang="en-US" altLang="zh-TW" sz="2000" dirty="0"/>
              <a:t>[17 26]    [31 55 93]     [20 44]     [1 63 77]</a:t>
            </a:r>
          </a:p>
          <a:p>
            <a:pPr marL="0" indent="0">
              <a:buNone/>
            </a:pPr>
            <a:endParaRPr kumimoji="1" lang="en-US" altLang="zh-TW" sz="2000" dirty="0"/>
          </a:p>
          <a:p>
            <a:pPr marL="0" indent="0">
              <a:buNone/>
            </a:pPr>
            <a:r>
              <a:rPr kumimoji="1" lang="en-US" altLang="zh-TW" sz="2000" dirty="0"/>
              <a:t>[17 26 31 55 93]     [1  20 44 63 77]</a:t>
            </a:r>
          </a:p>
          <a:p>
            <a:pPr marL="0" indent="0">
              <a:buNone/>
            </a:pPr>
            <a:endParaRPr kumimoji="1" lang="en-US" altLang="zh-TW" sz="2000" dirty="0"/>
          </a:p>
          <a:p>
            <a:pPr marL="0" indent="0">
              <a:buNone/>
            </a:pPr>
            <a:r>
              <a:rPr kumimoji="1" lang="en-US" altLang="zh-TW" sz="2000" dirty="0"/>
              <a:t>[1 17 20 26 31 44 55 63 77 93]</a:t>
            </a:r>
          </a:p>
          <a:p>
            <a:pPr marL="0" indent="0">
              <a:buNone/>
            </a:pPr>
            <a:endParaRPr kumimoji="1" lang="en-US" altLang="zh-TW" sz="2000" dirty="0"/>
          </a:p>
          <a:p>
            <a:pPr marL="0" indent="0">
              <a:buNone/>
            </a:pPr>
            <a:endParaRPr kumimoji="1" lang="en-US" altLang="zh-TW" sz="2000" dirty="0"/>
          </a:p>
          <a:p>
            <a:pPr marL="0" indent="0">
              <a:buNone/>
            </a:pPr>
            <a:endParaRPr kumimoji="1" lang="en-US" altLang="zh-TW" sz="2000" dirty="0"/>
          </a:p>
          <a:p>
            <a:pPr marL="0" indent="0">
              <a:buNone/>
            </a:pPr>
            <a:endParaRPr kumimoji="1" lang="en-US" altLang="zh-TW" sz="2000" dirty="0"/>
          </a:p>
          <a:p>
            <a:pPr marL="0" indent="0">
              <a:buNone/>
            </a:pPr>
            <a:endParaRPr kumimoji="1" lang="en-US" altLang="zh-TW" sz="2000" dirty="0"/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endParaRPr kumimoji="1" lang="zh-TW" altLang="en-US" dirty="0"/>
          </a:p>
        </p:txBody>
      </p:sp>
      <p:cxnSp>
        <p:nvCxnSpPr>
          <p:cNvPr id="5" name="直線箭頭接點 4">
            <a:extLst>
              <a:ext uri="{FF2B5EF4-FFF2-40B4-BE49-F238E27FC236}">
                <a16:creationId xmlns:a16="http://schemas.microsoft.com/office/drawing/2014/main" id="{9CEA71F5-8204-7949-8BCB-6E6D8A645CC7}"/>
              </a:ext>
            </a:extLst>
          </p:cNvPr>
          <p:cNvCxnSpPr/>
          <p:nvPr/>
        </p:nvCxnSpPr>
        <p:spPr>
          <a:xfrm flipH="1">
            <a:off x="1974723" y="307398"/>
            <a:ext cx="568712" cy="579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箭頭接點 5">
            <a:extLst>
              <a:ext uri="{FF2B5EF4-FFF2-40B4-BE49-F238E27FC236}">
                <a16:creationId xmlns:a16="http://schemas.microsoft.com/office/drawing/2014/main" id="{A1FD3A50-C032-C645-8721-65C6C90077F6}"/>
              </a:ext>
            </a:extLst>
          </p:cNvPr>
          <p:cNvCxnSpPr>
            <a:cxnSpLocks/>
          </p:cNvCxnSpPr>
          <p:nvPr/>
        </p:nvCxnSpPr>
        <p:spPr>
          <a:xfrm>
            <a:off x="3139095" y="307397"/>
            <a:ext cx="527825" cy="579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箭頭接點 7">
            <a:extLst>
              <a:ext uri="{FF2B5EF4-FFF2-40B4-BE49-F238E27FC236}">
                <a16:creationId xmlns:a16="http://schemas.microsoft.com/office/drawing/2014/main" id="{936FFC72-6DFA-1345-A7C1-32138D2610A2}"/>
              </a:ext>
            </a:extLst>
          </p:cNvPr>
          <p:cNvCxnSpPr>
            <a:cxnSpLocks/>
          </p:cNvCxnSpPr>
          <p:nvPr/>
        </p:nvCxnSpPr>
        <p:spPr>
          <a:xfrm flipH="1">
            <a:off x="1480353" y="1086159"/>
            <a:ext cx="598449" cy="494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8277B53C-DB34-8A4A-A0D8-604A011B1344}"/>
              </a:ext>
            </a:extLst>
          </p:cNvPr>
          <p:cNvCxnSpPr>
            <a:cxnSpLocks/>
          </p:cNvCxnSpPr>
          <p:nvPr/>
        </p:nvCxnSpPr>
        <p:spPr>
          <a:xfrm>
            <a:off x="2325987" y="1000698"/>
            <a:ext cx="555701" cy="491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0435B7A4-518E-F54E-9F67-0D141DF173F1}"/>
              </a:ext>
            </a:extLst>
          </p:cNvPr>
          <p:cNvCxnSpPr>
            <a:cxnSpLocks/>
          </p:cNvCxnSpPr>
          <p:nvPr/>
        </p:nvCxnSpPr>
        <p:spPr>
          <a:xfrm flipH="1">
            <a:off x="3367695" y="1094775"/>
            <a:ext cx="598449" cy="494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6FEA35A2-FF05-E04F-B1E6-19A8793CC43C}"/>
              </a:ext>
            </a:extLst>
          </p:cNvPr>
          <p:cNvCxnSpPr>
            <a:cxnSpLocks/>
          </p:cNvCxnSpPr>
          <p:nvPr/>
        </p:nvCxnSpPr>
        <p:spPr>
          <a:xfrm>
            <a:off x="4170581" y="1098086"/>
            <a:ext cx="555701" cy="491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箭頭接點 13">
            <a:extLst>
              <a:ext uri="{FF2B5EF4-FFF2-40B4-BE49-F238E27FC236}">
                <a16:creationId xmlns:a16="http://schemas.microsoft.com/office/drawing/2014/main" id="{86975DE3-70FB-9042-9EEC-ADAC199ACB36}"/>
              </a:ext>
            </a:extLst>
          </p:cNvPr>
          <p:cNvCxnSpPr>
            <a:cxnSpLocks/>
          </p:cNvCxnSpPr>
          <p:nvPr/>
        </p:nvCxnSpPr>
        <p:spPr>
          <a:xfrm flipH="1">
            <a:off x="1376275" y="2004683"/>
            <a:ext cx="278781" cy="464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8526CFBB-67D0-7B4C-A8BE-F1776E325F82}"/>
              </a:ext>
            </a:extLst>
          </p:cNvPr>
          <p:cNvCxnSpPr>
            <a:cxnSpLocks/>
          </p:cNvCxnSpPr>
          <p:nvPr/>
        </p:nvCxnSpPr>
        <p:spPr>
          <a:xfrm>
            <a:off x="1798163" y="1967085"/>
            <a:ext cx="284356" cy="493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968A1F02-9E47-0340-80E1-D672AAE02E39}"/>
              </a:ext>
            </a:extLst>
          </p:cNvPr>
          <p:cNvCxnSpPr>
            <a:cxnSpLocks/>
          </p:cNvCxnSpPr>
          <p:nvPr/>
        </p:nvCxnSpPr>
        <p:spPr>
          <a:xfrm>
            <a:off x="2881688" y="1967084"/>
            <a:ext cx="284356" cy="493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箭頭接點 18">
            <a:extLst>
              <a:ext uri="{FF2B5EF4-FFF2-40B4-BE49-F238E27FC236}">
                <a16:creationId xmlns:a16="http://schemas.microsoft.com/office/drawing/2014/main" id="{1B3D1102-269A-D94A-98EB-C626691ED694}"/>
              </a:ext>
            </a:extLst>
          </p:cNvPr>
          <p:cNvCxnSpPr>
            <a:cxnSpLocks/>
          </p:cNvCxnSpPr>
          <p:nvPr/>
        </p:nvCxnSpPr>
        <p:spPr>
          <a:xfrm flipH="1">
            <a:off x="2520203" y="2004683"/>
            <a:ext cx="249975" cy="494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箭頭接點 19">
            <a:extLst>
              <a:ext uri="{FF2B5EF4-FFF2-40B4-BE49-F238E27FC236}">
                <a16:creationId xmlns:a16="http://schemas.microsoft.com/office/drawing/2014/main" id="{8ED9DAD3-7881-BD43-9050-B9F85324D4D5}"/>
              </a:ext>
            </a:extLst>
          </p:cNvPr>
          <p:cNvCxnSpPr>
            <a:cxnSpLocks/>
          </p:cNvCxnSpPr>
          <p:nvPr/>
        </p:nvCxnSpPr>
        <p:spPr>
          <a:xfrm>
            <a:off x="5383514" y="2693466"/>
            <a:ext cx="344758" cy="629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箭頭接點 20">
            <a:extLst>
              <a:ext uri="{FF2B5EF4-FFF2-40B4-BE49-F238E27FC236}">
                <a16:creationId xmlns:a16="http://schemas.microsoft.com/office/drawing/2014/main" id="{E5F72EA8-2BDC-AF4E-9E5C-F1819B0B78A7}"/>
              </a:ext>
            </a:extLst>
          </p:cNvPr>
          <p:cNvCxnSpPr>
            <a:cxnSpLocks/>
          </p:cNvCxnSpPr>
          <p:nvPr/>
        </p:nvCxnSpPr>
        <p:spPr>
          <a:xfrm flipH="1">
            <a:off x="5065006" y="2669985"/>
            <a:ext cx="271348" cy="629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箭頭接點 27">
            <a:extLst>
              <a:ext uri="{FF2B5EF4-FFF2-40B4-BE49-F238E27FC236}">
                <a16:creationId xmlns:a16="http://schemas.microsoft.com/office/drawing/2014/main" id="{8B886AE9-2DBA-6140-A70D-8406EB44C084}"/>
              </a:ext>
            </a:extLst>
          </p:cNvPr>
          <p:cNvCxnSpPr>
            <a:cxnSpLocks/>
          </p:cNvCxnSpPr>
          <p:nvPr/>
        </p:nvCxnSpPr>
        <p:spPr>
          <a:xfrm>
            <a:off x="3805380" y="1847817"/>
            <a:ext cx="344758" cy="629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箭頭接點 28">
            <a:extLst>
              <a:ext uri="{FF2B5EF4-FFF2-40B4-BE49-F238E27FC236}">
                <a16:creationId xmlns:a16="http://schemas.microsoft.com/office/drawing/2014/main" id="{18107CD5-70C4-6E4B-8945-EFEFC5F5F2C0}"/>
              </a:ext>
            </a:extLst>
          </p:cNvPr>
          <p:cNvCxnSpPr>
            <a:cxnSpLocks/>
          </p:cNvCxnSpPr>
          <p:nvPr/>
        </p:nvCxnSpPr>
        <p:spPr>
          <a:xfrm flipH="1">
            <a:off x="3666919" y="1881816"/>
            <a:ext cx="135674" cy="630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箭頭接點 32">
            <a:extLst>
              <a:ext uri="{FF2B5EF4-FFF2-40B4-BE49-F238E27FC236}">
                <a16:creationId xmlns:a16="http://schemas.microsoft.com/office/drawing/2014/main" id="{C451D7F1-8C51-A34F-BC8B-C37BAB5D0AB7}"/>
              </a:ext>
            </a:extLst>
          </p:cNvPr>
          <p:cNvCxnSpPr>
            <a:cxnSpLocks/>
          </p:cNvCxnSpPr>
          <p:nvPr/>
        </p:nvCxnSpPr>
        <p:spPr>
          <a:xfrm>
            <a:off x="4750444" y="1883255"/>
            <a:ext cx="344758" cy="629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箭頭接點 33">
            <a:extLst>
              <a:ext uri="{FF2B5EF4-FFF2-40B4-BE49-F238E27FC236}">
                <a16:creationId xmlns:a16="http://schemas.microsoft.com/office/drawing/2014/main" id="{C6944652-C032-6C45-8B2F-C146D880285E}"/>
              </a:ext>
            </a:extLst>
          </p:cNvPr>
          <p:cNvCxnSpPr>
            <a:cxnSpLocks/>
          </p:cNvCxnSpPr>
          <p:nvPr/>
        </p:nvCxnSpPr>
        <p:spPr>
          <a:xfrm flipH="1">
            <a:off x="4479097" y="1882847"/>
            <a:ext cx="271348" cy="629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箭頭接點 34">
            <a:extLst>
              <a:ext uri="{FF2B5EF4-FFF2-40B4-BE49-F238E27FC236}">
                <a16:creationId xmlns:a16="http://schemas.microsoft.com/office/drawing/2014/main" id="{C2EF7C92-1935-3444-B20E-B35D385FBD24}"/>
              </a:ext>
            </a:extLst>
          </p:cNvPr>
          <p:cNvCxnSpPr>
            <a:cxnSpLocks/>
          </p:cNvCxnSpPr>
          <p:nvPr/>
        </p:nvCxnSpPr>
        <p:spPr>
          <a:xfrm>
            <a:off x="3077069" y="2757450"/>
            <a:ext cx="322222" cy="542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箭頭接點 35">
            <a:extLst>
              <a:ext uri="{FF2B5EF4-FFF2-40B4-BE49-F238E27FC236}">
                <a16:creationId xmlns:a16="http://schemas.microsoft.com/office/drawing/2014/main" id="{8868B1F1-B458-8F40-B3E6-323870F27185}"/>
              </a:ext>
            </a:extLst>
          </p:cNvPr>
          <p:cNvCxnSpPr>
            <a:cxnSpLocks/>
          </p:cNvCxnSpPr>
          <p:nvPr/>
        </p:nvCxnSpPr>
        <p:spPr>
          <a:xfrm flipH="1">
            <a:off x="2805720" y="2669986"/>
            <a:ext cx="271348" cy="629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D45C766A-C81F-2A43-931F-C0BEB7225B88}"/>
              </a:ext>
            </a:extLst>
          </p:cNvPr>
          <p:cNvSpPr txBox="1"/>
          <p:nvPr/>
        </p:nvSpPr>
        <p:spPr>
          <a:xfrm>
            <a:off x="6832446" y="217107"/>
            <a:ext cx="412638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void </a:t>
            </a:r>
            <a:r>
              <a:rPr kumimoji="1" lang="en" altLang="zh-TW" dirty="0" err="1"/>
              <a:t>mergeSort</a:t>
            </a:r>
            <a:r>
              <a:rPr kumimoji="1" lang="en" altLang="zh-TW" dirty="0"/>
              <a:t>(int </a:t>
            </a:r>
            <a:r>
              <a:rPr kumimoji="1" lang="en" altLang="zh-TW" dirty="0" err="1"/>
              <a:t>arr</a:t>
            </a:r>
            <a:r>
              <a:rPr kumimoji="1" lang="en" altLang="zh-TW" dirty="0"/>
              <a:t>[], int left, int right){</a:t>
            </a:r>
          </a:p>
          <a:p>
            <a:r>
              <a:rPr kumimoji="1" lang="en" altLang="zh-TW" dirty="0"/>
              <a:t>    if(left &gt;= right){</a:t>
            </a:r>
          </a:p>
          <a:p>
            <a:r>
              <a:rPr kumimoji="1" lang="en" altLang="zh-TW" dirty="0"/>
              <a:t>        return;</a:t>
            </a:r>
          </a:p>
          <a:p>
            <a:r>
              <a:rPr kumimoji="1" lang="en" altLang="zh-TW" dirty="0"/>
              <a:t>    }</a:t>
            </a:r>
          </a:p>
          <a:p>
            <a:r>
              <a:rPr kumimoji="1" lang="en" altLang="zh-TW" dirty="0"/>
              <a:t>    int mid = (left + right-1)/2;</a:t>
            </a:r>
          </a:p>
          <a:p>
            <a:r>
              <a:rPr kumimoji="1" lang="en" altLang="zh-TW" dirty="0"/>
              <a:t>    </a:t>
            </a:r>
          </a:p>
          <a:p>
            <a:r>
              <a:rPr kumimoji="1" lang="en" altLang="zh-TW" dirty="0"/>
              <a:t>    </a:t>
            </a:r>
            <a:r>
              <a:rPr kumimoji="1" lang="en" altLang="zh-TW" dirty="0" err="1"/>
              <a:t>mergeSort</a:t>
            </a:r>
            <a:r>
              <a:rPr kumimoji="1" lang="en" altLang="zh-TW" dirty="0"/>
              <a:t>(</a:t>
            </a:r>
            <a:r>
              <a:rPr kumimoji="1" lang="en" altLang="zh-TW" dirty="0" err="1"/>
              <a:t>arr</a:t>
            </a:r>
            <a:r>
              <a:rPr kumimoji="1" lang="en" altLang="zh-TW" dirty="0"/>
              <a:t>, left, mid);</a:t>
            </a:r>
          </a:p>
          <a:p>
            <a:r>
              <a:rPr kumimoji="1" lang="en" altLang="zh-TW" dirty="0"/>
              <a:t>    </a:t>
            </a:r>
            <a:r>
              <a:rPr kumimoji="1" lang="en" altLang="zh-TW" dirty="0" err="1"/>
              <a:t>mergeSort</a:t>
            </a:r>
            <a:r>
              <a:rPr kumimoji="1" lang="en" altLang="zh-TW" dirty="0"/>
              <a:t>(</a:t>
            </a:r>
            <a:r>
              <a:rPr kumimoji="1" lang="en" altLang="zh-TW" dirty="0" err="1"/>
              <a:t>arr</a:t>
            </a:r>
            <a:r>
              <a:rPr kumimoji="1" lang="en" altLang="zh-TW" dirty="0"/>
              <a:t>, mid+1, right);</a:t>
            </a:r>
          </a:p>
          <a:p>
            <a:endParaRPr kumimoji="1" lang="en" altLang="zh-TW" dirty="0"/>
          </a:p>
          <a:p>
            <a:r>
              <a:rPr kumimoji="1" lang="en" altLang="zh-TW" dirty="0"/>
              <a:t>    merge(</a:t>
            </a:r>
            <a:r>
              <a:rPr kumimoji="1" lang="en" altLang="zh-TW" dirty="0" err="1"/>
              <a:t>arr</a:t>
            </a:r>
            <a:r>
              <a:rPr kumimoji="1" lang="en" altLang="zh-TW" dirty="0"/>
              <a:t>, left, mid, right);</a:t>
            </a:r>
          </a:p>
          <a:p>
            <a:r>
              <a:rPr kumimoji="1" lang="en" altLang="zh-TW" dirty="0"/>
              <a:t>}</a:t>
            </a:r>
            <a:endParaRPr kumimoji="1" lang="zh-TW" altLang="en-US" dirty="0"/>
          </a:p>
        </p:txBody>
      </p:sp>
      <p:cxnSp>
        <p:nvCxnSpPr>
          <p:cNvPr id="39" name="直線箭頭接點 38">
            <a:extLst>
              <a:ext uri="{FF2B5EF4-FFF2-40B4-BE49-F238E27FC236}">
                <a16:creationId xmlns:a16="http://schemas.microsoft.com/office/drawing/2014/main" id="{EA2952C0-5121-D94B-8303-149618E10C0C}"/>
              </a:ext>
            </a:extLst>
          </p:cNvPr>
          <p:cNvCxnSpPr>
            <a:cxnSpLocks/>
          </p:cNvCxnSpPr>
          <p:nvPr/>
        </p:nvCxnSpPr>
        <p:spPr>
          <a:xfrm flipH="1">
            <a:off x="1798163" y="3540872"/>
            <a:ext cx="176560" cy="357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箭頭接點 39">
            <a:extLst>
              <a:ext uri="{FF2B5EF4-FFF2-40B4-BE49-F238E27FC236}">
                <a16:creationId xmlns:a16="http://schemas.microsoft.com/office/drawing/2014/main" id="{54F36B4E-BE67-8647-863E-9DBA85F958CF}"/>
              </a:ext>
            </a:extLst>
          </p:cNvPr>
          <p:cNvCxnSpPr>
            <a:cxnSpLocks/>
          </p:cNvCxnSpPr>
          <p:nvPr/>
        </p:nvCxnSpPr>
        <p:spPr>
          <a:xfrm>
            <a:off x="1480354" y="3540872"/>
            <a:ext cx="174702" cy="357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箭頭接點 52">
            <a:extLst>
              <a:ext uri="{FF2B5EF4-FFF2-40B4-BE49-F238E27FC236}">
                <a16:creationId xmlns:a16="http://schemas.microsoft.com/office/drawing/2014/main" id="{7C765BD0-C60B-C146-90E3-F2B3BAF9E5D4}"/>
              </a:ext>
            </a:extLst>
          </p:cNvPr>
          <p:cNvCxnSpPr>
            <a:cxnSpLocks/>
          </p:cNvCxnSpPr>
          <p:nvPr/>
        </p:nvCxnSpPr>
        <p:spPr>
          <a:xfrm flipH="1">
            <a:off x="3222731" y="3540871"/>
            <a:ext cx="176560" cy="357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箭頭接點 53">
            <a:extLst>
              <a:ext uri="{FF2B5EF4-FFF2-40B4-BE49-F238E27FC236}">
                <a16:creationId xmlns:a16="http://schemas.microsoft.com/office/drawing/2014/main" id="{D4F72763-FE64-D944-B1FC-C222BE782CC2}"/>
              </a:ext>
            </a:extLst>
          </p:cNvPr>
          <p:cNvCxnSpPr>
            <a:cxnSpLocks/>
          </p:cNvCxnSpPr>
          <p:nvPr/>
        </p:nvCxnSpPr>
        <p:spPr>
          <a:xfrm>
            <a:off x="2904922" y="3540871"/>
            <a:ext cx="174702" cy="357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箭頭接點 54">
            <a:extLst>
              <a:ext uri="{FF2B5EF4-FFF2-40B4-BE49-F238E27FC236}">
                <a16:creationId xmlns:a16="http://schemas.microsoft.com/office/drawing/2014/main" id="{957521F9-5C6C-FB4C-A32E-14458083069D}"/>
              </a:ext>
            </a:extLst>
          </p:cNvPr>
          <p:cNvCxnSpPr>
            <a:cxnSpLocks/>
          </p:cNvCxnSpPr>
          <p:nvPr/>
        </p:nvCxnSpPr>
        <p:spPr>
          <a:xfrm flipH="1">
            <a:off x="4116684" y="3510812"/>
            <a:ext cx="176560" cy="357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箭頭接點 55">
            <a:extLst>
              <a:ext uri="{FF2B5EF4-FFF2-40B4-BE49-F238E27FC236}">
                <a16:creationId xmlns:a16="http://schemas.microsoft.com/office/drawing/2014/main" id="{8FF7DF83-DAB7-0742-9C21-5BB17CDCE92F}"/>
              </a:ext>
            </a:extLst>
          </p:cNvPr>
          <p:cNvCxnSpPr>
            <a:cxnSpLocks/>
          </p:cNvCxnSpPr>
          <p:nvPr/>
        </p:nvCxnSpPr>
        <p:spPr>
          <a:xfrm>
            <a:off x="3798875" y="3510812"/>
            <a:ext cx="174702" cy="357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箭頭接點 56">
            <a:extLst>
              <a:ext uri="{FF2B5EF4-FFF2-40B4-BE49-F238E27FC236}">
                <a16:creationId xmlns:a16="http://schemas.microsoft.com/office/drawing/2014/main" id="{2D80E830-6FB3-BF47-95BE-46C40781FFB5}"/>
              </a:ext>
            </a:extLst>
          </p:cNvPr>
          <p:cNvCxnSpPr>
            <a:cxnSpLocks/>
          </p:cNvCxnSpPr>
          <p:nvPr/>
        </p:nvCxnSpPr>
        <p:spPr>
          <a:xfrm flipH="1">
            <a:off x="5543110" y="3553729"/>
            <a:ext cx="176560" cy="357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箭頭接點 57">
            <a:extLst>
              <a:ext uri="{FF2B5EF4-FFF2-40B4-BE49-F238E27FC236}">
                <a16:creationId xmlns:a16="http://schemas.microsoft.com/office/drawing/2014/main" id="{D2765194-EAD1-2744-B517-55325EC1035A}"/>
              </a:ext>
            </a:extLst>
          </p:cNvPr>
          <p:cNvCxnSpPr>
            <a:cxnSpLocks/>
          </p:cNvCxnSpPr>
          <p:nvPr/>
        </p:nvCxnSpPr>
        <p:spPr>
          <a:xfrm>
            <a:off x="5225301" y="3553729"/>
            <a:ext cx="174702" cy="357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箭頭接點 63">
            <a:extLst>
              <a:ext uri="{FF2B5EF4-FFF2-40B4-BE49-F238E27FC236}">
                <a16:creationId xmlns:a16="http://schemas.microsoft.com/office/drawing/2014/main" id="{24D7EBA6-2824-E544-963C-836676C311DC}"/>
              </a:ext>
            </a:extLst>
          </p:cNvPr>
          <p:cNvCxnSpPr>
            <a:cxnSpLocks/>
          </p:cNvCxnSpPr>
          <p:nvPr/>
        </p:nvCxnSpPr>
        <p:spPr>
          <a:xfrm flipH="1">
            <a:off x="2838012" y="4429297"/>
            <a:ext cx="176560" cy="357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箭頭接點 64">
            <a:extLst>
              <a:ext uri="{FF2B5EF4-FFF2-40B4-BE49-F238E27FC236}">
                <a16:creationId xmlns:a16="http://schemas.microsoft.com/office/drawing/2014/main" id="{A7FCE867-60E4-B340-A260-9F88BBDC86B4}"/>
              </a:ext>
            </a:extLst>
          </p:cNvPr>
          <p:cNvCxnSpPr>
            <a:cxnSpLocks/>
          </p:cNvCxnSpPr>
          <p:nvPr/>
        </p:nvCxnSpPr>
        <p:spPr>
          <a:xfrm>
            <a:off x="2520203" y="4429297"/>
            <a:ext cx="174702" cy="357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箭頭接點 65">
            <a:extLst>
              <a:ext uri="{FF2B5EF4-FFF2-40B4-BE49-F238E27FC236}">
                <a16:creationId xmlns:a16="http://schemas.microsoft.com/office/drawing/2014/main" id="{53DC0890-BD8B-3047-AF66-8E557093AB1C}"/>
              </a:ext>
            </a:extLst>
          </p:cNvPr>
          <p:cNvCxnSpPr>
            <a:cxnSpLocks/>
          </p:cNvCxnSpPr>
          <p:nvPr/>
        </p:nvCxnSpPr>
        <p:spPr>
          <a:xfrm flipH="1">
            <a:off x="5158391" y="4442155"/>
            <a:ext cx="176560" cy="357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箭頭接點 66">
            <a:extLst>
              <a:ext uri="{FF2B5EF4-FFF2-40B4-BE49-F238E27FC236}">
                <a16:creationId xmlns:a16="http://schemas.microsoft.com/office/drawing/2014/main" id="{93A36A79-51DE-BE43-8F61-3F0B79A1BE49}"/>
              </a:ext>
            </a:extLst>
          </p:cNvPr>
          <p:cNvCxnSpPr>
            <a:cxnSpLocks/>
          </p:cNvCxnSpPr>
          <p:nvPr/>
        </p:nvCxnSpPr>
        <p:spPr>
          <a:xfrm>
            <a:off x="4840582" y="4442155"/>
            <a:ext cx="174702" cy="357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箭頭接點 67">
            <a:extLst>
              <a:ext uri="{FF2B5EF4-FFF2-40B4-BE49-F238E27FC236}">
                <a16:creationId xmlns:a16="http://schemas.microsoft.com/office/drawing/2014/main" id="{EA45BAC3-AD23-6343-BAA4-60E80DAD7320}"/>
              </a:ext>
            </a:extLst>
          </p:cNvPr>
          <p:cNvCxnSpPr>
            <a:cxnSpLocks/>
          </p:cNvCxnSpPr>
          <p:nvPr/>
        </p:nvCxnSpPr>
        <p:spPr>
          <a:xfrm flipH="1">
            <a:off x="2237707" y="5247010"/>
            <a:ext cx="176560" cy="357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箭頭接點 68">
            <a:extLst>
              <a:ext uri="{FF2B5EF4-FFF2-40B4-BE49-F238E27FC236}">
                <a16:creationId xmlns:a16="http://schemas.microsoft.com/office/drawing/2014/main" id="{3BE2F283-4F2D-BE49-A0CB-59E6CC1F89AB}"/>
              </a:ext>
            </a:extLst>
          </p:cNvPr>
          <p:cNvCxnSpPr>
            <a:cxnSpLocks/>
          </p:cNvCxnSpPr>
          <p:nvPr/>
        </p:nvCxnSpPr>
        <p:spPr>
          <a:xfrm>
            <a:off x="1919898" y="5198425"/>
            <a:ext cx="174702" cy="357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箭頭接點 69">
            <a:extLst>
              <a:ext uri="{FF2B5EF4-FFF2-40B4-BE49-F238E27FC236}">
                <a16:creationId xmlns:a16="http://schemas.microsoft.com/office/drawing/2014/main" id="{AD55AE52-EBE6-984D-9712-F71DE3462BD1}"/>
              </a:ext>
            </a:extLst>
          </p:cNvPr>
          <p:cNvCxnSpPr>
            <a:cxnSpLocks/>
          </p:cNvCxnSpPr>
          <p:nvPr/>
        </p:nvCxnSpPr>
        <p:spPr>
          <a:xfrm flipH="1">
            <a:off x="4256070" y="5198425"/>
            <a:ext cx="176560" cy="357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箭頭接點 70">
            <a:extLst>
              <a:ext uri="{FF2B5EF4-FFF2-40B4-BE49-F238E27FC236}">
                <a16:creationId xmlns:a16="http://schemas.microsoft.com/office/drawing/2014/main" id="{2A3FFF3F-72E0-8941-BED0-AE1DB7A531D0}"/>
              </a:ext>
            </a:extLst>
          </p:cNvPr>
          <p:cNvCxnSpPr>
            <a:cxnSpLocks/>
          </p:cNvCxnSpPr>
          <p:nvPr/>
        </p:nvCxnSpPr>
        <p:spPr>
          <a:xfrm>
            <a:off x="3938261" y="5198425"/>
            <a:ext cx="174702" cy="357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箭頭接點 71">
            <a:extLst>
              <a:ext uri="{FF2B5EF4-FFF2-40B4-BE49-F238E27FC236}">
                <a16:creationId xmlns:a16="http://schemas.microsoft.com/office/drawing/2014/main" id="{7BB206DF-14A7-0749-BCAE-75C886CB47BC}"/>
              </a:ext>
            </a:extLst>
          </p:cNvPr>
          <p:cNvCxnSpPr>
            <a:cxnSpLocks/>
          </p:cNvCxnSpPr>
          <p:nvPr/>
        </p:nvCxnSpPr>
        <p:spPr>
          <a:xfrm flipH="1">
            <a:off x="3189302" y="5971342"/>
            <a:ext cx="176560" cy="357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箭頭接點 72">
            <a:extLst>
              <a:ext uri="{FF2B5EF4-FFF2-40B4-BE49-F238E27FC236}">
                <a16:creationId xmlns:a16="http://schemas.microsoft.com/office/drawing/2014/main" id="{D8768491-C63F-F244-9E83-BD1A8800A566}"/>
              </a:ext>
            </a:extLst>
          </p:cNvPr>
          <p:cNvCxnSpPr>
            <a:cxnSpLocks/>
          </p:cNvCxnSpPr>
          <p:nvPr/>
        </p:nvCxnSpPr>
        <p:spPr>
          <a:xfrm>
            <a:off x="2871493" y="5922757"/>
            <a:ext cx="174702" cy="357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683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4F2932-3689-7E47-ADDF-1FB86CA7C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Ans: </a:t>
            </a:r>
            <a:r>
              <a:rPr lang="en-US" altLang="zh-TW" dirty="0"/>
              <a:t>check if merge sort is </a:t>
            </a:r>
            <a:r>
              <a:rPr kumimoji="1" lang="en-US" altLang="zh-TW" dirty="0"/>
              <a:t>stable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A12731-D9C8-D446-8F8E-E55532195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20840"/>
            <a:ext cx="10515600" cy="4351338"/>
          </a:xfrm>
        </p:spPr>
        <p:txBody>
          <a:bodyPr>
            <a:normAutofit/>
          </a:bodyPr>
          <a:lstStyle/>
          <a:p>
            <a:r>
              <a:rPr kumimoji="1" lang="en-US" altLang="zh-TW" sz="2000" dirty="0"/>
              <a:t>Assume merge two subarray: </a:t>
            </a:r>
          </a:p>
          <a:p>
            <a:r>
              <a:rPr kumimoji="1" lang="en-US" altLang="zh-TW" sz="2000" dirty="0"/>
              <a:t>[20 30a 40 50] [30b 60 70 90]</a:t>
            </a:r>
          </a:p>
          <a:p>
            <a:endParaRPr kumimoji="1" lang="en-US" altLang="zh-TW" sz="2000" dirty="0"/>
          </a:p>
          <a:p>
            <a:pPr marL="0" indent="0">
              <a:buNone/>
            </a:pPr>
            <a:r>
              <a:rPr kumimoji="1" lang="en-US" altLang="zh-TW" sz="2000" dirty="0"/>
              <a:t>-&gt; [20 30a 30b …..]</a:t>
            </a:r>
            <a:endParaRPr kumimoji="1" lang="zh-TW" altLang="en-US" sz="2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6E3E373-6A31-2744-8B94-8CFDAF0D206A}"/>
              </a:ext>
            </a:extLst>
          </p:cNvPr>
          <p:cNvSpPr/>
          <p:nvPr/>
        </p:nvSpPr>
        <p:spPr>
          <a:xfrm>
            <a:off x="4873083" y="1575874"/>
            <a:ext cx="761814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" altLang="zh-TW" dirty="0">
                <a:latin typeface="Consolas" panose="020B0609020204030204" pitchFamily="49" charset="0"/>
              </a:rPr>
              <a:t>while (</a:t>
            </a:r>
            <a:r>
              <a:rPr lang="en" altLang="zh-TW" dirty="0" err="1">
                <a:latin typeface="Consolas" panose="020B0609020204030204" pitchFamily="49" charset="0"/>
              </a:rPr>
              <a:t>Left_index</a:t>
            </a:r>
            <a:r>
              <a:rPr lang="en" altLang="zh-TW" dirty="0">
                <a:latin typeface="Consolas" panose="020B0609020204030204" pitchFamily="49" charset="0"/>
              </a:rPr>
              <a:t> &lt; </a:t>
            </a:r>
            <a:r>
              <a:rPr lang="en" altLang="zh-TW" dirty="0" err="1">
                <a:latin typeface="Consolas" panose="020B0609020204030204" pitchFamily="49" charset="0"/>
              </a:rPr>
              <a:t>Left_size</a:t>
            </a:r>
            <a:r>
              <a:rPr lang="en" altLang="zh-TW" dirty="0">
                <a:latin typeface="Consolas" panose="020B0609020204030204" pitchFamily="49" charset="0"/>
              </a:rPr>
              <a:t> &amp;&amp; </a:t>
            </a:r>
            <a:r>
              <a:rPr lang="en" altLang="zh-TW" dirty="0" err="1">
                <a:latin typeface="Consolas" panose="020B0609020204030204" pitchFamily="49" charset="0"/>
              </a:rPr>
              <a:t>Right_index</a:t>
            </a:r>
            <a:r>
              <a:rPr lang="en" altLang="zh-TW" dirty="0">
                <a:latin typeface="Consolas" panose="020B0609020204030204" pitchFamily="49" charset="0"/>
              </a:rPr>
              <a:t> &lt; </a:t>
            </a:r>
            <a:r>
              <a:rPr lang="en" altLang="zh-TW" dirty="0" err="1">
                <a:latin typeface="Consolas" panose="020B0609020204030204" pitchFamily="49" charset="0"/>
              </a:rPr>
              <a:t>Right_size</a:t>
            </a:r>
            <a:r>
              <a:rPr lang="en" altLang="zh-TW" dirty="0">
                <a:latin typeface="Consolas" panose="020B0609020204030204" pitchFamily="49" charset="0"/>
              </a:rPr>
              <a:t>) {</a:t>
            </a:r>
          </a:p>
          <a:p>
            <a:pPr fontAlgn="base"/>
            <a:r>
              <a:rPr lang="en" altLang="zh-TW" dirty="0">
                <a:latin typeface="Consolas" panose="020B0609020204030204" pitchFamily="49" charset="0"/>
              </a:rPr>
              <a:t>        if (</a:t>
            </a:r>
            <a:r>
              <a:rPr lang="en" altLang="zh-TW" dirty="0" err="1">
                <a:latin typeface="Consolas" panose="020B0609020204030204" pitchFamily="49" charset="0"/>
              </a:rPr>
              <a:t>Left_temp</a:t>
            </a:r>
            <a:r>
              <a:rPr lang="en" altLang="zh-TW" dirty="0">
                <a:latin typeface="Consolas" panose="020B0609020204030204" pitchFamily="49" charset="0"/>
              </a:rPr>
              <a:t>[</a:t>
            </a:r>
            <a:r>
              <a:rPr lang="en" altLang="zh-TW" dirty="0" err="1">
                <a:latin typeface="Consolas" panose="020B0609020204030204" pitchFamily="49" charset="0"/>
              </a:rPr>
              <a:t>i</a:t>
            </a:r>
            <a:r>
              <a:rPr lang="en" altLang="zh-TW" dirty="0">
                <a:latin typeface="Consolas" panose="020B0609020204030204" pitchFamily="49" charset="0"/>
              </a:rPr>
              <a:t>] &lt;= </a:t>
            </a:r>
            <a:r>
              <a:rPr lang="en" altLang="zh-TW" dirty="0" err="1">
                <a:latin typeface="Consolas" panose="020B0609020204030204" pitchFamily="49" charset="0"/>
              </a:rPr>
              <a:t>Right_temp</a:t>
            </a:r>
            <a:r>
              <a:rPr lang="en" altLang="zh-TW" dirty="0">
                <a:latin typeface="Consolas" panose="020B0609020204030204" pitchFamily="49" charset="0"/>
              </a:rPr>
              <a:t>[j]) {</a:t>
            </a:r>
          </a:p>
          <a:p>
            <a:pPr fontAlgn="base"/>
            <a:r>
              <a:rPr lang="en" altLang="zh-TW" dirty="0">
                <a:latin typeface="Consolas" panose="020B0609020204030204" pitchFamily="49" charset="0"/>
              </a:rPr>
              <a:t>            </a:t>
            </a:r>
            <a:r>
              <a:rPr lang="en" altLang="zh-TW" dirty="0" err="1">
                <a:latin typeface="Consolas" panose="020B0609020204030204" pitchFamily="49" charset="0"/>
              </a:rPr>
              <a:t>arr</a:t>
            </a:r>
            <a:r>
              <a:rPr lang="en" altLang="zh-TW" dirty="0">
                <a:latin typeface="Consolas" panose="020B0609020204030204" pitchFamily="49" charset="0"/>
              </a:rPr>
              <a:t>[</a:t>
            </a:r>
            <a:r>
              <a:rPr lang="en" altLang="zh-TW" dirty="0" err="1">
                <a:latin typeface="Consolas" panose="020B0609020204030204" pitchFamily="49" charset="0"/>
              </a:rPr>
              <a:t>merge_index</a:t>
            </a:r>
            <a:r>
              <a:rPr lang="en" altLang="zh-TW" dirty="0">
                <a:latin typeface="Consolas" panose="020B0609020204030204" pitchFamily="49" charset="0"/>
              </a:rPr>
              <a:t>] = </a:t>
            </a:r>
            <a:r>
              <a:rPr lang="en" altLang="zh-TW" dirty="0" err="1">
                <a:latin typeface="Consolas" panose="020B0609020204030204" pitchFamily="49" charset="0"/>
              </a:rPr>
              <a:t>Left_temp</a:t>
            </a:r>
            <a:r>
              <a:rPr lang="en" altLang="zh-TW" dirty="0">
                <a:latin typeface="Consolas" panose="020B0609020204030204" pitchFamily="49" charset="0"/>
              </a:rPr>
              <a:t>[</a:t>
            </a:r>
            <a:r>
              <a:rPr lang="en" altLang="zh-TW" dirty="0" err="1">
                <a:latin typeface="Consolas" panose="020B0609020204030204" pitchFamily="49" charset="0"/>
              </a:rPr>
              <a:t>i</a:t>
            </a:r>
            <a:r>
              <a:rPr lang="en" altLang="zh-TW" dirty="0">
                <a:latin typeface="Consolas" panose="020B0609020204030204" pitchFamily="49" charset="0"/>
              </a:rPr>
              <a:t>];</a:t>
            </a:r>
          </a:p>
          <a:p>
            <a:pPr fontAlgn="base"/>
            <a:r>
              <a:rPr lang="en" altLang="zh-TW" dirty="0">
                <a:latin typeface="Consolas" panose="020B0609020204030204" pitchFamily="49" charset="0"/>
              </a:rPr>
              <a:t>            </a:t>
            </a:r>
            <a:r>
              <a:rPr lang="en" altLang="zh-TW" dirty="0" err="1">
                <a:latin typeface="Consolas" panose="020B0609020204030204" pitchFamily="49" charset="0"/>
              </a:rPr>
              <a:t>Left_index</a:t>
            </a:r>
            <a:r>
              <a:rPr lang="en" altLang="zh-TW" dirty="0">
                <a:latin typeface="Consolas" panose="020B0609020204030204" pitchFamily="49" charset="0"/>
              </a:rPr>
              <a:t>++;</a:t>
            </a:r>
          </a:p>
          <a:p>
            <a:pPr fontAlgn="base"/>
            <a:r>
              <a:rPr lang="en" altLang="zh-TW" dirty="0">
                <a:latin typeface="Consolas" panose="020B0609020204030204" pitchFamily="49" charset="0"/>
              </a:rPr>
              <a:t>        }</a:t>
            </a:r>
          </a:p>
          <a:p>
            <a:pPr fontAlgn="base"/>
            <a:r>
              <a:rPr lang="en" altLang="zh-TW" dirty="0">
                <a:latin typeface="Consolas" panose="020B0609020204030204" pitchFamily="49" charset="0"/>
              </a:rPr>
              <a:t>        else {</a:t>
            </a:r>
          </a:p>
          <a:p>
            <a:pPr fontAlgn="base"/>
            <a:r>
              <a:rPr lang="en" altLang="zh-TW" dirty="0">
                <a:latin typeface="Consolas" panose="020B0609020204030204" pitchFamily="49" charset="0"/>
              </a:rPr>
              <a:t>            </a:t>
            </a:r>
            <a:r>
              <a:rPr lang="en" altLang="zh-TW" dirty="0" err="1">
                <a:latin typeface="Consolas" panose="020B0609020204030204" pitchFamily="49" charset="0"/>
              </a:rPr>
              <a:t>arr</a:t>
            </a:r>
            <a:r>
              <a:rPr lang="en" altLang="zh-TW" dirty="0">
                <a:latin typeface="Consolas" panose="020B0609020204030204" pitchFamily="49" charset="0"/>
              </a:rPr>
              <a:t>[</a:t>
            </a:r>
            <a:r>
              <a:rPr lang="en" altLang="zh-TW" dirty="0" err="1">
                <a:latin typeface="Consolas" panose="020B0609020204030204" pitchFamily="49" charset="0"/>
              </a:rPr>
              <a:t>merge_index</a:t>
            </a:r>
            <a:r>
              <a:rPr lang="en" altLang="zh-TW" dirty="0">
                <a:latin typeface="Consolas" panose="020B0609020204030204" pitchFamily="49" charset="0"/>
              </a:rPr>
              <a:t>] = </a:t>
            </a:r>
            <a:r>
              <a:rPr lang="en" altLang="zh-TW" dirty="0" err="1">
                <a:latin typeface="Consolas" panose="020B0609020204030204" pitchFamily="49" charset="0"/>
              </a:rPr>
              <a:t>Right_temp</a:t>
            </a:r>
            <a:r>
              <a:rPr lang="en" altLang="zh-TW" dirty="0">
                <a:latin typeface="Consolas" panose="020B0609020204030204" pitchFamily="49" charset="0"/>
              </a:rPr>
              <a:t>[j];</a:t>
            </a:r>
          </a:p>
          <a:p>
            <a:pPr fontAlgn="base"/>
            <a:r>
              <a:rPr lang="en" altLang="zh-TW" dirty="0">
                <a:latin typeface="Consolas" panose="020B0609020204030204" pitchFamily="49" charset="0"/>
              </a:rPr>
              <a:t>            </a:t>
            </a:r>
            <a:r>
              <a:rPr lang="en" altLang="zh-TW" dirty="0" err="1">
                <a:latin typeface="Consolas" panose="020B0609020204030204" pitchFamily="49" charset="0"/>
              </a:rPr>
              <a:t>Right_index</a:t>
            </a:r>
            <a:r>
              <a:rPr lang="en" altLang="zh-TW" dirty="0">
                <a:latin typeface="Consolas" panose="020B0609020204030204" pitchFamily="49" charset="0"/>
              </a:rPr>
              <a:t> ++;</a:t>
            </a:r>
          </a:p>
          <a:p>
            <a:pPr fontAlgn="base"/>
            <a:r>
              <a:rPr lang="en" altLang="zh-TW" dirty="0">
                <a:latin typeface="Consolas" panose="020B0609020204030204" pitchFamily="49" charset="0"/>
              </a:rPr>
              <a:t>        }</a:t>
            </a:r>
          </a:p>
          <a:p>
            <a:pPr fontAlgn="base"/>
            <a:r>
              <a:rPr lang="en" altLang="zh-TW" dirty="0">
                <a:latin typeface="Consolas" panose="020B0609020204030204" pitchFamily="49" charset="0"/>
              </a:rPr>
              <a:t>        </a:t>
            </a:r>
            <a:r>
              <a:rPr lang="en" altLang="zh-TW" dirty="0" err="1">
                <a:latin typeface="Consolas" panose="020B0609020204030204" pitchFamily="49" charset="0"/>
              </a:rPr>
              <a:t>merge_index</a:t>
            </a:r>
            <a:r>
              <a:rPr lang="en" altLang="zh-TW" dirty="0">
                <a:latin typeface="Consolas" panose="020B0609020204030204" pitchFamily="49" charset="0"/>
              </a:rPr>
              <a:t> ++;</a:t>
            </a:r>
          </a:p>
          <a:p>
            <a:pPr fontAlgn="base"/>
            <a:r>
              <a:rPr lang="en" altLang="zh-TW" dirty="0">
                <a:latin typeface="Consolas" panose="020B0609020204030204" pitchFamily="49" charset="0"/>
              </a:rPr>
              <a:t>    }</a:t>
            </a:r>
            <a:endParaRPr lang="en" altLang="zh-TW" b="0" i="0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5" name="直線箭頭接點 4">
            <a:extLst>
              <a:ext uri="{FF2B5EF4-FFF2-40B4-BE49-F238E27FC236}">
                <a16:creationId xmlns:a16="http://schemas.microsoft.com/office/drawing/2014/main" id="{62947268-EE4F-E342-9AE2-CE27F130C2CD}"/>
              </a:ext>
            </a:extLst>
          </p:cNvPr>
          <p:cNvCxnSpPr>
            <a:cxnSpLocks/>
          </p:cNvCxnSpPr>
          <p:nvPr/>
        </p:nvCxnSpPr>
        <p:spPr>
          <a:xfrm>
            <a:off x="838200" y="2408663"/>
            <a:ext cx="135674" cy="617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箭頭接點 7">
            <a:extLst>
              <a:ext uri="{FF2B5EF4-FFF2-40B4-BE49-F238E27FC236}">
                <a16:creationId xmlns:a16="http://schemas.microsoft.com/office/drawing/2014/main" id="{796E1A19-9997-9E4B-9BE4-D937D4586490}"/>
              </a:ext>
            </a:extLst>
          </p:cNvPr>
          <p:cNvCxnSpPr>
            <a:cxnSpLocks/>
          </p:cNvCxnSpPr>
          <p:nvPr/>
        </p:nvCxnSpPr>
        <p:spPr>
          <a:xfrm>
            <a:off x="455341" y="2408663"/>
            <a:ext cx="135674" cy="617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698E5B60-B9E5-D04A-8D70-C5BBE9C3F3B4}"/>
              </a:ext>
            </a:extLst>
          </p:cNvPr>
          <p:cNvSpPr txBox="1"/>
          <p:nvPr/>
        </p:nvSpPr>
        <p:spPr>
          <a:xfrm>
            <a:off x="665357" y="2533123"/>
            <a:ext cx="2453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000" dirty="0"/>
              <a:t>2</a:t>
            </a:r>
            <a:endParaRPr kumimoji="1" lang="zh-TW" altLang="en-US" sz="10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7AE4191-E826-1C4A-9D78-D67F94E41D08}"/>
              </a:ext>
            </a:extLst>
          </p:cNvPr>
          <p:cNvSpPr txBox="1"/>
          <p:nvPr/>
        </p:nvSpPr>
        <p:spPr>
          <a:xfrm>
            <a:off x="271347" y="2594455"/>
            <a:ext cx="2453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000" dirty="0"/>
              <a:t>1</a:t>
            </a:r>
            <a:endParaRPr kumimoji="1" lang="zh-TW" altLang="en-US" sz="1000" dirty="0"/>
          </a:p>
        </p:txBody>
      </p: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19C3F634-59A1-F948-8F54-01CB786CA314}"/>
              </a:ext>
            </a:extLst>
          </p:cNvPr>
          <p:cNvCxnSpPr>
            <a:cxnSpLocks/>
          </p:cNvCxnSpPr>
          <p:nvPr/>
        </p:nvCxnSpPr>
        <p:spPr>
          <a:xfrm flipH="1">
            <a:off x="1466850" y="2350571"/>
            <a:ext cx="605420" cy="65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2991A24-E236-A848-8B20-B4F0093A07E7}"/>
              </a:ext>
            </a:extLst>
          </p:cNvPr>
          <p:cNvSpPr txBox="1"/>
          <p:nvPr/>
        </p:nvSpPr>
        <p:spPr>
          <a:xfrm>
            <a:off x="1524233" y="2522710"/>
            <a:ext cx="2453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000" dirty="0"/>
              <a:t>3</a:t>
            </a:r>
            <a:endParaRPr kumimoji="1"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020724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37275F-6230-B747-BFC0-0446B9A79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Q2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1B1773-67CA-4B4F-98B1-5C272DCB9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Please complete the following table. You should give the time complexity in Big O notation and explain the result.</a:t>
            </a:r>
            <a:endParaRPr lang="zh-TW" altLang="zh-TW" dirty="0"/>
          </a:p>
          <a:p>
            <a:endParaRPr kumimoji="1" lang="zh-TW" altLang="en-US" dirty="0"/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AC7A2D49-E024-AE4A-906B-35AA3ADF2A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554221"/>
              </p:ext>
            </p:extLst>
          </p:nvPr>
        </p:nvGraphicFramePr>
        <p:xfrm>
          <a:off x="691374" y="2798957"/>
          <a:ext cx="676941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470">
                  <a:extLst>
                    <a:ext uri="{9D8B030D-6E8A-4147-A177-3AD203B41FA5}">
                      <a16:colId xmlns:a16="http://schemas.microsoft.com/office/drawing/2014/main" val="150860082"/>
                    </a:ext>
                  </a:extLst>
                </a:gridCol>
                <a:gridCol w="2256470">
                  <a:extLst>
                    <a:ext uri="{9D8B030D-6E8A-4147-A177-3AD203B41FA5}">
                      <a16:colId xmlns:a16="http://schemas.microsoft.com/office/drawing/2014/main" val="1478544120"/>
                    </a:ext>
                  </a:extLst>
                </a:gridCol>
                <a:gridCol w="2256470">
                  <a:extLst>
                    <a:ext uri="{9D8B030D-6E8A-4147-A177-3AD203B41FA5}">
                      <a16:colId xmlns:a16="http://schemas.microsoft.com/office/drawing/2014/main" val="3772604526"/>
                    </a:ext>
                  </a:extLst>
                </a:gridCol>
              </a:tblGrid>
              <a:tr h="36567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zh-TW" dirty="0"/>
                        <a:t>Best case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zh-TW" dirty="0"/>
                        <a:t>Worst case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07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dirty="0"/>
                        <a:t>Insertion Sort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effectLst/>
                          <a:ea typeface="+mn-ea"/>
                        </a:rPr>
                        <a:t>(n-1)* 1,  O(n)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zh-TW" dirty="0"/>
                        <a:t>1+2+…+(n-1), O(n2)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67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dirty="0"/>
                        <a:t>Quick Sort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O(n </a:t>
                      </a:r>
                      <a:r>
                        <a:rPr lang="en-US" altLang="zh-TW" dirty="0" err="1"/>
                        <a:t>logn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O(n</a:t>
                      </a:r>
                      <a:r>
                        <a:rPr lang="en-US" altLang="zh-TW" baseline="30000" dirty="0"/>
                        <a:t>2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752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dirty="0"/>
                        <a:t>Merge Sort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O(n </a:t>
                      </a:r>
                      <a:r>
                        <a:rPr lang="en-US" altLang="zh-TW" dirty="0" err="1"/>
                        <a:t>logn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O(n </a:t>
                      </a:r>
                      <a:r>
                        <a:rPr lang="en-US" altLang="zh-TW" dirty="0" err="1"/>
                        <a:t>logn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957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419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1CD536-3B2E-5545-9E05-33586D708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Master Theorem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E503B98-3966-EE4C-881F-8130279A02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TW" dirty="0"/>
                  <a:t>T(n) = a*T(n/b) + f(n).   f(n) </a:t>
                </a:r>
                <a14:m>
                  <m:oMath xmlns:m="http://schemas.openxmlformats.org/officeDocument/2006/math">
                    <m:r>
                      <a:rPr kumimoji="1"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kumimoji="1" lang="en-US" altLang="zh-TW" dirty="0"/>
                  <a:t> </a:t>
                </a:r>
                <a:r>
                  <a:rPr kumimoji="1" lang="el-GR" altLang="zh-TW" dirty="0"/>
                  <a:t>Θ</a:t>
                </a:r>
                <a:r>
                  <a:rPr kumimoji="1" lang="en-US" altLang="zh-TW" dirty="0"/>
                  <a:t>(</a:t>
                </a:r>
                <a:r>
                  <a:rPr kumimoji="1" lang="en-US" altLang="zh-TW" dirty="0" err="1"/>
                  <a:t>n</a:t>
                </a:r>
                <a:r>
                  <a:rPr kumimoji="1" lang="en-US" altLang="zh-TW" baseline="30000" dirty="0" err="1"/>
                  <a:t>d</a:t>
                </a:r>
                <a:r>
                  <a:rPr kumimoji="1" lang="en-US" altLang="zh-TW" dirty="0"/>
                  <a:t>)</a:t>
                </a:r>
              </a:p>
              <a:p>
                <a:endParaRPr kumimoji="1" lang="en-US" altLang="zh-TW" dirty="0"/>
              </a:p>
              <a:p>
                <a:r>
                  <a:rPr kumimoji="1" lang="en-US" altLang="zh-TW" dirty="0"/>
                  <a:t>Case 1: d &gt; </a:t>
                </a:r>
                <a:r>
                  <a:rPr kumimoji="1" lang="en-US" altLang="zh-TW" dirty="0" err="1"/>
                  <a:t>log</a:t>
                </a:r>
                <a:r>
                  <a:rPr kumimoji="1" lang="en-US" altLang="zh-TW" baseline="-25000" dirty="0" err="1"/>
                  <a:t>a</a:t>
                </a:r>
                <a:r>
                  <a:rPr kumimoji="1" lang="en-US" altLang="zh-TW" dirty="0" err="1"/>
                  <a:t>b</a:t>
                </a:r>
                <a:r>
                  <a:rPr kumimoji="1" lang="en-US" altLang="zh-TW" dirty="0"/>
                  <a:t>     T(n) = O(</a:t>
                </a:r>
                <a:r>
                  <a:rPr kumimoji="1" lang="en-US" altLang="zh-TW" dirty="0" err="1"/>
                  <a:t>n</a:t>
                </a:r>
                <a:r>
                  <a:rPr kumimoji="1" lang="en-US" altLang="zh-TW" baseline="30000" dirty="0" err="1"/>
                  <a:t>d</a:t>
                </a:r>
                <a:r>
                  <a:rPr kumimoji="1" lang="en-US" altLang="zh-TW" dirty="0"/>
                  <a:t>)</a:t>
                </a:r>
              </a:p>
              <a:p>
                <a:r>
                  <a:rPr kumimoji="1" lang="en-US" altLang="zh-TW" dirty="0"/>
                  <a:t>Case 2: d = </a:t>
                </a:r>
                <a:r>
                  <a:rPr kumimoji="1" lang="en-US" altLang="zh-TW" dirty="0" err="1"/>
                  <a:t>log</a:t>
                </a:r>
                <a:r>
                  <a:rPr kumimoji="1" lang="en-US" altLang="zh-TW" baseline="-25000" dirty="0" err="1"/>
                  <a:t>a</a:t>
                </a:r>
                <a:r>
                  <a:rPr kumimoji="1" lang="en-US" altLang="zh-TW" dirty="0" err="1"/>
                  <a:t>b</a:t>
                </a:r>
                <a:r>
                  <a:rPr kumimoji="1" lang="en-US" altLang="zh-TW" dirty="0"/>
                  <a:t>     T(n) = O(</a:t>
                </a:r>
                <a:r>
                  <a:rPr kumimoji="1" lang="en-US" altLang="zh-TW" dirty="0" err="1"/>
                  <a:t>n</a:t>
                </a:r>
                <a:r>
                  <a:rPr kumimoji="1" lang="en-US" altLang="zh-TW" baseline="30000" dirty="0" err="1"/>
                  <a:t>d</a:t>
                </a:r>
                <a:r>
                  <a:rPr kumimoji="1" lang="en-US" altLang="zh-TW" dirty="0" err="1"/>
                  <a:t>logn</a:t>
                </a:r>
                <a:r>
                  <a:rPr kumimoji="1" lang="en-US" altLang="zh-TW" dirty="0"/>
                  <a:t>)</a:t>
                </a:r>
              </a:p>
              <a:p>
                <a:r>
                  <a:rPr kumimoji="1" lang="en-US" altLang="zh-TW" dirty="0"/>
                  <a:t>Case 3: d &lt; </a:t>
                </a:r>
                <a:r>
                  <a:rPr kumimoji="1" lang="en-US" altLang="zh-TW" dirty="0" err="1"/>
                  <a:t>log</a:t>
                </a:r>
                <a:r>
                  <a:rPr kumimoji="1" lang="en-US" altLang="zh-TW" baseline="-25000" dirty="0" err="1"/>
                  <a:t>a</a:t>
                </a:r>
                <a:r>
                  <a:rPr kumimoji="1" lang="en-US" altLang="zh-TW" dirty="0" err="1"/>
                  <a:t>b</a:t>
                </a:r>
                <a:r>
                  <a:rPr kumimoji="1" lang="en-US" altLang="zh-TW" dirty="0"/>
                  <a:t>	   T(n) = O(</a:t>
                </a:r>
                <a:r>
                  <a:rPr kumimoji="1" lang="en-US" altLang="zh-TW" dirty="0" err="1"/>
                  <a:t>n^log</a:t>
                </a:r>
                <a:r>
                  <a:rPr kumimoji="1" lang="en-US" altLang="zh-TW" baseline="-25000" dirty="0" err="1"/>
                  <a:t>a</a:t>
                </a:r>
                <a:r>
                  <a:rPr kumimoji="1" lang="en-US" altLang="zh-TW" dirty="0" err="1"/>
                  <a:t>b</a:t>
                </a:r>
                <a:r>
                  <a:rPr kumimoji="1" lang="en-US" altLang="zh-TW" dirty="0"/>
                  <a:t>)</a:t>
                </a:r>
              </a:p>
              <a:p>
                <a:endParaRPr kumimoji="1" lang="en-US" altLang="zh-TW" dirty="0"/>
              </a:p>
              <a:p>
                <a:endParaRPr kumimoji="1"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E503B98-3966-EE4C-881F-8130279A02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>
            <a:extLst>
              <a:ext uri="{FF2B5EF4-FFF2-40B4-BE49-F238E27FC236}">
                <a16:creationId xmlns:a16="http://schemas.microsoft.com/office/drawing/2014/main" id="{81A08D07-6E20-D645-9A68-B860A5550B1D}"/>
              </a:ext>
            </a:extLst>
          </p:cNvPr>
          <p:cNvSpPr txBox="1"/>
          <p:nvPr/>
        </p:nvSpPr>
        <p:spPr>
          <a:xfrm>
            <a:off x="7273074" y="1251385"/>
            <a:ext cx="254268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dirty="0"/>
              <a:t>Quick Sort: </a:t>
            </a:r>
          </a:p>
          <a:p>
            <a:r>
              <a:rPr lang="en" altLang="zh-TW" dirty="0"/>
              <a:t>Best case</a:t>
            </a:r>
            <a:endParaRPr lang="zh-TW" altLang="en-US" dirty="0"/>
          </a:p>
          <a:p>
            <a:r>
              <a:rPr kumimoji="1" lang="en" altLang="zh-TW" dirty="0"/>
              <a:t>T(n) = 2T(n/2) + </a:t>
            </a:r>
            <a:r>
              <a:rPr lang="el-GR" altLang="zh-TW" dirty="0"/>
              <a:t>θ</a:t>
            </a:r>
            <a:r>
              <a:rPr lang="en-US" altLang="zh-TW" dirty="0"/>
              <a:t>(</a:t>
            </a:r>
            <a:r>
              <a:rPr kumimoji="1" lang="en" altLang="zh-TW" dirty="0"/>
              <a:t>n) </a:t>
            </a:r>
          </a:p>
          <a:p>
            <a:r>
              <a:rPr kumimoji="1" lang="en" altLang="zh-TW" dirty="0"/>
              <a:t>=&gt; O(n*</a:t>
            </a:r>
            <a:r>
              <a:rPr kumimoji="1" lang="en" altLang="zh-TW" dirty="0" err="1"/>
              <a:t>logn</a:t>
            </a:r>
            <a:r>
              <a:rPr kumimoji="1" lang="en" altLang="zh-TW" dirty="0"/>
              <a:t>)</a:t>
            </a:r>
          </a:p>
          <a:p>
            <a:r>
              <a:rPr kumimoji="1" lang="en" altLang="zh-TW" dirty="0"/>
              <a:t>.</a:t>
            </a:r>
            <a:endParaRPr kumimoji="1" lang="en-US" altLang="zh-TW" dirty="0"/>
          </a:p>
          <a:p>
            <a:r>
              <a:rPr kumimoji="1" lang="en-US" altLang="zh-TW" dirty="0"/>
              <a:t>Worst case</a:t>
            </a:r>
          </a:p>
          <a:p>
            <a:r>
              <a:rPr kumimoji="1" lang="en-US" altLang="zh-TW" dirty="0"/>
              <a:t>T(n) = T(n-1) + T(0) + </a:t>
            </a:r>
            <a:r>
              <a:rPr lang="el-GR" altLang="zh-TW" dirty="0"/>
              <a:t>θ</a:t>
            </a:r>
            <a:r>
              <a:rPr lang="en-US" altLang="zh-TW" dirty="0"/>
              <a:t>(n)</a:t>
            </a:r>
          </a:p>
          <a:p>
            <a:r>
              <a:rPr kumimoji="1" lang="en-US" altLang="zh-TW" dirty="0"/>
              <a:t>= c(n-1) + c(n-2) ….. + c</a:t>
            </a:r>
          </a:p>
          <a:p>
            <a:r>
              <a:rPr kumimoji="1" lang="en-US" altLang="zh-TW" dirty="0"/>
              <a:t>= c(n-1)(n)/2 = O(n</a:t>
            </a:r>
            <a:r>
              <a:rPr kumimoji="1" lang="en-US" altLang="zh-TW" baseline="30000" dirty="0"/>
              <a:t>2</a:t>
            </a:r>
            <a:r>
              <a:rPr kumimoji="1" lang="en-US" altLang="zh-TW" dirty="0"/>
              <a:t>) </a:t>
            </a:r>
            <a:endParaRPr kumimoji="1"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EB50F45-09D7-BD4E-A7C6-DEEED254EE8B}"/>
              </a:ext>
            </a:extLst>
          </p:cNvPr>
          <p:cNvSpPr txBox="1"/>
          <p:nvPr/>
        </p:nvSpPr>
        <p:spPr>
          <a:xfrm>
            <a:off x="7392021" y="4272677"/>
            <a:ext cx="21866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dirty="0"/>
              <a:t>Merge Sort: </a:t>
            </a:r>
          </a:p>
          <a:p>
            <a:r>
              <a:rPr lang="en" altLang="zh-TW" dirty="0"/>
              <a:t>Best case, </a:t>
            </a:r>
            <a:r>
              <a:rPr kumimoji="1" lang="en-US" altLang="zh-TW" dirty="0"/>
              <a:t>Worst case</a:t>
            </a:r>
            <a:endParaRPr lang="zh-TW" altLang="en-US" dirty="0"/>
          </a:p>
          <a:p>
            <a:r>
              <a:rPr kumimoji="1" lang="en" altLang="zh-TW" dirty="0"/>
              <a:t>T(n) = 2T(n/2) + </a:t>
            </a:r>
            <a:r>
              <a:rPr lang="el-GR" altLang="zh-TW" dirty="0"/>
              <a:t>θ</a:t>
            </a:r>
            <a:r>
              <a:rPr lang="en-US" altLang="zh-TW" dirty="0"/>
              <a:t>(</a:t>
            </a:r>
            <a:r>
              <a:rPr kumimoji="1" lang="en" altLang="zh-TW" dirty="0"/>
              <a:t>n) </a:t>
            </a:r>
          </a:p>
          <a:p>
            <a:r>
              <a:rPr kumimoji="1" lang="en" altLang="zh-TW" dirty="0"/>
              <a:t>=&gt; O(n*</a:t>
            </a:r>
            <a:r>
              <a:rPr kumimoji="1" lang="en" altLang="zh-TW" dirty="0" err="1"/>
              <a:t>logn</a:t>
            </a:r>
            <a:r>
              <a:rPr kumimoji="1" lang="en" altLang="zh-TW" dirty="0"/>
              <a:t>)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27FE953-C36E-9946-87F4-1DD55648DF7A}"/>
              </a:ext>
            </a:extLst>
          </p:cNvPr>
          <p:cNvSpPr txBox="1"/>
          <p:nvPr/>
        </p:nvSpPr>
        <p:spPr>
          <a:xfrm>
            <a:off x="637478" y="5942568"/>
            <a:ext cx="697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hlinkClick r:id="rId3"/>
              </a:rPr>
              <a:t>proof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3786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B5FA11-8375-C24D-840A-52158DD88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Q3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F49A41-6075-1C47-AD06-06BE4E358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Heap sort is unstable. Please give an example to demonstrate that the order of records with equal key is not preserved</a:t>
            </a:r>
            <a:endParaRPr lang="zh-TW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8199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BE253A-7748-9D4E-8A19-22270FC6D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Ans: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4AE9D3-5D5F-FA42-910C-DE4ADE2E6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kumimoji="1" lang="en" altLang="zh-TW" dirty="0"/>
              <a:t>Assume a array: 50a 50b 30 20 10 build a max-heap tree</a:t>
            </a:r>
          </a:p>
          <a:p>
            <a:endParaRPr kumimoji="1" lang="en" altLang="zh-TW" dirty="0"/>
          </a:p>
          <a:p>
            <a:endParaRPr kumimoji="1" lang="en" altLang="zh-TW" dirty="0"/>
          </a:p>
          <a:p>
            <a:r>
              <a:rPr kumimoji="1" lang="en-US" altLang="zh-TW" dirty="0"/>
              <a:t>Remove first one:</a:t>
            </a:r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en-US" altLang="zh-TW" dirty="0" err="1"/>
              <a:t>Heapify</a:t>
            </a:r>
            <a:r>
              <a:rPr kumimoji="1" lang="en-US" altLang="zh-TW" dirty="0"/>
              <a:t>: </a:t>
            </a:r>
          </a:p>
          <a:p>
            <a:r>
              <a:rPr kumimoji="1" lang="en-US" altLang="zh-TW" dirty="0"/>
              <a:t>The order of 50a is always greater than 50b</a:t>
            </a:r>
            <a:endParaRPr kumimoji="1" lang="en" altLang="zh-TW" dirty="0"/>
          </a:p>
        </p:txBody>
      </p:sp>
      <p:graphicFrame>
        <p:nvGraphicFramePr>
          <p:cNvPr id="22" name="表格 22">
            <a:extLst>
              <a:ext uri="{FF2B5EF4-FFF2-40B4-BE49-F238E27FC236}">
                <a16:creationId xmlns:a16="http://schemas.microsoft.com/office/drawing/2014/main" id="{1C777E2A-22AC-234B-8C3C-2AFCC95CB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890079"/>
              </p:ext>
            </p:extLst>
          </p:nvPr>
        </p:nvGraphicFramePr>
        <p:xfrm>
          <a:off x="838200" y="1801127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49176637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0713945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5053261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957900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06354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A[0]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A[1]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A[2]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A[3]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A[4]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083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50a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50b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633109"/>
                  </a:ext>
                </a:extLst>
              </a:tr>
            </a:tbl>
          </a:graphicData>
        </a:graphic>
      </p:graphicFrame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4B77451F-AEE6-9047-83D5-C7873B99FF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211163"/>
              </p:ext>
            </p:extLst>
          </p:nvPr>
        </p:nvGraphicFramePr>
        <p:xfrm>
          <a:off x="838200" y="3332058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49176637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0713945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5053261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957900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06354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A[0]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A[1]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A[2]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A[3]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A[4]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083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50b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50a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633109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463A3AE1-DF4B-F041-B61D-6D0EF88C8D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235051"/>
              </p:ext>
            </p:extLst>
          </p:nvPr>
        </p:nvGraphicFramePr>
        <p:xfrm>
          <a:off x="2663283" y="4187888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49176637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0713945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5053261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957900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06354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A[0]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A[1]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A[2]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A[3]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A[4]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083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50b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50a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633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386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F8E7B5-C8D5-BB4A-B0F8-F1D9B0E8C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Q4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9AC8A2-4DFB-A944-86D4-268AB174E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Write the status of the list (12, 2, 16, 30, 8, 28, 4, 10, 20, 6, 18) at the end of each phase of </a:t>
            </a:r>
            <a:r>
              <a:rPr lang="en-US" altLang="zh-TW" i="1" dirty="0" err="1"/>
              <a:t>MergeSort</a:t>
            </a:r>
            <a:r>
              <a:rPr lang="en-US" altLang="zh-TW" dirty="0"/>
              <a:t> (Program 7.9) (iterative merge sort).</a:t>
            </a:r>
            <a:endParaRPr lang="zh-TW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81810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1042</TotalTime>
  <Words>1564</Words>
  <Application>Microsoft Macintosh PowerPoint</Application>
  <PresentationFormat>寬螢幕</PresentationFormat>
  <Paragraphs>190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Consolas</vt:lpstr>
      <vt:lpstr>Office 佈景主題</vt:lpstr>
      <vt:lpstr>Ch. 7.5-6 Sorting</vt:lpstr>
      <vt:lpstr>Q1</vt:lpstr>
      <vt:lpstr>Ans:</vt:lpstr>
      <vt:lpstr>Ans: check if merge sort is stable</vt:lpstr>
      <vt:lpstr>Q2</vt:lpstr>
      <vt:lpstr>Master Theorem</vt:lpstr>
      <vt:lpstr>Q3</vt:lpstr>
      <vt:lpstr>Ans:</vt:lpstr>
      <vt:lpstr>Q4</vt:lpstr>
      <vt:lpstr>Ans:</vt:lpstr>
      <vt:lpstr>Q5</vt:lpstr>
      <vt:lpstr>Ans: check if merge sort is stable</vt:lpstr>
      <vt:lpstr>Q6</vt:lpstr>
      <vt:lpstr>Ans: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User</dc:creator>
  <cp:lastModifiedBy>Microsoft Office User</cp:lastModifiedBy>
  <cp:revision>25</cp:revision>
  <dcterms:created xsi:type="dcterms:W3CDTF">2020-11-25T08:59:17Z</dcterms:created>
  <dcterms:modified xsi:type="dcterms:W3CDTF">2020-11-30T23:48:59Z</dcterms:modified>
</cp:coreProperties>
</file>