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4"/>
  </p:notesMasterIdLst>
  <p:handoutMasterIdLst>
    <p:handoutMasterId r:id="rId35"/>
  </p:handout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64666B4-A13C-4073-823C-3C980A4E5140}">
          <p14:sldIdLst>
            <p14:sldId id="256"/>
            <p14:sldId id="257"/>
            <p14:sldId id="258"/>
            <p14:sldId id="259"/>
            <p14:sldId id="260"/>
            <p14:sldId id="262"/>
            <p14:sldId id="26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546"/>
    <a:srgbClr val="FCBE9E"/>
    <a:srgbClr val="FCBE9F"/>
    <a:srgbClr val="92D050"/>
    <a:srgbClr val="82A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75975" autoAdjust="0"/>
  </p:normalViewPr>
  <p:slideViewPr>
    <p:cSldViewPr snapToGrid="0">
      <p:cViewPr varScale="1">
        <p:scale>
          <a:sx n="114" d="100"/>
          <a:sy n="114" d="100"/>
        </p:scale>
        <p:origin x="732" y="108"/>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FD9D2DDA-69D8-473F-A583-B6774B31A77B}" type="datetimeFigureOut">
              <a:rPr lang="en-US" altLang="zh-TW"/>
              <a:t>9/22/2020</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02392CCB-FF08-4D29-8DA3-E1FD86044808}" type="slidenum">
              <a:rPr lang="zh-TW" sz="1600"/>
              <a:t>‹#›</a:t>
            </a:fld>
            <a:endParaRPr lang="zh-TW" dirty="0"/>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A01F6DFB-6833-46E4-B515-70E0D9178056}" type="datetimeFigureOut">
              <a:t>2020/9/22</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958706C7-F2C3-48B6-8A22-C484D800B5D4}" type="slidenum">
              <a:t>‹#›</a:t>
            </a:fld>
            <a:endParaRPr lang="zh-TW"/>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8706C7-F2C3-48B6-8A22-C484D800B5D4}" type="slidenum">
              <a:rPr lang="en-US" altLang="zh-TW" smtClean="0"/>
              <a:t>1</a:t>
            </a:fld>
            <a:endParaRPr lang="zh-TW" altLang="en-US"/>
          </a:p>
        </p:txBody>
      </p:sp>
    </p:spTree>
    <p:extLst>
      <p:ext uri="{BB962C8B-B14F-4D97-AF65-F5344CB8AC3E}">
        <p14:creationId xmlns:p14="http://schemas.microsoft.com/office/powerpoint/2010/main" val="3740051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矩形 8"/>
          <p:cNvSpPr/>
          <p:nvPr/>
        </p:nvSpPr>
        <p:spPr>
          <a:xfrm>
            <a:off x="-2" y="1905000"/>
            <a:ext cx="12188827"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3" y="1795132"/>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1" name="矩形 10"/>
          <p:cNvSpPr/>
          <p:nvPr/>
        </p:nvSpPr>
        <p:spPr>
          <a:xfrm>
            <a:off x="-3" y="5142116"/>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ctrTitle"/>
          </p:nvPr>
        </p:nvSpPr>
        <p:spPr>
          <a:xfrm>
            <a:off x="1295400" y="2079812"/>
            <a:ext cx="9601200" cy="1724092"/>
          </a:xfrm>
        </p:spPr>
        <p:txBody>
          <a:bodyPr anchor="b"/>
          <a:lstStyle>
            <a:lvl1pPr algn="ctr" latinLnBrk="0">
              <a:defRPr lang="zh-TW" sz="4050"/>
            </a:lvl1pPr>
          </a:lstStyle>
          <a:p>
            <a:r>
              <a:rPr lang="zh-TW" altLang="en-US"/>
              <a:t>按一下以編輯母片標題樣式</a:t>
            </a:r>
            <a:endParaRPr lang="zh-TW"/>
          </a:p>
        </p:txBody>
      </p:sp>
      <p:sp>
        <p:nvSpPr>
          <p:cNvPr id="3" name="副標題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TW" sz="1500"/>
            </a:lvl1pPr>
            <a:lvl2pPr marL="342900" indent="0" algn="ctr" latinLnBrk="0">
              <a:buNone/>
              <a:defRPr lang="zh-TW" sz="2100"/>
            </a:lvl2pPr>
            <a:lvl3pPr marL="685800" indent="0" algn="ctr" latinLnBrk="0">
              <a:buNone/>
              <a:defRPr lang="zh-TW" sz="1800"/>
            </a:lvl3pPr>
            <a:lvl4pPr marL="1028700" indent="0" algn="ctr" latinLnBrk="0">
              <a:buNone/>
              <a:defRPr lang="zh-TW" sz="1500"/>
            </a:lvl4pPr>
            <a:lvl5pPr marL="1371600" indent="0" algn="ctr" latinLnBrk="0">
              <a:buNone/>
              <a:defRPr lang="zh-TW" sz="1500"/>
            </a:lvl5pPr>
            <a:lvl6pPr marL="1714500" indent="0" algn="ctr" latinLnBrk="0">
              <a:buNone/>
              <a:defRPr lang="zh-TW" sz="1500"/>
            </a:lvl6pPr>
            <a:lvl7pPr marL="2057400" indent="0" algn="ctr" latinLnBrk="0">
              <a:buNone/>
              <a:defRPr lang="zh-TW" sz="1500"/>
            </a:lvl7pPr>
            <a:lvl8pPr marL="2400300" indent="0" algn="ctr" latinLnBrk="0">
              <a:buNone/>
              <a:defRPr lang="zh-TW" sz="1500"/>
            </a:lvl8pPr>
            <a:lvl9pPr marL="2743200" indent="0" algn="ctr" latinLnBrk="0">
              <a:buNone/>
              <a:defRPr lang="zh-TW" sz="1500"/>
            </a:lvl9pPr>
          </a:lstStyle>
          <a:p>
            <a:r>
              <a:rPr lang="zh-TW" altLang="en-US"/>
              <a:t>按一下以編輯母片副標題樣式</a:t>
            </a:r>
            <a:endParaRPr lang="zh-TW"/>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垂直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1" y="274638"/>
            <a:ext cx="2628900" cy="5897562"/>
          </a:xfrm>
        </p:spPr>
        <p:txBody>
          <a:bodyPr vert="eaVert"/>
          <a:lstStyle/>
          <a:p>
            <a:r>
              <a:rPr lang="zh-TW" altLang="en-US"/>
              <a:t>按一下以編輯母片標題樣式</a:t>
            </a:r>
            <a:endParaRPr lang="zh-TW"/>
          </a:p>
        </p:txBody>
      </p:sp>
      <p:sp>
        <p:nvSpPr>
          <p:cNvPr id="3" name="垂直文字版面配置區 2"/>
          <p:cNvSpPr>
            <a:spLocks noGrp="1"/>
          </p:cNvSpPr>
          <p:nvPr>
            <p:ph type="body" orient="vert" idx="1"/>
          </p:nvPr>
        </p:nvSpPr>
        <p:spPr>
          <a:xfrm>
            <a:off x="838201" y="274638"/>
            <a:ext cx="7734300" cy="589756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內容版面配置區 2"/>
          <p:cNvSpPr>
            <a:spLocks noGrp="1"/>
          </p:cNvSpPr>
          <p:nvPr>
            <p:ph idx="1"/>
          </p:nvPr>
        </p:nvSpPr>
        <p:spPr/>
        <p:txBody>
          <a:bodyPr/>
          <a:lstStyle>
            <a:lvl1pPr>
              <a:defRPr>
                <a:latin typeface="Franklin Gothic Demi Cond" panose="020B0706030402020204" pitchFamily="34" charset="0"/>
              </a:defRPr>
            </a:lvl1pPr>
            <a:lvl2pPr>
              <a:defRPr>
                <a:latin typeface="Franklin Gothic Demi Cond" panose="020B0706030402020204" pitchFamily="34" charset="0"/>
              </a:defRPr>
            </a:lvl2pPr>
            <a:lvl3pPr>
              <a:defRPr>
                <a:latin typeface="Franklin Gothic Demi Cond" panose="020B0706030402020204" pitchFamily="34" charset="0"/>
              </a:defRPr>
            </a:lvl3pPr>
            <a:lvl4pPr>
              <a:defRPr>
                <a:latin typeface="Franklin Gothic Demi Cond" panose="020B0706030402020204" pitchFamily="34" charset="0"/>
              </a:defRPr>
            </a:lvl4pPr>
            <a:lvl5pPr latinLnBrk="0">
              <a:defRPr lang="zh-TW">
                <a:latin typeface="Franklin Gothic Demi Cond" panose="020B0706030402020204" pitchFamily="34" charset="0"/>
              </a:defRPr>
            </a:lvl5pPr>
            <a:lvl6pPr latinLnBrk="0">
              <a:defRPr lang="zh-TW"/>
            </a:lvl6pPr>
            <a:lvl7pPr latinLnBrk="0">
              <a:defRPr lang="zh-TW"/>
            </a:lvl7pPr>
            <a:lvl8pPr latinLnBrk="0">
              <a:defRPr lang="zh-TW"/>
            </a:lvl8pPr>
            <a:lvl9pPr latinLnBrk="0">
              <a:defRPr lang="zh-TW"/>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日期版面配置區 3"/>
          <p:cNvSpPr>
            <a:spLocks noGrp="1"/>
          </p:cNvSpPr>
          <p:nvPr>
            <p:ph type="dt" sz="half" idx="10"/>
          </p:nvPr>
        </p:nvSpPr>
        <p:spPr>
          <a:xfrm>
            <a:off x="8875776" y="6601968"/>
            <a:ext cx="960120" cy="237744"/>
          </a:xfrm>
        </p:spPr>
        <p:txBody>
          <a:bodyPr/>
          <a:lstStyle>
            <a:lvl1pPr>
              <a:defRPr>
                <a:latin typeface="Franklin Gothic Demi Cond" panose="020B0706030402020204" pitchFamily="34" charset="0"/>
              </a:defRPr>
            </a:lvl1pPr>
          </a:lstStyle>
          <a:p>
            <a:endParaRPr lang="zh-TW" altLang="en-US" dirty="0"/>
          </a:p>
        </p:txBody>
      </p:sp>
      <p:sp>
        <p:nvSpPr>
          <p:cNvPr id="5" name="頁尾版面配置區 4"/>
          <p:cNvSpPr>
            <a:spLocks noGrp="1"/>
          </p:cNvSpPr>
          <p:nvPr>
            <p:ph type="ftr" sz="quarter" idx="11"/>
          </p:nvPr>
        </p:nvSpPr>
        <p:spPr/>
        <p:txBody>
          <a:bodyPr/>
          <a:lstStyle>
            <a:lvl1pPr>
              <a:defRPr>
                <a:latin typeface="Franklin Gothic Demi Cond" panose="020B0706030402020204" pitchFamily="34" charset="0"/>
              </a:defRPr>
            </a:lvl1pPr>
          </a:lstStyle>
          <a:p>
            <a:endParaRPr lang="zh-TW" altLang="en-US"/>
          </a:p>
        </p:txBody>
      </p:sp>
      <p:sp>
        <p:nvSpPr>
          <p:cNvPr id="6" name="投影片編號版面配置區 5"/>
          <p:cNvSpPr>
            <a:spLocks noGrp="1"/>
          </p:cNvSpPr>
          <p:nvPr>
            <p:ph type="sldNum" sz="quarter" idx="12"/>
          </p:nvPr>
        </p:nvSpPr>
        <p:spPr>
          <a:xfrm>
            <a:off x="10210800" y="6601968"/>
            <a:ext cx="640080" cy="237744"/>
          </a:xfrm>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en-US"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295400" y="2130552"/>
            <a:ext cx="9601200" cy="2359152"/>
          </a:xfrm>
        </p:spPr>
        <p:txBody>
          <a:bodyPr anchor="b">
            <a:normAutofit/>
          </a:bodyPr>
          <a:lstStyle>
            <a:lvl1pPr algn="ctr" latinLnBrk="0">
              <a:defRPr lang="zh-TW" sz="4050" b="1">
                <a:latin typeface="Franklin Gothic Demi Cond" panose="020B0706030402020204" pitchFamily="34" charset="0"/>
              </a:defRPr>
            </a:lvl1pPr>
          </a:lstStyle>
          <a:p>
            <a:r>
              <a:rPr lang="zh-TW" altLang="en-US" dirty="0"/>
              <a:t>按一下以編輯母片標題樣式</a:t>
            </a:r>
            <a:endParaRPr lang="zh-TW" dirty="0"/>
          </a:p>
        </p:txBody>
      </p:sp>
      <p:sp>
        <p:nvSpPr>
          <p:cNvPr id="3" name="文字版面配置區 2"/>
          <p:cNvSpPr>
            <a:spLocks noGrp="1"/>
          </p:cNvSpPr>
          <p:nvPr>
            <p:ph type="body" idx="1"/>
          </p:nvPr>
        </p:nvSpPr>
        <p:spPr>
          <a:xfrm>
            <a:off x="1295400" y="4572000"/>
            <a:ext cx="9601200" cy="841248"/>
          </a:xfrm>
        </p:spPr>
        <p:txBody>
          <a:bodyPr anchor="t"/>
          <a:lstStyle>
            <a:lvl1pPr marL="0" indent="0" algn="ctr" latinLnBrk="0">
              <a:spcBef>
                <a:spcPts val="0"/>
              </a:spcBef>
              <a:buNone/>
              <a:defRPr lang="zh-TW" sz="1500">
                <a:solidFill>
                  <a:schemeClr val="tx1">
                    <a:lumMod val="90000"/>
                    <a:lumOff val="10000"/>
                  </a:schemeClr>
                </a:solidFill>
                <a:latin typeface="Franklin Gothic Demi Cond" panose="020B0706030402020204" pitchFamily="34" charset="0"/>
              </a:defRPr>
            </a:lvl1pPr>
            <a:lvl2pPr marL="342900" indent="0" latinLnBrk="0">
              <a:buNone/>
              <a:defRPr lang="zh-TW" sz="1350">
                <a:solidFill>
                  <a:schemeClr val="tx1">
                    <a:tint val="75000"/>
                  </a:schemeClr>
                </a:solidFill>
              </a:defRPr>
            </a:lvl2pPr>
            <a:lvl3pPr marL="685800" indent="0" latinLnBrk="0">
              <a:buNone/>
              <a:defRPr lang="zh-TW" sz="1200">
                <a:solidFill>
                  <a:schemeClr val="tx1">
                    <a:tint val="75000"/>
                  </a:schemeClr>
                </a:solidFill>
              </a:defRPr>
            </a:lvl3pPr>
            <a:lvl4pPr marL="1028700" indent="0" latinLnBrk="0">
              <a:buNone/>
              <a:defRPr lang="zh-TW" sz="1050">
                <a:solidFill>
                  <a:schemeClr val="tx1">
                    <a:tint val="75000"/>
                  </a:schemeClr>
                </a:solidFill>
              </a:defRPr>
            </a:lvl4pPr>
            <a:lvl5pPr marL="1371600" indent="0" latinLnBrk="0">
              <a:buNone/>
              <a:defRPr lang="zh-TW" sz="1050">
                <a:solidFill>
                  <a:schemeClr val="tx1">
                    <a:tint val="75000"/>
                  </a:schemeClr>
                </a:solidFill>
              </a:defRPr>
            </a:lvl5pPr>
            <a:lvl6pPr marL="1714500" indent="0" latinLnBrk="0">
              <a:buNone/>
              <a:defRPr lang="zh-TW" sz="1050">
                <a:solidFill>
                  <a:schemeClr val="tx1">
                    <a:tint val="75000"/>
                  </a:schemeClr>
                </a:solidFill>
              </a:defRPr>
            </a:lvl6pPr>
            <a:lvl7pPr marL="2057400" indent="0" latinLnBrk="0">
              <a:buNone/>
              <a:defRPr lang="zh-TW" sz="1050">
                <a:solidFill>
                  <a:schemeClr val="tx1">
                    <a:tint val="75000"/>
                  </a:schemeClr>
                </a:solidFill>
              </a:defRPr>
            </a:lvl7pPr>
            <a:lvl8pPr marL="2400300" indent="0" latinLnBrk="0">
              <a:buNone/>
              <a:defRPr lang="zh-TW" sz="1050">
                <a:solidFill>
                  <a:schemeClr val="tx1">
                    <a:tint val="75000"/>
                  </a:schemeClr>
                </a:solidFill>
              </a:defRPr>
            </a:lvl8pPr>
            <a:lvl9pPr marL="2743200" indent="0" latinLnBrk="0">
              <a:buNone/>
              <a:defRPr lang="zh-TW" sz="1050">
                <a:solidFill>
                  <a:schemeClr val="tx1">
                    <a:tint val="75000"/>
                  </a:schemeClr>
                </a:solidFill>
              </a:defRPr>
            </a:lvl9pPr>
          </a:lstStyle>
          <a:p>
            <a:pPr lvl="0"/>
            <a:r>
              <a:rPr lang="zh-TW" altLang="en-US" dirty="0"/>
              <a:t>編輯母片文字樣式</a:t>
            </a:r>
          </a:p>
        </p:txBody>
      </p:sp>
      <p:sp>
        <p:nvSpPr>
          <p:cNvPr id="4" name="日期版面配置區 3"/>
          <p:cNvSpPr>
            <a:spLocks noGrp="1"/>
          </p:cNvSpPr>
          <p:nvPr>
            <p:ph type="dt" sz="half" idx="10"/>
          </p:nvPr>
        </p:nvSpPr>
        <p:spPr/>
        <p:txBody>
          <a:bodyPr/>
          <a:lstStyle>
            <a:lvl1pPr>
              <a:defRPr sz="1100">
                <a:latin typeface="Franklin Gothic Demi Cond" panose="020B0706030402020204" pitchFamily="34" charset="0"/>
              </a:defRPr>
            </a:lvl1pPr>
          </a:lstStyle>
          <a:p>
            <a:endParaRPr lang="zh-TW" altLang="en-US"/>
          </a:p>
        </p:txBody>
      </p:sp>
      <p:sp>
        <p:nvSpPr>
          <p:cNvPr id="5" name="頁尾版面配置區 4"/>
          <p:cNvSpPr>
            <a:spLocks noGrp="1"/>
          </p:cNvSpPr>
          <p:nvPr>
            <p:ph type="ftr" sz="quarter" idx="11"/>
          </p:nvPr>
        </p:nvSpPr>
        <p:spPr/>
        <p:txBody>
          <a:bodyPr/>
          <a:lstStyle>
            <a:lvl1pPr>
              <a:defRPr sz="1100">
                <a:latin typeface="Franklin Gothic Demi Cond" panose="020B0706030402020204" pitchFamily="34" charset="0"/>
              </a:defRPr>
            </a:lvl1pPr>
          </a:lstStyle>
          <a:p>
            <a:endParaRPr lang="zh-TW" altLang="en-US" dirty="0"/>
          </a:p>
        </p:txBody>
      </p:sp>
      <p:sp>
        <p:nvSpPr>
          <p:cNvPr id="6" name="投影片編號版面配置區 5"/>
          <p:cNvSpPr>
            <a:spLocks noGrp="1"/>
          </p:cNvSpPr>
          <p:nvPr>
            <p:ph type="sldNum" sz="quarter" idx="12"/>
          </p:nvPr>
        </p:nvSpPr>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zh-TW" dirty="0"/>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內容版面配置區 2"/>
          <p:cNvSpPr>
            <a:spLocks noGrp="1"/>
          </p:cNvSpPr>
          <p:nvPr>
            <p:ph sz="half" idx="1"/>
          </p:nvPr>
        </p:nvSpPr>
        <p:spPr>
          <a:xfrm>
            <a:off x="134112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內容版面配置區 3"/>
          <p:cNvSpPr>
            <a:spLocks noGrp="1"/>
          </p:cNvSpPr>
          <p:nvPr>
            <p:ph sz="half" idx="2"/>
          </p:nvPr>
        </p:nvSpPr>
        <p:spPr>
          <a:xfrm>
            <a:off x="627888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文字版面配置區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4" name="內容版面配置區 3"/>
          <p:cNvSpPr>
            <a:spLocks noGrp="1"/>
          </p:cNvSpPr>
          <p:nvPr>
            <p:ph sz="half" idx="2"/>
          </p:nvPr>
        </p:nvSpPr>
        <p:spPr>
          <a:xfrm>
            <a:off x="134112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文字版面配置區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6" name="內容版面配置區 5"/>
          <p:cNvSpPr>
            <a:spLocks noGrp="1"/>
          </p:cNvSpPr>
          <p:nvPr>
            <p:ph sz="quarter" idx="4"/>
          </p:nvPr>
        </p:nvSpPr>
        <p:spPr>
          <a:xfrm>
            <a:off x="627888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日期版面配置區 6"/>
          <p:cNvSpPr>
            <a:spLocks noGrp="1"/>
          </p:cNvSpPr>
          <p:nvPr>
            <p:ph type="dt" sz="half" idx="10"/>
          </p:nvPr>
        </p:nvSpPr>
        <p:spPr/>
        <p:txBody>
          <a:bodyPr/>
          <a:lstStyle/>
          <a:p>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r>
              <a:rPr lang="zh-TW"/>
              <a:t>
            </a:t>
            </a:r>
            <a:fld id="{FC749032-2A07-4AE8-BA90-74324CAE0C87}" type="slidenum">
              <a:t>‹#›</a:t>
            </a:fld>
            <a:r>
              <a:rPr lang="zh-TW"/>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日期版面配置區 2"/>
          <p:cNvSpPr>
            <a:spLocks noGrp="1"/>
          </p:cNvSpPr>
          <p:nvPr>
            <p:ph type="dt" sz="half" idx="10"/>
          </p:nvPr>
        </p:nvSpPr>
        <p:spPr/>
        <p:txBody>
          <a:bodyPr/>
          <a:lstStyle/>
          <a:p>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群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日期版面配置區 1"/>
          <p:cNvSpPr>
            <a:spLocks noGrp="1"/>
          </p:cNvSpPr>
          <p:nvPr>
            <p:ph type="dt" sz="half" idx="10"/>
          </p:nvPr>
        </p:nvSpPr>
        <p:spPr/>
        <p:txBody>
          <a:bodyPr/>
          <a:lstStyle/>
          <a:p>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內容版面配置區 2"/>
          <p:cNvSpPr>
            <a:spLocks noGrp="1"/>
          </p:cNvSpPr>
          <p:nvPr>
            <p:ph idx="1"/>
          </p:nvPr>
        </p:nvSpPr>
        <p:spPr>
          <a:xfrm>
            <a:off x="457200" y="758952"/>
            <a:ext cx="6629400" cy="5330952"/>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圖片版面配置區 2"/>
          <p:cNvSpPr>
            <a:spLocks noGrp="1"/>
          </p:cNvSpPr>
          <p:nvPr>
            <p:ph type="pic" idx="1"/>
          </p:nvPr>
        </p:nvSpPr>
        <p:spPr>
          <a:xfrm>
            <a:off x="150811" y="506104"/>
            <a:ext cx="6858003" cy="5843016"/>
          </a:xfrm>
          <a:solidFill>
            <a:schemeClr val="accent1">
              <a:lumMod val="40000"/>
              <a:lumOff val="60000"/>
            </a:schemeClr>
          </a:solidFill>
        </p:spPr>
        <p:txBody>
          <a:bodyPr>
            <a:normAutofit/>
          </a:bodyPr>
          <a:lstStyle>
            <a:lvl1pPr marL="0" indent="0" algn="ctr" latinLnBrk="0">
              <a:buNone/>
              <a:defRPr lang="zh-TW" sz="1500"/>
            </a:lvl1pPr>
            <a:lvl2pPr marL="342900" indent="0" latinLnBrk="0">
              <a:buNone/>
              <a:defRPr lang="zh-TW" sz="2100"/>
            </a:lvl2pPr>
            <a:lvl3pPr marL="685800" indent="0" latinLnBrk="0">
              <a:buNone/>
              <a:defRPr lang="zh-TW" sz="1800"/>
            </a:lvl3pPr>
            <a:lvl4pPr marL="1028700" indent="0" latinLnBrk="0">
              <a:buNone/>
              <a:defRPr lang="zh-TW" sz="1500"/>
            </a:lvl4pPr>
            <a:lvl5pPr marL="1371600" indent="0" latinLnBrk="0">
              <a:buNone/>
              <a:defRPr lang="zh-TW" sz="1500"/>
            </a:lvl5pPr>
            <a:lvl6pPr marL="1714500" indent="0" latinLnBrk="0">
              <a:buNone/>
              <a:defRPr lang="zh-TW" sz="1500"/>
            </a:lvl6pPr>
            <a:lvl7pPr marL="2057400" indent="0" latinLnBrk="0">
              <a:buNone/>
              <a:defRPr lang="zh-TW" sz="1500"/>
            </a:lvl7pPr>
            <a:lvl8pPr marL="2400300" indent="0" latinLnBrk="0">
              <a:buNone/>
              <a:defRPr lang="zh-TW" sz="1500"/>
            </a:lvl8pPr>
            <a:lvl9pPr marL="2743200" indent="0" latinLnBrk="0">
              <a:buNone/>
              <a:defRPr lang="zh-TW" sz="1500"/>
            </a:lvl9pPr>
          </a:lstStyle>
          <a:p>
            <a:r>
              <a:rPr lang="zh-TW" altLang="en-US"/>
              <a:t>按一下圖示以新增圖片</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群組 8"/>
          <p:cNvGrpSpPr/>
          <p:nvPr/>
        </p:nvGrpSpPr>
        <p:grpSpPr>
          <a:xfrm>
            <a:off x="0"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版面配置區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341120" y="1901954"/>
            <a:ext cx="9509760" cy="4127627"/>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TW" sz="675">
                <a:solidFill>
                  <a:schemeClr val="tx1"/>
                </a:solidFill>
              </a:defRPr>
            </a:lvl1pPr>
          </a:lstStyle>
          <a:p>
            <a:endParaRPr lang="zh-TW"/>
          </a:p>
        </p:txBody>
      </p:sp>
      <p:sp>
        <p:nvSpPr>
          <p:cNvPr id="5" name="頁尾版面配置區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TW" sz="675">
                <a:solidFill>
                  <a:schemeClr val="tx1"/>
                </a:solidFill>
              </a:defRPr>
            </a:lvl1pPr>
          </a:lstStyle>
          <a:p>
            <a:endParaRPr lang="zh-TW"/>
          </a:p>
        </p:txBody>
      </p:sp>
      <p:sp>
        <p:nvSpPr>
          <p:cNvPr id="6" name="投影片編號版面配置區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TW" sz="675">
                <a:solidFill>
                  <a:schemeClr val="tx1"/>
                </a:solidFill>
              </a:defRPr>
            </a:lvl1pPr>
          </a:lstStyle>
          <a:p>
            <a:fld id="{FC749032-2A07-4AE8-BA90-74324CAE0C87}" type="slidenum">
              <a:pPr/>
              <a:t>‹#›</a:t>
            </a:fld>
            <a:endParaRPr lang="zh-TW"/>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lang="zh-TW" sz="2550" b="1"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mn-lt"/>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mn-lt"/>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mn-lt"/>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p:bodyStyle>
    <p:otherStyle>
      <a:defPPr>
        <a:defRPr lang="zh-TW"/>
      </a:defPPr>
      <a:lvl1pPr marL="0" algn="l" defTabSz="685800" rtl="0" eaLnBrk="1" latinLnBrk="0" hangingPunct="1">
        <a:defRPr lang="zh-TW" sz="1350" kern="1200">
          <a:solidFill>
            <a:schemeClr val="tx1"/>
          </a:solidFill>
          <a:latin typeface="+mn-lt"/>
          <a:ea typeface="+mn-ea"/>
          <a:cs typeface="+mn-cs"/>
        </a:defRPr>
      </a:lvl1pPr>
      <a:lvl2pPr marL="342900" algn="l" defTabSz="685800" rtl="0" eaLnBrk="1" latinLnBrk="0" hangingPunct="1">
        <a:defRPr lang="zh-TW" sz="1350" kern="1200">
          <a:solidFill>
            <a:schemeClr val="tx1"/>
          </a:solidFill>
          <a:latin typeface="+mn-lt"/>
          <a:ea typeface="+mn-ea"/>
          <a:cs typeface="+mn-cs"/>
        </a:defRPr>
      </a:lvl2pPr>
      <a:lvl3pPr marL="685800" algn="l" defTabSz="685800" rtl="0" eaLnBrk="1" latinLnBrk="0" hangingPunct="1">
        <a:defRPr lang="zh-TW" sz="1350" kern="1200">
          <a:solidFill>
            <a:schemeClr val="tx1"/>
          </a:solidFill>
          <a:latin typeface="+mn-lt"/>
          <a:ea typeface="+mn-ea"/>
          <a:cs typeface="+mn-cs"/>
        </a:defRPr>
      </a:lvl3pPr>
      <a:lvl4pPr marL="1028700" algn="l" defTabSz="685800" rtl="0" eaLnBrk="1" latinLnBrk="0" hangingPunct="1">
        <a:defRPr lang="zh-TW" sz="1350" kern="1200">
          <a:solidFill>
            <a:schemeClr val="tx1"/>
          </a:solidFill>
          <a:latin typeface="+mn-lt"/>
          <a:ea typeface="+mn-ea"/>
          <a:cs typeface="+mn-cs"/>
        </a:defRPr>
      </a:lvl4pPr>
      <a:lvl5pPr marL="1371600" algn="l" defTabSz="685800" rtl="0" eaLnBrk="1" latinLnBrk="0" hangingPunct="1">
        <a:defRPr lang="zh-TW" sz="1350" kern="1200">
          <a:solidFill>
            <a:schemeClr val="tx1"/>
          </a:solidFill>
          <a:latin typeface="+mn-lt"/>
          <a:ea typeface="+mn-ea"/>
          <a:cs typeface="+mn-cs"/>
        </a:defRPr>
      </a:lvl5pPr>
      <a:lvl6pPr marL="1714500" algn="l" defTabSz="685800" rtl="0" eaLnBrk="1" latinLnBrk="0" hangingPunct="1">
        <a:defRPr lang="zh-TW" sz="1350" kern="1200">
          <a:solidFill>
            <a:schemeClr val="tx1"/>
          </a:solidFill>
          <a:latin typeface="+mn-lt"/>
          <a:ea typeface="+mn-ea"/>
          <a:cs typeface="+mn-cs"/>
        </a:defRPr>
      </a:lvl6pPr>
      <a:lvl7pPr marL="2057400" algn="l" defTabSz="685800" rtl="0" eaLnBrk="1" latinLnBrk="0" hangingPunct="1">
        <a:defRPr lang="zh-TW" sz="1350" kern="1200">
          <a:solidFill>
            <a:schemeClr val="tx1"/>
          </a:solidFill>
          <a:latin typeface="+mn-lt"/>
          <a:ea typeface="+mn-ea"/>
          <a:cs typeface="+mn-cs"/>
        </a:defRPr>
      </a:lvl7pPr>
      <a:lvl8pPr marL="2400300" algn="l" defTabSz="685800" rtl="0" eaLnBrk="1" latinLnBrk="0" hangingPunct="1">
        <a:defRPr lang="zh-TW" sz="1350" kern="1200">
          <a:solidFill>
            <a:schemeClr val="tx1"/>
          </a:solidFill>
          <a:latin typeface="+mn-lt"/>
          <a:ea typeface="+mn-ea"/>
          <a:cs typeface="+mn-cs"/>
        </a:defRPr>
      </a:lvl8pPr>
      <a:lvl9pPr marL="2743200" algn="l" defTabSz="685800" rtl="0" eaLnBrk="1" latinLnBrk="0" hangingPunct="1">
        <a:defRPr lang="zh-TW"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737360" y="1960093"/>
            <a:ext cx="8981440" cy="1683790"/>
          </a:xfrm>
        </p:spPr>
        <p:txBody>
          <a:bodyPr>
            <a:noAutofit/>
          </a:bodyPr>
          <a:lstStyle/>
          <a:p>
            <a:r>
              <a:rPr lang="en-US" altLang="zh-TW" sz="3600" dirty="0">
                <a:latin typeface="Franklin Gothic Demi Cond" panose="020B0706030402020204" pitchFamily="34" charset="0"/>
              </a:rPr>
              <a:t>Hw1 Ans</a:t>
            </a:r>
            <a:endParaRPr lang="zh-TW" altLang="zh-TW" sz="3600" dirty="0">
              <a:latin typeface="Franklin Gothic Demi Cond" panose="020B0706030402020204" pitchFamily="34" charset="0"/>
            </a:endParaRPr>
          </a:p>
        </p:txBody>
      </p:sp>
      <p:sp>
        <p:nvSpPr>
          <p:cNvPr id="7" name="副標題 6"/>
          <p:cNvSpPr>
            <a:spLocks noGrp="1"/>
          </p:cNvSpPr>
          <p:nvPr>
            <p:ph type="subTitle" idx="1"/>
          </p:nvPr>
        </p:nvSpPr>
        <p:spPr>
          <a:xfrm>
            <a:off x="1295400" y="3651503"/>
            <a:ext cx="9601200" cy="1471390"/>
          </a:xfrm>
        </p:spPr>
        <p:txBody>
          <a:bodyPr>
            <a:normAutofit/>
          </a:bodyPr>
          <a:lstStyle/>
          <a:p>
            <a:r>
              <a:rPr lang="en-US" altLang="zh-TW" sz="2400" dirty="0">
                <a:latin typeface="Franklin Gothic Demi Cond" panose="020B0706030402020204" pitchFamily="34" charset="0"/>
              </a:rPr>
              <a:t>Date: 2020/09/22</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ACB12-7807-45DB-BF94-DFC5D07DDFAE}"/>
              </a:ext>
            </a:extLst>
          </p:cNvPr>
          <p:cNvSpPr>
            <a:spLocks noGrp="1"/>
          </p:cNvSpPr>
          <p:nvPr>
            <p:ph type="title"/>
          </p:nvPr>
        </p:nvSpPr>
        <p:spPr/>
        <p:txBody>
          <a:bodyPr>
            <a:normAutofit/>
          </a:bodyPr>
          <a:lstStyle/>
          <a:p>
            <a:r>
              <a:rPr lang="en-US" altLang="zh-TW" sz="3600" dirty="0"/>
              <a:t>Ans: Question 4 (2/2)</a:t>
            </a:r>
            <a:endParaRPr lang="zh-TW" altLang="en-US" sz="3200" dirty="0"/>
          </a:p>
        </p:txBody>
      </p:sp>
      <p:sp>
        <p:nvSpPr>
          <p:cNvPr id="3" name="內容版面配置區 2">
            <a:extLst>
              <a:ext uri="{FF2B5EF4-FFF2-40B4-BE49-F238E27FC236}">
                <a16:creationId xmlns:a16="http://schemas.microsoft.com/office/drawing/2014/main" id="{FF41EE5C-6AEF-49EF-B75E-9FA92FD24E60}"/>
              </a:ext>
            </a:extLst>
          </p:cNvPr>
          <p:cNvSpPr>
            <a:spLocks noGrp="1"/>
          </p:cNvSpPr>
          <p:nvPr>
            <p:ph idx="1"/>
          </p:nvPr>
        </p:nvSpPr>
        <p:spPr>
          <a:xfrm>
            <a:off x="1341120" y="1901954"/>
            <a:ext cx="9509760" cy="4488686"/>
          </a:xfrm>
        </p:spPr>
        <p:txBody>
          <a:bodyPr>
            <a:normAutofit/>
          </a:bodyPr>
          <a:lstStyle/>
          <a:p>
            <a:r>
              <a:rPr lang="en-US" altLang="zh-TW" sz="2400" dirty="0"/>
              <a:t>int *</a:t>
            </a:r>
            <a:r>
              <a:rPr lang="en-US" altLang="zh-TW" sz="2400" dirty="0" err="1"/>
              <a:t>mul</a:t>
            </a:r>
            <a:r>
              <a:rPr lang="en-US" altLang="zh-TW" sz="2400" dirty="0"/>
              <a:t> (int </a:t>
            </a:r>
            <a:r>
              <a:rPr lang="en-US" altLang="zh-TW" sz="2400" dirty="0" err="1"/>
              <a:t>a,int</a:t>
            </a:r>
            <a:r>
              <a:rPr lang="en-US" altLang="zh-TW" sz="2400" dirty="0"/>
              <a:t> b) is just a simple declaration but return pointer.</a:t>
            </a:r>
          </a:p>
          <a:p>
            <a:pPr marL="34290" indent="0">
              <a:buNone/>
            </a:pPr>
            <a:r>
              <a:rPr lang="zh-TW" altLang="en-US" sz="2400" dirty="0"/>
              <a:t>例子：輸入行數和列數，輸出陣列開頭的指標，最後將陣列初始化為</a:t>
            </a:r>
            <a:r>
              <a:rPr lang="en-US" altLang="zh-TW" sz="2400" dirty="0"/>
              <a:t>1</a:t>
            </a:r>
            <a:r>
              <a:rPr lang="zh-TW" altLang="en-US" sz="2400" dirty="0"/>
              <a:t>。</a:t>
            </a:r>
            <a:endParaRPr lang="en-US" altLang="zh-TW" sz="2400" dirty="0"/>
          </a:p>
        </p:txBody>
      </p:sp>
      <p:sp>
        <p:nvSpPr>
          <p:cNvPr id="4" name="投影片編號版面配置區 3">
            <a:extLst>
              <a:ext uri="{FF2B5EF4-FFF2-40B4-BE49-F238E27FC236}">
                <a16:creationId xmlns:a16="http://schemas.microsoft.com/office/drawing/2014/main" id="{18639B22-B6C0-4488-BD87-E085A1F47544}"/>
              </a:ext>
            </a:extLst>
          </p:cNvPr>
          <p:cNvSpPr>
            <a:spLocks noGrp="1"/>
          </p:cNvSpPr>
          <p:nvPr>
            <p:ph type="sldNum" sz="quarter" idx="12"/>
          </p:nvPr>
        </p:nvSpPr>
        <p:spPr/>
        <p:txBody>
          <a:bodyPr/>
          <a:lstStyle/>
          <a:p>
            <a:fld id="{FC749032-2A07-4AE8-BA90-74324CAE0C87}" type="slidenum">
              <a:rPr lang="en-US" altLang="zh-TW" smtClean="0"/>
              <a:pPr/>
              <a:t>10</a:t>
            </a:fld>
            <a:endParaRPr lang="en-US" altLang="en-US" dirty="0"/>
          </a:p>
        </p:txBody>
      </p:sp>
      <p:sp>
        <p:nvSpPr>
          <p:cNvPr id="5" name="文字方塊 4">
            <a:extLst>
              <a:ext uri="{FF2B5EF4-FFF2-40B4-BE49-F238E27FC236}">
                <a16:creationId xmlns:a16="http://schemas.microsoft.com/office/drawing/2014/main" id="{BA873CC0-8F35-44F1-8385-E44B4BFB41C6}"/>
              </a:ext>
            </a:extLst>
          </p:cNvPr>
          <p:cNvSpPr txBox="1"/>
          <p:nvPr/>
        </p:nvSpPr>
        <p:spPr>
          <a:xfrm>
            <a:off x="5695721" y="3078885"/>
            <a:ext cx="4953407" cy="4062651"/>
          </a:xfrm>
          <a:prstGeom prst="rect">
            <a:avLst/>
          </a:prstGeom>
          <a:noFill/>
        </p:spPr>
        <p:txBody>
          <a:bodyPr wrap="none" rtlCol="0">
            <a:spAutoFit/>
          </a:bodyPr>
          <a:lstStyle/>
          <a:p>
            <a:pPr marL="34290" indent="0">
              <a:buNone/>
            </a:pPr>
            <a:r>
              <a:rPr lang="en-US" altLang="zh-TW" sz="2400" dirty="0">
                <a:latin typeface="Franklin Gothic Demi Cond" panose="020B0706030402020204" pitchFamily="34" charset="0"/>
              </a:rPr>
              <a:t>int main(){ </a:t>
            </a:r>
          </a:p>
          <a:p>
            <a:pPr marL="34290" indent="0">
              <a:buNone/>
            </a:pPr>
            <a:r>
              <a:rPr lang="en-US" altLang="zh-TW" sz="2400" dirty="0">
                <a:latin typeface="Franklin Gothic Demi Cond" panose="020B0706030402020204" pitchFamily="34" charset="0"/>
              </a:rPr>
              <a:t>	int row=4,col=3; </a:t>
            </a:r>
          </a:p>
          <a:p>
            <a:pPr marL="34290" indent="0">
              <a:buNone/>
            </a:pPr>
            <a:r>
              <a:rPr lang="it-IT" altLang="zh-TW" sz="2400" dirty="0">
                <a:latin typeface="Franklin Gothic Demi Cond" panose="020B0706030402020204" pitchFamily="34" charset="0"/>
              </a:rPr>
              <a:t>	int *p=mul(col,row); </a:t>
            </a:r>
          </a:p>
          <a:p>
            <a:pPr marL="34290" indent="0">
              <a:buNone/>
            </a:pPr>
            <a:r>
              <a:rPr lang="en-US" altLang="zh-TW" sz="2400" dirty="0">
                <a:latin typeface="Franklin Gothic Demi Cond" panose="020B0706030402020204" pitchFamily="34" charset="0"/>
              </a:rPr>
              <a:t>	for(int </a:t>
            </a:r>
            <a:r>
              <a:rPr lang="en-US" altLang="zh-TW" sz="2400" dirty="0" err="1">
                <a:latin typeface="Franklin Gothic Demi Cond" panose="020B0706030402020204" pitchFamily="34" charset="0"/>
              </a:rPr>
              <a:t>i</a:t>
            </a:r>
            <a:r>
              <a:rPr lang="en-US" altLang="zh-TW" sz="2400" dirty="0">
                <a:latin typeface="Franklin Gothic Demi Cond" panose="020B0706030402020204" pitchFamily="34" charset="0"/>
              </a:rPr>
              <a:t>=0;i&lt;</a:t>
            </a:r>
            <a:r>
              <a:rPr lang="en-US" altLang="zh-TW" sz="2400" dirty="0" err="1">
                <a:latin typeface="Franklin Gothic Demi Cond" panose="020B0706030402020204" pitchFamily="34" charset="0"/>
              </a:rPr>
              <a:t>col;i</a:t>
            </a:r>
            <a:r>
              <a:rPr lang="en-US" altLang="zh-TW" sz="2400" dirty="0">
                <a:latin typeface="Franklin Gothic Demi Cond" panose="020B0706030402020204" pitchFamily="34" charset="0"/>
              </a:rPr>
              <a:t>++){ </a:t>
            </a:r>
          </a:p>
          <a:p>
            <a:pPr marL="34290" indent="0">
              <a:buNone/>
            </a:pPr>
            <a:r>
              <a:rPr lang="en-US" altLang="zh-TW" sz="2400" dirty="0">
                <a:latin typeface="Franklin Gothic Demi Cond" panose="020B0706030402020204" pitchFamily="34" charset="0"/>
              </a:rPr>
              <a:t>		for(int j=0;j&lt;</a:t>
            </a:r>
            <a:r>
              <a:rPr lang="en-US" altLang="zh-TW" sz="2400" dirty="0" err="1">
                <a:latin typeface="Franklin Gothic Demi Cond" panose="020B0706030402020204" pitchFamily="34" charset="0"/>
              </a:rPr>
              <a:t>row;j</a:t>
            </a:r>
            <a:r>
              <a:rPr lang="en-US" altLang="zh-TW" sz="2400" dirty="0">
                <a:latin typeface="Franklin Gothic Demi Cond" panose="020B0706030402020204" pitchFamily="34" charset="0"/>
              </a:rPr>
              <a:t>++){ </a:t>
            </a:r>
          </a:p>
          <a:p>
            <a:pPr marL="34290" indent="0">
              <a:buNone/>
            </a:pPr>
            <a:r>
              <a:rPr lang="en-US" altLang="zh-TW" sz="2400" dirty="0">
                <a:latin typeface="Franklin Gothic Demi Cond" panose="020B0706030402020204" pitchFamily="34" charset="0"/>
              </a:rPr>
              <a:t>			</a:t>
            </a:r>
            <a:r>
              <a:rPr lang="pl-PL" altLang="zh-TW" sz="2400" dirty="0">
                <a:latin typeface="Franklin Gothic Demi Cond" panose="020B0706030402020204" pitchFamily="34" charset="0"/>
              </a:rPr>
              <a:t>*(p+i*row+j)=1; </a:t>
            </a:r>
          </a:p>
          <a:p>
            <a:pPr marL="34290" indent="0">
              <a:buNone/>
            </a:pPr>
            <a:r>
              <a:rPr lang="en-US" altLang="zh-TW" sz="2400" dirty="0">
                <a:latin typeface="Franklin Gothic Demi Cond" panose="020B0706030402020204" pitchFamily="34" charset="0"/>
              </a:rPr>
              <a:t>		} </a:t>
            </a:r>
          </a:p>
          <a:p>
            <a:pPr marL="34290" indent="0">
              <a:buNone/>
            </a:pPr>
            <a:r>
              <a:rPr lang="en-US" altLang="zh-TW" sz="2400" dirty="0">
                <a:latin typeface="Franklin Gothic Demi Cond" panose="020B0706030402020204" pitchFamily="34" charset="0"/>
              </a:rPr>
              <a:t>	} </a:t>
            </a:r>
          </a:p>
          <a:p>
            <a:pPr marL="34290" indent="0">
              <a:buNone/>
            </a:pPr>
            <a:r>
              <a:rPr lang="en-US" altLang="zh-TW" sz="2400" dirty="0">
                <a:latin typeface="Franklin Gothic Demi Cond" panose="020B0706030402020204" pitchFamily="34" charset="0"/>
              </a:rPr>
              <a:t>  return 0; </a:t>
            </a:r>
          </a:p>
          <a:p>
            <a:pPr marL="34290" indent="0">
              <a:buNone/>
            </a:pPr>
            <a:r>
              <a:rPr lang="en-US" altLang="zh-TW" sz="2400" dirty="0">
                <a:latin typeface="Franklin Gothic Demi Cond" panose="020B0706030402020204" pitchFamily="34" charset="0"/>
              </a:rPr>
              <a:t>} </a:t>
            </a:r>
            <a:endParaRPr lang="zh-TW" altLang="en-US" sz="2400" dirty="0">
              <a:latin typeface="Franklin Gothic Demi Cond" panose="020B0706030402020204" pitchFamily="34" charset="0"/>
            </a:endParaRPr>
          </a:p>
          <a:p>
            <a:endParaRPr lang="zh-TW" altLang="en-US" dirty="0"/>
          </a:p>
        </p:txBody>
      </p:sp>
      <p:sp>
        <p:nvSpPr>
          <p:cNvPr id="6" name="矩形 5">
            <a:extLst>
              <a:ext uri="{FF2B5EF4-FFF2-40B4-BE49-F238E27FC236}">
                <a16:creationId xmlns:a16="http://schemas.microsoft.com/office/drawing/2014/main" id="{D673E270-7271-44CF-9AF7-8D34DC37FE53}"/>
              </a:ext>
            </a:extLst>
          </p:cNvPr>
          <p:cNvSpPr/>
          <p:nvPr/>
        </p:nvSpPr>
        <p:spPr>
          <a:xfrm>
            <a:off x="470421" y="3078885"/>
            <a:ext cx="4057512" cy="2308324"/>
          </a:xfrm>
          <a:prstGeom prst="rect">
            <a:avLst/>
          </a:prstGeom>
        </p:spPr>
        <p:txBody>
          <a:bodyPr wrap="square">
            <a:spAutoFit/>
          </a:bodyPr>
          <a:lstStyle/>
          <a:p>
            <a:pPr marL="34290" indent="0">
              <a:buNone/>
            </a:pPr>
            <a:r>
              <a:rPr lang="en-US" altLang="zh-TW" sz="2400" dirty="0">
                <a:latin typeface="Franklin Gothic Demi Cond" panose="020B0706030402020204" pitchFamily="34" charset="0"/>
              </a:rPr>
              <a:t>#include &lt;iostream&gt; </a:t>
            </a:r>
          </a:p>
          <a:p>
            <a:pPr marL="34290" indent="0">
              <a:buNone/>
            </a:pPr>
            <a:r>
              <a:rPr lang="en-US" altLang="zh-TW" sz="2400" dirty="0">
                <a:latin typeface="Franklin Gothic Demi Cond" panose="020B0706030402020204" pitchFamily="34" charset="0"/>
              </a:rPr>
              <a:t>using namespace std; </a:t>
            </a:r>
          </a:p>
          <a:p>
            <a:pPr marL="34290" indent="0">
              <a:buNone/>
            </a:pPr>
            <a:r>
              <a:rPr lang="en-US" altLang="zh-TW" sz="2400" dirty="0">
                <a:latin typeface="Franklin Gothic Demi Cond" panose="020B0706030402020204" pitchFamily="34" charset="0"/>
              </a:rPr>
              <a:t>int *</a:t>
            </a:r>
            <a:r>
              <a:rPr lang="en-US" altLang="zh-TW" sz="2400" dirty="0" err="1">
                <a:latin typeface="Franklin Gothic Demi Cond" panose="020B0706030402020204" pitchFamily="34" charset="0"/>
              </a:rPr>
              <a:t>mul</a:t>
            </a:r>
            <a:r>
              <a:rPr lang="en-US" altLang="zh-TW" sz="2400" dirty="0">
                <a:latin typeface="Franklin Gothic Demi Cond" panose="020B0706030402020204" pitchFamily="34" charset="0"/>
              </a:rPr>
              <a:t>(int </a:t>
            </a:r>
            <a:r>
              <a:rPr lang="en-US" altLang="zh-TW" sz="2400" dirty="0" err="1">
                <a:latin typeface="Franklin Gothic Demi Cond" panose="020B0706030402020204" pitchFamily="34" charset="0"/>
              </a:rPr>
              <a:t>a,int</a:t>
            </a:r>
            <a:r>
              <a:rPr lang="en-US" altLang="zh-TW" sz="2400" dirty="0">
                <a:latin typeface="Franklin Gothic Demi Cond" panose="020B0706030402020204" pitchFamily="34" charset="0"/>
              </a:rPr>
              <a:t> b){ </a:t>
            </a:r>
          </a:p>
          <a:p>
            <a:pPr marL="34290" indent="0">
              <a:buNone/>
            </a:pPr>
            <a:r>
              <a:rPr lang="en-US" altLang="zh-TW" sz="2400" dirty="0">
                <a:latin typeface="Franklin Gothic Demi Cond" panose="020B0706030402020204" pitchFamily="34" charset="0"/>
              </a:rPr>
              <a:t>	int *p=new int[a*b]; </a:t>
            </a:r>
          </a:p>
          <a:p>
            <a:pPr marL="34290" indent="0">
              <a:buNone/>
            </a:pPr>
            <a:r>
              <a:rPr lang="en-US" altLang="zh-TW" sz="2400" dirty="0">
                <a:latin typeface="Franklin Gothic Demi Cond" panose="020B0706030402020204" pitchFamily="34" charset="0"/>
              </a:rPr>
              <a:t>	return p; </a:t>
            </a:r>
          </a:p>
          <a:p>
            <a:pPr marL="34290" indent="0">
              <a:buNone/>
            </a:pPr>
            <a:r>
              <a:rPr lang="en-US" altLang="zh-TW" sz="2400" dirty="0">
                <a:latin typeface="Franklin Gothic Demi Cond" panose="020B0706030402020204" pitchFamily="34" charset="0"/>
              </a:rPr>
              <a:t>} </a:t>
            </a:r>
          </a:p>
        </p:txBody>
      </p:sp>
    </p:spTree>
    <p:extLst>
      <p:ext uri="{BB962C8B-B14F-4D97-AF65-F5344CB8AC3E}">
        <p14:creationId xmlns:p14="http://schemas.microsoft.com/office/powerpoint/2010/main" val="380164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76999-9503-471E-AD67-5C02AEF13F5E}"/>
              </a:ext>
            </a:extLst>
          </p:cNvPr>
          <p:cNvSpPr>
            <a:spLocks noGrp="1"/>
          </p:cNvSpPr>
          <p:nvPr>
            <p:ph type="title"/>
          </p:nvPr>
        </p:nvSpPr>
        <p:spPr/>
        <p:txBody>
          <a:bodyPr>
            <a:normAutofit/>
          </a:bodyPr>
          <a:lstStyle/>
          <a:p>
            <a:r>
              <a:rPr lang="en-US" altLang="zh-TW" sz="3600" dirty="0"/>
              <a:t>Question 5</a:t>
            </a:r>
            <a:endParaRPr lang="zh-TW" altLang="en-US" sz="3200" dirty="0"/>
          </a:p>
        </p:txBody>
      </p:sp>
      <p:sp>
        <p:nvSpPr>
          <p:cNvPr id="3" name="內容版面配置區 2">
            <a:extLst>
              <a:ext uri="{FF2B5EF4-FFF2-40B4-BE49-F238E27FC236}">
                <a16:creationId xmlns:a16="http://schemas.microsoft.com/office/drawing/2014/main" id="{532557EF-5516-4446-A0D2-0B327BBEABC3}"/>
              </a:ext>
            </a:extLst>
          </p:cNvPr>
          <p:cNvSpPr>
            <a:spLocks noGrp="1"/>
          </p:cNvSpPr>
          <p:nvPr>
            <p:ph idx="1"/>
          </p:nvPr>
        </p:nvSpPr>
        <p:spPr>
          <a:xfrm>
            <a:off x="1341120" y="1901954"/>
            <a:ext cx="9509760" cy="4956046"/>
          </a:xfrm>
        </p:spPr>
        <p:txBody>
          <a:bodyPr>
            <a:normAutofit/>
          </a:bodyPr>
          <a:lstStyle/>
          <a:p>
            <a:r>
              <a:rPr lang="en-US" altLang="zh-TW" sz="2400" dirty="0"/>
              <a:t> Implement a class Complex, which represents the Complex Number data type. Implement the following operations</a:t>
            </a:r>
          </a:p>
          <a:p>
            <a:pPr marL="731520" lvl="1" indent="-457200">
              <a:buFont typeface="+mj-lt"/>
              <a:buAutoNum type="alphaLcParenR"/>
            </a:pPr>
            <a:r>
              <a:rPr lang="en-US" altLang="zh-TW" sz="2250" dirty="0"/>
              <a:t>A constructor (including a default constructor which creates the complex number 0+0i)</a:t>
            </a:r>
            <a:endParaRPr lang="zh-TW" altLang="zh-TW" sz="2250" dirty="0"/>
          </a:p>
          <a:p>
            <a:pPr marL="731520" lvl="1" indent="-457200">
              <a:buFont typeface="+mj-lt"/>
              <a:buAutoNum type="alphaLcParenR"/>
            </a:pPr>
            <a:r>
              <a:rPr lang="en-US" altLang="zh-TW" sz="2250" dirty="0"/>
              <a:t>Overload operator+ to add two complex numbers</a:t>
            </a:r>
            <a:endParaRPr lang="zh-TW" altLang="zh-TW" sz="2250" dirty="0"/>
          </a:p>
          <a:p>
            <a:pPr marL="731520" lvl="1" indent="-457200">
              <a:buFont typeface="+mj-lt"/>
              <a:buAutoNum type="alphaLcParenR"/>
            </a:pPr>
            <a:r>
              <a:rPr lang="en-US" altLang="zh-TW" sz="2250" dirty="0"/>
              <a:t>Overload operator* to multiply two complex numbers</a:t>
            </a:r>
            <a:endParaRPr lang="zh-TW" altLang="zh-TW" sz="2250" dirty="0"/>
          </a:p>
          <a:p>
            <a:pPr marL="731520" lvl="1" indent="-457200">
              <a:buFont typeface="+mj-lt"/>
              <a:buAutoNum type="alphaLcParenR"/>
            </a:pPr>
            <a:r>
              <a:rPr lang="en-US" altLang="zh-TW" sz="2250" dirty="0"/>
              <a:t>Overload &lt;&lt; and &gt;&gt; to print and read complex numbers. To do this, you will need to decide what you want your input and output format to look like.</a:t>
            </a:r>
            <a:endParaRPr lang="zh-TW" altLang="zh-TW" sz="2250" dirty="0"/>
          </a:p>
          <a:p>
            <a:pPr marL="731520" lvl="1" indent="-457200">
              <a:buFont typeface="+mj-lt"/>
              <a:buAutoNum type="alphaLcParenR"/>
            </a:pPr>
            <a:r>
              <a:rPr lang="en-US" altLang="zh-TW" sz="2250" dirty="0"/>
              <a:t>Write a program according to the following specifications: use the constructor to define two complex numbers: 3+2i and 0+0i. Input two complex numbers 5+3i and 0+0i using </a:t>
            </a:r>
            <a:r>
              <a:rPr lang="en-US" altLang="zh-TW" sz="2250" dirty="0" err="1"/>
              <a:t>cin</a:t>
            </a:r>
            <a:r>
              <a:rPr lang="en-US" altLang="zh-TW" sz="2250" dirty="0"/>
              <a:t>. Obtain the sum and product of all four complex numbers using operators + and *, respectively. Output the results using </a:t>
            </a:r>
            <a:r>
              <a:rPr lang="en-US" altLang="zh-TW" sz="2250" dirty="0" err="1"/>
              <a:t>cout</a:t>
            </a:r>
            <a:r>
              <a:rPr lang="en-US" altLang="zh-TW" sz="2250" dirty="0"/>
              <a:t>.</a:t>
            </a:r>
            <a:endParaRPr lang="zh-TW" altLang="zh-TW" sz="2250" dirty="0"/>
          </a:p>
          <a:p>
            <a:endParaRPr lang="zh-TW" altLang="en-US" sz="2400" dirty="0"/>
          </a:p>
        </p:txBody>
      </p:sp>
      <p:sp>
        <p:nvSpPr>
          <p:cNvPr id="4" name="投影片編號版面配置區 3">
            <a:extLst>
              <a:ext uri="{FF2B5EF4-FFF2-40B4-BE49-F238E27FC236}">
                <a16:creationId xmlns:a16="http://schemas.microsoft.com/office/drawing/2014/main" id="{B4104F0F-32CF-43BE-9190-BE7C6DCAEA36}"/>
              </a:ext>
            </a:extLst>
          </p:cNvPr>
          <p:cNvSpPr>
            <a:spLocks noGrp="1"/>
          </p:cNvSpPr>
          <p:nvPr>
            <p:ph type="sldNum" sz="quarter" idx="12"/>
          </p:nvPr>
        </p:nvSpPr>
        <p:spPr/>
        <p:txBody>
          <a:bodyPr/>
          <a:lstStyle/>
          <a:p>
            <a:fld id="{FC749032-2A07-4AE8-BA90-74324CAE0C87}" type="slidenum">
              <a:rPr lang="en-US" altLang="zh-TW" smtClean="0"/>
              <a:pPr/>
              <a:t>11</a:t>
            </a:fld>
            <a:endParaRPr lang="en-US" altLang="en-US" dirty="0"/>
          </a:p>
        </p:txBody>
      </p:sp>
    </p:spTree>
    <p:extLst>
      <p:ext uri="{BB962C8B-B14F-4D97-AF65-F5344CB8AC3E}">
        <p14:creationId xmlns:p14="http://schemas.microsoft.com/office/powerpoint/2010/main" val="251201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8AA03A-7862-48BC-9583-63981ACD3258}"/>
              </a:ext>
            </a:extLst>
          </p:cNvPr>
          <p:cNvSpPr>
            <a:spLocks noGrp="1"/>
          </p:cNvSpPr>
          <p:nvPr>
            <p:ph type="title"/>
          </p:nvPr>
        </p:nvSpPr>
        <p:spPr/>
        <p:txBody>
          <a:bodyPr>
            <a:normAutofit/>
          </a:bodyPr>
          <a:lstStyle/>
          <a:p>
            <a:r>
              <a:rPr lang="en-US" altLang="zh-TW" sz="3600" dirty="0"/>
              <a:t>Ans: Question </a:t>
            </a:r>
            <a:r>
              <a:rPr lang="en-US" altLang="zh-TW" sz="3200" dirty="0"/>
              <a:t>5 (1/2)</a:t>
            </a:r>
            <a:endParaRPr lang="zh-TW" altLang="en-US" sz="3200" dirty="0"/>
          </a:p>
        </p:txBody>
      </p:sp>
      <p:sp>
        <p:nvSpPr>
          <p:cNvPr id="4" name="投影片編號版面配置區 3">
            <a:extLst>
              <a:ext uri="{FF2B5EF4-FFF2-40B4-BE49-F238E27FC236}">
                <a16:creationId xmlns:a16="http://schemas.microsoft.com/office/drawing/2014/main" id="{96258F67-DA69-4140-87C5-99553A7716E2}"/>
              </a:ext>
            </a:extLst>
          </p:cNvPr>
          <p:cNvSpPr>
            <a:spLocks noGrp="1"/>
          </p:cNvSpPr>
          <p:nvPr>
            <p:ph type="sldNum" sz="quarter" idx="12"/>
          </p:nvPr>
        </p:nvSpPr>
        <p:spPr/>
        <p:txBody>
          <a:bodyPr/>
          <a:lstStyle/>
          <a:p>
            <a:fld id="{FC749032-2A07-4AE8-BA90-74324CAE0C87}" type="slidenum">
              <a:rPr lang="en-US" altLang="zh-TW" smtClean="0"/>
              <a:pPr/>
              <a:t>12</a:t>
            </a:fld>
            <a:endParaRPr lang="en-US" altLang="en-US" dirty="0"/>
          </a:p>
        </p:txBody>
      </p:sp>
      <p:sp>
        <p:nvSpPr>
          <p:cNvPr id="5" name="矩形 4">
            <a:extLst>
              <a:ext uri="{FF2B5EF4-FFF2-40B4-BE49-F238E27FC236}">
                <a16:creationId xmlns:a16="http://schemas.microsoft.com/office/drawing/2014/main" id="{2D0C6339-E390-4E17-ACD4-A78281E92FC6}"/>
              </a:ext>
            </a:extLst>
          </p:cNvPr>
          <p:cNvSpPr/>
          <p:nvPr/>
        </p:nvSpPr>
        <p:spPr>
          <a:xfrm>
            <a:off x="536155" y="1919526"/>
            <a:ext cx="6096000" cy="5293757"/>
          </a:xfrm>
          <a:prstGeom prst="rect">
            <a:avLst/>
          </a:prstGeom>
        </p:spPr>
        <p:txBody>
          <a:bodyPr>
            <a:spAutoFit/>
          </a:bodyPr>
          <a:lstStyle/>
          <a:p>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#include&lt;iostream&gt;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using namespace std;</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class complex</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public:</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float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real,img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complex()</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real=0;</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=0;</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complex operator +(complex);</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complex operator *(complex);</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friend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&amp;operator&lt;&lt;(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&amp;,complex&amp;);</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friend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&amp;operator&gt;&gt;(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&amp;,complex&amp;);</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dirty="0">
                <a:solidFill>
                  <a:schemeClr val="tx2"/>
                </a:solidFill>
                <a:latin typeface="Roboto" panose="02000000000000000000" pitchFamily="2" charset="0"/>
                <a:ea typeface="新細明體" panose="02020500000000000000" pitchFamily="18" charset="-120"/>
                <a:cs typeface="Times New Roman" panose="02020603050405020304" pitchFamily="18" charset="0"/>
              </a:rPr>
            </a:br>
            <a:endParaRPr lang="zh-TW" altLang="en-US" dirty="0">
              <a:solidFill>
                <a:schemeClr val="tx2"/>
              </a:solidFill>
            </a:endParaRPr>
          </a:p>
        </p:txBody>
      </p:sp>
      <p:sp>
        <p:nvSpPr>
          <p:cNvPr id="6" name="矩形 5">
            <a:extLst>
              <a:ext uri="{FF2B5EF4-FFF2-40B4-BE49-F238E27FC236}">
                <a16:creationId xmlns:a16="http://schemas.microsoft.com/office/drawing/2014/main" id="{50310A3D-479A-4166-BD69-C44A62A1C497}"/>
              </a:ext>
            </a:extLst>
          </p:cNvPr>
          <p:cNvSpPr/>
          <p:nvPr/>
        </p:nvSpPr>
        <p:spPr>
          <a:xfrm>
            <a:off x="6584415" y="354696"/>
            <a:ext cx="6096000" cy="6247864"/>
          </a:xfrm>
          <a:prstGeom prst="rect">
            <a:avLst/>
          </a:prstGeom>
        </p:spPr>
        <p:txBody>
          <a:bodyPr>
            <a:spAutoFit/>
          </a:bodyPr>
          <a:lstStyle/>
          <a:p>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complex complex::operator +(complex obj)</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complex temp;</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temp.real</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real+obj.real</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temp.img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img+obj.img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return (temp);</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complex complex::operator *(complex obj)</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complex temp;</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temp.real</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=(real*</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obj.real</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temp.img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=(real*</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img+obj.img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return (temp);</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&amp;operator&gt;&gt;(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&amp;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is,complex</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&amp; obj)</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is&gt;&gt;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obj.real</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is&gt;&gt;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return is;</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endParaRPr lang="zh-TW" altLang="en-US" sz="2000" dirty="0">
              <a:solidFill>
                <a:schemeClr val="tx2"/>
              </a:solidFill>
              <a:latin typeface="Franklin Gothic Demi Cond" panose="020B0706030402020204" pitchFamily="34" charset="0"/>
            </a:endParaRPr>
          </a:p>
        </p:txBody>
      </p:sp>
      <p:sp>
        <p:nvSpPr>
          <p:cNvPr id="7" name="矩形 6">
            <a:extLst>
              <a:ext uri="{FF2B5EF4-FFF2-40B4-BE49-F238E27FC236}">
                <a16:creationId xmlns:a16="http://schemas.microsoft.com/office/drawing/2014/main" id="{39DBCDF4-1274-4E17-B060-76756C3AEFD4}"/>
              </a:ext>
            </a:extLst>
          </p:cNvPr>
          <p:cNvSpPr/>
          <p:nvPr/>
        </p:nvSpPr>
        <p:spPr>
          <a:xfrm>
            <a:off x="3121025" y="5856973"/>
            <a:ext cx="6096000" cy="646331"/>
          </a:xfrm>
          <a:prstGeom prst="rect">
            <a:avLst/>
          </a:prstGeom>
        </p:spPr>
        <p:txBody>
          <a:bodyPr>
            <a:spAutoFit/>
          </a:bodyPr>
          <a:lstStyle/>
          <a:p>
            <a:br>
              <a:rPr lang="en-US" altLang="zh-TW" dirty="0">
                <a:solidFill>
                  <a:srgbClr val="757575"/>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dirty="0">
                <a:solidFill>
                  <a:srgbClr val="757575"/>
                </a:solidFill>
                <a:latin typeface="Franklin Gothic Demi Cond" panose="020B0706030402020204" pitchFamily="34" charset="0"/>
                <a:ea typeface="新細明體" panose="02020500000000000000" pitchFamily="18" charset="-120"/>
                <a:cs typeface="Times New Roman" panose="02020603050405020304" pitchFamily="18" charset="0"/>
              </a:rPr>
              <a:t>}</a:t>
            </a:r>
            <a:endParaRPr lang="zh-TW" altLang="en-US" dirty="0"/>
          </a:p>
        </p:txBody>
      </p:sp>
    </p:spTree>
    <p:extLst>
      <p:ext uri="{BB962C8B-B14F-4D97-AF65-F5344CB8AC3E}">
        <p14:creationId xmlns:p14="http://schemas.microsoft.com/office/powerpoint/2010/main" val="235690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1A1E7F-D2D1-41BF-A16A-16D0D9AB2630}"/>
              </a:ext>
            </a:extLst>
          </p:cNvPr>
          <p:cNvSpPr>
            <a:spLocks noGrp="1"/>
          </p:cNvSpPr>
          <p:nvPr>
            <p:ph type="title"/>
          </p:nvPr>
        </p:nvSpPr>
        <p:spPr/>
        <p:txBody>
          <a:bodyPr>
            <a:normAutofit/>
          </a:bodyPr>
          <a:lstStyle/>
          <a:p>
            <a:r>
              <a:rPr lang="en-US" altLang="zh-TW" sz="3600" dirty="0"/>
              <a:t>Ans: Question 5 (2/2)</a:t>
            </a:r>
            <a:endParaRPr lang="zh-TW" altLang="en-US" sz="3600" dirty="0"/>
          </a:p>
        </p:txBody>
      </p:sp>
      <p:sp>
        <p:nvSpPr>
          <p:cNvPr id="4" name="投影片編號版面配置區 3">
            <a:extLst>
              <a:ext uri="{FF2B5EF4-FFF2-40B4-BE49-F238E27FC236}">
                <a16:creationId xmlns:a16="http://schemas.microsoft.com/office/drawing/2014/main" id="{E7A71F12-AA24-456C-929A-8F4E971F3915}"/>
              </a:ext>
            </a:extLst>
          </p:cNvPr>
          <p:cNvSpPr>
            <a:spLocks noGrp="1"/>
          </p:cNvSpPr>
          <p:nvPr>
            <p:ph type="sldNum" sz="quarter" idx="12"/>
          </p:nvPr>
        </p:nvSpPr>
        <p:spPr/>
        <p:txBody>
          <a:bodyPr/>
          <a:lstStyle/>
          <a:p>
            <a:fld id="{FC749032-2A07-4AE8-BA90-74324CAE0C87}" type="slidenum">
              <a:rPr lang="en-US" altLang="zh-TW" smtClean="0"/>
              <a:pPr/>
              <a:t>13</a:t>
            </a:fld>
            <a:endParaRPr lang="en-US" altLang="en-US" dirty="0"/>
          </a:p>
        </p:txBody>
      </p:sp>
      <p:sp>
        <p:nvSpPr>
          <p:cNvPr id="5" name="矩形 4">
            <a:extLst>
              <a:ext uri="{FF2B5EF4-FFF2-40B4-BE49-F238E27FC236}">
                <a16:creationId xmlns:a16="http://schemas.microsoft.com/office/drawing/2014/main" id="{BAF39426-0E79-44E0-AB53-E029944A62B8}"/>
              </a:ext>
            </a:extLst>
          </p:cNvPr>
          <p:cNvSpPr/>
          <p:nvPr/>
        </p:nvSpPr>
        <p:spPr>
          <a:xfrm>
            <a:off x="312145" y="1835740"/>
            <a:ext cx="5181599" cy="1938992"/>
          </a:xfrm>
          <a:prstGeom prst="rect">
            <a:avLst/>
          </a:prstGeom>
        </p:spPr>
        <p:txBody>
          <a:bodyPr wrap="square">
            <a:spAutoFit/>
          </a:bodyPr>
          <a:lstStyle/>
          <a:p>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&amp;operator&lt;&lt;(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ostream</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&amp;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os,complex</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&amp; obj)</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&lt;&lt;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obj.real</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&lt;&lt;"+"&lt;&lt;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obj.img</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&lt;&lt;"</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i</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    return </a:t>
            </a:r>
            <a:r>
              <a:rPr lang="en-US" altLang="zh-TW" sz="2000" dirty="0" err="1">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os</a:t>
            </a: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b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br>
            <a:r>
              <a:rPr lang="en-US" altLang="zh-TW" sz="2000" dirty="0">
                <a:solidFill>
                  <a:schemeClr val="tx2"/>
                </a:solidFill>
                <a:latin typeface="Franklin Gothic Demi Cond" panose="020B0706030402020204" pitchFamily="34" charset="0"/>
                <a:ea typeface="新細明體" panose="02020500000000000000" pitchFamily="18" charset="-120"/>
                <a:cs typeface="Times New Roman" panose="02020603050405020304" pitchFamily="18" charset="0"/>
              </a:rPr>
              <a:t>}</a:t>
            </a:r>
          </a:p>
        </p:txBody>
      </p:sp>
      <p:sp>
        <p:nvSpPr>
          <p:cNvPr id="6" name="矩形 5">
            <a:extLst>
              <a:ext uri="{FF2B5EF4-FFF2-40B4-BE49-F238E27FC236}">
                <a16:creationId xmlns:a16="http://schemas.microsoft.com/office/drawing/2014/main" id="{C2B71014-1696-443F-AE98-CC6BE65002C9}"/>
              </a:ext>
            </a:extLst>
          </p:cNvPr>
          <p:cNvSpPr/>
          <p:nvPr/>
        </p:nvSpPr>
        <p:spPr>
          <a:xfrm>
            <a:off x="5706736" y="1776788"/>
            <a:ext cx="6096000" cy="5062924"/>
          </a:xfrm>
          <a:prstGeom prst="rect">
            <a:avLst/>
          </a:prstGeom>
        </p:spPr>
        <p:txBody>
          <a:bodyPr>
            <a:spAutoFit/>
          </a:bodyPr>
          <a:lstStyle/>
          <a:p>
            <a:r>
              <a:rPr lang="en-US" altLang="zh-TW" sz="1700" dirty="0">
                <a:solidFill>
                  <a:schemeClr val="tx2"/>
                </a:solidFill>
                <a:latin typeface="Franklin Gothic Demi Cond" panose="020B0706030402020204" pitchFamily="34" charset="0"/>
              </a:rPr>
              <a:t>int main()</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complex </a:t>
            </a:r>
            <a:r>
              <a:rPr lang="en-US" altLang="zh-TW" sz="1700" dirty="0" err="1">
                <a:solidFill>
                  <a:schemeClr val="tx2"/>
                </a:solidFill>
                <a:latin typeface="Franklin Gothic Demi Cond" panose="020B0706030402020204" pitchFamily="34" charset="0"/>
              </a:rPr>
              <a:t>a,b,c,d</a:t>
            </a:r>
            <a:r>
              <a:rPr lang="en-US" altLang="zh-TW" sz="1700" dirty="0">
                <a:solidFill>
                  <a:schemeClr val="tx2"/>
                </a:solidFill>
                <a:latin typeface="Franklin Gothic Demi Cond" panose="020B0706030402020204" pitchFamily="34" charset="0"/>
              </a:rPr>
              <a:t>;</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Enter first complex number"&lt;&lt;</a:t>
            </a:r>
            <a:r>
              <a:rPr lang="en-US" altLang="zh-TW" sz="1700" dirty="0" err="1">
                <a:solidFill>
                  <a:schemeClr val="tx2"/>
                </a:solidFill>
                <a:latin typeface="Franklin Gothic Demi Cond" panose="020B0706030402020204" pitchFamily="34" charset="0"/>
              </a:rPr>
              <a:t>endl</a:t>
            </a:r>
            <a:r>
              <a:rPr lang="en-US" altLang="zh-TW" sz="1700" dirty="0">
                <a:solidFill>
                  <a:schemeClr val="tx2"/>
                </a:solidFill>
                <a:latin typeface="Franklin Gothic Demi Cond" panose="020B0706030402020204" pitchFamily="34" charset="0"/>
              </a:rPr>
              <a:t>;</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Enter real and imaginary part of first complex number:";</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cin</a:t>
            </a:r>
            <a:r>
              <a:rPr lang="en-US" altLang="zh-TW" sz="1700" dirty="0">
                <a:solidFill>
                  <a:schemeClr val="tx2"/>
                </a:solidFill>
                <a:latin typeface="Franklin Gothic Demi Cond" panose="020B0706030402020204" pitchFamily="34" charset="0"/>
              </a:rPr>
              <a:t>&gt;&gt;a;</a:t>
            </a:r>
            <a:br>
              <a:rPr lang="en-US" altLang="zh-TW" sz="1700" dirty="0">
                <a:solidFill>
                  <a:schemeClr val="tx2"/>
                </a:solidFill>
                <a:latin typeface="Franklin Gothic Demi Cond" panose="020B0706030402020204" pitchFamily="34" charset="0"/>
              </a:rPr>
            </a:b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Enter second complex number"&lt;&lt;</a:t>
            </a:r>
            <a:r>
              <a:rPr lang="en-US" altLang="zh-TW" sz="1700" dirty="0" err="1">
                <a:solidFill>
                  <a:schemeClr val="tx2"/>
                </a:solidFill>
                <a:latin typeface="Franklin Gothic Demi Cond" panose="020B0706030402020204" pitchFamily="34" charset="0"/>
              </a:rPr>
              <a:t>endl</a:t>
            </a:r>
            <a:r>
              <a:rPr lang="en-US" altLang="zh-TW" sz="1700" dirty="0">
                <a:solidFill>
                  <a:schemeClr val="tx2"/>
                </a:solidFill>
                <a:latin typeface="Franklin Gothic Demi Cond" panose="020B0706030402020204" pitchFamily="34" charset="0"/>
              </a:rPr>
              <a:t>;</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Enter real and imaginary part of second complex number:";</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cin</a:t>
            </a:r>
            <a:r>
              <a:rPr lang="en-US" altLang="zh-TW" sz="1700" dirty="0">
                <a:solidFill>
                  <a:schemeClr val="tx2"/>
                </a:solidFill>
                <a:latin typeface="Franklin Gothic Demi Cond" panose="020B0706030402020204" pitchFamily="34" charset="0"/>
              </a:rPr>
              <a:t>&gt;&gt;b;</a:t>
            </a:r>
            <a:br>
              <a:rPr lang="en-US" altLang="zh-TW" sz="1700" dirty="0">
                <a:solidFill>
                  <a:schemeClr val="tx2"/>
                </a:solidFill>
                <a:latin typeface="Franklin Gothic Demi Cond" panose="020B0706030402020204" pitchFamily="34" charset="0"/>
              </a:rPr>
            </a:b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Arithmetic operations are :";</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c=</a:t>
            </a:r>
            <a:r>
              <a:rPr lang="en-US" altLang="zh-TW" sz="1700" dirty="0" err="1">
                <a:solidFill>
                  <a:schemeClr val="tx2"/>
                </a:solidFill>
                <a:latin typeface="Franklin Gothic Demi Cond" panose="020B0706030402020204" pitchFamily="34" charset="0"/>
              </a:rPr>
              <a:t>a+b</a:t>
            </a:r>
            <a:r>
              <a:rPr lang="en-US" altLang="zh-TW" sz="1700" dirty="0">
                <a:solidFill>
                  <a:schemeClr val="tx2"/>
                </a:solidFill>
                <a:latin typeface="Franklin Gothic Demi Cond" panose="020B0706030402020204" pitchFamily="34" charset="0"/>
              </a:rPr>
              <a:t>;</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Addition is:"&lt;&lt;c;</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d=a*b;</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a:t>
            </a:r>
            <a:r>
              <a:rPr lang="en-US" altLang="zh-TW" sz="1700" dirty="0" err="1">
                <a:solidFill>
                  <a:schemeClr val="tx2"/>
                </a:solidFill>
                <a:latin typeface="Franklin Gothic Demi Cond" panose="020B0706030402020204" pitchFamily="34" charset="0"/>
              </a:rPr>
              <a:t>cout</a:t>
            </a:r>
            <a:r>
              <a:rPr lang="en-US" altLang="zh-TW" sz="1700" dirty="0">
                <a:solidFill>
                  <a:schemeClr val="tx2"/>
                </a:solidFill>
                <a:latin typeface="Franklin Gothic Demi Cond" panose="020B0706030402020204" pitchFamily="34" charset="0"/>
              </a:rPr>
              <a:t>&lt;&lt;"\n Multiplication is:"&lt;&lt;d&lt;&lt;"\n";</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    return 0;</a:t>
            </a:r>
            <a:br>
              <a:rPr lang="en-US" altLang="zh-TW" sz="1700" dirty="0">
                <a:solidFill>
                  <a:schemeClr val="tx2"/>
                </a:solidFill>
                <a:latin typeface="Franklin Gothic Demi Cond" panose="020B0706030402020204" pitchFamily="34" charset="0"/>
              </a:rPr>
            </a:br>
            <a:r>
              <a:rPr lang="en-US" altLang="zh-TW" sz="1700" dirty="0">
                <a:solidFill>
                  <a:schemeClr val="tx2"/>
                </a:solidFill>
                <a:latin typeface="Franklin Gothic Demi Cond" panose="020B0706030402020204" pitchFamily="34" charset="0"/>
              </a:rPr>
              <a:t>}</a:t>
            </a:r>
            <a:endParaRPr lang="zh-TW" altLang="en-US" sz="1700" dirty="0">
              <a:solidFill>
                <a:schemeClr val="tx2"/>
              </a:solidFill>
              <a:latin typeface="Franklin Gothic Demi Cond" panose="020B0706030402020204" pitchFamily="34" charset="0"/>
            </a:endParaRPr>
          </a:p>
        </p:txBody>
      </p:sp>
    </p:spTree>
    <p:extLst>
      <p:ext uri="{BB962C8B-B14F-4D97-AF65-F5344CB8AC3E}">
        <p14:creationId xmlns:p14="http://schemas.microsoft.com/office/powerpoint/2010/main" val="6869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56926D-FBD0-42C7-93EF-E41F7AF2D54E}"/>
              </a:ext>
            </a:extLst>
          </p:cNvPr>
          <p:cNvSpPr>
            <a:spLocks noGrp="1"/>
          </p:cNvSpPr>
          <p:nvPr>
            <p:ph type="title"/>
          </p:nvPr>
        </p:nvSpPr>
        <p:spPr/>
        <p:txBody>
          <a:bodyPr>
            <a:normAutofit/>
          </a:bodyPr>
          <a:lstStyle/>
          <a:p>
            <a:r>
              <a:rPr lang="en-US" altLang="zh-TW" sz="3600" dirty="0"/>
              <a:t>Question 6</a:t>
            </a:r>
            <a:endParaRPr lang="zh-TW" altLang="en-US" sz="3600" dirty="0"/>
          </a:p>
        </p:txBody>
      </p:sp>
      <p:sp>
        <p:nvSpPr>
          <p:cNvPr id="3" name="內容版面配置區 2">
            <a:extLst>
              <a:ext uri="{FF2B5EF4-FFF2-40B4-BE49-F238E27FC236}">
                <a16:creationId xmlns:a16="http://schemas.microsoft.com/office/drawing/2014/main" id="{D7C831AC-63A4-4FF9-AB93-7B1ADE942A02}"/>
              </a:ext>
            </a:extLst>
          </p:cNvPr>
          <p:cNvSpPr>
            <a:spLocks noGrp="1"/>
          </p:cNvSpPr>
          <p:nvPr>
            <p:ph idx="1"/>
          </p:nvPr>
        </p:nvSpPr>
        <p:spPr/>
        <p:txBody>
          <a:bodyPr>
            <a:normAutofit/>
          </a:bodyPr>
          <a:lstStyle/>
          <a:p>
            <a:r>
              <a:rPr lang="en-US" altLang="zh-TW" sz="2400" dirty="0"/>
              <a:t>Explain what is “namespace pollution” which is mentioned in video 1.4 Basic of C++</a:t>
            </a:r>
          </a:p>
          <a:p>
            <a:pPr marL="34290" indent="0">
              <a:buNone/>
            </a:pPr>
            <a:endParaRPr lang="en-US" altLang="zh-TW" sz="2400" dirty="0"/>
          </a:p>
        </p:txBody>
      </p:sp>
      <p:sp>
        <p:nvSpPr>
          <p:cNvPr id="4" name="投影片編號版面配置區 3">
            <a:extLst>
              <a:ext uri="{FF2B5EF4-FFF2-40B4-BE49-F238E27FC236}">
                <a16:creationId xmlns:a16="http://schemas.microsoft.com/office/drawing/2014/main" id="{C4941776-0196-4052-A400-FFB8380B8B49}"/>
              </a:ext>
            </a:extLst>
          </p:cNvPr>
          <p:cNvSpPr>
            <a:spLocks noGrp="1"/>
          </p:cNvSpPr>
          <p:nvPr>
            <p:ph type="sldNum" sz="quarter" idx="12"/>
          </p:nvPr>
        </p:nvSpPr>
        <p:spPr/>
        <p:txBody>
          <a:bodyPr/>
          <a:lstStyle/>
          <a:p>
            <a:fld id="{FC749032-2A07-4AE8-BA90-74324CAE0C87}" type="slidenum">
              <a:rPr lang="en-US" altLang="zh-TW" smtClean="0"/>
              <a:pPr/>
              <a:t>14</a:t>
            </a:fld>
            <a:endParaRPr lang="en-US" altLang="en-US" dirty="0"/>
          </a:p>
        </p:txBody>
      </p:sp>
    </p:spTree>
    <p:extLst>
      <p:ext uri="{BB962C8B-B14F-4D97-AF65-F5344CB8AC3E}">
        <p14:creationId xmlns:p14="http://schemas.microsoft.com/office/powerpoint/2010/main" val="275706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17632-A230-4EF8-ACA0-21C4B42E7CE0}"/>
              </a:ext>
            </a:extLst>
          </p:cNvPr>
          <p:cNvSpPr>
            <a:spLocks noGrp="1"/>
          </p:cNvSpPr>
          <p:nvPr>
            <p:ph type="title"/>
          </p:nvPr>
        </p:nvSpPr>
        <p:spPr/>
        <p:txBody>
          <a:bodyPr>
            <a:normAutofit/>
          </a:bodyPr>
          <a:lstStyle/>
          <a:p>
            <a:r>
              <a:rPr lang="en-US" altLang="zh-TW" sz="3600" dirty="0"/>
              <a:t>Ans: Question 6</a:t>
            </a:r>
            <a:endParaRPr lang="zh-TW" altLang="en-US" sz="3200" dirty="0"/>
          </a:p>
        </p:txBody>
      </p:sp>
      <p:sp>
        <p:nvSpPr>
          <p:cNvPr id="3" name="內容版面配置區 2">
            <a:extLst>
              <a:ext uri="{FF2B5EF4-FFF2-40B4-BE49-F238E27FC236}">
                <a16:creationId xmlns:a16="http://schemas.microsoft.com/office/drawing/2014/main" id="{16339368-074F-4BF7-A6B4-B697E926A63A}"/>
              </a:ext>
            </a:extLst>
          </p:cNvPr>
          <p:cNvSpPr>
            <a:spLocks noGrp="1"/>
          </p:cNvSpPr>
          <p:nvPr>
            <p:ph idx="1"/>
          </p:nvPr>
        </p:nvSpPr>
        <p:spPr/>
        <p:txBody>
          <a:bodyPr/>
          <a:lstStyle/>
          <a:p>
            <a:r>
              <a:rPr lang="en-US" altLang="zh-TW" sz="2400" dirty="0"/>
              <a:t>Namespace pollution is a lot like pollution in general. It means that </a:t>
            </a:r>
            <a:r>
              <a:rPr lang="en-US" altLang="zh-TW" sz="2400" u="sng" dirty="0"/>
              <a:t>something is misplaced</a:t>
            </a:r>
            <a:r>
              <a:rPr lang="en-US" altLang="zh-TW" sz="2400" dirty="0"/>
              <a:t>.</a:t>
            </a:r>
          </a:p>
          <a:p>
            <a:r>
              <a:rPr lang="zh-TW" altLang="zh-TW" sz="2400" dirty="0"/>
              <a:t>在</a:t>
            </a:r>
            <a:r>
              <a:rPr lang="en-US" altLang="zh-TW" sz="2400" dirty="0"/>
              <a:t>library</a:t>
            </a:r>
            <a:r>
              <a:rPr lang="zh-TW" altLang="zh-TW" sz="2400" dirty="0"/>
              <a:t>中，定義的</a:t>
            </a:r>
            <a:r>
              <a:rPr lang="en-US" altLang="zh-TW" sz="2400" dirty="0"/>
              <a:t>global object</a:t>
            </a:r>
            <a:r>
              <a:rPr lang="zh-TW" altLang="zh-TW" sz="2400" dirty="0"/>
              <a:t>與</a:t>
            </a:r>
            <a:r>
              <a:rPr lang="en-US" altLang="zh-TW" sz="2400" dirty="0"/>
              <a:t>function</a:t>
            </a:r>
            <a:r>
              <a:rPr lang="zh-TW" altLang="zh-TW" sz="2400" dirty="0"/>
              <a:t>必須是唯一，因此程式設計師會去避免使用到相同的名稱。當運用到</a:t>
            </a:r>
            <a:r>
              <a:rPr lang="en-US" altLang="zh-TW" sz="2400" dirty="0"/>
              <a:t>libraries</a:t>
            </a:r>
            <a:r>
              <a:rPr lang="zh-TW" altLang="zh-TW" sz="2400" dirty="0"/>
              <a:t>或</a:t>
            </a:r>
            <a:r>
              <a:rPr lang="en-US" altLang="zh-TW" sz="2400" dirty="0"/>
              <a:t>source code files</a:t>
            </a:r>
            <a:r>
              <a:rPr lang="zh-TW" altLang="zh-TW" sz="2400" dirty="0"/>
              <a:t>越來越多時，可能會造成程式設計師在選取名稱上的困擾，這個現象稱之為</a:t>
            </a:r>
            <a:r>
              <a:rPr lang="en-US" altLang="zh-TW" sz="2400" dirty="0"/>
              <a:t>global name space pollution</a:t>
            </a:r>
            <a:r>
              <a:rPr lang="zh-TW" altLang="zh-TW" sz="2400" dirty="0"/>
              <a:t>。</a:t>
            </a:r>
          </a:p>
          <a:p>
            <a:endParaRPr lang="zh-TW" altLang="en-US" dirty="0"/>
          </a:p>
        </p:txBody>
      </p:sp>
      <p:sp>
        <p:nvSpPr>
          <p:cNvPr id="4" name="投影片編號版面配置區 3">
            <a:extLst>
              <a:ext uri="{FF2B5EF4-FFF2-40B4-BE49-F238E27FC236}">
                <a16:creationId xmlns:a16="http://schemas.microsoft.com/office/drawing/2014/main" id="{66FBDDEB-AF4D-4592-B89D-5BDA295A136F}"/>
              </a:ext>
            </a:extLst>
          </p:cNvPr>
          <p:cNvSpPr>
            <a:spLocks noGrp="1"/>
          </p:cNvSpPr>
          <p:nvPr>
            <p:ph type="sldNum" sz="quarter" idx="12"/>
          </p:nvPr>
        </p:nvSpPr>
        <p:spPr/>
        <p:txBody>
          <a:bodyPr/>
          <a:lstStyle/>
          <a:p>
            <a:fld id="{FC749032-2A07-4AE8-BA90-74324CAE0C87}" type="slidenum">
              <a:rPr lang="en-US" altLang="zh-TW" smtClean="0"/>
              <a:pPr/>
              <a:t>15</a:t>
            </a:fld>
            <a:endParaRPr lang="en-US" altLang="en-US" dirty="0"/>
          </a:p>
        </p:txBody>
      </p:sp>
    </p:spTree>
    <p:extLst>
      <p:ext uri="{BB962C8B-B14F-4D97-AF65-F5344CB8AC3E}">
        <p14:creationId xmlns:p14="http://schemas.microsoft.com/office/powerpoint/2010/main" val="294032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B3F48-D980-4DB2-9936-4C27545EBD32}"/>
              </a:ext>
            </a:extLst>
          </p:cNvPr>
          <p:cNvSpPr>
            <a:spLocks noGrp="1"/>
          </p:cNvSpPr>
          <p:nvPr>
            <p:ph type="title"/>
          </p:nvPr>
        </p:nvSpPr>
        <p:spPr/>
        <p:txBody>
          <a:bodyPr>
            <a:normAutofit/>
          </a:bodyPr>
          <a:lstStyle/>
          <a:p>
            <a:r>
              <a:rPr lang="en-US" altLang="zh-TW" sz="3600" dirty="0"/>
              <a:t>Question 7</a:t>
            </a:r>
            <a:endParaRPr lang="zh-TW" altLang="en-US" sz="3200" dirty="0"/>
          </a:p>
        </p:txBody>
      </p:sp>
      <p:sp>
        <p:nvSpPr>
          <p:cNvPr id="3" name="內容版面配置區 2">
            <a:extLst>
              <a:ext uri="{FF2B5EF4-FFF2-40B4-BE49-F238E27FC236}">
                <a16:creationId xmlns:a16="http://schemas.microsoft.com/office/drawing/2014/main" id="{8173F725-8275-4F3C-96BF-FC305C9C5320}"/>
              </a:ext>
            </a:extLst>
          </p:cNvPr>
          <p:cNvSpPr>
            <a:spLocks noGrp="1"/>
          </p:cNvSpPr>
          <p:nvPr>
            <p:ph idx="1"/>
          </p:nvPr>
        </p:nvSpPr>
        <p:spPr/>
        <p:txBody>
          <a:bodyPr/>
          <a:lstStyle/>
          <a:p>
            <a:r>
              <a:rPr lang="en-US" altLang="zh-TW" sz="2400" dirty="0"/>
              <a:t> If you want to become professional in OOP, you should know the relationship between classes well. The relationship between classes can be organized below, and please explain each of these relationships in the class.</a:t>
            </a:r>
            <a:endParaRPr lang="zh-TW" altLang="zh-TW" sz="2400" dirty="0"/>
          </a:p>
          <a:p>
            <a:pPr marL="731520" lvl="1" indent="-457200">
              <a:buFont typeface="+mj-lt"/>
              <a:buAutoNum type="alphaLcParenR"/>
            </a:pPr>
            <a:r>
              <a:rPr lang="en-US" altLang="zh-TW" sz="2250" dirty="0"/>
              <a:t>Dependency relationship</a:t>
            </a:r>
            <a:endParaRPr lang="zh-TW" altLang="zh-TW" sz="2250" dirty="0"/>
          </a:p>
          <a:p>
            <a:pPr marL="731520" lvl="1" indent="-457200">
              <a:buFont typeface="+mj-lt"/>
              <a:buAutoNum type="alphaLcParenR"/>
            </a:pPr>
            <a:r>
              <a:rPr lang="en-US" altLang="zh-TW" sz="2250" dirty="0"/>
              <a:t>Association relationship</a:t>
            </a:r>
            <a:endParaRPr lang="zh-TW" altLang="zh-TW" sz="2250" dirty="0"/>
          </a:p>
          <a:p>
            <a:pPr marL="731520" lvl="1" indent="-457200">
              <a:buFont typeface="+mj-lt"/>
              <a:buAutoNum type="alphaLcParenR"/>
            </a:pPr>
            <a:r>
              <a:rPr lang="en-US" altLang="zh-TW" sz="2250" dirty="0"/>
              <a:t>Aggregation relationship</a:t>
            </a:r>
            <a:endParaRPr lang="zh-TW" altLang="zh-TW" sz="2250" dirty="0"/>
          </a:p>
          <a:p>
            <a:pPr marL="731520" lvl="1" indent="-457200">
              <a:buFont typeface="+mj-lt"/>
              <a:buAutoNum type="alphaLcParenR"/>
            </a:pPr>
            <a:r>
              <a:rPr lang="en-US" altLang="zh-TW" sz="2250" dirty="0"/>
              <a:t>Composition relationship</a:t>
            </a:r>
            <a:endParaRPr lang="zh-TW" altLang="zh-TW" sz="2250" dirty="0"/>
          </a:p>
          <a:p>
            <a:pPr marL="731520" lvl="1" indent="-457200">
              <a:buFont typeface="+mj-lt"/>
              <a:buAutoNum type="alphaLcParenR"/>
            </a:pPr>
            <a:r>
              <a:rPr lang="en-US" altLang="zh-TW" sz="2250" dirty="0"/>
              <a:t>Generalization relationship</a:t>
            </a:r>
            <a:endParaRPr lang="zh-TW" altLang="zh-TW" sz="2250" dirty="0"/>
          </a:p>
          <a:p>
            <a:endParaRPr lang="zh-TW" altLang="en-US" dirty="0"/>
          </a:p>
        </p:txBody>
      </p:sp>
      <p:sp>
        <p:nvSpPr>
          <p:cNvPr id="4" name="投影片編號版面配置區 3">
            <a:extLst>
              <a:ext uri="{FF2B5EF4-FFF2-40B4-BE49-F238E27FC236}">
                <a16:creationId xmlns:a16="http://schemas.microsoft.com/office/drawing/2014/main" id="{F626DF8A-5CFD-46F4-A8EE-EA3F7ECE321B}"/>
              </a:ext>
            </a:extLst>
          </p:cNvPr>
          <p:cNvSpPr>
            <a:spLocks noGrp="1"/>
          </p:cNvSpPr>
          <p:nvPr>
            <p:ph type="sldNum" sz="quarter" idx="12"/>
          </p:nvPr>
        </p:nvSpPr>
        <p:spPr/>
        <p:txBody>
          <a:bodyPr/>
          <a:lstStyle/>
          <a:p>
            <a:fld id="{FC749032-2A07-4AE8-BA90-74324CAE0C87}" type="slidenum">
              <a:rPr lang="en-US" altLang="zh-TW" smtClean="0"/>
              <a:pPr/>
              <a:t>16</a:t>
            </a:fld>
            <a:endParaRPr lang="en-US" altLang="en-US" dirty="0"/>
          </a:p>
        </p:txBody>
      </p:sp>
    </p:spTree>
    <p:extLst>
      <p:ext uri="{BB962C8B-B14F-4D97-AF65-F5344CB8AC3E}">
        <p14:creationId xmlns:p14="http://schemas.microsoft.com/office/powerpoint/2010/main" val="385333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0CD46D-7BF0-4DC8-8A67-3B9B52073A29}"/>
              </a:ext>
            </a:extLst>
          </p:cNvPr>
          <p:cNvSpPr>
            <a:spLocks noGrp="1"/>
          </p:cNvSpPr>
          <p:nvPr>
            <p:ph type="title"/>
          </p:nvPr>
        </p:nvSpPr>
        <p:spPr/>
        <p:txBody>
          <a:bodyPr>
            <a:normAutofit/>
          </a:bodyPr>
          <a:lstStyle/>
          <a:p>
            <a:r>
              <a:rPr lang="en-US" altLang="zh-TW" sz="3600" dirty="0"/>
              <a:t>Ans: Question 7</a:t>
            </a:r>
            <a:endParaRPr lang="zh-TW" altLang="en-US" sz="3600" dirty="0"/>
          </a:p>
        </p:txBody>
      </p:sp>
      <p:sp>
        <p:nvSpPr>
          <p:cNvPr id="3" name="內容版面配置區 2">
            <a:extLst>
              <a:ext uri="{FF2B5EF4-FFF2-40B4-BE49-F238E27FC236}">
                <a16:creationId xmlns:a16="http://schemas.microsoft.com/office/drawing/2014/main" id="{342934C4-EB7D-4013-BC0B-B69D5CDE1254}"/>
              </a:ext>
            </a:extLst>
          </p:cNvPr>
          <p:cNvSpPr>
            <a:spLocks noGrp="1"/>
          </p:cNvSpPr>
          <p:nvPr>
            <p:ph idx="1"/>
          </p:nvPr>
        </p:nvSpPr>
        <p:spPr>
          <a:xfrm>
            <a:off x="1341120" y="1901954"/>
            <a:ext cx="9509760" cy="4700014"/>
          </a:xfrm>
        </p:spPr>
        <p:txBody>
          <a:bodyPr>
            <a:noAutofit/>
          </a:bodyPr>
          <a:lstStyle/>
          <a:p>
            <a:pPr marL="377190" indent="-342900">
              <a:buFont typeface="+mj-lt"/>
              <a:buAutoNum type="alphaLcParenR"/>
            </a:pPr>
            <a:r>
              <a:rPr lang="en-US" altLang="zh-TW" sz="2200" dirty="0"/>
              <a:t>Dependency</a:t>
            </a:r>
            <a:r>
              <a:rPr lang="zh-TW" altLang="en-US" sz="2200" dirty="0"/>
              <a:t>：一個</a:t>
            </a:r>
            <a:r>
              <a:rPr lang="en-US" altLang="zh-TW" sz="2200" dirty="0"/>
              <a:t>class </a:t>
            </a:r>
            <a:r>
              <a:rPr lang="zh-TW" altLang="en-US" sz="2200" dirty="0"/>
              <a:t>的改變也會改變其它的</a:t>
            </a:r>
            <a:r>
              <a:rPr lang="en-US" altLang="zh-TW" sz="2200" dirty="0"/>
              <a:t>class</a:t>
            </a:r>
            <a:r>
              <a:rPr lang="zh-TW" altLang="en-US" sz="2200" dirty="0"/>
              <a:t>。假設</a:t>
            </a:r>
            <a:r>
              <a:rPr lang="en-US" altLang="zh-TW" sz="2200" dirty="0"/>
              <a:t>A class </a:t>
            </a:r>
            <a:r>
              <a:rPr lang="zh-TW" altLang="en-US" sz="2200" dirty="0"/>
              <a:t>使用</a:t>
            </a:r>
            <a:r>
              <a:rPr lang="en-US" altLang="zh-TW" sz="2200" dirty="0"/>
              <a:t>B class </a:t>
            </a:r>
            <a:r>
              <a:rPr lang="zh-TW" altLang="en-US" sz="2200" dirty="0"/>
              <a:t>的資料，可以稱</a:t>
            </a:r>
            <a:r>
              <a:rPr lang="en-US" altLang="zh-TW" sz="2200" dirty="0"/>
              <a:t>class B </a:t>
            </a:r>
            <a:r>
              <a:rPr lang="zh-TW" altLang="en-US" sz="2200" dirty="0"/>
              <a:t>依賴 </a:t>
            </a:r>
            <a:r>
              <a:rPr lang="en-US" altLang="zh-TW" sz="2200" dirty="0"/>
              <a:t>class A</a:t>
            </a:r>
            <a:r>
              <a:rPr lang="zh-TW" altLang="en-US" sz="2200" dirty="0"/>
              <a:t>。</a:t>
            </a:r>
          </a:p>
          <a:p>
            <a:pPr marL="377190" indent="-342900">
              <a:buFont typeface="+mj-lt"/>
              <a:buAutoNum type="alphaLcParenR"/>
            </a:pPr>
            <a:r>
              <a:rPr lang="en-US" altLang="zh-TW" sz="2200" dirty="0"/>
              <a:t>Association</a:t>
            </a:r>
            <a:r>
              <a:rPr lang="zh-TW" altLang="en-US" sz="2200" dirty="0"/>
              <a:t>：一個</a:t>
            </a:r>
            <a:r>
              <a:rPr lang="en-US" altLang="zh-TW" sz="2200" dirty="0"/>
              <a:t>class </a:t>
            </a:r>
            <a:r>
              <a:rPr lang="zh-TW" altLang="en-US" sz="2200" dirty="0"/>
              <a:t>的</a:t>
            </a:r>
            <a:r>
              <a:rPr lang="en-US" altLang="zh-TW" sz="2200" dirty="0"/>
              <a:t>object </a:t>
            </a:r>
            <a:r>
              <a:rPr lang="zh-TW" altLang="en-US" sz="2200" dirty="0"/>
              <a:t>與其它</a:t>
            </a:r>
            <a:r>
              <a:rPr lang="en-US" altLang="zh-TW" sz="2200" dirty="0"/>
              <a:t>object </a:t>
            </a:r>
            <a:r>
              <a:rPr lang="zh-TW" altLang="en-US" sz="2200" dirty="0"/>
              <a:t>有關連（通常是同一</a:t>
            </a:r>
            <a:r>
              <a:rPr lang="en-US" altLang="zh-TW" sz="2200" dirty="0"/>
              <a:t>class</a:t>
            </a:r>
            <a:r>
              <a:rPr lang="zh-TW" altLang="en-US" sz="2200" dirty="0"/>
              <a:t>）</a:t>
            </a:r>
          </a:p>
          <a:p>
            <a:pPr marL="377190" indent="-342900">
              <a:buFont typeface="+mj-lt"/>
              <a:buAutoNum type="alphaLcParenR"/>
            </a:pPr>
            <a:r>
              <a:rPr lang="en-US" altLang="zh-TW" sz="2200" dirty="0"/>
              <a:t>Aggregation</a:t>
            </a:r>
            <a:r>
              <a:rPr lang="zh-TW" altLang="en-US" sz="2200" dirty="0"/>
              <a:t>：一個</a:t>
            </a:r>
            <a:r>
              <a:rPr lang="en-US" altLang="zh-TW" sz="2200" dirty="0"/>
              <a:t>class </a:t>
            </a:r>
            <a:r>
              <a:rPr lang="zh-TW" altLang="en-US" sz="2200" dirty="0"/>
              <a:t>中有其它</a:t>
            </a:r>
            <a:r>
              <a:rPr lang="en-US" altLang="zh-TW" sz="2200" dirty="0"/>
              <a:t>class</a:t>
            </a:r>
            <a:r>
              <a:rPr lang="zh-TW" altLang="en-US" sz="2200" dirty="0"/>
              <a:t>（後面稱為</a:t>
            </a:r>
            <a:r>
              <a:rPr lang="en-US" altLang="zh-TW" sz="2200" dirty="0"/>
              <a:t>member</a:t>
            </a:r>
            <a:r>
              <a:rPr lang="zh-TW" altLang="en-US" sz="2200" dirty="0"/>
              <a:t>），但</a:t>
            </a:r>
            <a:r>
              <a:rPr lang="en-US" altLang="zh-TW" sz="2200" dirty="0"/>
              <a:t>class </a:t>
            </a:r>
            <a:r>
              <a:rPr lang="zh-TW" altLang="en-US" sz="2200" dirty="0"/>
              <a:t>與當 </a:t>
            </a:r>
            <a:r>
              <a:rPr lang="en-US" altLang="zh-TW" sz="2200" dirty="0"/>
              <a:t>member </a:t>
            </a:r>
            <a:r>
              <a:rPr lang="zh-TW" altLang="en-US" sz="2200" dirty="0"/>
              <a:t>的出現與消滅無關，且</a:t>
            </a:r>
            <a:r>
              <a:rPr lang="en-US" altLang="zh-TW" sz="2200" dirty="0"/>
              <a:t>member </a:t>
            </a:r>
            <a:r>
              <a:rPr lang="zh-TW" altLang="en-US" sz="2200" dirty="0"/>
              <a:t>也可以屬於其它</a:t>
            </a:r>
            <a:r>
              <a:rPr lang="en-US" altLang="zh-TW" sz="2200" dirty="0"/>
              <a:t>class</a:t>
            </a:r>
            <a:r>
              <a:rPr lang="zh-TW" altLang="en-US" sz="2200" dirty="0"/>
              <a:t>。</a:t>
            </a:r>
          </a:p>
          <a:p>
            <a:pPr marL="377190" indent="-342900">
              <a:buFont typeface="+mj-lt"/>
              <a:buAutoNum type="alphaLcParenR"/>
            </a:pPr>
            <a:r>
              <a:rPr lang="en-US" altLang="zh-TW" sz="2200" dirty="0"/>
              <a:t>Composition</a:t>
            </a:r>
            <a:r>
              <a:rPr lang="zh-TW" altLang="en-US" sz="2200" dirty="0"/>
              <a:t>：一個</a:t>
            </a:r>
            <a:r>
              <a:rPr lang="en-US" altLang="zh-TW" sz="2200" dirty="0"/>
              <a:t>class </a:t>
            </a:r>
            <a:r>
              <a:rPr lang="zh-TW" altLang="en-US" sz="2200" dirty="0"/>
              <a:t>中有其它</a:t>
            </a:r>
            <a:r>
              <a:rPr lang="en-US" altLang="zh-TW" sz="2200" dirty="0"/>
              <a:t>class</a:t>
            </a:r>
            <a:r>
              <a:rPr lang="zh-TW" altLang="en-US" sz="2200" dirty="0"/>
              <a:t>（後面稱為</a:t>
            </a:r>
            <a:r>
              <a:rPr lang="en-US" altLang="zh-TW" sz="2200" dirty="0"/>
              <a:t>member</a:t>
            </a:r>
            <a:r>
              <a:rPr lang="zh-TW" altLang="en-US" sz="2200" dirty="0"/>
              <a:t>），</a:t>
            </a:r>
            <a:r>
              <a:rPr lang="en-US" altLang="zh-TW" sz="2200" dirty="0"/>
              <a:t>member </a:t>
            </a:r>
            <a:r>
              <a:rPr lang="zh-TW" altLang="en-US" sz="2200" dirty="0"/>
              <a:t>的出現與</a:t>
            </a:r>
            <a:r>
              <a:rPr lang="en-US" altLang="zh-TW" sz="2200" dirty="0"/>
              <a:t>class </a:t>
            </a:r>
            <a:r>
              <a:rPr lang="zh-TW" altLang="en-US" sz="2200" dirty="0"/>
              <a:t>相關，且</a:t>
            </a:r>
            <a:r>
              <a:rPr lang="en-US" altLang="zh-TW" sz="2200" dirty="0"/>
              <a:t>member </a:t>
            </a:r>
            <a:r>
              <a:rPr lang="zh-TW" altLang="en-US" sz="2200" dirty="0"/>
              <a:t>僅能屬於</a:t>
            </a:r>
            <a:r>
              <a:rPr lang="en-US" altLang="zh-TW" sz="2200" dirty="0"/>
              <a:t>class</a:t>
            </a:r>
            <a:r>
              <a:rPr lang="zh-TW" altLang="en-US" sz="2200" dirty="0"/>
              <a:t>。</a:t>
            </a:r>
          </a:p>
          <a:p>
            <a:pPr marL="377190" indent="-342900">
              <a:buFont typeface="+mj-lt"/>
              <a:buAutoNum type="alphaLcParenR"/>
            </a:pPr>
            <a:r>
              <a:rPr lang="en-US" altLang="zh-TW" sz="2200" dirty="0"/>
              <a:t>Generalization</a:t>
            </a:r>
            <a:r>
              <a:rPr lang="zh-TW" altLang="en-US" sz="2200" dirty="0"/>
              <a:t>：又稱</a:t>
            </a:r>
            <a:r>
              <a:rPr lang="en-US" altLang="zh-TW" sz="2200" dirty="0"/>
              <a:t>inheritance</a:t>
            </a:r>
            <a:r>
              <a:rPr lang="zh-TW" altLang="en-US" sz="2200" dirty="0"/>
              <a:t>，基於複數的</a:t>
            </a:r>
            <a:r>
              <a:rPr lang="en-US" altLang="zh-TW" sz="2200" dirty="0"/>
              <a:t>class</a:t>
            </a:r>
            <a:r>
              <a:rPr lang="zh-TW" altLang="en-US" sz="2200" dirty="0"/>
              <a:t>（後面稱</a:t>
            </a:r>
            <a:r>
              <a:rPr lang="en-US" altLang="zh-TW" sz="2200" dirty="0"/>
              <a:t>child</a:t>
            </a:r>
            <a:r>
              <a:rPr lang="zh-TW" altLang="en-US" sz="2200" dirty="0"/>
              <a:t>）的共通性質（資料），建立一</a:t>
            </a:r>
            <a:r>
              <a:rPr lang="en-US" altLang="zh-TW" sz="2200" dirty="0"/>
              <a:t>class</a:t>
            </a:r>
            <a:r>
              <a:rPr lang="zh-TW" altLang="en-US" sz="2200" dirty="0"/>
              <a:t>（稱</a:t>
            </a:r>
            <a:r>
              <a:rPr lang="en-US" altLang="zh-TW" sz="2200" dirty="0"/>
              <a:t>parent</a:t>
            </a:r>
            <a:r>
              <a:rPr lang="zh-TW" altLang="en-US" sz="2200" dirty="0"/>
              <a:t>）。</a:t>
            </a:r>
            <a:r>
              <a:rPr lang="en-US" altLang="zh-TW" sz="2200" dirty="0"/>
              <a:t>child </a:t>
            </a:r>
            <a:r>
              <a:rPr lang="zh-TW" altLang="en-US" sz="2200" dirty="0"/>
              <a:t>的使用與</a:t>
            </a:r>
            <a:r>
              <a:rPr lang="en-US" altLang="zh-TW" sz="2200" dirty="0"/>
              <a:t>parent </a:t>
            </a:r>
            <a:r>
              <a:rPr lang="zh-TW" altLang="en-US" sz="2200" dirty="0"/>
              <a:t>無關，且</a:t>
            </a:r>
            <a:r>
              <a:rPr lang="en-US" altLang="zh-TW" sz="2200" dirty="0"/>
              <a:t>child </a:t>
            </a:r>
            <a:r>
              <a:rPr lang="zh-TW" altLang="en-US" sz="2200" dirty="0"/>
              <a:t>中可以含有與</a:t>
            </a:r>
            <a:r>
              <a:rPr lang="en-US" altLang="zh-TW" sz="2200" dirty="0"/>
              <a:t>parent </a:t>
            </a:r>
            <a:r>
              <a:rPr lang="zh-TW" altLang="en-US" sz="2200" dirty="0"/>
              <a:t>不同的資料與函式。</a:t>
            </a:r>
            <a:r>
              <a:rPr lang="en-US" altLang="zh-TW" sz="2200" dirty="0"/>
              <a:t>Parent </a:t>
            </a:r>
            <a:r>
              <a:rPr lang="zh-TW" altLang="en-US" sz="2200" dirty="0"/>
              <a:t>與</a:t>
            </a:r>
            <a:r>
              <a:rPr lang="en-US" altLang="zh-TW" sz="2200" dirty="0"/>
              <a:t>child </a:t>
            </a:r>
            <a:r>
              <a:rPr lang="zh-TW" altLang="en-US" sz="2200" dirty="0"/>
              <a:t>中同名的函式，會由</a:t>
            </a:r>
            <a:r>
              <a:rPr lang="en-US" altLang="zh-TW" sz="2200" dirty="0"/>
              <a:t>child </a:t>
            </a:r>
            <a:r>
              <a:rPr lang="zh-TW" altLang="en-US" sz="2200" dirty="0"/>
              <a:t>中的函式進行覆寫。</a:t>
            </a:r>
          </a:p>
        </p:txBody>
      </p:sp>
      <p:sp>
        <p:nvSpPr>
          <p:cNvPr id="4" name="投影片編號版面配置區 3">
            <a:extLst>
              <a:ext uri="{FF2B5EF4-FFF2-40B4-BE49-F238E27FC236}">
                <a16:creationId xmlns:a16="http://schemas.microsoft.com/office/drawing/2014/main" id="{F21B186B-2DEB-427E-8927-E9AC3EBCF4CC}"/>
              </a:ext>
            </a:extLst>
          </p:cNvPr>
          <p:cNvSpPr>
            <a:spLocks noGrp="1"/>
          </p:cNvSpPr>
          <p:nvPr>
            <p:ph type="sldNum" sz="quarter" idx="12"/>
          </p:nvPr>
        </p:nvSpPr>
        <p:spPr/>
        <p:txBody>
          <a:bodyPr/>
          <a:lstStyle/>
          <a:p>
            <a:fld id="{FC749032-2A07-4AE8-BA90-74324CAE0C87}" type="slidenum">
              <a:rPr lang="en-US" altLang="zh-TW" smtClean="0"/>
              <a:pPr/>
              <a:t>17</a:t>
            </a:fld>
            <a:endParaRPr lang="en-US" altLang="en-US" dirty="0"/>
          </a:p>
        </p:txBody>
      </p:sp>
    </p:spTree>
    <p:extLst>
      <p:ext uri="{BB962C8B-B14F-4D97-AF65-F5344CB8AC3E}">
        <p14:creationId xmlns:p14="http://schemas.microsoft.com/office/powerpoint/2010/main" val="253919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A9371-7D33-4BA6-B2E6-51DD8771F8E7}"/>
              </a:ext>
            </a:extLst>
          </p:cNvPr>
          <p:cNvSpPr>
            <a:spLocks noGrp="1"/>
          </p:cNvSpPr>
          <p:nvPr>
            <p:ph type="title"/>
          </p:nvPr>
        </p:nvSpPr>
        <p:spPr/>
        <p:txBody>
          <a:bodyPr>
            <a:normAutofit/>
          </a:bodyPr>
          <a:lstStyle/>
          <a:p>
            <a:r>
              <a:rPr lang="en-US" altLang="zh-TW" sz="3600" dirty="0"/>
              <a:t>Question 8</a:t>
            </a:r>
            <a:endParaRPr lang="zh-TW" altLang="en-US" sz="3200" dirty="0"/>
          </a:p>
        </p:txBody>
      </p:sp>
      <p:sp>
        <p:nvSpPr>
          <p:cNvPr id="3" name="內容版面配置區 2">
            <a:extLst>
              <a:ext uri="{FF2B5EF4-FFF2-40B4-BE49-F238E27FC236}">
                <a16:creationId xmlns:a16="http://schemas.microsoft.com/office/drawing/2014/main" id="{8EFD0E1F-0A6F-408C-898C-F7FB7E1C5CC4}"/>
              </a:ext>
            </a:extLst>
          </p:cNvPr>
          <p:cNvSpPr>
            <a:spLocks noGrp="1"/>
          </p:cNvSpPr>
          <p:nvPr>
            <p:ph idx="1"/>
          </p:nvPr>
        </p:nvSpPr>
        <p:spPr/>
        <p:txBody>
          <a:bodyPr>
            <a:normAutofit/>
          </a:bodyPr>
          <a:lstStyle/>
          <a:p>
            <a:r>
              <a:rPr lang="en-US" altLang="zh-TW" sz="2400" dirty="0"/>
              <a:t>Write down the result of following code: (Scope in C++)</a:t>
            </a:r>
            <a:endParaRPr lang="zh-TW" altLang="en-US" sz="2400" dirty="0"/>
          </a:p>
        </p:txBody>
      </p:sp>
      <p:sp>
        <p:nvSpPr>
          <p:cNvPr id="4" name="投影片編號版面配置區 3">
            <a:extLst>
              <a:ext uri="{FF2B5EF4-FFF2-40B4-BE49-F238E27FC236}">
                <a16:creationId xmlns:a16="http://schemas.microsoft.com/office/drawing/2014/main" id="{03DC0786-E7EB-403F-9EE7-CA8D264B8EFE}"/>
              </a:ext>
            </a:extLst>
          </p:cNvPr>
          <p:cNvSpPr>
            <a:spLocks noGrp="1"/>
          </p:cNvSpPr>
          <p:nvPr>
            <p:ph type="sldNum" sz="quarter" idx="12"/>
          </p:nvPr>
        </p:nvSpPr>
        <p:spPr/>
        <p:txBody>
          <a:bodyPr/>
          <a:lstStyle/>
          <a:p>
            <a:fld id="{FC749032-2A07-4AE8-BA90-74324CAE0C87}" type="slidenum">
              <a:rPr lang="en-US" altLang="zh-TW" smtClean="0"/>
              <a:pPr/>
              <a:t>18</a:t>
            </a:fld>
            <a:endParaRPr lang="en-US" altLang="en-US" dirty="0"/>
          </a:p>
        </p:txBody>
      </p:sp>
      <p:sp>
        <p:nvSpPr>
          <p:cNvPr id="5" name="文字方塊 4">
            <a:extLst>
              <a:ext uri="{FF2B5EF4-FFF2-40B4-BE49-F238E27FC236}">
                <a16:creationId xmlns:a16="http://schemas.microsoft.com/office/drawing/2014/main" id="{8D8D24C9-5CD3-4A06-8E8E-07A13020B7F2}"/>
              </a:ext>
            </a:extLst>
          </p:cNvPr>
          <p:cNvSpPr txBox="1"/>
          <p:nvPr/>
        </p:nvSpPr>
        <p:spPr>
          <a:xfrm>
            <a:off x="2090267" y="2857771"/>
            <a:ext cx="3190297" cy="2215991"/>
          </a:xfrm>
          <a:prstGeom prst="rect">
            <a:avLst/>
          </a:prstGeom>
          <a:noFill/>
        </p:spPr>
        <p:txBody>
          <a:bodyPr wrap="none" rtlCol="0">
            <a:spAutoFit/>
          </a:bodyPr>
          <a:lstStyle/>
          <a:p>
            <a:r>
              <a:rPr lang="en-US" altLang="zh-TW" sz="2400" dirty="0">
                <a:solidFill>
                  <a:schemeClr val="tx2"/>
                </a:solidFill>
                <a:latin typeface="Franklin Gothic Demi Cond" panose="020B0706030402020204" pitchFamily="34" charset="0"/>
              </a:rPr>
              <a:t>int </a:t>
            </a:r>
            <a:r>
              <a:rPr lang="en-US" altLang="zh-TW" sz="2400" dirty="0" err="1">
                <a:solidFill>
                  <a:schemeClr val="tx2"/>
                </a:solidFill>
                <a:latin typeface="Franklin Gothic Demi Cond" panose="020B0706030402020204" pitchFamily="34" charset="0"/>
              </a:rPr>
              <a:t>i</a:t>
            </a:r>
            <a:r>
              <a:rPr lang="en-US" altLang="zh-TW" sz="2400" dirty="0">
                <a:solidFill>
                  <a:schemeClr val="tx2"/>
                </a:solidFill>
                <a:latin typeface="Franklin Gothic Demi Cond" panose="020B0706030402020204" pitchFamily="34" charset="0"/>
              </a:rPr>
              <a:t> = 12;</a:t>
            </a:r>
            <a:endParaRPr lang="zh-TW" altLang="zh-TW" sz="2400" dirty="0">
              <a:solidFill>
                <a:schemeClr val="tx2"/>
              </a:solidFill>
              <a:latin typeface="Franklin Gothic Demi Cond" panose="020B0706030402020204" pitchFamily="34" charset="0"/>
            </a:endParaRPr>
          </a:p>
          <a:p>
            <a:r>
              <a:rPr lang="en-US" altLang="zh-TW" sz="2400" dirty="0">
                <a:solidFill>
                  <a:schemeClr val="tx2"/>
                </a:solidFill>
                <a:latin typeface="Franklin Gothic Demi Cond" panose="020B0706030402020204" pitchFamily="34" charset="0"/>
              </a:rPr>
              <a:t>for(int </a:t>
            </a:r>
            <a:r>
              <a:rPr lang="en-US" altLang="zh-TW" sz="2400" dirty="0" err="1">
                <a:solidFill>
                  <a:schemeClr val="tx2"/>
                </a:solidFill>
                <a:latin typeface="Franklin Gothic Demi Cond" panose="020B0706030402020204" pitchFamily="34" charset="0"/>
              </a:rPr>
              <a:t>i</a:t>
            </a:r>
            <a:r>
              <a:rPr lang="en-US" altLang="zh-TW" sz="2400" dirty="0">
                <a:solidFill>
                  <a:schemeClr val="tx2"/>
                </a:solidFill>
                <a:latin typeface="Franklin Gothic Demi Cond" panose="020B0706030402020204" pitchFamily="34" charset="0"/>
              </a:rPr>
              <a:t> = 0; </a:t>
            </a:r>
            <a:r>
              <a:rPr lang="en-US" altLang="zh-TW" sz="2400" dirty="0" err="1">
                <a:solidFill>
                  <a:schemeClr val="tx2"/>
                </a:solidFill>
                <a:latin typeface="Franklin Gothic Demi Cond" panose="020B0706030402020204" pitchFamily="34" charset="0"/>
              </a:rPr>
              <a:t>i</a:t>
            </a:r>
            <a:r>
              <a:rPr lang="en-US" altLang="zh-TW" sz="2400" dirty="0">
                <a:solidFill>
                  <a:schemeClr val="tx2"/>
                </a:solidFill>
                <a:latin typeface="Franklin Gothic Demi Cond" panose="020B0706030402020204" pitchFamily="34" charset="0"/>
              </a:rPr>
              <a:t>&lt;10; </a:t>
            </a:r>
            <a:r>
              <a:rPr lang="en-US" altLang="zh-TW" sz="2400" dirty="0" err="1">
                <a:solidFill>
                  <a:schemeClr val="tx2"/>
                </a:solidFill>
                <a:latin typeface="Franklin Gothic Demi Cond" panose="020B0706030402020204" pitchFamily="34" charset="0"/>
              </a:rPr>
              <a:t>i</a:t>
            </a:r>
            <a:r>
              <a:rPr lang="en-US" altLang="zh-TW" sz="2400" dirty="0">
                <a:solidFill>
                  <a:schemeClr val="tx2"/>
                </a:solidFill>
                <a:latin typeface="Franklin Gothic Demi Cond" panose="020B0706030402020204" pitchFamily="34" charset="0"/>
              </a:rPr>
              <a:t>++){</a:t>
            </a:r>
            <a:endParaRPr lang="zh-TW" altLang="zh-TW" sz="2400" dirty="0">
              <a:solidFill>
                <a:schemeClr val="tx2"/>
              </a:solidFill>
              <a:latin typeface="Franklin Gothic Demi Cond" panose="020B0706030402020204" pitchFamily="34" charset="0"/>
            </a:endParaRPr>
          </a:p>
          <a:p>
            <a:r>
              <a:rPr lang="en-US" altLang="zh-TW" sz="2400" dirty="0">
                <a:solidFill>
                  <a:schemeClr val="tx2"/>
                </a:solidFill>
                <a:latin typeface="Franklin Gothic Demi Cond" panose="020B0706030402020204" pitchFamily="34" charset="0"/>
              </a:rPr>
              <a:t>		</a:t>
            </a:r>
            <a:r>
              <a:rPr lang="en-US" altLang="zh-TW" sz="2400" dirty="0" err="1">
                <a:solidFill>
                  <a:schemeClr val="tx2"/>
                </a:solidFill>
                <a:latin typeface="Franklin Gothic Demi Cond" panose="020B0706030402020204" pitchFamily="34" charset="0"/>
              </a:rPr>
              <a:t>cout</a:t>
            </a:r>
            <a:r>
              <a:rPr lang="en-US" altLang="zh-TW" sz="2400" dirty="0">
                <a:solidFill>
                  <a:schemeClr val="tx2"/>
                </a:solidFill>
                <a:latin typeface="Franklin Gothic Demi Cond" panose="020B0706030402020204" pitchFamily="34" charset="0"/>
              </a:rPr>
              <a:t> &lt;&lt; </a:t>
            </a:r>
            <a:r>
              <a:rPr lang="en-US" altLang="zh-TW" sz="2400" dirty="0" err="1">
                <a:solidFill>
                  <a:schemeClr val="tx2"/>
                </a:solidFill>
                <a:latin typeface="Franklin Gothic Demi Cond" panose="020B0706030402020204" pitchFamily="34" charset="0"/>
              </a:rPr>
              <a:t>i</a:t>
            </a:r>
            <a:r>
              <a:rPr lang="en-US" altLang="zh-TW" sz="2400" dirty="0">
                <a:solidFill>
                  <a:schemeClr val="tx2"/>
                </a:solidFill>
                <a:latin typeface="Franklin Gothic Demi Cond" panose="020B0706030402020204" pitchFamily="34" charset="0"/>
              </a:rPr>
              <a:t> ;</a:t>
            </a:r>
            <a:endParaRPr lang="zh-TW" altLang="zh-TW" sz="2400" dirty="0">
              <a:solidFill>
                <a:schemeClr val="tx2"/>
              </a:solidFill>
              <a:latin typeface="Franklin Gothic Demi Cond" panose="020B0706030402020204" pitchFamily="34" charset="0"/>
            </a:endParaRPr>
          </a:p>
          <a:p>
            <a:r>
              <a:rPr lang="en-US" altLang="zh-TW" sz="2400" dirty="0">
                <a:solidFill>
                  <a:schemeClr val="tx2"/>
                </a:solidFill>
                <a:latin typeface="Franklin Gothic Demi Cond" panose="020B0706030402020204" pitchFamily="34" charset="0"/>
              </a:rPr>
              <a:t>}</a:t>
            </a:r>
            <a:endParaRPr lang="zh-TW" altLang="zh-TW" sz="2400" dirty="0">
              <a:solidFill>
                <a:schemeClr val="tx2"/>
              </a:solidFill>
              <a:latin typeface="Franklin Gothic Demi Cond" panose="020B0706030402020204" pitchFamily="34" charset="0"/>
            </a:endParaRPr>
          </a:p>
          <a:p>
            <a:r>
              <a:rPr lang="en-US" altLang="zh-TW" sz="2400" dirty="0" err="1">
                <a:solidFill>
                  <a:schemeClr val="tx2"/>
                </a:solidFill>
                <a:latin typeface="Franklin Gothic Demi Cond" panose="020B0706030402020204" pitchFamily="34" charset="0"/>
              </a:rPr>
              <a:t>cout</a:t>
            </a:r>
            <a:r>
              <a:rPr lang="en-US" altLang="zh-TW" sz="2400" dirty="0">
                <a:solidFill>
                  <a:schemeClr val="tx2"/>
                </a:solidFill>
                <a:latin typeface="Franklin Gothic Demi Cond" panose="020B0706030402020204" pitchFamily="34" charset="0"/>
              </a:rPr>
              <a:t> &lt;&lt; </a:t>
            </a:r>
            <a:r>
              <a:rPr lang="en-US" altLang="zh-TW" sz="2400" dirty="0" err="1">
                <a:solidFill>
                  <a:schemeClr val="tx2"/>
                </a:solidFill>
                <a:latin typeface="Franklin Gothic Demi Cond" panose="020B0706030402020204" pitchFamily="34" charset="0"/>
              </a:rPr>
              <a:t>i</a:t>
            </a:r>
            <a:r>
              <a:rPr lang="en-US" altLang="zh-TW" sz="2400" dirty="0">
                <a:solidFill>
                  <a:schemeClr val="tx2"/>
                </a:solidFill>
                <a:latin typeface="Franklin Gothic Demi Cond" panose="020B0706030402020204" pitchFamily="34" charset="0"/>
              </a:rPr>
              <a:t> &lt;&lt; </a:t>
            </a:r>
            <a:r>
              <a:rPr lang="en-US" altLang="zh-TW" sz="2400" dirty="0" err="1">
                <a:solidFill>
                  <a:schemeClr val="tx2"/>
                </a:solidFill>
                <a:latin typeface="Franklin Gothic Demi Cond" panose="020B0706030402020204" pitchFamily="34" charset="0"/>
              </a:rPr>
              <a:t>endl</a:t>
            </a:r>
            <a:r>
              <a:rPr lang="en-US" altLang="zh-TW" sz="2400" dirty="0">
                <a:solidFill>
                  <a:schemeClr val="tx2"/>
                </a:solidFill>
                <a:latin typeface="Franklin Gothic Demi Cond" panose="020B0706030402020204" pitchFamily="34" charset="0"/>
              </a:rPr>
              <a:t>;</a:t>
            </a:r>
            <a:endParaRPr lang="zh-TW" altLang="zh-TW" sz="2400" dirty="0">
              <a:solidFill>
                <a:schemeClr val="tx2"/>
              </a:solidFill>
              <a:latin typeface="Franklin Gothic Demi Cond" panose="020B0706030402020204" pitchFamily="34" charset="0"/>
            </a:endParaRPr>
          </a:p>
          <a:p>
            <a:endParaRPr lang="zh-TW" altLang="en-US" dirty="0"/>
          </a:p>
        </p:txBody>
      </p:sp>
    </p:spTree>
    <p:extLst>
      <p:ext uri="{BB962C8B-B14F-4D97-AF65-F5344CB8AC3E}">
        <p14:creationId xmlns:p14="http://schemas.microsoft.com/office/powerpoint/2010/main" val="178089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3DD5ED-D0ED-4314-9AE6-918354621702}"/>
              </a:ext>
            </a:extLst>
          </p:cNvPr>
          <p:cNvSpPr>
            <a:spLocks noGrp="1"/>
          </p:cNvSpPr>
          <p:nvPr>
            <p:ph type="title"/>
          </p:nvPr>
        </p:nvSpPr>
        <p:spPr/>
        <p:txBody>
          <a:bodyPr>
            <a:normAutofit/>
          </a:bodyPr>
          <a:lstStyle/>
          <a:p>
            <a:r>
              <a:rPr lang="en-US" altLang="zh-TW" sz="3600" dirty="0"/>
              <a:t>Ans: Question 8</a:t>
            </a:r>
            <a:endParaRPr lang="zh-TW" altLang="en-US" sz="3600" dirty="0"/>
          </a:p>
        </p:txBody>
      </p:sp>
      <p:sp>
        <p:nvSpPr>
          <p:cNvPr id="3" name="內容版面配置區 2">
            <a:extLst>
              <a:ext uri="{FF2B5EF4-FFF2-40B4-BE49-F238E27FC236}">
                <a16:creationId xmlns:a16="http://schemas.microsoft.com/office/drawing/2014/main" id="{A7ADC0CC-AD3E-4231-B557-CE6CCA522404}"/>
              </a:ext>
            </a:extLst>
          </p:cNvPr>
          <p:cNvSpPr>
            <a:spLocks noGrp="1"/>
          </p:cNvSpPr>
          <p:nvPr>
            <p:ph idx="1"/>
          </p:nvPr>
        </p:nvSpPr>
        <p:spPr/>
        <p:txBody>
          <a:bodyPr>
            <a:normAutofit/>
          </a:bodyPr>
          <a:lstStyle/>
          <a:p>
            <a:r>
              <a:rPr lang="en-US" altLang="zh-TW" sz="2400" dirty="0"/>
              <a:t>Output:</a:t>
            </a:r>
          </a:p>
          <a:p>
            <a:pPr lvl="1"/>
            <a:r>
              <a:rPr lang="en-US" altLang="zh-TW" sz="2250" dirty="0"/>
              <a:t>012345678912</a:t>
            </a:r>
          </a:p>
          <a:p>
            <a:pPr lvl="1"/>
            <a:endParaRPr lang="zh-TW" altLang="en-US" sz="2250" dirty="0"/>
          </a:p>
        </p:txBody>
      </p:sp>
      <p:sp>
        <p:nvSpPr>
          <p:cNvPr id="4" name="投影片編號版面配置區 3">
            <a:extLst>
              <a:ext uri="{FF2B5EF4-FFF2-40B4-BE49-F238E27FC236}">
                <a16:creationId xmlns:a16="http://schemas.microsoft.com/office/drawing/2014/main" id="{0715EBCA-E6FB-44FD-B697-5FB9C74354ED}"/>
              </a:ext>
            </a:extLst>
          </p:cNvPr>
          <p:cNvSpPr>
            <a:spLocks noGrp="1"/>
          </p:cNvSpPr>
          <p:nvPr>
            <p:ph type="sldNum" sz="quarter" idx="12"/>
          </p:nvPr>
        </p:nvSpPr>
        <p:spPr/>
        <p:txBody>
          <a:bodyPr/>
          <a:lstStyle/>
          <a:p>
            <a:fld id="{FC749032-2A07-4AE8-BA90-74324CAE0C87}" type="slidenum">
              <a:rPr lang="en-US" altLang="zh-TW" smtClean="0"/>
              <a:pPr/>
              <a:t>19</a:t>
            </a:fld>
            <a:endParaRPr lang="en-US" altLang="en-US" dirty="0"/>
          </a:p>
        </p:txBody>
      </p:sp>
    </p:spTree>
    <p:extLst>
      <p:ext uri="{BB962C8B-B14F-4D97-AF65-F5344CB8AC3E}">
        <p14:creationId xmlns:p14="http://schemas.microsoft.com/office/powerpoint/2010/main" val="315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D6C30F-6D62-4968-BFA9-A9E4E29ED437}"/>
              </a:ext>
            </a:extLst>
          </p:cNvPr>
          <p:cNvSpPr>
            <a:spLocks noGrp="1"/>
          </p:cNvSpPr>
          <p:nvPr>
            <p:ph type="title"/>
          </p:nvPr>
        </p:nvSpPr>
        <p:spPr/>
        <p:txBody>
          <a:bodyPr>
            <a:normAutofit/>
          </a:bodyPr>
          <a:lstStyle/>
          <a:p>
            <a:r>
              <a:rPr lang="en-US" altLang="zh-TW" sz="3600" dirty="0"/>
              <a:t>Question 1</a:t>
            </a:r>
            <a:endParaRPr lang="zh-TW" altLang="en-US" sz="3600" dirty="0"/>
          </a:p>
        </p:txBody>
      </p:sp>
      <p:sp>
        <p:nvSpPr>
          <p:cNvPr id="3" name="內容版面配置區 2">
            <a:extLst>
              <a:ext uri="{FF2B5EF4-FFF2-40B4-BE49-F238E27FC236}">
                <a16:creationId xmlns:a16="http://schemas.microsoft.com/office/drawing/2014/main" id="{2B5E6220-0445-4B8C-9386-5AE442FE5131}"/>
              </a:ext>
            </a:extLst>
          </p:cNvPr>
          <p:cNvSpPr>
            <a:spLocks noGrp="1"/>
          </p:cNvSpPr>
          <p:nvPr>
            <p:ph idx="1"/>
          </p:nvPr>
        </p:nvSpPr>
        <p:spPr/>
        <p:txBody>
          <a:bodyPr>
            <a:normAutofit/>
          </a:bodyPr>
          <a:lstStyle/>
          <a:p>
            <a:r>
              <a:rPr lang="en-US" altLang="zh-TW" sz="2400" dirty="0"/>
              <a:t>Please tell what’s wrong with this following code</a:t>
            </a:r>
            <a:endParaRPr lang="zh-TW" altLang="en-US" sz="2400" dirty="0"/>
          </a:p>
        </p:txBody>
      </p:sp>
      <p:sp>
        <p:nvSpPr>
          <p:cNvPr id="4" name="投影片編號版面配置區 3">
            <a:extLst>
              <a:ext uri="{FF2B5EF4-FFF2-40B4-BE49-F238E27FC236}">
                <a16:creationId xmlns:a16="http://schemas.microsoft.com/office/drawing/2014/main" id="{39F8D1AA-D9C1-4425-AE39-2B5AFA79D0BB}"/>
              </a:ext>
            </a:extLst>
          </p:cNvPr>
          <p:cNvSpPr>
            <a:spLocks noGrp="1"/>
          </p:cNvSpPr>
          <p:nvPr>
            <p:ph type="sldNum" sz="quarter" idx="12"/>
          </p:nvPr>
        </p:nvSpPr>
        <p:spPr/>
        <p:txBody>
          <a:bodyPr/>
          <a:lstStyle/>
          <a:p>
            <a:fld id="{FC749032-2A07-4AE8-BA90-74324CAE0C87}" type="slidenum">
              <a:rPr lang="en-US" altLang="zh-TW" smtClean="0"/>
              <a:pPr/>
              <a:t>2</a:t>
            </a:fld>
            <a:endParaRPr lang="en-US" altLang="en-US" dirty="0"/>
          </a:p>
        </p:txBody>
      </p:sp>
      <p:pic>
        <p:nvPicPr>
          <p:cNvPr id="5" name="圖片 4">
            <a:extLst>
              <a:ext uri="{FF2B5EF4-FFF2-40B4-BE49-F238E27FC236}">
                <a16:creationId xmlns:a16="http://schemas.microsoft.com/office/drawing/2014/main" id="{90721120-325E-4E6F-88FE-420BFAF76EBA}"/>
              </a:ext>
            </a:extLst>
          </p:cNvPr>
          <p:cNvPicPr>
            <a:picLocks noChangeAspect="1"/>
          </p:cNvPicPr>
          <p:nvPr/>
        </p:nvPicPr>
        <p:blipFill>
          <a:blip r:embed="rId2"/>
          <a:stretch>
            <a:fillRect/>
          </a:stretch>
        </p:blipFill>
        <p:spPr>
          <a:xfrm>
            <a:off x="1491688" y="2559672"/>
            <a:ext cx="9208624" cy="2122496"/>
          </a:xfrm>
          <a:prstGeom prst="rect">
            <a:avLst/>
          </a:prstGeom>
        </p:spPr>
      </p:pic>
    </p:spTree>
    <p:extLst>
      <p:ext uri="{BB962C8B-B14F-4D97-AF65-F5344CB8AC3E}">
        <p14:creationId xmlns:p14="http://schemas.microsoft.com/office/powerpoint/2010/main" val="7462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448BCB-1D28-4C5A-A2B4-0EB29F8017D4}"/>
              </a:ext>
            </a:extLst>
          </p:cNvPr>
          <p:cNvSpPr>
            <a:spLocks noGrp="1"/>
          </p:cNvSpPr>
          <p:nvPr>
            <p:ph type="title"/>
          </p:nvPr>
        </p:nvSpPr>
        <p:spPr/>
        <p:txBody>
          <a:bodyPr>
            <a:normAutofit/>
          </a:bodyPr>
          <a:lstStyle/>
          <a:p>
            <a:r>
              <a:rPr lang="en-US" altLang="zh-TW" sz="3600" dirty="0"/>
              <a:t>Question 9</a:t>
            </a:r>
            <a:endParaRPr lang="zh-TW" altLang="en-US" sz="3200" dirty="0"/>
          </a:p>
        </p:txBody>
      </p:sp>
      <p:sp>
        <p:nvSpPr>
          <p:cNvPr id="3" name="內容版面配置區 2">
            <a:extLst>
              <a:ext uri="{FF2B5EF4-FFF2-40B4-BE49-F238E27FC236}">
                <a16:creationId xmlns:a16="http://schemas.microsoft.com/office/drawing/2014/main" id="{2F63352E-7796-4357-805A-87EE66F5D7A7}"/>
              </a:ext>
            </a:extLst>
          </p:cNvPr>
          <p:cNvSpPr>
            <a:spLocks noGrp="1"/>
          </p:cNvSpPr>
          <p:nvPr>
            <p:ph idx="1"/>
          </p:nvPr>
        </p:nvSpPr>
        <p:spPr/>
        <p:txBody>
          <a:bodyPr>
            <a:normAutofit/>
          </a:bodyPr>
          <a:lstStyle/>
          <a:p>
            <a:r>
              <a:rPr lang="en-US" altLang="zh-TW" sz="2400" dirty="0"/>
              <a:t>Write down the result of the following code : (Call by value and reference)</a:t>
            </a:r>
            <a:endParaRPr lang="zh-TW" altLang="en-US" sz="2400" dirty="0"/>
          </a:p>
        </p:txBody>
      </p:sp>
      <p:sp>
        <p:nvSpPr>
          <p:cNvPr id="4" name="投影片編號版面配置區 3">
            <a:extLst>
              <a:ext uri="{FF2B5EF4-FFF2-40B4-BE49-F238E27FC236}">
                <a16:creationId xmlns:a16="http://schemas.microsoft.com/office/drawing/2014/main" id="{12BCD895-4245-4972-ACFA-3F0DA23B82C2}"/>
              </a:ext>
            </a:extLst>
          </p:cNvPr>
          <p:cNvSpPr>
            <a:spLocks noGrp="1"/>
          </p:cNvSpPr>
          <p:nvPr>
            <p:ph type="sldNum" sz="quarter" idx="12"/>
          </p:nvPr>
        </p:nvSpPr>
        <p:spPr/>
        <p:txBody>
          <a:bodyPr/>
          <a:lstStyle/>
          <a:p>
            <a:fld id="{FC749032-2A07-4AE8-BA90-74324CAE0C87}" type="slidenum">
              <a:rPr lang="en-US" altLang="zh-TW" smtClean="0"/>
              <a:pPr/>
              <a:t>20</a:t>
            </a:fld>
            <a:endParaRPr lang="en-US" altLang="en-US" dirty="0"/>
          </a:p>
        </p:txBody>
      </p:sp>
      <p:sp>
        <p:nvSpPr>
          <p:cNvPr id="5" name="矩形 4">
            <a:extLst>
              <a:ext uri="{FF2B5EF4-FFF2-40B4-BE49-F238E27FC236}">
                <a16:creationId xmlns:a16="http://schemas.microsoft.com/office/drawing/2014/main" id="{1E39ED64-6481-421E-85B1-E9E8F0F6E7DA}"/>
              </a:ext>
            </a:extLst>
          </p:cNvPr>
          <p:cNvSpPr/>
          <p:nvPr/>
        </p:nvSpPr>
        <p:spPr>
          <a:xfrm>
            <a:off x="1588316" y="2345457"/>
            <a:ext cx="6096000" cy="4401205"/>
          </a:xfrm>
          <a:prstGeom prst="rect">
            <a:avLst/>
          </a:prstGeom>
        </p:spPr>
        <p:txBody>
          <a:bodyPr>
            <a:spAutoFit/>
          </a:bodyPr>
          <a:lstStyle/>
          <a:p>
            <a:r>
              <a:rPr lang="en-US" altLang="zh-TW" sz="2000" dirty="0">
                <a:latin typeface="Franklin Gothic Demi Cond" panose="020B0706030402020204" pitchFamily="34" charset="0"/>
              </a:rPr>
              <a:t>void </a:t>
            </a:r>
            <a:r>
              <a:rPr lang="en-US" altLang="zh-TW" sz="2000" dirty="0" err="1">
                <a:latin typeface="Franklin Gothic Demi Cond" panose="020B0706030402020204" pitchFamily="34" charset="0"/>
              </a:rPr>
              <a:t>func</a:t>
            </a:r>
            <a:r>
              <a:rPr lang="en-US" altLang="zh-TW" sz="2000" dirty="0">
                <a:latin typeface="Franklin Gothic Demi Cond" panose="020B0706030402020204" pitchFamily="34" charset="0"/>
              </a:rPr>
              <a:t>(int a, int&amp; b, int* c){</a:t>
            </a:r>
          </a:p>
          <a:p>
            <a:r>
              <a:rPr lang="en-US" altLang="zh-TW" sz="2000" dirty="0">
                <a:latin typeface="Franklin Gothic Demi Cond" panose="020B0706030402020204" pitchFamily="34" charset="0"/>
              </a:rPr>
              <a:t>    a += 4;</a:t>
            </a:r>
          </a:p>
          <a:p>
            <a:r>
              <a:rPr lang="en-US" altLang="zh-TW" sz="2000" dirty="0">
                <a:latin typeface="Franklin Gothic Demi Cond" panose="020B0706030402020204" pitchFamily="34" charset="0"/>
              </a:rPr>
              <a:t>    b += 10;</a:t>
            </a:r>
          </a:p>
          <a:p>
            <a:r>
              <a:rPr lang="en-US" altLang="zh-TW" sz="2000" dirty="0">
                <a:latin typeface="Franklin Gothic Demi Cond" panose="020B0706030402020204" pitchFamily="34" charset="0"/>
              </a:rPr>
              <a:t>    *c = a;</a:t>
            </a:r>
          </a:p>
          <a:p>
            <a:r>
              <a:rPr lang="en-US" altLang="zh-TW" sz="2000" dirty="0">
                <a:latin typeface="Franklin Gothic Demi Cond" panose="020B0706030402020204" pitchFamily="34" charset="0"/>
              </a:rPr>
              <a:t>}</a:t>
            </a:r>
          </a:p>
          <a:p>
            <a:r>
              <a:rPr lang="en-US" altLang="zh-TW" sz="2000" dirty="0">
                <a:latin typeface="Franklin Gothic Demi Cond" panose="020B0706030402020204" pitchFamily="34" charset="0"/>
              </a:rPr>
              <a:t>int main(){</a:t>
            </a:r>
          </a:p>
          <a:p>
            <a:r>
              <a:rPr lang="en-US" altLang="zh-TW" sz="2000" dirty="0">
                <a:latin typeface="Franklin Gothic Demi Cond" panose="020B0706030402020204" pitchFamily="34" charset="0"/>
              </a:rPr>
              <a:t>    int a = 3, b = 5;</a:t>
            </a:r>
          </a:p>
          <a:p>
            <a:r>
              <a:rPr lang="en-US" altLang="zh-TW" sz="2000" dirty="0">
                <a:latin typeface="Franklin Gothic Demi Cond" panose="020B0706030402020204" pitchFamily="34" charset="0"/>
              </a:rPr>
              <a:t>    int *c = &amp;b;</a:t>
            </a:r>
          </a:p>
          <a:p>
            <a:endParaRPr lang="en-US" altLang="zh-TW" sz="2000" dirty="0">
              <a:latin typeface="Franklin Gothic Demi Cond" panose="020B0706030402020204" pitchFamily="34" charset="0"/>
            </a:endParaRPr>
          </a:p>
          <a:p>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func</a:t>
            </a:r>
            <a:r>
              <a:rPr lang="en-US" altLang="zh-TW" sz="2000" dirty="0">
                <a:latin typeface="Franklin Gothic Demi Cond" panose="020B0706030402020204" pitchFamily="34" charset="0"/>
              </a:rPr>
              <a:t>(a, b, c);</a:t>
            </a:r>
          </a:p>
          <a:p>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cout</a:t>
            </a:r>
            <a:r>
              <a:rPr lang="en-US" altLang="zh-TW" sz="2000" dirty="0">
                <a:latin typeface="Franklin Gothic Demi Cond" panose="020B0706030402020204" pitchFamily="34" charset="0"/>
              </a:rPr>
              <a:t> &lt;&lt; a &lt;&lt; </a:t>
            </a:r>
            <a:r>
              <a:rPr lang="en-US" altLang="zh-TW" sz="2000" dirty="0" err="1">
                <a:latin typeface="Franklin Gothic Demi Cond" panose="020B0706030402020204" pitchFamily="34" charset="0"/>
              </a:rPr>
              <a:t>endl</a:t>
            </a:r>
            <a:r>
              <a:rPr lang="en-US" altLang="zh-TW" sz="2000" dirty="0">
                <a:latin typeface="Franklin Gothic Demi Cond" panose="020B0706030402020204" pitchFamily="34" charset="0"/>
              </a:rPr>
              <a:t>;</a:t>
            </a:r>
          </a:p>
          <a:p>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cout</a:t>
            </a:r>
            <a:r>
              <a:rPr lang="en-US" altLang="zh-TW" sz="2000" dirty="0">
                <a:latin typeface="Franklin Gothic Demi Cond" panose="020B0706030402020204" pitchFamily="34" charset="0"/>
              </a:rPr>
              <a:t> &lt;&lt; b &lt;&lt; </a:t>
            </a:r>
            <a:r>
              <a:rPr lang="en-US" altLang="zh-TW" sz="2000" dirty="0" err="1">
                <a:latin typeface="Franklin Gothic Demi Cond" panose="020B0706030402020204" pitchFamily="34" charset="0"/>
              </a:rPr>
              <a:t>endl</a:t>
            </a:r>
            <a:r>
              <a:rPr lang="en-US" altLang="zh-TW" sz="2000" dirty="0">
                <a:latin typeface="Franklin Gothic Demi Cond" panose="020B0706030402020204" pitchFamily="34" charset="0"/>
              </a:rPr>
              <a:t>;</a:t>
            </a:r>
          </a:p>
          <a:p>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cout</a:t>
            </a:r>
            <a:r>
              <a:rPr lang="en-US" altLang="zh-TW" sz="2000" dirty="0">
                <a:latin typeface="Franklin Gothic Demi Cond" panose="020B0706030402020204" pitchFamily="34" charset="0"/>
              </a:rPr>
              <a:t> &lt;&lt; *c &lt;&lt; </a:t>
            </a:r>
            <a:r>
              <a:rPr lang="en-US" altLang="zh-TW" sz="2000" dirty="0" err="1">
                <a:latin typeface="Franklin Gothic Demi Cond" panose="020B0706030402020204" pitchFamily="34" charset="0"/>
              </a:rPr>
              <a:t>endl</a:t>
            </a:r>
            <a:r>
              <a:rPr lang="en-US" altLang="zh-TW" sz="2000" dirty="0">
                <a:latin typeface="Franklin Gothic Demi Cond" panose="020B0706030402020204" pitchFamily="34" charset="0"/>
              </a:rPr>
              <a:t>;</a:t>
            </a:r>
          </a:p>
          <a:p>
            <a:r>
              <a:rPr lang="en-US" altLang="zh-TW" sz="2000" dirty="0">
                <a:latin typeface="Franklin Gothic Demi Cond" panose="020B0706030402020204" pitchFamily="34" charset="0"/>
              </a:rPr>
              <a:t>}</a:t>
            </a:r>
          </a:p>
        </p:txBody>
      </p:sp>
    </p:spTree>
    <p:extLst>
      <p:ext uri="{BB962C8B-B14F-4D97-AF65-F5344CB8AC3E}">
        <p14:creationId xmlns:p14="http://schemas.microsoft.com/office/powerpoint/2010/main" val="15156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1BD48-6DBC-411E-B48D-E63FCEAF7B1F}"/>
              </a:ext>
            </a:extLst>
          </p:cNvPr>
          <p:cNvSpPr>
            <a:spLocks noGrp="1"/>
          </p:cNvSpPr>
          <p:nvPr>
            <p:ph type="title"/>
          </p:nvPr>
        </p:nvSpPr>
        <p:spPr/>
        <p:txBody>
          <a:bodyPr>
            <a:normAutofit/>
          </a:bodyPr>
          <a:lstStyle/>
          <a:p>
            <a:r>
              <a:rPr lang="en-US" altLang="zh-TW" sz="3600" dirty="0"/>
              <a:t>Ans: Question 9</a:t>
            </a:r>
            <a:endParaRPr lang="zh-TW" altLang="en-US" sz="3200" dirty="0"/>
          </a:p>
        </p:txBody>
      </p:sp>
      <p:sp>
        <p:nvSpPr>
          <p:cNvPr id="3" name="內容版面配置區 2">
            <a:extLst>
              <a:ext uri="{FF2B5EF4-FFF2-40B4-BE49-F238E27FC236}">
                <a16:creationId xmlns:a16="http://schemas.microsoft.com/office/drawing/2014/main" id="{FC55381B-197E-45AF-86C1-512DF93FF97D}"/>
              </a:ext>
            </a:extLst>
          </p:cNvPr>
          <p:cNvSpPr>
            <a:spLocks noGrp="1"/>
          </p:cNvSpPr>
          <p:nvPr>
            <p:ph idx="1"/>
          </p:nvPr>
        </p:nvSpPr>
        <p:spPr/>
        <p:txBody>
          <a:bodyPr>
            <a:normAutofit/>
          </a:bodyPr>
          <a:lstStyle/>
          <a:p>
            <a:r>
              <a:rPr lang="en-US" altLang="zh-TW" sz="2400" dirty="0"/>
              <a:t>Output:</a:t>
            </a:r>
          </a:p>
          <a:p>
            <a:pPr marL="274320" lvl="1" indent="0">
              <a:buNone/>
            </a:pPr>
            <a:r>
              <a:rPr lang="en-US" altLang="zh-TW" sz="2250" dirty="0"/>
              <a:t>3</a:t>
            </a:r>
          </a:p>
          <a:p>
            <a:pPr marL="274320" lvl="1" indent="0">
              <a:buNone/>
            </a:pPr>
            <a:r>
              <a:rPr lang="en-US" altLang="zh-TW" sz="2250" dirty="0"/>
              <a:t>7</a:t>
            </a:r>
          </a:p>
          <a:p>
            <a:pPr marL="274320" lvl="1" indent="0">
              <a:buNone/>
            </a:pPr>
            <a:r>
              <a:rPr lang="en-US" altLang="zh-TW" sz="2250" dirty="0"/>
              <a:t>7</a:t>
            </a:r>
            <a:endParaRPr lang="zh-TW" altLang="en-US" sz="2250" dirty="0"/>
          </a:p>
        </p:txBody>
      </p:sp>
      <p:sp>
        <p:nvSpPr>
          <p:cNvPr id="4" name="投影片編號版面配置區 3">
            <a:extLst>
              <a:ext uri="{FF2B5EF4-FFF2-40B4-BE49-F238E27FC236}">
                <a16:creationId xmlns:a16="http://schemas.microsoft.com/office/drawing/2014/main" id="{BB1A6FCC-6277-4E62-BBC1-0DF1D5C6841A}"/>
              </a:ext>
            </a:extLst>
          </p:cNvPr>
          <p:cNvSpPr>
            <a:spLocks noGrp="1"/>
          </p:cNvSpPr>
          <p:nvPr>
            <p:ph type="sldNum" sz="quarter" idx="12"/>
          </p:nvPr>
        </p:nvSpPr>
        <p:spPr/>
        <p:txBody>
          <a:bodyPr/>
          <a:lstStyle/>
          <a:p>
            <a:fld id="{FC749032-2A07-4AE8-BA90-74324CAE0C87}" type="slidenum">
              <a:rPr lang="en-US" altLang="zh-TW" smtClean="0"/>
              <a:pPr/>
              <a:t>21</a:t>
            </a:fld>
            <a:endParaRPr lang="en-US" altLang="en-US" dirty="0"/>
          </a:p>
        </p:txBody>
      </p:sp>
    </p:spTree>
    <p:extLst>
      <p:ext uri="{BB962C8B-B14F-4D97-AF65-F5344CB8AC3E}">
        <p14:creationId xmlns:p14="http://schemas.microsoft.com/office/powerpoint/2010/main" val="154192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AB9CA8-30A6-4440-9DFF-AF31CF4E5797}"/>
              </a:ext>
            </a:extLst>
          </p:cNvPr>
          <p:cNvSpPr>
            <a:spLocks noGrp="1"/>
          </p:cNvSpPr>
          <p:nvPr>
            <p:ph type="title"/>
          </p:nvPr>
        </p:nvSpPr>
        <p:spPr/>
        <p:txBody>
          <a:bodyPr>
            <a:normAutofit/>
          </a:bodyPr>
          <a:lstStyle/>
          <a:p>
            <a:r>
              <a:rPr lang="en-US" altLang="zh-TW" sz="3600" dirty="0"/>
              <a:t>Question 10</a:t>
            </a:r>
            <a:endParaRPr lang="zh-TW" altLang="en-US" sz="3600" dirty="0"/>
          </a:p>
        </p:txBody>
      </p:sp>
      <p:sp>
        <p:nvSpPr>
          <p:cNvPr id="3" name="內容版面配置區 2">
            <a:extLst>
              <a:ext uri="{FF2B5EF4-FFF2-40B4-BE49-F238E27FC236}">
                <a16:creationId xmlns:a16="http://schemas.microsoft.com/office/drawing/2014/main" id="{CCB43144-9187-4794-A8A8-BAAC37C7094E}"/>
              </a:ext>
            </a:extLst>
          </p:cNvPr>
          <p:cNvSpPr>
            <a:spLocks noGrp="1"/>
          </p:cNvSpPr>
          <p:nvPr>
            <p:ph idx="1"/>
          </p:nvPr>
        </p:nvSpPr>
        <p:spPr/>
        <p:txBody>
          <a:bodyPr>
            <a:normAutofit/>
          </a:bodyPr>
          <a:lstStyle/>
          <a:p>
            <a:r>
              <a:rPr lang="en-US" altLang="zh-TW" sz="2400" dirty="0"/>
              <a:t>Write down the result of the following code : (Function Overloading in C++)</a:t>
            </a:r>
            <a:endParaRPr lang="zh-TW" altLang="en-US" sz="2400" dirty="0"/>
          </a:p>
        </p:txBody>
      </p:sp>
      <p:sp>
        <p:nvSpPr>
          <p:cNvPr id="4" name="投影片編號版面配置區 3">
            <a:extLst>
              <a:ext uri="{FF2B5EF4-FFF2-40B4-BE49-F238E27FC236}">
                <a16:creationId xmlns:a16="http://schemas.microsoft.com/office/drawing/2014/main" id="{374466EC-8A53-4141-A125-969554676C0A}"/>
              </a:ext>
            </a:extLst>
          </p:cNvPr>
          <p:cNvSpPr>
            <a:spLocks noGrp="1"/>
          </p:cNvSpPr>
          <p:nvPr>
            <p:ph type="sldNum" sz="quarter" idx="12"/>
          </p:nvPr>
        </p:nvSpPr>
        <p:spPr/>
        <p:txBody>
          <a:bodyPr/>
          <a:lstStyle/>
          <a:p>
            <a:fld id="{FC749032-2A07-4AE8-BA90-74324CAE0C87}" type="slidenum">
              <a:rPr lang="en-US" altLang="zh-TW" smtClean="0"/>
              <a:pPr/>
              <a:t>22</a:t>
            </a:fld>
            <a:endParaRPr lang="en-US" altLang="en-US" dirty="0"/>
          </a:p>
        </p:txBody>
      </p:sp>
      <p:sp>
        <p:nvSpPr>
          <p:cNvPr id="5" name="矩形 4">
            <a:extLst>
              <a:ext uri="{FF2B5EF4-FFF2-40B4-BE49-F238E27FC236}">
                <a16:creationId xmlns:a16="http://schemas.microsoft.com/office/drawing/2014/main" id="{44D4449C-3CEA-4084-A645-A2F3F96F004B}"/>
              </a:ext>
            </a:extLst>
          </p:cNvPr>
          <p:cNvSpPr/>
          <p:nvPr/>
        </p:nvSpPr>
        <p:spPr>
          <a:xfrm>
            <a:off x="1546369" y="2420322"/>
            <a:ext cx="6641285" cy="3693319"/>
          </a:xfrm>
          <a:prstGeom prst="rect">
            <a:avLst/>
          </a:prstGeom>
        </p:spPr>
        <p:txBody>
          <a:bodyPr wrap="square">
            <a:spAutoFit/>
          </a:bodyPr>
          <a:lstStyle/>
          <a:p>
            <a:r>
              <a:rPr lang="en-US" altLang="zh-TW" dirty="0">
                <a:latin typeface="Franklin Gothic Demi Cond" panose="020B0706030402020204" pitchFamily="34" charset="0"/>
              </a:rPr>
              <a:t>int </a:t>
            </a:r>
            <a:r>
              <a:rPr lang="en-US" altLang="zh-TW" dirty="0" err="1">
                <a:latin typeface="Franklin Gothic Demi Cond" panose="020B0706030402020204" pitchFamily="34" charset="0"/>
              </a:rPr>
              <a:t>func</a:t>
            </a:r>
            <a:r>
              <a:rPr lang="en-US" altLang="zh-TW" dirty="0">
                <a:latin typeface="Franklin Gothic Demi Cond" panose="020B0706030402020204" pitchFamily="34" charset="0"/>
              </a:rPr>
              <a:t>(int a, int b){</a:t>
            </a:r>
          </a:p>
          <a:p>
            <a:r>
              <a:rPr lang="en-US" altLang="zh-TW" dirty="0">
                <a:latin typeface="Franklin Gothic Demi Cond" panose="020B0706030402020204" pitchFamily="34" charset="0"/>
              </a:rPr>
              <a:t>	return b+2;</a:t>
            </a:r>
          </a:p>
          <a:p>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int </a:t>
            </a:r>
            <a:r>
              <a:rPr lang="en-US" altLang="zh-TW" dirty="0" err="1">
                <a:latin typeface="Franklin Gothic Demi Cond" panose="020B0706030402020204" pitchFamily="34" charset="0"/>
              </a:rPr>
              <a:t>func</a:t>
            </a:r>
            <a:r>
              <a:rPr lang="en-US" altLang="zh-TW" dirty="0">
                <a:latin typeface="Franklin Gothic Demi Cond" panose="020B0706030402020204" pitchFamily="34" charset="0"/>
              </a:rPr>
              <a:t>(int* a, int &amp;b){</a:t>
            </a:r>
          </a:p>
          <a:p>
            <a:r>
              <a:rPr lang="en-US" altLang="zh-TW" dirty="0">
                <a:latin typeface="Franklin Gothic Demi Cond" panose="020B0706030402020204" pitchFamily="34" charset="0"/>
              </a:rPr>
              <a:t>	return ++b;</a:t>
            </a:r>
          </a:p>
          <a:p>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int </a:t>
            </a:r>
            <a:r>
              <a:rPr lang="en-US" altLang="zh-TW" dirty="0" err="1">
                <a:latin typeface="Franklin Gothic Demi Cond" panose="020B0706030402020204" pitchFamily="34" charset="0"/>
              </a:rPr>
              <a:t>func</a:t>
            </a:r>
            <a:r>
              <a:rPr lang="en-US" altLang="zh-TW" dirty="0">
                <a:latin typeface="Franklin Gothic Demi Cond" panose="020B0706030402020204" pitchFamily="34" charset="0"/>
              </a:rPr>
              <a:t>(int a, int* b){</a:t>
            </a:r>
          </a:p>
          <a:p>
            <a:r>
              <a:rPr lang="en-US" altLang="zh-TW" dirty="0">
                <a:latin typeface="Franklin Gothic Demi Cond" panose="020B0706030402020204" pitchFamily="34" charset="0"/>
              </a:rPr>
              <a:t>	return a+2;</a:t>
            </a:r>
          </a:p>
          <a:p>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int main(){</a:t>
            </a:r>
          </a:p>
          <a:p>
            <a:r>
              <a:rPr lang="en-US" altLang="zh-TW" dirty="0">
                <a:latin typeface="Franklin Gothic Demi Cond" panose="020B0706030402020204" pitchFamily="34" charset="0"/>
              </a:rPr>
              <a:t>	int a=0, b=0;</a:t>
            </a:r>
          </a:p>
          <a:p>
            <a:r>
              <a:rPr lang="en-US" altLang="zh-TW" dirty="0">
                <a:latin typeface="Franklin Gothic Demi Cond" panose="020B0706030402020204" pitchFamily="34" charset="0"/>
              </a:rPr>
              <a:t>	</a:t>
            </a:r>
            <a:r>
              <a:rPr lang="en-US" altLang="zh-TW" dirty="0" err="1">
                <a:latin typeface="Franklin Gothic Demi Cond" panose="020B0706030402020204" pitchFamily="34" charset="0"/>
              </a:rPr>
              <a:t>cout</a:t>
            </a:r>
            <a:r>
              <a:rPr lang="en-US" altLang="zh-TW" dirty="0">
                <a:latin typeface="Franklin Gothic Demi Cond" panose="020B0706030402020204" pitchFamily="34" charset="0"/>
              </a:rPr>
              <a:t> &lt;&lt; </a:t>
            </a:r>
            <a:r>
              <a:rPr lang="en-US" altLang="zh-TW" dirty="0" err="1">
                <a:latin typeface="Franklin Gothic Demi Cond" panose="020B0706030402020204" pitchFamily="34" charset="0"/>
              </a:rPr>
              <a:t>func</a:t>
            </a:r>
            <a:r>
              <a:rPr lang="en-US" altLang="zh-TW" dirty="0">
                <a:latin typeface="Franklin Gothic Demi Cond" panose="020B0706030402020204" pitchFamily="34" charset="0"/>
              </a:rPr>
              <a:t>(</a:t>
            </a:r>
            <a:r>
              <a:rPr lang="en-US" altLang="zh-TW" dirty="0" err="1">
                <a:latin typeface="Franklin Gothic Demi Cond" panose="020B0706030402020204" pitchFamily="34" charset="0"/>
              </a:rPr>
              <a:t>a,b</a:t>
            </a:r>
            <a:r>
              <a:rPr lang="en-US" altLang="zh-TW" dirty="0">
                <a:latin typeface="Franklin Gothic Demi Cond" panose="020B0706030402020204" pitchFamily="34" charset="0"/>
              </a:rPr>
              <a:t>) &lt;&lt; </a:t>
            </a:r>
            <a:r>
              <a:rPr lang="en-US" altLang="zh-TW" dirty="0" err="1">
                <a:latin typeface="Franklin Gothic Demi Cond" panose="020B0706030402020204" pitchFamily="34" charset="0"/>
              </a:rPr>
              <a:t>func</a:t>
            </a:r>
            <a:r>
              <a:rPr lang="en-US" altLang="zh-TW" dirty="0">
                <a:latin typeface="Franklin Gothic Demi Cond" panose="020B0706030402020204" pitchFamily="34" charset="0"/>
              </a:rPr>
              <a:t>(&amp;a, b) &lt;&lt; </a:t>
            </a:r>
            <a:r>
              <a:rPr lang="en-US" altLang="zh-TW" dirty="0" err="1">
                <a:latin typeface="Franklin Gothic Demi Cond" panose="020B0706030402020204" pitchFamily="34" charset="0"/>
              </a:rPr>
              <a:t>func</a:t>
            </a:r>
            <a:r>
              <a:rPr lang="en-US" altLang="zh-TW" dirty="0">
                <a:latin typeface="Franklin Gothic Demi Cond" panose="020B0706030402020204" pitchFamily="34" charset="0"/>
              </a:rPr>
              <a:t>(a, &amp;b) &lt;&lt; b&lt;&lt;</a:t>
            </a:r>
            <a:r>
              <a:rPr lang="en-US" altLang="zh-TW" dirty="0" err="1">
                <a:latin typeface="Franklin Gothic Demi Cond" panose="020B0706030402020204" pitchFamily="34" charset="0"/>
              </a:rPr>
              <a:t>endl</a:t>
            </a:r>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a:t>
            </a:r>
          </a:p>
        </p:txBody>
      </p:sp>
    </p:spTree>
    <p:extLst>
      <p:ext uri="{BB962C8B-B14F-4D97-AF65-F5344CB8AC3E}">
        <p14:creationId xmlns:p14="http://schemas.microsoft.com/office/powerpoint/2010/main" val="85864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8400C-6284-406C-9D44-2D57CBBA983F}"/>
              </a:ext>
            </a:extLst>
          </p:cNvPr>
          <p:cNvSpPr>
            <a:spLocks noGrp="1"/>
          </p:cNvSpPr>
          <p:nvPr>
            <p:ph type="title"/>
          </p:nvPr>
        </p:nvSpPr>
        <p:spPr/>
        <p:txBody>
          <a:bodyPr>
            <a:normAutofit/>
          </a:bodyPr>
          <a:lstStyle/>
          <a:p>
            <a:r>
              <a:rPr lang="en-US" altLang="zh-TW" sz="3600" dirty="0"/>
              <a:t>Ans: Question 10</a:t>
            </a:r>
            <a:endParaRPr lang="zh-TW" altLang="en-US" sz="3200" dirty="0"/>
          </a:p>
        </p:txBody>
      </p:sp>
      <p:sp>
        <p:nvSpPr>
          <p:cNvPr id="3" name="內容版面配置區 2">
            <a:extLst>
              <a:ext uri="{FF2B5EF4-FFF2-40B4-BE49-F238E27FC236}">
                <a16:creationId xmlns:a16="http://schemas.microsoft.com/office/drawing/2014/main" id="{3A630EBE-9A69-4E14-900E-460CCC1AD9C3}"/>
              </a:ext>
            </a:extLst>
          </p:cNvPr>
          <p:cNvSpPr>
            <a:spLocks noGrp="1"/>
          </p:cNvSpPr>
          <p:nvPr>
            <p:ph idx="1"/>
          </p:nvPr>
        </p:nvSpPr>
        <p:spPr/>
        <p:txBody>
          <a:bodyPr>
            <a:normAutofit/>
          </a:bodyPr>
          <a:lstStyle/>
          <a:p>
            <a:r>
              <a:rPr lang="en-US" altLang="zh-TW" sz="2400" dirty="0"/>
              <a:t>Output:</a:t>
            </a:r>
          </a:p>
          <a:p>
            <a:pPr marL="274320" lvl="1" indent="0">
              <a:buNone/>
            </a:pPr>
            <a:r>
              <a:rPr lang="en-US" altLang="zh-TW" sz="2250" dirty="0"/>
              <a:t>3120</a:t>
            </a:r>
            <a:endParaRPr lang="zh-TW" altLang="en-US" sz="2250" dirty="0"/>
          </a:p>
        </p:txBody>
      </p:sp>
      <p:sp>
        <p:nvSpPr>
          <p:cNvPr id="4" name="投影片編號版面配置區 3">
            <a:extLst>
              <a:ext uri="{FF2B5EF4-FFF2-40B4-BE49-F238E27FC236}">
                <a16:creationId xmlns:a16="http://schemas.microsoft.com/office/drawing/2014/main" id="{6A77F56D-4E76-4C93-9C31-A84EA6D16323}"/>
              </a:ext>
            </a:extLst>
          </p:cNvPr>
          <p:cNvSpPr>
            <a:spLocks noGrp="1"/>
          </p:cNvSpPr>
          <p:nvPr>
            <p:ph type="sldNum" sz="quarter" idx="12"/>
          </p:nvPr>
        </p:nvSpPr>
        <p:spPr/>
        <p:txBody>
          <a:bodyPr/>
          <a:lstStyle/>
          <a:p>
            <a:fld id="{FC749032-2A07-4AE8-BA90-74324CAE0C87}" type="slidenum">
              <a:rPr lang="en-US" altLang="zh-TW" smtClean="0"/>
              <a:pPr/>
              <a:t>23</a:t>
            </a:fld>
            <a:endParaRPr lang="en-US" altLang="en-US" dirty="0"/>
          </a:p>
        </p:txBody>
      </p:sp>
    </p:spTree>
    <p:extLst>
      <p:ext uri="{BB962C8B-B14F-4D97-AF65-F5344CB8AC3E}">
        <p14:creationId xmlns:p14="http://schemas.microsoft.com/office/powerpoint/2010/main" val="38809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EAC79-7DDD-476E-962F-A0089BD2AC2B}"/>
              </a:ext>
            </a:extLst>
          </p:cNvPr>
          <p:cNvSpPr>
            <a:spLocks noGrp="1"/>
          </p:cNvSpPr>
          <p:nvPr>
            <p:ph type="title"/>
          </p:nvPr>
        </p:nvSpPr>
        <p:spPr/>
        <p:txBody>
          <a:bodyPr>
            <a:normAutofit/>
          </a:bodyPr>
          <a:lstStyle/>
          <a:p>
            <a:r>
              <a:rPr lang="en-US" altLang="zh-TW" sz="3600" dirty="0"/>
              <a:t>Question 11</a:t>
            </a:r>
            <a:endParaRPr lang="zh-TW" altLang="en-US" sz="3600" dirty="0"/>
          </a:p>
        </p:txBody>
      </p:sp>
      <p:sp>
        <p:nvSpPr>
          <p:cNvPr id="3" name="內容版面配置區 2">
            <a:extLst>
              <a:ext uri="{FF2B5EF4-FFF2-40B4-BE49-F238E27FC236}">
                <a16:creationId xmlns:a16="http://schemas.microsoft.com/office/drawing/2014/main" id="{B4FD1163-374B-4190-BF8E-C255D5AB39FE}"/>
              </a:ext>
            </a:extLst>
          </p:cNvPr>
          <p:cNvSpPr>
            <a:spLocks noGrp="1"/>
          </p:cNvSpPr>
          <p:nvPr>
            <p:ph idx="1"/>
          </p:nvPr>
        </p:nvSpPr>
        <p:spPr/>
        <p:txBody>
          <a:bodyPr/>
          <a:lstStyle/>
          <a:p>
            <a:r>
              <a:rPr lang="en-US" altLang="zh-TW" sz="2400" dirty="0"/>
              <a:t>Write a piece of code to generate a 3x4 2-dimensional array using “new” : (Dynamic Memory Allocation in C++)</a:t>
            </a:r>
            <a:endParaRPr lang="zh-TW" altLang="zh-TW" sz="2400" dirty="0"/>
          </a:p>
          <a:p>
            <a:endParaRPr lang="zh-TW" altLang="en-US" b="1" dirty="0"/>
          </a:p>
        </p:txBody>
      </p:sp>
      <p:sp>
        <p:nvSpPr>
          <p:cNvPr id="4" name="投影片編號版面配置區 3">
            <a:extLst>
              <a:ext uri="{FF2B5EF4-FFF2-40B4-BE49-F238E27FC236}">
                <a16:creationId xmlns:a16="http://schemas.microsoft.com/office/drawing/2014/main" id="{C460F679-67F4-4756-AE24-06759AE252F1}"/>
              </a:ext>
            </a:extLst>
          </p:cNvPr>
          <p:cNvSpPr>
            <a:spLocks noGrp="1"/>
          </p:cNvSpPr>
          <p:nvPr>
            <p:ph type="sldNum" sz="quarter" idx="12"/>
          </p:nvPr>
        </p:nvSpPr>
        <p:spPr/>
        <p:txBody>
          <a:bodyPr/>
          <a:lstStyle/>
          <a:p>
            <a:fld id="{FC749032-2A07-4AE8-BA90-74324CAE0C87}" type="slidenum">
              <a:rPr lang="en-US" altLang="zh-TW" smtClean="0"/>
              <a:pPr/>
              <a:t>24</a:t>
            </a:fld>
            <a:endParaRPr lang="en-US" altLang="en-US" dirty="0"/>
          </a:p>
        </p:txBody>
      </p:sp>
    </p:spTree>
    <p:extLst>
      <p:ext uri="{BB962C8B-B14F-4D97-AF65-F5344CB8AC3E}">
        <p14:creationId xmlns:p14="http://schemas.microsoft.com/office/powerpoint/2010/main" val="28106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6F6044-4FD2-4F19-B993-0216E31943A6}"/>
              </a:ext>
            </a:extLst>
          </p:cNvPr>
          <p:cNvSpPr>
            <a:spLocks noGrp="1"/>
          </p:cNvSpPr>
          <p:nvPr>
            <p:ph type="title"/>
          </p:nvPr>
        </p:nvSpPr>
        <p:spPr/>
        <p:txBody>
          <a:bodyPr>
            <a:normAutofit/>
          </a:bodyPr>
          <a:lstStyle/>
          <a:p>
            <a:r>
              <a:rPr lang="en-US" altLang="zh-TW" sz="3600" dirty="0"/>
              <a:t>Ans: Question 11</a:t>
            </a:r>
            <a:endParaRPr lang="zh-TW" altLang="en-US" sz="3200" dirty="0"/>
          </a:p>
        </p:txBody>
      </p:sp>
      <p:sp>
        <p:nvSpPr>
          <p:cNvPr id="4" name="投影片編號版面配置區 3">
            <a:extLst>
              <a:ext uri="{FF2B5EF4-FFF2-40B4-BE49-F238E27FC236}">
                <a16:creationId xmlns:a16="http://schemas.microsoft.com/office/drawing/2014/main" id="{76AFA997-F97D-4FB4-8D41-01CE3D050F64}"/>
              </a:ext>
            </a:extLst>
          </p:cNvPr>
          <p:cNvSpPr>
            <a:spLocks noGrp="1"/>
          </p:cNvSpPr>
          <p:nvPr>
            <p:ph type="sldNum" sz="quarter" idx="12"/>
          </p:nvPr>
        </p:nvSpPr>
        <p:spPr/>
        <p:txBody>
          <a:bodyPr/>
          <a:lstStyle/>
          <a:p>
            <a:fld id="{FC749032-2A07-4AE8-BA90-74324CAE0C87}" type="slidenum">
              <a:rPr lang="en-US" altLang="zh-TW" smtClean="0"/>
              <a:pPr/>
              <a:t>25</a:t>
            </a:fld>
            <a:endParaRPr lang="en-US" altLang="en-US" dirty="0"/>
          </a:p>
        </p:txBody>
      </p:sp>
      <p:sp>
        <p:nvSpPr>
          <p:cNvPr id="5" name="矩形 4">
            <a:extLst>
              <a:ext uri="{FF2B5EF4-FFF2-40B4-BE49-F238E27FC236}">
                <a16:creationId xmlns:a16="http://schemas.microsoft.com/office/drawing/2014/main" id="{25F1BDD1-4550-4B8E-B762-31FBE194CDE3}"/>
              </a:ext>
            </a:extLst>
          </p:cNvPr>
          <p:cNvSpPr/>
          <p:nvPr/>
        </p:nvSpPr>
        <p:spPr>
          <a:xfrm>
            <a:off x="1341120" y="2031882"/>
            <a:ext cx="3612859" cy="1569660"/>
          </a:xfrm>
          <a:prstGeom prst="rect">
            <a:avLst/>
          </a:prstGeom>
        </p:spPr>
        <p:txBody>
          <a:bodyPr wrap="square">
            <a:spAutoFit/>
          </a:bodyPr>
          <a:lstStyle/>
          <a:p>
            <a:r>
              <a:rPr lang="en-US" altLang="zh-TW" sz="2400" dirty="0">
                <a:solidFill>
                  <a:srgbClr val="000000"/>
                </a:solidFill>
                <a:latin typeface="Franklin Gothic Demi Cond" panose="020B0706030402020204" pitchFamily="34" charset="0"/>
              </a:rPr>
              <a:t>int **a=new int*[3]; </a:t>
            </a:r>
          </a:p>
          <a:p>
            <a:r>
              <a:rPr lang="en-US" altLang="zh-TW" sz="2400" dirty="0">
                <a:solidFill>
                  <a:srgbClr val="000000"/>
                </a:solidFill>
                <a:latin typeface="Franklin Gothic Demi Cond" panose="020B0706030402020204" pitchFamily="34" charset="0"/>
              </a:rPr>
              <a:t>for(int </a:t>
            </a:r>
            <a:r>
              <a:rPr lang="en-US" altLang="zh-TW" sz="2400" dirty="0" err="1">
                <a:solidFill>
                  <a:srgbClr val="000000"/>
                </a:solidFill>
                <a:latin typeface="Franklin Gothic Demi Cond" panose="020B0706030402020204" pitchFamily="34" charset="0"/>
              </a:rPr>
              <a:t>i</a:t>
            </a:r>
            <a:r>
              <a:rPr lang="en-US" altLang="zh-TW" sz="2400" dirty="0">
                <a:solidFill>
                  <a:srgbClr val="000000"/>
                </a:solidFill>
                <a:latin typeface="Franklin Gothic Demi Cond" panose="020B0706030402020204" pitchFamily="34" charset="0"/>
              </a:rPr>
              <a:t>=0;i&lt;3;i++){ </a:t>
            </a:r>
          </a:p>
          <a:p>
            <a:r>
              <a:rPr lang="en-US" altLang="zh-TW" sz="2400" dirty="0">
                <a:solidFill>
                  <a:srgbClr val="000000"/>
                </a:solidFill>
                <a:latin typeface="Franklin Gothic Demi Cond" panose="020B0706030402020204" pitchFamily="34" charset="0"/>
              </a:rPr>
              <a:t>	a[</a:t>
            </a:r>
            <a:r>
              <a:rPr lang="en-US" altLang="zh-TW" sz="2400" dirty="0" err="1">
                <a:solidFill>
                  <a:srgbClr val="000000"/>
                </a:solidFill>
                <a:latin typeface="Franklin Gothic Demi Cond" panose="020B0706030402020204" pitchFamily="34" charset="0"/>
              </a:rPr>
              <a:t>i</a:t>
            </a:r>
            <a:r>
              <a:rPr lang="en-US" altLang="zh-TW" sz="2400" dirty="0">
                <a:solidFill>
                  <a:srgbClr val="000000"/>
                </a:solidFill>
                <a:latin typeface="Franklin Gothic Demi Cond" panose="020B0706030402020204" pitchFamily="34" charset="0"/>
              </a:rPr>
              <a:t>]=new int[4]; </a:t>
            </a:r>
          </a:p>
          <a:p>
            <a:r>
              <a:rPr lang="en-US" altLang="zh-TW" sz="2400" dirty="0">
                <a:solidFill>
                  <a:srgbClr val="000000"/>
                </a:solidFill>
                <a:latin typeface="Franklin Gothic Demi Cond" panose="020B0706030402020204" pitchFamily="34" charset="0"/>
              </a:rPr>
              <a:t>} </a:t>
            </a:r>
            <a:endParaRPr lang="zh-TW" altLang="en-US" sz="2400" dirty="0">
              <a:latin typeface="Franklin Gothic Demi Cond" panose="020B0706030402020204" pitchFamily="34" charset="0"/>
            </a:endParaRPr>
          </a:p>
        </p:txBody>
      </p:sp>
    </p:spTree>
    <p:extLst>
      <p:ext uri="{BB962C8B-B14F-4D97-AF65-F5344CB8AC3E}">
        <p14:creationId xmlns:p14="http://schemas.microsoft.com/office/powerpoint/2010/main" val="420556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41D36-E633-4D92-8C8B-FCD76FA786E2}"/>
              </a:ext>
            </a:extLst>
          </p:cNvPr>
          <p:cNvSpPr>
            <a:spLocks noGrp="1"/>
          </p:cNvSpPr>
          <p:nvPr>
            <p:ph type="title"/>
          </p:nvPr>
        </p:nvSpPr>
        <p:spPr/>
        <p:txBody>
          <a:bodyPr>
            <a:normAutofit/>
          </a:bodyPr>
          <a:lstStyle/>
          <a:p>
            <a:r>
              <a:rPr lang="en-US" altLang="zh-TW" sz="3600" dirty="0"/>
              <a:t>Question 12</a:t>
            </a:r>
            <a:endParaRPr lang="zh-TW" altLang="en-US" sz="3200" dirty="0"/>
          </a:p>
        </p:txBody>
      </p:sp>
      <p:sp>
        <p:nvSpPr>
          <p:cNvPr id="3" name="內容版面配置區 2">
            <a:extLst>
              <a:ext uri="{FF2B5EF4-FFF2-40B4-BE49-F238E27FC236}">
                <a16:creationId xmlns:a16="http://schemas.microsoft.com/office/drawing/2014/main" id="{D1F58F12-018F-46E8-8DE5-1C0DD01607E7}"/>
              </a:ext>
            </a:extLst>
          </p:cNvPr>
          <p:cNvSpPr>
            <a:spLocks noGrp="1"/>
          </p:cNvSpPr>
          <p:nvPr>
            <p:ph idx="1"/>
          </p:nvPr>
        </p:nvSpPr>
        <p:spPr/>
        <p:txBody>
          <a:bodyPr>
            <a:normAutofit/>
          </a:bodyPr>
          <a:lstStyle/>
          <a:p>
            <a:r>
              <a:rPr lang="en-US" altLang="zh-TW" sz="2400" dirty="0"/>
              <a:t>Write down your code to delete the 2-dimensional array created by using “delete” : (Dynamic Memory Allocation in C++)</a:t>
            </a:r>
            <a:endParaRPr lang="zh-TW" altLang="zh-TW" dirty="0"/>
          </a:p>
          <a:p>
            <a:endParaRPr lang="zh-TW" altLang="en-US" sz="2400" dirty="0"/>
          </a:p>
        </p:txBody>
      </p:sp>
      <p:sp>
        <p:nvSpPr>
          <p:cNvPr id="4" name="投影片編號版面配置區 3">
            <a:extLst>
              <a:ext uri="{FF2B5EF4-FFF2-40B4-BE49-F238E27FC236}">
                <a16:creationId xmlns:a16="http://schemas.microsoft.com/office/drawing/2014/main" id="{3FD961A2-FC70-4DEE-A782-C027CF358E1E}"/>
              </a:ext>
            </a:extLst>
          </p:cNvPr>
          <p:cNvSpPr>
            <a:spLocks noGrp="1"/>
          </p:cNvSpPr>
          <p:nvPr>
            <p:ph type="sldNum" sz="quarter" idx="12"/>
          </p:nvPr>
        </p:nvSpPr>
        <p:spPr/>
        <p:txBody>
          <a:bodyPr/>
          <a:lstStyle/>
          <a:p>
            <a:fld id="{FC749032-2A07-4AE8-BA90-74324CAE0C87}" type="slidenum">
              <a:rPr lang="en-US" altLang="zh-TW" smtClean="0"/>
              <a:pPr/>
              <a:t>26</a:t>
            </a:fld>
            <a:endParaRPr lang="en-US" altLang="en-US" dirty="0"/>
          </a:p>
        </p:txBody>
      </p:sp>
    </p:spTree>
    <p:extLst>
      <p:ext uri="{BB962C8B-B14F-4D97-AF65-F5344CB8AC3E}">
        <p14:creationId xmlns:p14="http://schemas.microsoft.com/office/powerpoint/2010/main" val="381955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C6359-C11C-46E7-8FB0-F71BDA495298}"/>
              </a:ext>
            </a:extLst>
          </p:cNvPr>
          <p:cNvSpPr>
            <a:spLocks noGrp="1"/>
          </p:cNvSpPr>
          <p:nvPr>
            <p:ph type="title"/>
          </p:nvPr>
        </p:nvSpPr>
        <p:spPr/>
        <p:txBody>
          <a:bodyPr>
            <a:normAutofit/>
          </a:bodyPr>
          <a:lstStyle/>
          <a:p>
            <a:r>
              <a:rPr lang="en-US" altLang="zh-TW" sz="3600" dirty="0"/>
              <a:t>Ans: Question 12 </a:t>
            </a:r>
            <a:endParaRPr lang="zh-TW" altLang="en-US" sz="3200" dirty="0"/>
          </a:p>
        </p:txBody>
      </p:sp>
      <p:sp>
        <p:nvSpPr>
          <p:cNvPr id="4" name="投影片編號版面配置區 3">
            <a:extLst>
              <a:ext uri="{FF2B5EF4-FFF2-40B4-BE49-F238E27FC236}">
                <a16:creationId xmlns:a16="http://schemas.microsoft.com/office/drawing/2014/main" id="{ECE53C64-FA14-46F0-B7DB-04EC5C24C6BA}"/>
              </a:ext>
            </a:extLst>
          </p:cNvPr>
          <p:cNvSpPr>
            <a:spLocks noGrp="1"/>
          </p:cNvSpPr>
          <p:nvPr>
            <p:ph type="sldNum" sz="quarter" idx="12"/>
          </p:nvPr>
        </p:nvSpPr>
        <p:spPr/>
        <p:txBody>
          <a:bodyPr/>
          <a:lstStyle/>
          <a:p>
            <a:fld id="{FC749032-2A07-4AE8-BA90-74324CAE0C87}" type="slidenum">
              <a:rPr lang="en-US" altLang="zh-TW" smtClean="0"/>
              <a:pPr/>
              <a:t>27</a:t>
            </a:fld>
            <a:endParaRPr lang="en-US" altLang="en-US" dirty="0"/>
          </a:p>
        </p:txBody>
      </p:sp>
      <p:sp>
        <p:nvSpPr>
          <p:cNvPr id="5" name="矩形 4">
            <a:extLst>
              <a:ext uri="{FF2B5EF4-FFF2-40B4-BE49-F238E27FC236}">
                <a16:creationId xmlns:a16="http://schemas.microsoft.com/office/drawing/2014/main" id="{F0B3D829-ACE2-4678-A663-9675AFC9F84E}"/>
              </a:ext>
            </a:extLst>
          </p:cNvPr>
          <p:cNvSpPr/>
          <p:nvPr/>
        </p:nvSpPr>
        <p:spPr>
          <a:xfrm>
            <a:off x="1341120" y="1777237"/>
            <a:ext cx="6096000" cy="3693319"/>
          </a:xfrm>
          <a:prstGeom prst="rect">
            <a:avLst/>
          </a:prstGeom>
        </p:spPr>
        <p:txBody>
          <a:bodyPr>
            <a:spAutoFit/>
          </a:bodyPr>
          <a:lstStyle/>
          <a:p>
            <a:r>
              <a:rPr lang="en-US" altLang="zh-TW" dirty="0">
                <a:latin typeface="Franklin Gothic Demi Cond" panose="020B0706030402020204" pitchFamily="34" charset="0"/>
              </a:rPr>
              <a:t>int **array;</a:t>
            </a:r>
          </a:p>
          <a:p>
            <a:r>
              <a:rPr lang="en-US" altLang="zh-TW" dirty="0">
                <a:latin typeface="Franklin Gothic Demi Cond" panose="020B0706030402020204" pitchFamily="34" charset="0"/>
              </a:rPr>
              <a:t>array = new int* [size];</a:t>
            </a:r>
          </a:p>
          <a:p>
            <a:endParaRPr lang="en-US" altLang="zh-TW" dirty="0">
              <a:latin typeface="Franklin Gothic Demi Cond" panose="020B0706030402020204" pitchFamily="34" charset="0"/>
            </a:endParaRPr>
          </a:p>
          <a:p>
            <a:r>
              <a:rPr lang="en-US" altLang="zh-TW" dirty="0">
                <a:latin typeface="Franklin Gothic Demi Cond" panose="020B0706030402020204" pitchFamily="34" charset="0"/>
              </a:rPr>
              <a:t>for (int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 0;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&lt; size;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array[</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 new int [K];</a:t>
            </a:r>
          </a:p>
          <a:p>
            <a:endParaRPr lang="en-US" altLang="zh-TW" dirty="0">
              <a:latin typeface="Franklin Gothic Demi Cond" panose="020B0706030402020204" pitchFamily="34" charset="0"/>
            </a:endParaRPr>
          </a:p>
          <a:p>
            <a:r>
              <a:rPr lang="en-US" altLang="zh-TW" dirty="0">
                <a:latin typeface="Franklin Gothic Demi Cond" panose="020B0706030402020204" pitchFamily="34" charset="0"/>
              </a:rPr>
              <a:t>for (int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 0;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&lt; size;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for (int j = 0; j &lt; K; </a:t>
            </a:r>
            <a:r>
              <a:rPr lang="en-US" altLang="zh-TW" dirty="0" err="1">
                <a:latin typeface="Franklin Gothic Demi Cond" panose="020B0706030402020204" pitchFamily="34" charset="0"/>
              </a:rPr>
              <a:t>j++</a:t>
            </a:r>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array[</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][j] = -1;</a:t>
            </a:r>
          </a:p>
          <a:p>
            <a:endParaRPr lang="en-US" altLang="zh-TW" dirty="0">
              <a:latin typeface="Franklin Gothic Demi Cond" panose="020B0706030402020204" pitchFamily="34" charset="0"/>
            </a:endParaRPr>
          </a:p>
          <a:p>
            <a:r>
              <a:rPr lang="en-US" altLang="zh-TW" dirty="0">
                <a:latin typeface="Franklin Gothic Demi Cond" panose="020B0706030402020204" pitchFamily="34" charset="0"/>
              </a:rPr>
              <a:t>for (int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 0;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&lt; size; </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delete [] array[</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a:t>
            </a:r>
          </a:p>
          <a:p>
            <a:r>
              <a:rPr lang="en-US" altLang="zh-TW" dirty="0">
                <a:latin typeface="Franklin Gothic Demi Cond" panose="020B0706030402020204" pitchFamily="34" charset="0"/>
              </a:rPr>
              <a:t>}</a:t>
            </a:r>
          </a:p>
        </p:txBody>
      </p:sp>
    </p:spTree>
    <p:extLst>
      <p:ext uri="{BB962C8B-B14F-4D97-AF65-F5344CB8AC3E}">
        <p14:creationId xmlns:p14="http://schemas.microsoft.com/office/powerpoint/2010/main" val="64191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D528C2-69E6-4D83-92E4-F3F0F5BA13D8}"/>
              </a:ext>
            </a:extLst>
          </p:cNvPr>
          <p:cNvSpPr>
            <a:spLocks noGrp="1"/>
          </p:cNvSpPr>
          <p:nvPr>
            <p:ph type="title"/>
          </p:nvPr>
        </p:nvSpPr>
        <p:spPr/>
        <p:txBody>
          <a:bodyPr>
            <a:normAutofit/>
          </a:bodyPr>
          <a:lstStyle/>
          <a:p>
            <a:r>
              <a:rPr lang="en-US" altLang="zh-TW" sz="3600" dirty="0"/>
              <a:t>Question 13</a:t>
            </a:r>
            <a:endParaRPr lang="zh-TW" altLang="en-US" sz="3600" dirty="0"/>
          </a:p>
        </p:txBody>
      </p:sp>
      <p:sp>
        <p:nvSpPr>
          <p:cNvPr id="3" name="內容版面配置區 2">
            <a:extLst>
              <a:ext uri="{FF2B5EF4-FFF2-40B4-BE49-F238E27FC236}">
                <a16:creationId xmlns:a16="http://schemas.microsoft.com/office/drawing/2014/main" id="{C3EF58D0-F55E-4B28-AED1-A49FD85834F7}"/>
              </a:ext>
            </a:extLst>
          </p:cNvPr>
          <p:cNvSpPr>
            <a:spLocks noGrp="1"/>
          </p:cNvSpPr>
          <p:nvPr>
            <p:ph idx="1"/>
          </p:nvPr>
        </p:nvSpPr>
        <p:spPr/>
        <p:txBody>
          <a:bodyPr/>
          <a:lstStyle/>
          <a:p>
            <a:r>
              <a:rPr lang="en-US" altLang="zh-TW" sz="2400" dirty="0"/>
              <a:t>Which line will cause error? What is the reason? How to fix it? (Constructor) (The only place which you can modify is the first line in public section of class Student)</a:t>
            </a:r>
          </a:p>
          <a:p>
            <a:pPr marL="34290" indent="0">
              <a:buNone/>
            </a:pPr>
            <a:endParaRPr lang="zh-TW" altLang="en-US" dirty="0"/>
          </a:p>
        </p:txBody>
      </p:sp>
      <p:sp>
        <p:nvSpPr>
          <p:cNvPr id="4" name="投影片編號版面配置區 3">
            <a:extLst>
              <a:ext uri="{FF2B5EF4-FFF2-40B4-BE49-F238E27FC236}">
                <a16:creationId xmlns:a16="http://schemas.microsoft.com/office/drawing/2014/main" id="{1FC8ACD7-DF1A-494A-9034-C85AE55F79D2}"/>
              </a:ext>
            </a:extLst>
          </p:cNvPr>
          <p:cNvSpPr>
            <a:spLocks noGrp="1"/>
          </p:cNvSpPr>
          <p:nvPr>
            <p:ph type="sldNum" sz="quarter" idx="12"/>
          </p:nvPr>
        </p:nvSpPr>
        <p:spPr/>
        <p:txBody>
          <a:bodyPr/>
          <a:lstStyle/>
          <a:p>
            <a:fld id="{FC749032-2A07-4AE8-BA90-74324CAE0C87}" type="slidenum">
              <a:rPr lang="en-US" altLang="zh-TW" smtClean="0"/>
              <a:pPr/>
              <a:t>28</a:t>
            </a:fld>
            <a:endParaRPr lang="en-US" altLang="en-US" dirty="0"/>
          </a:p>
        </p:txBody>
      </p:sp>
      <p:sp>
        <p:nvSpPr>
          <p:cNvPr id="5" name="矩形 4">
            <a:extLst>
              <a:ext uri="{FF2B5EF4-FFF2-40B4-BE49-F238E27FC236}">
                <a16:creationId xmlns:a16="http://schemas.microsoft.com/office/drawing/2014/main" id="{858FF06F-3683-4D6A-B09A-6CABDF6131EA}"/>
              </a:ext>
            </a:extLst>
          </p:cNvPr>
          <p:cNvSpPr/>
          <p:nvPr/>
        </p:nvSpPr>
        <p:spPr>
          <a:xfrm>
            <a:off x="1244367" y="3091430"/>
            <a:ext cx="4851633" cy="3139321"/>
          </a:xfrm>
          <a:prstGeom prst="rect">
            <a:avLst/>
          </a:prstGeom>
        </p:spPr>
        <p:txBody>
          <a:bodyPr wrap="square">
            <a:spAutoFit/>
          </a:bodyPr>
          <a:lstStyle/>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class Student{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Student(int h, int w):height(h),weight(w){};</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Student(const Student&amp; _</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src</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height = _</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src.height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weight = _</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src.weight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private:</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int height;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int weight;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4572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p:txBody>
      </p:sp>
      <p:sp>
        <p:nvSpPr>
          <p:cNvPr id="6" name="矩形 5">
            <a:extLst>
              <a:ext uri="{FF2B5EF4-FFF2-40B4-BE49-F238E27FC236}">
                <a16:creationId xmlns:a16="http://schemas.microsoft.com/office/drawing/2014/main" id="{260E16DE-6C0F-4775-8122-4EE73944DC8B}"/>
              </a:ext>
            </a:extLst>
          </p:cNvPr>
          <p:cNvSpPr/>
          <p:nvPr/>
        </p:nvSpPr>
        <p:spPr>
          <a:xfrm>
            <a:off x="6192753" y="3088604"/>
            <a:ext cx="6096000" cy="1754326"/>
          </a:xfrm>
          <a:prstGeom prst="rect">
            <a:avLst/>
          </a:prstGeom>
        </p:spPr>
        <p:txBody>
          <a:bodyPr>
            <a:spAutoFit/>
          </a:bodyPr>
          <a:lstStyle/>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int main(){</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Student s(170, 60);</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Student w;</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Student t(s);</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return 0;</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3048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9055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0B984E-54D9-404B-877B-43035AAEA8EB}"/>
              </a:ext>
            </a:extLst>
          </p:cNvPr>
          <p:cNvSpPr>
            <a:spLocks noGrp="1"/>
          </p:cNvSpPr>
          <p:nvPr>
            <p:ph type="title"/>
          </p:nvPr>
        </p:nvSpPr>
        <p:spPr/>
        <p:txBody>
          <a:bodyPr>
            <a:normAutofit/>
          </a:bodyPr>
          <a:lstStyle/>
          <a:p>
            <a:r>
              <a:rPr lang="en-US" altLang="zh-TW" sz="3600" dirty="0"/>
              <a:t>Ans: Question 13 </a:t>
            </a:r>
            <a:endParaRPr lang="zh-TW" altLang="en-US" sz="3600" dirty="0"/>
          </a:p>
        </p:txBody>
      </p:sp>
      <p:sp>
        <p:nvSpPr>
          <p:cNvPr id="3" name="內容版面配置區 2">
            <a:extLst>
              <a:ext uri="{FF2B5EF4-FFF2-40B4-BE49-F238E27FC236}">
                <a16:creationId xmlns:a16="http://schemas.microsoft.com/office/drawing/2014/main" id="{8C7A3166-6808-4BA2-816D-41D63779CC4F}"/>
              </a:ext>
            </a:extLst>
          </p:cNvPr>
          <p:cNvSpPr>
            <a:spLocks noGrp="1"/>
          </p:cNvSpPr>
          <p:nvPr>
            <p:ph idx="1"/>
          </p:nvPr>
        </p:nvSpPr>
        <p:spPr/>
        <p:txBody>
          <a:bodyPr>
            <a:normAutofit/>
          </a:bodyPr>
          <a:lstStyle/>
          <a:p>
            <a:r>
              <a:rPr lang="zh-TW" altLang="en-US" sz="2400" dirty="0"/>
              <a:t>宣告</a:t>
            </a:r>
            <a:r>
              <a:rPr lang="en-US" altLang="zh-TW" sz="2400" dirty="0"/>
              <a:t>student w </a:t>
            </a:r>
            <a:r>
              <a:rPr lang="zh-TW" altLang="en-US" sz="2400" dirty="0"/>
              <a:t>會出現錯誤，因為沒有匹配的建構函式可以呼叫，為解決這種狀況，可以替第一個建構函式中的</a:t>
            </a:r>
            <a:r>
              <a:rPr lang="en-US" altLang="zh-TW" sz="2400" dirty="0"/>
              <a:t>h </a:t>
            </a:r>
            <a:r>
              <a:rPr lang="zh-TW" altLang="en-US" sz="2400" dirty="0"/>
              <a:t>和</a:t>
            </a:r>
            <a:r>
              <a:rPr lang="en-US" altLang="zh-TW" sz="2400" dirty="0"/>
              <a:t>w </a:t>
            </a:r>
            <a:r>
              <a:rPr lang="zh-TW" altLang="en-US" sz="2400" dirty="0"/>
              <a:t>加上初始值以解決這個問題。</a:t>
            </a:r>
            <a:endParaRPr lang="en-US" altLang="zh-TW" sz="2400" dirty="0"/>
          </a:p>
          <a:p>
            <a:pPr marL="34290" indent="0">
              <a:buNone/>
            </a:pPr>
            <a:r>
              <a:rPr lang="en-US" altLang="zh-TW" sz="2400" dirty="0"/>
              <a:t>	</a:t>
            </a:r>
            <a:endParaRPr lang="zh-TW" altLang="en-US" sz="2400" dirty="0"/>
          </a:p>
        </p:txBody>
      </p:sp>
      <p:sp>
        <p:nvSpPr>
          <p:cNvPr id="4" name="投影片編號版面配置區 3">
            <a:extLst>
              <a:ext uri="{FF2B5EF4-FFF2-40B4-BE49-F238E27FC236}">
                <a16:creationId xmlns:a16="http://schemas.microsoft.com/office/drawing/2014/main" id="{C308A1FE-3179-4348-9954-FF9043EE6496}"/>
              </a:ext>
            </a:extLst>
          </p:cNvPr>
          <p:cNvSpPr>
            <a:spLocks noGrp="1"/>
          </p:cNvSpPr>
          <p:nvPr>
            <p:ph type="sldNum" sz="quarter" idx="12"/>
          </p:nvPr>
        </p:nvSpPr>
        <p:spPr/>
        <p:txBody>
          <a:bodyPr/>
          <a:lstStyle/>
          <a:p>
            <a:fld id="{FC749032-2A07-4AE8-BA90-74324CAE0C87}" type="slidenum">
              <a:rPr lang="en-US" altLang="zh-TW" smtClean="0"/>
              <a:pPr/>
              <a:t>29</a:t>
            </a:fld>
            <a:endParaRPr lang="en-US" altLang="en-US" dirty="0"/>
          </a:p>
        </p:txBody>
      </p:sp>
      <p:sp>
        <p:nvSpPr>
          <p:cNvPr id="5" name="矩形 4">
            <a:extLst>
              <a:ext uri="{FF2B5EF4-FFF2-40B4-BE49-F238E27FC236}">
                <a16:creationId xmlns:a16="http://schemas.microsoft.com/office/drawing/2014/main" id="{12773F3F-3949-4D56-B093-FA8ECE31907A}"/>
              </a:ext>
            </a:extLst>
          </p:cNvPr>
          <p:cNvSpPr/>
          <p:nvPr/>
        </p:nvSpPr>
        <p:spPr>
          <a:xfrm>
            <a:off x="1633586" y="3049182"/>
            <a:ext cx="4366195" cy="369332"/>
          </a:xfrm>
          <a:prstGeom prst="rect">
            <a:avLst/>
          </a:prstGeom>
        </p:spPr>
        <p:txBody>
          <a:bodyPr wrap="none">
            <a:spAutoFit/>
          </a:bodyPr>
          <a:lstStyle/>
          <a:p>
            <a:r>
              <a:rPr lang="en-US" altLang="zh-TW" dirty="0">
                <a:solidFill>
                  <a:srgbClr val="000000"/>
                </a:solidFill>
                <a:latin typeface="Franklin Gothic Demi Cond" panose="020B0706030402020204" pitchFamily="34" charset="0"/>
              </a:rPr>
              <a:t>student(int h=0,int w=0):height(h),weight(w){} </a:t>
            </a:r>
            <a:endParaRPr lang="zh-TW" altLang="en-US" dirty="0">
              <a:latin typeface="Franklin Gothic Demi Cond" panose="020B0706030402020204" pitchFamily="34" charset="0"/>
            </a:endParaRPr>
          </a:p>
        </p:txBody>
      </p:sp>
    </p:spTree>
    <p:extLst>
      <p:ext uri="{BB962C8B-B14F-4D97-AF65-F5344CB8AC3E}">
        <p14:creationId xmlns:p14="http://schemas.microsoft.com/office/powerpoint/2010/main" val="97366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85C9B4-94FE-48D4-A275-6ACD8793B1F5}"/>
              </a:ext>
            </a:extLst>
          </p:cNvPr>
          <p:cNvSpPr>
            <a:spLocks noGrp="1"/>
          </p:cNvSpPr>
          <p:nvPr>
            <p:ph type="title"/>
          </p:nvPr>
        </p:nvSpPr>
        <p:spPr/>
        <p:txBody>
          <a:bodyPr>
            <a:normAutofit/>
          </a:bodyPr>
          <a:lstStyle/>
          <a:p>
            <a:r>
              <a:rPr lang="en-US" altLang="zh-TW" sz="3600" dirty="0"/>
              <a:t>Ans: Question 1</a:t>
            </a:r>
            <a:endParaRPr lang="zh-TW" altLang="en-US" sz="3200" dirty="0"/>
          </a:p>
        </p:txBody>
      </p:sp>
      <p:sp>
        <p:nvSpPr>
          <p:cNvPr id="3" name="內容版面配置區 2">
            <a:extLst>
              <a:ext uri="{FF2B5EF4-FFF2-40B4-BE49-F238E27FC236}">
                <a16:creationId xmlns:a16="http://schemas.microsoft.com/office/drawing/2014/main" id="{5786D21F-95D5-4B0C-A4D8-CE3DEB33DB48}"/>
              </a:ext>
            </a:extLst>
          </p:cNvPr>
          <p:cNvSpPr>
            <a:spLocks noGrp="1"/>
          </p:cNvSpPr>
          <p:nvPr>
            <p:ph idx="1"/>
          </p:nvPr>
        </p:nvSpPr>
        <p:spPr/>
        <p:txBody>
          <a:bodyPr>
            <a:normAutofit/>
          </a:bodyPr>
          <a:lstStyle/>
          <a:p>
            <a:r>
              <a:rPr lang="en-US" altLang="zh-TW" sz="2400" dirty="0" err="1"/>
              <a:t>mazda</a:t>
            </a:r>
            <a:r>
              <a:rPr lang="zh-TW" altLang="en-US" sz="2400" dirty="0"/>
              <a:t>是在函數中宣告的，因此當</a:t>
            </a:r>
            <a:r>
              <a:rPr lang="en-US" altLang="zh-TW" sz="2400" dirty="0"/>
              <a:t>return</a:t>
            </a:r>
            <a:r>
              <a:rPr lang="zh-TW" altLang="en-US" sz="2400" dirty="0"/>
              <a:t>時，變數 </a:t>
            </a:r>
            <a:r>
              <a:rPr lang="en-US" altLang="zh-TW" sz="2400" dirty="0" err="1"/>
              <a:t>mazda</a:t>
            </a:r>
            <a:r>
              <a:rPr lang="zh-TW" altLang="en-US" sz="2400" dirty="0"/>
              <a:t>隨即消失，自然 無法傳出位置，只會</a:t>
            </a:r>
            <a:r>
              <a:rPr lang="en-US" altLang="zh-TW" sz="2400" dirty="0"/>
              <a:t>0x0(NULL)</a:t>
            </a:r>
            <a:r>
              <a:rPr lang="zh-TW" altLang="en-US" sz="2400" dirty="0"/>
              <a:t>。</a:t>
            </a:r>
            <a:endParaRPr lang="en-US" altLang="zh-TW" sz="2400" dirty="0"/>
          </a:p>
        </p:txBody>
      </p:sp>
      <p:sp>
        <p:nvSpPr>
          <p:cNvPr id="4" name="投影片編號版面配置區 3">
            <a:extLst>
              <a:ext uri="{FF2B5EF4-FFF2-40B4-BE49-F238E27FC236}">
                <a16:creationId xmlns:a16="http://schemas.microsoft.com/office/drawing/2014/main" id="{53D22E02-0B92-42EF-B927-7A78BCE79A05}"/>
              </a:ext>
            </a:extLst>
          </p:cNvPr>
          <p:cNvSpPr>
            <a:spLocks noGrp="1"/>
          </p:cNvSpPr>
          <p:nvPr>
            <p:ph type="sldNum" sz="quarter" idx="12"/>
          </p:nvPr>
        </p:nvSpPr>
        <p:spPr/>
        <p:txBody>
          <a:bodyPr/>
          <a:lstStyle/>
          <a:p>
            <a:fld id="{FC749032-2A07-4AE8-BA90-74324CAE0C87}" type="slidenum">
              <a:rPr lang="en-US" altLang="zh-TW" smtClean="0"/>
              <a:pPr/>
              <a:t>3</a:t>
            </a:fld>
            <a:endParaRPr lang="en-US" altLang="en-US" dirty="0"/>
          </a:p>
        </p:txBody>
      </p:sp>
    </p:spTree>
    <p:extLst>
      <p:ext uri="{BB962C8B-B14F-4D97-AF65-F5344CB8AC3E}">
        <p14:creationId xmlns:p14="http://schemas.microsoft.com/office/powerpoint/2010/main" val="89054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14</a:t>
            </a:r>
            <a:endParaRPr lang="zh-TW" altLang="en-US" sz="3200" dirty="0"/>
          </a:p>
        </p:txBody>
      </p:sp>
      <p:sp>
        <p:nvSpPr>
          <p:cNvPr id="3" name="內容版面配置區 2">
            <a:extLst>
              <a:ext uri="{FF2B5EF4-FFF2-40B4-BE49-F238E27FC236}">
                <a16:creationId xmlns:a16="http://schemas.microsoft.com/office/drawing/2014/main" id="{C139EB59-F7EA-44E5-9C88-6B5E15D0DA24}"/>
              </a:ext>
            </a:extLst>
          </p:cNvPr>
          <p:cNvSpPr>
            <a:spLocks noGrp="1"/>
          </p:cNvSpPr>
          <p:nvPr>
            <p:ph idx="1"/>
          </p:nvPr>
        </p:nvSpPr>
        <p:spPr/>
        <p:txBody>
          <a:bodyPr/>
          <a:lstStyle/>
          <a:p>
            <a:r>
              <a:rPr lang="en-US" altLang="zh-TW" sz="2400" dirty="0"/>
              <a:t> To make the output be 1 to 5, insert your answer on the red line.</a:t>
            </a:r>
            <a:endParaRPr lang="zh-TW" altLang="zh-TW" sz="2400" dirty="0"/>
          </a:p>
          <a:p>
            <a:pPr marL="34290" indent="0">
              <a:buNone/>
            </a:pPr>
            <a:endParaRPr lang="zh-TW" altLang="en-US" dirty="0"/>
          </a:p>
        </p:txBody>
      </p:sp>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30</a:t>
            </a:fld>
            <a:endParaRPr lang="en-US" altLang="en-US" dirty="0"/>
          </a:p>
        </p:txBody>
      </p:sp>
      <p:sp>
        <p:nvSpPr>
          <p:cNvPr id="5" name="矩形 4">
            <a:extLst>
              <a:ext uri="{FF2B5EF4-FFF2-40B4-BE49-F238E27FC236}">
                <a16:creationId xmlns:a16="http://schemas.microsoft.com/office/drawing/2014/main" id="{299E8E06-5D25-4A9E-BD99-7D6E6D804985}"/>
              </a:ext>
            </a:extLst>
          </p:cNvPr>
          <p:cNvSpPr/>
          <p:nvPr/>
        </p:nvSpPr>
        <p:spPr>
          <a:xfrm>
            <a:off x="1915486" y="2236357"/>
            <a:ext cx="6096000" cy="3970318"/>
          </a:xfrm>
          <a:prstGeom prst="rect">
            <a:avLst/>
          </a:prstGeom>
        </p:spPr>
        <p:txBody>
          <a:bodyPr>
            <a:spAutoFit/>
          </a:bodyPr>
          <a:lstStyle/>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class A{</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A(){</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a:solidFill>
                  <a:srgbClr val="FF0000"/>
                </a:solidFill>
                <a:latin typeface="Franklin Gothic Demi Cond" panose="020B0706030402020204" pitchFamily="34" charset="0"/>
                <a:ea typeface="新細明體" panose="02020500000000000000" pitchFamily="18" charset="-120"/>
                <a:cs typeface="Calibri" panose="020F0502020204030204" pitchFamily="34" charset="0"/>
              </a:rPr>
              <a:t>__</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~A(){</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a:solidFill>
                  <a:srgbClr val="FF0000"/>
                </a:solidFill>
                <a:latin typeface="Franklin Gothic Demi Cond" panose="020B0706030402020204" pitchFamily="34" charset="0"/>
                <a:ea typeface="新細明體" panose="02020500000000000000" pitchFamily="18" charset="-120"/>
                <a:cs typeface="Calibri" panose="020F0502020204030204" pitchFamily="34" charset="0"/>
              </a:rPr>
              <a:t>__</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class B: public A{</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B(){</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a:solidFill>
                  <a:srgbClr val="FF0000"/>
                </a:solidFill>
                <a:latin typeface="Franklin Gothic Demi Cond" panose="020B0706030402020204" pitchFamily="34" charset="0"/>
                <a:ea typeface="新細明體" panose="02020500000000000000" pitchFamily="18" charset="-120"/>
                <a:cs typeface="Calibri" panose="020F0502020204030204" pitchFamily="34" charset="0"/>
              </a:rPr>
              <a:t>__</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~B(){</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a:solidFill>
                  <a:srgbClr val="FF0000"/>
                </a:solidFill>
                <a:latin typeface="Franklin Gothic Demi Cond" panose="020B0706030402020204" pitchFamily="34" charset="0"/>
                <a:ea typeface="新細明體" panose="02020500000000000000" pitchFamily="18" charset="-120"/>
                <a:cs typeface="Calibri" panose="020F0502020204030204" pitchFamily="34" charset="0"/>
              </a:rPr>
              <a:t>__</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class C:public B{</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C(){</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a:solidFill>
                  <a:srgbClr val="FF0000"/>
                </a:solidFill>
                <a:latin typeface="Franklin Gothic Demi Cond" panose="020B0706030402020204" pitchFamily="34" charset="0"/>
                <a:ea typeface="新細明體" panose="02020500000000000000" pitchFamily="18" charset="-120"/>
                <a:cs typeface="Calibri" panose="020F0502020204030204" pitchFamily="34" charset="0"/>
              </a:rPr>
              <a:t>__</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"&lt;&lt;</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p:txBody>
      </p:sp>
      <p:sp>
        <p:nvSpPr>
          <p:cNvPr id="6" name="矩形 5">
            <a:extLst>
              <a:ext uri="{FF2B5EF4-FFF2-40B4-BE49-F238E27FC236}">
                <a16:creationId xmlns:a16="http://schemas.microsoft.com/office/drawing/2014/main" id="{54093890-E3A3-4E0B-9F10-B01AE31501F3}"/>
              </a:ext>
            </a:extLst>
          </p:cNvPr>
          <p:cNvSpPr/>
          <p:nvPr/>
        </p:nvSpPr>
        <p:spPr>
          <a:xfrm>
            <a:off x="6219038" y="2236357"/>
            <a:ext cx="2077674" cy="923330"/>
          </a:xfrm>
          <a:prstGeom prst="rect">
            <a:avLst/>
          </a:prstGeom>
        </p:spPr>
        <p:txBody>
          <a:bodyPr wrap="square">
            <a:spAutoFit/>
          </a:bodyPr>
          <a:lstStyle/>
          <a:p>
            <a:pPr marL="2286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int main(){</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marL="304800" indent="152400">
              <a:spcAft>
                <a:spcPts val="0"/>
              </a:spcAft>
            </a:pP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 </a:t>
            </a:r>
            <a:r>
              <a:rPr lang="en-US" altLang="zh-TW" kern="100" dirty="0" err="1">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c</a:t>
            </a:r>
            <a:r>
              <a:rPr lang="en-US" altLang="zh-TW" kern="100" dirty="0">
                <a:solidFill>
                  <a:srgbClr val="000000"/>
                </a:solidFill>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r>
              <a:rPr lang="en-US" altLang="zh-TW" dirty="0">
                <a:solidFill>
                  <a:srgbClr val="000000"/>
                </a:solidFill>
                <a:latin typeface="Franklin Gothic Demi Cond" panose="020B0706030402020204" pitchFamily="34" charset="0"/>
                <a:ea typeface="新細明體" panose="02020500000000000000" pitchFamily="18" charset="-120"/>
              </a:rPr>
              <a:t>     }</a:t>
            </a:r>
            <a:endParaRPr lang="zh-TW" altLang="en-US" dirty="0">
              <a:latin typeface="Franklin Gothic Demi Cond" panose="020B0706030402020204" pitchFamily="34" charset="0"/>
            </a:endParaRPr>
          </a:p>
        </p:txBody>
      </p:sp>
    </p:spTree>
    <p:extLst>
      <p:ext uri="{BB962C8B-B14F-4D97-AF65-F5344CB8AC3E}">
        <p14:creationId xmlns:p14="http://schemas.microsoft.com/office/powerpoint/2010/main" val="94993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Ans: Question 14</a:t>
            </a:r>
            <a:endParaRPr lang="zh-TW" altLang="en-US" sz="3600" dirty="0"/>
          </a:p>
        </p:txBody>
      </p:sp>
      <p:sp>
        <p:nvSpPr>
          <p:cNvPr id="3" name="內容版面配置區 2">
            <a:extLst>
              <a:ext uri="{FF2B5EF4-FFF2-40B4-BE49-F238E27FC236}">
                <a16:creationId xmlns:a16="http://schemas.microsoft.com/office/drawing/2014/main" id="{55E056B0-2EBA-457E-85FB-6E2DA0BB573D}"/>
              </a:ext>
            </a:extLst>
          </p:cNvPr>
          <p:cNvSpPr>
            <a:spLocks noGrp="1"/>
          </p:cNvSpPr>
          <p:nvPr>
            <p:ph idx="1"/>
          </p:nvPr>
        </p:nvSpPr>
        <p:spPr/>
        <p:txBody>
          <a:bodyPr>
            <a:normAutofit/>
          </a:bodyPr>
          <a:lstStyle/>
          <a:p>
            <a:r>
              <a:rPr lang="en-US" altLang="zh-TW" sz="2400" dirty="0"/>
              <a:t>Output:</a:t>
            </a:r>
          </a:p>
          <a:p>
            <a:pPr marL="274320" lvl="1" indent="0">
              <a:buNone/>
            </a:pPr>
            <a:r>
              <a:rPr lang="en-US" altLang="zh-TW" sz="2250" dirty="0"/>
              <a:t>1</a:t>
            </a:r>
          </a:p>
          <a:p>
            <a:pPr marL="274320" lvl="1" indent="0">
              <a:buNone/>
            </a:pPr>
            <a:r>
              <a:rPr lang="en-US" altLang="zh-TW" sz="2250" dirty="0"/>
              <a:t>5</a:t>
            </a:r>
          </a:p>
          <a:p>
            <a:pPr marL="274320" lvl="1" indent="0">
              <a:buNone/>
            </a:pPr>
            <a:r>
              <a:rPr lang="en-US" altLang="zh-TW" sz="2250" dirty="0"/>
              <a:t>2</a:t>
            </a:r>
          </a:p>
          <a:p>
            <a:pPr marL="274320" lvl="1" indent="0">
              <a:buNone/>
            </a:pPr>
            <a:r>
              <a:rPr lang="en-US" altLang="zh-TW" sz="2250" dirty="0"/>
              <a:t>4</a:t>
            </a:r>
          </a:p>
          <a:p>
            <a:pPr marL="274320" lvl="1" indent="0">
              <a:buNone/>
            </a:pPr>
            <a:r>
              <a:rPr lang="en-US" altLang="zh-TW" sz="2250" dirty="0"/>
              <a:t>3</a:t>
            </a:r>
            <a:endParaRPr lang="zh-TW" altLang="en-US" sz="2250" dirty="0"/>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31</a:t>
            </a:fld>
            <a:endParaRPr lang="en-US" altLang="en-US" dirty="0"/>
          </a:p>
        </p:txBody>
      </p:sp>
    </p:spTree>
    <p:extLst>
      <p:ext uri="{BB962C8B-B14F-4D97-AF65-F5344CB8AC3E}">
        <p14:creationId xmlns:p14="http://schemas.microsoft.com/office/powerpoint/2010/main" val="300248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5064D4-A39E-4223-AFAE-4412E0946819}"/>
              </a:ext>
            </a:extLst>
          </p:cNvPr>
          <p:cNvSpPr>
            <a:spLocks noGrp="1"/>
          </p:cNvSpPr>
          <p:nvPr>
            <p:ph type="title"/>
          </p:nvPr>
        </p:nvSpPr>
        <p:spPr/>
        <p:txBody>
          <a:bodyPr>
            <a:normAutofit/>
          </a:bodyPr>
          <a:lstStyle/>
          <a:p>
            <a:r>
              <a:rPr lang="en-US" altLang="zh-TW" sz="3600" dirty="0"/>
              <a:t>Question 2</a:t>
            </a:r>
            <a:endParaRPr lang="zh-TW" altLang="en-US" sz="3200" dirty="0"/>
          </a:p>
        </p:txBody>
      </p:sp>
      <p:sp>
        <p:nvSpPr>
          <p:cNvPr id="3" name="內容版面配置區 2">
            <a:extLst>
              <a:ext uri="{FF2B5EF4-FFF2-40B4-BE49-F238E27FC236}">
                <a16:creationId xmlns:a16="http://schemas.microsoft.com/office/drawing/2014/main" id="{28328A39-CBF5-4952-8E52-5BFDE01ECA72}"/>
              </a:ext>
            </a:extLst>
          </p:cNvPr>
          <p:cNvSpPr>
            <a:spLocks noGrp="1"/>
          </p:cNvSpPr>
          <p:nvPr>
            <p:ph idx="1"/>
          </p:nvPr>
        </p:nvSpPr>
        <p:spPr/>
        <p:txBody>
          <a:bodyPr>
            <a:normAutofit/>
          </a:bodyPr>
          <a:lstStyle/>
          <a:p>
            <a:r>
              <a:rPr lang="en-US" altLang="zh-TW" sz="2400" dirty="0"/>
              <a:t>Please show the output of the following code and explain what is going on</a:t>
            </a:r>
            <a:endParaRPr lang="zh-TW" altLang="en-US" sz="2400" dirty="0"/>
          </a:p>
        </p:txBody>
      </p:sp>
      <p:sp>
        <p:nvSpPr>
          <p:cNvPr id="4" name="投影片編號版面配置區 3">
            <a:extLst>
              <a:ext uri="{FF2B5EF4-FFF2-40B4-BE49-F238E27FC236}">
                <a16:creationId xmlns:a16="http://schemas.microsoft.com/office/drawing/2014/main" id="{3AB5ACED-C61B-4161-B240-0935C1C1BC65}"/>
              </a:ext>
            </a:extLst>
          </p:cNvPr>
          <p:cNvSpPr>
            <a:spLocks noGrp="1"/>
          </p:cNvSpPr>
          <p:nvPr>
            <p:ph type="sldNum" sz="quarter" idx="12"/>
          </p:nvPr>
        </p:nvSpPr>
        <p:spPr/>
        <p:txBody>
          <a:bodyPr/>
          <a:lstStyle/>
          <a:p>
            <a:fld id="{FC749032-2A07-4AE8-BA90-74324CAE0C87}" type="slidenum">
              <a:rPr lang="en-US" altLang="zh-TW" smtClean="0"/>
              <a:pPr/>
              <a:t>4</a:t>
            </a:fld>
            <a:endParaRPr lang="en-US" altLang="en-US" dirty="0"/>
          </a:p>
        </p:txBody>
      </p:sp>
      <p:sp>
        <p:nvSpPr>
          <p:cNvPr id="6" name="矩形 5">
            <a:extLst>
              <a:ext uri="{FF2B5EF4-FFF2-40B4-BE49-F238E27FC236}">
                <a16:creationId xmlns:a16="http://schemas.microsoft.com/office/drawing/2014/main" id="{64740AF7-8C89-4B62-B098-2557AA123E20}"/>
              </a:ext>
            </a:extLst>
          </p:cNvPr>
          <p:cNvSpPr/>
          <p:nvPr/>
        </p:nvSpPr>
        <p:spPr>
          <a:xfrm>
            <a:off x="709149" y="2315397"/>
            <a:ext cx="5386851" cy="4524315"/>
          </a:xfrm>
          <a:prstGeom prst="rect">
            <a:avLst/>
          </a:prstGeom>
        </p:spPr>
        <p:txBody>
          <a:bodyPr wrap="square">
            <a:spAutoFit/>
          </a:bodyPr>
          <a:lstStyle/>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#include&lt;iostream&gt;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using namespace std;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class Base{</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virtual void foo() const{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&lt;&lt;"A's foo!"&lt;&lt;</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class Derived : public Base{</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void foo(){</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&lt;&lt;"B's foo!"&lt;&lt;</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p:txBody>
      </p:sp>
      <p:sp>
        <p:nvSpPr>
          <p:cNvPr id="7" name="矩形 6">
            <a:extLst>
              <a:ext uri="{FF2B5EF4-FFF2-40B4-BE49-F238E27FC236}">
                <a16:creationId xmlns:a16="http://schemas.microsoft.com/office/drawing/2014/main" id="{2A73233C-F5B1-4E39-A8C5-71F63C0C4139}"/>
              </a:ext>
            </a:extLst>
          </p:cNvPr>
          <p:cNvSpPr/>
          <p:nvPr/>
        </p:nvSpPr>
        <p:spPr>
          <a:xfrm>
            <a:off x="6272448" y="2273171"/>
            <a:ext cx="5386851" cy="2585323"/>
          </a:xfrm>
          <a:prstGeom prst="rect">
            <a:avLst/>
          </a:prstGeom>
        </p:spPr>
        <p:txBody>
          <a:bodyPr wrap="square">
            <a:spAutoFit/>
          </a:bodyPr>
          <a:lstStyle/>
          <a:p>
            <a:r>
              <a:rPr lang="en-US" altLang="zh-TW" dirty="0">
                <a:latin typeface="Franklin Gothic Demi Cond" panose="020B0706030402020204" pitchFamily="34" charset="0"/>
              </a:rPr>
              <a:t>int main(){</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Base* o1=new Base();</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Base* o2=new Derived();</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Derived* o3=new Derived();</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o1-&gt;foo();</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o2-&gt;foo();</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	o3-&gt;foo();</a:t>
            </a:r>
            <a:endParaRPr lang="zh-TW" altLang="zh-TW" dirty="0">
              <a:latin typeface="Franklin Gothic Demi Cond" panose="020B0706030402020204" pitchFamily="34" charset="0"/>
            </a:endParaRPr>
          </a:p>
          <a:p>
            <a:r>
              <a:rPr lang="en-US" altLang="zh-TW" dirty="0">
                <a:latin typeface="Franklin Gothic Demi Cond" panose="020B070603040202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6930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2AD1A-DFB7-4491-9290-3824031770B6}"/>
              </a:ext>
            </a:extLst>
          </p:cNvPr>
          <p:cNvSpPr>
            <a:spLocks noGrp="1"/>
          </p:cNvSpPr>
          <p:nvPr>
            <p:ph type="title"/>
          </p:nvPr>
        </p:nvSpPr>
        <p:spPr/>
        <p:txBody>
          <a:bodyPr>
            <a:normAutofit/>
          </a:bodyPr>
          <a:lstStyle/>
          <a:p>
            <a:r>
              <a:rPr lang="en-US" altLang="zh-TW" sz="3600" dirty="0"/>
              <a:t>Ans: Question 2</a:t>
            </a:r>
            <a:endParaRPr lang="zh-TW" altLang="en-US" sz="3200" dirty="0"/>
          </a:p>
        </p:txBody>
      </p:sp>
      <p:sp>
        <p:nvSpPr>
          <p:cNvPr id="3" name="內容版面配置區 2">
            <a:extLst>
              <a:ext uri="{FF2B5EF4-FFF2-40B4-BE49-F238E27FC236}">
                <a16:creationId xmlns:a16="http://schemas.microsoft.com/office/drawing/2014/main" id="{D38A02DD-76B3-4EC8-A206-F51438AFF17D}"/>
              </a:ext>
            </a:extLst>
          </p:cNvPr>
          <p:cNvSpPr>
            <a:spLocks noGrp="1"/>
          </p:cNvSpPr>
          <p:nvPr>
            <p:ph idx="1"/>
          </p:nvPr>
        </p:nvSpPr>
        <p:spPr>
          <a:xfrm>
            <a:off x="1341120" y="1901954"/>
            <a:ext cx="9509760" cy="4956046"/>
          </a:xfrm>
        </p:spPr>
        <p:txBody>
          <a:bodyPr>
            <a:normAutofit/>
          </a:bodyPr>
          <a:lstStyle/>
          <a:p>
            <a:r>
              <a:rPr lang="zh-TW" altLang="en-US" sz="2400" dirty="0"/>
              <a:t>指標 </a:t>
            </a:r>
            <a:r>
              <a:rPr lang="en-US" altLang="zh-TW" sz="2400" dirty="0"/>
              <a:t>o1</a:t>
            </a:r>
            <a:r>
              <a:rPr lang="zh-TW" altLang="en-US" sz="2400" dirty="0"/>
              <a:t>宣告與配置的資料型別皆是 宣告與配置的資料型別皆是 </a:t>
            </a:r>
            <a:r>
              <a:rPr lang="en-US" altLang="zh-TW" sz="2400" dirty="0"/>
              <a:t>Base</a:t>
            </a:r>
            <a:r>
              <a:rPr lang="zh-TW" altLang="en-US" sz="2400" dirty="0"/>
              <a:t>，因此儘管有 </a:t>
            </a:r>
            <a:r>
              <a:rPr lang="en-US" altLang="zh-TW" sz="2400" dirty="0"/>
              <a:t>virtual</a:t>
            </a:r>
            <a:r>
              <a:rPr lang="zh-TW" altLang="en-US" sz="2400" dirty="0"/>
              <a:t>加在 </a:t>
            </a:r>
            <a:r>
              <a:rPr lang="en-US" altLang="zh-TW" sz="2400" dirty="0"/>
              <a:t>foo()</a:t>
            </a:r>
            <a:r>
              <a:rPr lang="zh-TW" altLang="en-US" sz="2400" dirty="0"/>
              <a:t>之前， 呼叫的內容仍是 </a:t>
            </a:r>
            <a:r>
              <a:rPr lang="en-US" altLang="zh-TW" sz="2400" dirty="0"/>
              <a:t>A’s foo!</a:t>
            </a:r>
            <a:r>
              <a:rPr lang="zh-TW" altLang="en-US" sz="2400" dirty="0"/>
              <a:t>。</a:t>
            </a:r>
          </a:p>
          <a:p>
            <a:r>
              <a:rPr lang="zh-TW" altLang="en-US" sz="2400" dirty="0"/>
              <a:t>指標 </a:t>
            </a:r>
            <a:r>
              <a:rPr lang="en-US" altLang="zh-TW" sz="2400" dirty="0"/>
              <a:t>o2</a:t>
            </a:r>
            <a:r>
              <a:rPr lang="zh-TW" altLang="en-US" sz="2400" dirty="0"/>
              <a:t>宣告的型別為 </a:t>
            </a:r>
            <a:r>
              <a:rPr lang="en-US" altLang="zh-TW" sz="2400" dirty="0"/>
              <a:t>Base</a:t>
            </a:r>
            <a:r>
              <a:rPr lang="zh-TW" altLang="en-US" sz="2400" dirty="0"/>
              <a:t>，然而配置的型別為繼承 </a:t>
            </a:r>
            <a:r>
              <a:rPr lang="en-US" altLang="zh-TW" sz="2400" dirty="0"/>
              <a:t>Base</a:t>
            </a:r>
            <a:r>
              <a:rPr lang="zh-TW" altLang="en-US" sz="2400" dirty="0"/>
              <a:t>的 </a:t>
            </a:r>
            <a:r>
              <a:rPr lang="en-US" altLang="zh-TW" sz="2400" dirty="0"/>
              <a:t>Derived</a:t>
            </a:r>
            <a:r>
              <a:rPr lang="zh-TW" altLang="en-US" sz="2400" dirty="0"/>
              <a:t>，因此由於 </a:t>
            </a:r>
            <a:r>
              <a:rPr lang="en-US" altLang="zh-TW" sz="2400" dirty="0"/>
              <a:t>Base</a:t>
            </a:r>
            <a:r>
              <a:rPr lang="zh-TW" altLang="en-US" sz="2400" dirty="0"/>
              <a:t>中的 </a:t>
            </a:r>
            <a:r>
              <a:rPr lang="en-US" altLang="zh-TW" sz="2400" dirty="0"/>
              <a:t>foo()</a:t>
            </a:r>
            <a:r>
              <a:rPr lang="zh-TW" altLang="en-US" sz="2400" dirty="0"/>
              <a:t>宣告前有 宣告前有 </a:t>
            </a:r>
            <a:r>
              <a:rPr lang="en-US" altLang="zh-TW" sz="2400" dirty="0"/>
              <a:t>virtual</a:t>
            </a:r>
            <a:r>
              <a:rPr lang="zh-TW" altLang="en-US" sz="2400" dirty="0"/>
              <a:t>，代表此宣告為暫時的，之後在 配置記憶體時 </a:t>
            </a:r>
            <a:r>
              <a:rPr lang="en-US" altLang="zh-TW" sz="2400" dirty="0"/>
              <a:t>foo()</a:t>
            </a:r>
            <a:r>
              <a:rPr lang="zh-TW" altLang="en-US" sz="2400" dirty="0"/>
              <a:t>會被取代為 </a:t>
            </a:r>
            <a:r>
              <a:rPr lang="en-US" altLang="zh-TW" sz="2400" dirty="0"/>
              <a:t>B’s foo!</a:t>
            </a:r>
            <a:r>
              <a:rPr lang="zh-TW" altLang="en-US" sz="2400" dirty="0"/>
              <a:t>。然而後面又有 </a:t>
            </a:r>
            <a:r>
              <a:rPr lang="en-US" altLang="zh-TW" sz="2400" dirty="0"/>
              <a:t>const</a:t>
            </a:r>
            <a:r>
              <a:rPr lang="zh-TW" altLang="en-US" sz="2400" dirty="0"/>
              <a:t>，函式無法被更改，因此輸出 仍為 </a:t>
            </a:r>
            <a:r>
              <a:rPr lang="en-US" altLang="zh-TW" sz="2400" dirty="0"/>
              <a:t>A’s foo!</a:t>
            </a:r>
            <a:r>
              <a:rPr lang="zh-TW" altLang="en-US" sz="2400" dirty="0"/>
              <a:t>。</a:t>
            </a:r>
          </a:p>
          <a:p>
            <a:r>
              <a:rPr lang="zh-TW" altLang="en-US" sz="2400" dirty="0"/>
              <a:t>指標 </a:t>
            </a:r>
            <a:r>
              <a:rPr lang="en-US" altLang="zh-TW" sz="2400" dirty="0"/>
              <a:t>o3</a:t>
            </a:r>
            <a:r>
              <a:rPr lang="zh-TW" altLang="en-US" sz="2400" dirty="0"/>
              <a:t>宣告與配置的資料型別皆是</a:t>
            </a:r>
            <a:r>
              <a:rPr lang="en-US" altLang="zh-TW" sz="2400" dirty="0"/>
              <a:t>Derived</a:t>
            </a:r>
            <a:r>
              <a:rPr lang="zh-TW" altLang="en-US" sz="2400" dirty="0"/>
              <a:t>，所以呼叫 </a:t>
            </a:r>
            <a:r>
              <a:rPr lang="en-US" altLang="zh-TW" sz="2400" dirty="0"/>
              <a:t>foo()</a:t>
            </a:r>
            <a:r>
              <a:rPr lang="zh-TW" altLang="en-US" sz="2400" dirty="0"/>
              <a:t>自然會輸出 自然會輸出 </a:t>
            </a:r>
            <a:r>
              <a:rPr lang="en-US" altLang="zh-TW" sz="2400" dirty="0"/>
              <a:t>B’s foo!</a:t>
            </a:r>
            <a:r>
              <a:rPr lang="zh-TW" altLang="en-US" sz="2400" dirty="0"/>
              <a:t>。</a:t>
            </a:r>
            <a:endParaRPr lang="en-US" altLang="zh-TW" sz="2400" dirty="0"/>
          </a:p>
          <a:p>
            <a:r>
              <a:rPr lang="en-US" altLang="zh-TW" sz="2400" dirty="0"/>
              <a:t>Output:</a:t>
            </a:r>
          </a:p>
          <a:p>
            <a:pPr lvl="1"/>
            <a:r>
              <a:rPr lang="en-US" altLang="zh-TW" sz="2250" dirty="0"/>
              <a:t>A’s foo! </a:t>
            </a:r>
          </a:p>
          <a:p>
            <a:pPr lvl="1"/>
            <a:r>
              <a:rPr lang="en-US" altLang="zh-TW" sz="2250" dirty="0"/>
              <a:t>A’s foo! </a:t>
            </a:r>
          </a:p>
          <a:p>
            <a:pPr lvl="1"/>
            <a:r>
              <a:rPr lang="en-US" altLang="zh-TW" sz="2250" dirty="0"/>
              <a:t>B’s foo! </a:t>
            </a:r>
            <a:endParaRPr lang="zh-TW" altLang="en-US" sz="2250" dirty="0"/>
          </a:p>
        </p:txBody>
      </p:sp>
      <p:sp>
        <p:nvSpPr>
          <p:cNvPr id="4" name="投影片編號版面配置區 3">
            <a:extLst>
              <a:ext uri="{FF2B5EF4-FFF2-40B4-BE49-F238E27FC236}">
                <a16:creationId xmlns:a16="http://schemas.microsoft.com/office/drawing/2014/main" id="{9AAC4C43-190C-458A-8BFA-AE78F5FFFE77}"/>
              </a:ext>
            </a:extLst>
          </p:cNvPr>
          <p:cNvSpPr>
            <a:spLocks noGrp="1"/>
          </p:cNvSpPr>
          <p:nvPr>
            <p:ph type="sldNum" sz="quarter" idx="12"/>
          </p:nvPr>
        </p:nvSpPr>
        <p:spPr/>
        <p:txBody>
          <a:bodyPr/>
          <a:lstStyle/>
          <a:p>
            <a:fld id="{FC749032-2A07-4AE8-BA90-74324CAE0C87}" type="slidenum">
              <a:rPr lang="en-US" altLang="zh-TW" smtClean="0"/>
              <a:pPr/>
              <a:t>5</a:t>
            </a:fld>
            <a:endParaRPr lang="en-US" altLang="en-US" dirty="0"/>
          </a:p>
        </p:txBody>
      </p:sp>
    </p:spTree>
    <p:extLst>
      <p:ext uri="{BB962C8B-B14F-4D97-AF65-F5344CB8AC3E}">
        <p14:creationId xmlns:p14="http://schemas.microsoft.com/office/powerpoint/2010/main" val="3265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9EE023-E530-4186-A9C1-F6344A7C2DCF}"/>
              </a:ext>
            </a:extLst>
          </p:cNvPr>
          <p:cNvSpPr>
            <a:spLocks noGrp="1"/>
          </p:cNvSpPr>
          <p:nvPr>
            <p:ph type="title"/>
          </p:nvPr>
        </p:nvSpPr>
        <p:spPr/>
        <p:txBody>
          <a:bodyPr>
            <a:normAutofit/>
          </a:bodyPr>
          <a:lstStyle/>
          <a:p>
            <a:r>
              <a:rPr lang="en-US" altLang="zh-TW" sz="3600" dirty="0"/>
              <a:t>Question 3</a:t>
            </a:r>
            <a:endParaRPr lang="zh-TW" altLang="en-US" sz="3600" dirty="0"/>
          </a:p>
        </p:txBody>
      </p:sp>
      <p:sp>
        <p:nvSpPr>
          <p:cNvPr id="3" name="內容版面配置區 2">
            <a:extLst>
              <a:ext uri="{FF2B5EF4-FFF2-40B4-BE49-F238E27FC236}">
                <a16:creationId xmlns:a16="http://schemas.microsoft.com/office/drawing/2014/main" id="{92D52DC2-C7D9-4DEA-84D4-C32F4A28D42E}"/>
              </a:ext>
            </a:extLst>
          </p:cNvPr>
          <p:cNvSpPr>
            <a:spLocks noGrp="1"/>
          </p:cNvSpPr>
          <p:nvPr>
            <p:ph idx="1"/>
          </p:nvPr>
        </p:nvSpPr>
        <p:spPr/>
        <p:txBody>
          <a:bodyPr>
            <a:normAutofit/>
          </a:bodyPr>
          <a:lstStyle/>
          <a:p>
            <a:r>
              <a:rPr lang="en-US" altLang="zh-TW" sz="2400" dirty="0"/>
              <a:t>Please show the output of the following code and explain what is going on</a:t>
            </a:r>
            <a:endParaRPr lang="zh-TW" altLang="zh-TW" sz="2400" dirty="0"/>
          </a:p>
        </p:txBody>
      </p:sp>
      <p:sp>
        <p:nvSpPr>
          <p:cNvPr id="4" name="投影片編號版面配置區 3">
            <a:extLst>
              <a:ext uri="{FF2B5EF4-FFF2-40B4-BE49-F238E27FC236}">
                <a16:creationId xmlns:a16="http://schemas.microsoft.com/office/drawing/2014/main" id="{5BAD3BDE-37A8-4A62-88A3-F414C8D4C500}"/>
              </a:ext>
            </a:extLst>
          </p:cNvPr>
          <p:cNvSpPr>
            <a:spLocks noGrp="1"/>
          </p:cNvSpPr>
          <p:nvPr>
            <p:ph type="sldNum" sz="quarter" idx="12"/>
          </p:nvPr>
        </p:nvSpPr>
        <p:spPr/>
        <p:txBody>
          <a:bodyPr/>
          <a:lstStyle/>
          <a:p>
            <a:fld id="{FC749032-2A07-4AE8-BA90-74324CAE0C87}" type="slidenum">
              <a:rPr lang="en-US" altLang="zh-TW" smtClean="0"/>
              <a:pPr/>
              <a:t>6</a:t>
            </a:fld>
            <a:endParaRPr lang="en-US" altLang="en-US" dirty="0"/>
          </a:p>
        </p:txBody>
      </p:sp>
      <p:sp>
        <p:nvSpPr>
          <p:cNvPr id="6" name="矩形 5">
            <a:extLst>
              <a:ext uri="{FF2B5EF4-FFF2-40B4-BE49-F238E27FC236}">
                <a16:creationId xmlns:a16="http://schemas.microsoft.com/office/drawing/2014/main" id="{191C75CC-9C48-4DAD-BCBC-59D3F5AE745D}"/>
              </a:ext>
            </a:extLst>
          </p:cNvPr>
          <p:cNvSpPr/>
          <p:nvPr/>
        </p:nvSpPr>
        <p:spPr>
          <a:xfrm>
            <a:off x="1081061" y="2354651"/>
            <a:ext cx="4908678" cy="4247317"/>
          </a:xfrm>
          <a:prstGeom prst="rect">
            <a:avLst/>
          </a:prstGeom>
        </p:spPr>
        <p:txBody>
          <a:bodyPr wrap="square">
            <a:spAutoFit/>
          </a:bodyPr>
          <a:lstStyle/>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#include&lt;iostream&gt;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using namespace std;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class Base{</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virtual void method(){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&lt;&lt;"From Base"&lt;&lt;</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virtual ~Base()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method();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void </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baseMethod</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method();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p:txBody>
      </p:sp>
      <p:sp>
        <p:nvSpPr>
          <p:cNvPr id="7" name="矩形 6">
            <a:extLst>
              <a:ext uri="{FF2B5EF4-FFF2-40B4-BE49-F238E27FC236}">
                <a16:creationId xmlns:a16="http://schemas.microsoft.com/office/drawing/2014/main" id="{4E1E83B9-C2BB-44AF-88C9-5AA3A6D348DF}"/>
              </a:ext>
            </a:extLst>
          </p:cNvPr>
          <p:cNvSpPr/>
          <p:nvPr/>
        </p:nvSpPr>
        <p:spPr>
          <a:xfrm>
            <a:off x="6448338" y="2354651"/>
            <a:ext cx="4524462" cy="4524315"/>
          </a:xfrm>
          <a:prstGeom prst="rect">
            <a:avLst/>
          </a:prstGeom>
        </p:spPr>
        <p:txBody>
          <a:bodyPr wrap="square">
            <a:spAutoFit/>
          </a:bodyPr>
          <a:lstStyle/>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class A : public Base{</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void method(){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cout</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&lt;&lt;"from A"&lt;&lt;</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endl</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public:</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method();</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int main(){</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Base* base=new A();</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base-&gt;</a:t>
            </a:r>
            <a:r>
              <a:rPr lang="en-US" altLang="zh-TW" kern="100" dirty="0" err="1">
                <a:latin typeface="Franklin Gothic Demi Cond" panose="020B0706030402020204" pitchFamily="34" charset="0"/>
                <a:ea typeface="新細明體" panose="02020500000000000000" pitchFamily="18" charset="-120"/>
                <a:cs typeface="Calibri" panose="020F0502020204030204" pitchFamily="34" charset="0"/>
              </a:rPr>
              <a:t>baseMethod</a:t>
            </a: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delete base;</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pPr>
              <a:spcAft>
                <a:spcPts val="0"/>
              </a:spcAft>
            </a:pPr>
            <a:r>
              <a:rPr lang="en-US" altLang="zh-TW" kern="100" dirty="0">
                <a:latin typeface="Franklin Gothic Demi Cond" panose="020B0706030402020204" pitchFamily="34" charset="0"/>
                <a:ea typeface="新細明體" panose="02020500000000000000" pitchFamily="18" charset="-120"/>
                <a:cs typeface="Calibri" panose="020F0502020204030204" pitchFamily="34" charset="0"/>
              </a:rPr>
              <a:t>	return 0;</a:t>
            </a:r>
            <a:endParaRPr lang="zh-TW" altLang="zh-TW" kern="100" dirty="0">
              <a:latin typeface="Franklin Gothic Demi Cond" panose="020B0706030402020204" pitchFamily="34" charset="0"/>
              <a:ea typeface="新細明體" panose="02020500000000000000" pitchFamily="18" charset="-120"/>
              <a:cs typeface="Times New Roman" panose="02020603050405020304" pitchFamily="18" charset="0"/>
            </a:endParaRPr>
          </a:p>
          <a:p>
            <a:r>
              <a:rPr lang="en-US" altLang="zh-TW" dirty="0">
                <a:latin typeface="Calibri" panose="020F0502020204030204" pitchFamily="34" charset="0"/>
                <a:ea typeface="新細明體" panose="02020500000000000000" pitchFamily="18" charset="-120"/>
              </a:rPr>
              <a:t>}</a:t>
            </a:r>
            <a:endParaRPr lang="zh-TW" altLang="en-US" dirty="0"/>
          </a:p>
        </p:txBody>
      </p:sp>
    </p:spTree>
    <p:extLst>
      <p:ext uri="{BB962C8B-B14F-4D97-AF65-F5344CB8AC3E}">
        <p14:creationId xmlns:p14="http://schemas.microsoft.com/office/powerpoint/2010/main" val="179703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76999-9503-471E-AD67-5C02AEF13F5E}"/>
              </a:ext>
            </a:extLst>
          </p:cNvPr>
          <p:cNvSpPr>
            <a:spLocks noGrp="1"/>
          </p:cNvSpPr>
          <p:nvPr>
            <p:ph type="title"/>
          </p:nvPr>
        </p:nvSpPr>
        <p:spPr/>
        <p:txBody>
          <a:bodyPr>
            <a:normAutofit/>
          </a:bodyPr>
          <a:lstStyle/>
          <a:p>
            <a:r>
              <a:rPr lang="en-US" altLang="zh-TW" sz="3600" dirty="0"/>
              <a:t>Ans: Question 3</a:t>
            </a:r>
            <a:endParaRPr lang="zh-TW" altLang="en-US" sz="3200" dirty="0"/>
          </a:p>
        </p:txBody>
      </p:sp>
      <p:sp>
        <p:nvSpPr>
          <p:cNvPr id="3" name="內容版面配置區 2">
            <a:extLst>
              <a:ext uri="{FF2B5EF4-FFF2-40B4-BE49-F238E27FC236}">
                <a16:creationId xmlns:a16="http://schemas.microsoft.com/office/drawing/2014/main" id="{532557EF-5516-4446-A0D2-0B327BBEABC3}"/>
              </a:ext>
            </a:extLst>
          </p:cNvPr>
          <p:cNvSpPr>
            <a:spLocks noGrp="1"/>
          </p:cNvSpPr>
          <p:nvPr>
            <p:ph idx="1"/>
          </p:nvPr>
        </p:nvSpPr>
        <p:spPr>
          <a:xfrm>
            <a:off x="1341120" y="1901954"/>
            <a:ext cx="9509760" cy="4956046"/>
          </a:xfrm>
        </p:spPr>
        <p:txBody>
          <a:bodyPr>
            <a:normAutofit/>
          </a:bodyPr>
          <a:lstStyle/>
          <a:p>
            <a:r>
              <a:rPr lang="zh-TW" altLang="en-US" sz="2400" dirty="0"/>
              <a:t>首先執行的是 </a:t>
            </a:r>
            <a:r>
              <a:rPr lang="en-US" altLang="zh-TW" sz="2400" dirty="0"/>
              <a:t>base method()</a:t>
            </a:r>
            <a:r>
              <a:rPr lang="zh-TW" altLang="en-US" sz="2400" dirty="0"/>
              <a:t>，而內容為 </a:t>
            </a:r>
            <a:r>
              <a:rPr lang="en-US" altLang="zh-TW" sz="2400" dirty="0"/>
              <a:t>method()</a:t>
            </a:r>
            <a:r>
              <a:rPr lang="zh-TW" altLang="en-US" sz="2400" dirty="0"/>
              <a:t>。由於指標 </a:t>
            </a:r>
            <a:r>
              <a:rPr lang="en-US" altLang="zh-TW" sz="2400" dirty="0"/>
              <a:t>base</a:t>
            </a:r>
            <a:r>
              <a:rPr lang="zh-TW" altLang="en-US" sz="2400" dirty="0"/>
              <a:t>宣告型別為 </a:t>
            </a:r>
            <a:r>
              <a:rPr lang="en-US" altLang="zh-TW" sz="2400" dirty="0"/>
              <a:t>Base</a:t>
            </a:r>
            <a:r>
              <a:rPr lang="zh-TW" altLang="en-US" sz="2400" dirty="0"/>
              <a:t>，配置記憶體的型別為 </a:t>
            </a:r>
            <a:r>
              <a:rPr lang="en-US" altLang="zh-TW" sz="2400" dirty="0"/>
              <a:t>A</a:t>
            </a:r>
            <a:r>
              <a:rPr lang="zh-TW" altLang="en-US" sz="2400" dirty="0"/>
              <a:t>，因此 </a:t>
            </a:r>
            <a:r>
              <a:rPr lang="en-US" altLang="zh-TW" sz="2400" dirty="0"/>
              <a:t>Base</a:t>
            </a:r>
            <a:r>
              <a:rPr lang="zh-TW" altLang="en-US" sz="2400" dirty="0"/>
              <a:t>中有加 </a:t>
            </a:r>
            <a:r>
              <a:rPr lang="en-US" altLang="zh-TW" sz="2400" dirty="0"/>
              <a:t>virtual</a:t>
            </a:r>
            <a:r>
              <a:rPr lang="zh-TW" altLang="en-US" sz="2400" dirty="0"/>
              <a:t>的 </a:t>
            </a:r>
            <a:r>
              <a:rPr lang="en-US" altLang="zh-TW" sz="2400" dirty="0"/>
              <a:t>method</a:t>
            </a:r>
            <a:r>
              <a:rPr lang="zh-TW" altLang="en-US" sz="2400" dirty="0"/>
              <a:t>會被 </a:t>
            </a:r>
            <a:r>
              <a:rPr lang="en-US" altLang="zh-TW" sz="2400" dirty="0"/>
              <a:t>A</a:t>
            </a:r>
            <a:r>
              <a:rPr lang="zh-TW" altLang="en-US" sz="2400" dirty="0"/>
              <a:t>的 </a:t>
            </a:r>
            <a:r>
              <a:rPr lang="en-US" altLang="zh-TW" sz="2400" dirty="0"/>
              <a:t>method</a:t>
            </a:r>
            <a:r>
              <a:rPr lang="zh-TW" altLang="en-US" sz="2400" dirty="0"/>
              <a:t>取代，輸出 </a:t>
            </a:r>
            <a:r>
              <a:rPr lang="en-US" altLang="zh-TW" sz="2400" dirty="0"/>
              <a:t>from A</a:t>
            </a:r>
            <a:r>
              <a:rPr lang="zh-TW" altLang="en-US" sz="2400" dirty="0"/>
              <a:t>。</a:t>
            </a:r>
          </a:p>
          <a:p>
            <a:r>
              <a:rPr lang="zh-TW" altLang="en-US" sz="2400" dirty="0"/>
              <a:t>接著執行 </a:t>
            </a:r>
            <a:r>
              <a:rPr lang="en-US" altLang="zh-TW" sz="2400" dirty="0"/>
              <a:t>delete base</a:t>
            </a:r>
            <a:r>
              <a:rPr lang="zh-TW" altLang="en-US" sz="2400" dirty="0"/>
              <a:t>，由於 ，由於 </a:t>
            </a:r>
            <a:r>
              <a:rPr lang="en-US" altLang="zh-TW" sz="2400" dirty="0"/>
              <a:t>class A</a:t>
            </a:r>
            <a:r>
              <a:rPr lang="zh-TW" altLang="en-US" sz="2400" dirty="0"/>
              <a:t>是 </a:t>
            </a:r>
            <a:r>
              <a:rPr lang="en-US" altLang="zh-TW" sz="2400" dirty="0"/>
              <a:t>class Base</a:t>
            </a:r>
            <a:r>
              <a:rPr lang="zh-TW" altLang="en-US" sz="2400" dirty="0"/>
              <a:t>的衍伸 類別， 因此在解構 函式 時， 會先執行 衍伸 類別（ </a:t>
            </a:r>
            <a:r>
              <a:rPr lang="en-US" altLang="zh-TW" sz="2400" dirty="0"/>
              <a:t>class A</a:t>
            </a:r>
            <a:r>
              <a:rPr lang="zh-TW" altLang="en-US" sz="2400" dirty="0"/>
              <a:t>）的解構函式， 再執行 基底 類別（</a:t>
            </a:r>
            <a:r>
              <a:rPr lang="en-US" altLang="zh-TW" sz="2400" dirty="0"/>
              <a:t>class B</a:t>
            </a:r>
            <a:r>
              <a:rPr lang="zh-TW" altLang="en-US" sz="2400" dirty="0"/>
              <a:t>）的解 構函式。 因此執行 結果為 </a:t>
            </a:r>
            <a:r>
              <a:rPr lang="en-US" altLang="zh-TW" sz="2400" dirty="0"/>
              <a:t>from A</a:t>
            </a:r>
            <a:r>
              <a:rPr lang="zh-TW" altLang="en-US" sz="2400" dirty="0"/>
              <a:t>再接著 </a:t>
            </a:r>
            <a:r>
              <a:rPr lang="en-US" altLang="zh-TW" sz="2400" dirty="0"/>
              <a:t>From Base</a:t>
            </a:r>
            <a:r>
              <a:rPr lang="zh-TW" altLang="en-US" sz="2400" dirty="0"/>
              <a:t>。</a:t>
            </a:r>
            <a:endParaRPr lang="zh-TW" altLang="en-US" dirty="0"/>
          </a:p>
          <a:p>
            <a:r>
              <a:rPr lang="zh-TW" altLang="en-US" sz="2400" dirty="0"/>
              <a:t> </a:t>
            </a:r>
            <a:r>
              <a:rPr lang="en-US" altLang="zh-TW" sz="2400" dirty="0"/>
              <a:t>Output:</a:t>
            </a:r>
          </a:p>
          <a:p>
            <a:pPr lvl="1"/>
            <a:r>
              <a:rPr lang="en-US" altLang="zh-TW" sz="2250" dirty="0"/>
              <a:t>from A </a:t>
            </a:r>
          </a:p>
          <a:p>
            <a:pPr lvl="1"/>
            <a:r>
              <a:rPr lang="en-US" altLang="zh-TW" sz="2250" dirty="0"/>
              <a:t>from A </a:t>
            </a:r>
          </a:p>
          <a:p>
            <a:pPr lvl="1"/>
            <a:r>
              <a:rPr lang="en-US" altLang="zh-TW" sz="2250" dirty="0"/>
              <a:t>from Base </a:t>
            </a:r>
            <a:endParaRPr lang="zh-TW" altLang="en-US" sz="3850" dirty="0"/>
          </a:p>
        </p:txBody>
      </p:sp>
      <p:sp>
        <p:nvSpPr>
          <p:cNvPr id="4" name="投影片編號版面配置區 3">
            <a:extLst>
              <a:ext uri="{FF2B5EF4-FFF2-40B4-BE49-F238E27FC236}">
                <a16:creationId xmlns:a16="http://schemas.microsoft.com/office/drawing/2014/main" id="{B4104F0F-32CF-43BE-9190-BE7C6DCAEA36}"/>
              </a:ext>
            </a:extLst>
          </p:cNvPr>
          <p:cNvSpPr>
            <a:spLocks noGrp="1"/>
          </p:cNvSpPr>
          <p:nvPr>
            <p:ph type="sldNum" sz="quarter" idx="12"/>
          </p:nvPr>
        </p:nvSpPr>
        <p:spPr/>
        <p:txBody>
          <a:bodyPr/>
          <a:lstStyle/>
          <a:p>
            <a:fld id="{FC749032-2A07-4AE8-BA90-74324CAE0C87}" type="slidenum">
              <a:rPr lang="en-US" altLang="zh-TW" smtClean="0"/>
              <a:pPr/>
              <a:t>7</a:t>
            </a:fld>
            <a:endParaRPr lang="en-US" altLang="en-US" dirty="0"/>
          </a:p>
        </p:txBody>
      </p:sp>
    </p:spTree>
    <p:extLst>
      <p:ext uri="{BB962C8B-B14F-4D97-AF65-F5344CB8AC3E}">
        <p14:creationId xmlns:p14="http://schemas.microsoft.com/office/powerpoint/2010/main" val="222562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9EE023-E530-4186-A9C1-F6344A7C2DCF}"/>
              </a:ext>
            </a:extLst>
          </p:cNvPr>
          <p:cNvSpPr>
            <a:spLocks noGrp="1"/>
          </p:cNvSpPr>
          <p:nvPr>
            <p:ph type="title"/>
          </p:nvPr>
        </p:nvSpPr>
        <p:spPr/>
        <p:txBody>
          <a:bodyPr>
            <a:normAutofit/>
          </a:bodyPr>
          <a:lstStyle/>
          <a:p>
            <a:r>
              <a:rPr lang="en-US" altLang="zh-TW" sz="3600" dirty="0"/>
              <a:t>Question 4</a:t>
            </a:r>
            <a:endParaRPr lang="zh-TW" altLang="en-US" sz="3600" dirty="0"/>
          </a:p>
        </p:txBody>
      </p:sp>
      <p:sp>
        <p:nvSpPr>
          <p:cNvPr id="3" name="內容版面配置區 2">
            <a:extLst>
              <a:ext uri="{FF2B5EF4-FFF2-40B4-BE49-F238E27FC236}">
                <a16:creationId xmlns:a16="http://schemas.microsoft.com/office/drawing/2014/main" id="{92D52DC2-C7D9-4DEA-84D4-C32F4A28D42E}"/>
              </a:ext>
            </a:extLst>
          </p:cNvPr>
          <p:cNvSpPr>
            <a:spLocks noGrp="1"/>
          </p:cNvSpPr>
          <p:nvPr>
            <p:ph idx="1"/>
          </p:nvPr>
        </p:nvSpPr>
        <p:spPr/>
        <p:txBody>
          <a:bodyPr>
            <a:normAutofit/>
          </a:bodyPr>
          <a:lstStyle/>
          <a:p>
            <a:r>
              <a:rPr lang="en-US" altLang="zh-TW" sz="2400" dirty="0"/>
              <a:t>Please explain the difference of the following two codes. In addition, can you give us examples of each code?</a:t>
            </a:r>
            <a:endParaRPr lang="zh-TW" altLang="zh-TW" sz="4000" dirty="0"/>
          </a:p>
        </p:txBody>
      </p:sp>
      <p:sp>
        <p:nvSpPr>
          <p:cNvPr id="4" name="投影片編號版面配置區 3">
            <a:extLst>
              <a:ext uri="{FF2B5EF4-FFF2-40B4-BE49-F238E27FC236}">
                <a16:creationId xmlns:a16="http://schemas.microsoft.com/office/drawing/2014/main" id="{5BAD3BDE-37A8-4A62-88A3-F414C8D4C500}"/>
              </a:ext>
            </a:extLst>
          </p:cNvPr>
          <p:cNvSpPr>
            <a:spLocks noGrp="1"/>
          </p:cNvSpPr>
          <p:nvPr>
            <p:ph type="sldNum" sz="quarter" idx="12"/>
          </p:nvPr>
        </p:nvSpPr>
        <p:spPr/>
        <p:txBody>
          <a:bodyPr/>
          <a:lstStyle/>
          <a:p>
            <a:fld id="{FC749032-2A07-4AE8-BA90-74324CAE0C87}" type="slidenum">
              <a:rPr lang="en-US" altLang="zh-TW" smtClean="0"/>
              <a:pPr/>
              <a:t>8</a:t>
            </a:fld>
            <a:endParaRPr lang="en-US" altLang="en-US" dirty="0"/>
          </a:p>
        </p:txBody>
      </p:sp>
      <p:pic>
        <p:nvPicPr>
          <p:cNvPr id="6" name="圖片 5">
            <a:extLst>
              <a:ext uri="{FF2B5EF4-FFF2-40B4-BE49-F238E27FC236}">
                <a16:creationId xmlns:a16="http://schemas.microsoft.com/office/drawing/2014/main" id="{6BEC73C5-0681-469C-979A-13580B64C13C}"/>
              </a:ext>
            </a:extLst>
          </p:cNvPr>
          <p:cNvPicPr>
            <a:picLocks noChangeAspect="1"/>
          </p:cNvPicPr>
          <p:nvPr/>
        </p:nvPicPr>
        <p:blipFill>
          <a:blip r:embed="rId2"/>
          <a:stretch>
            <a:fillRect/>
          </a:stretch>
        </p:blipFill>
        <p:spPr>
          <a:xfrm>
            <a:off x="1173442" y="3312305"/>
            <a:ext cx="10110504" cy="653462"/>
          </a:xfrm>
          <a:prstGeom prst="rect">
            <a:avLst/>
          </a:prstGeom>
        </p:spPr>
      </p:pic>
    </p:spTree>
    <p:extLst>
      <p:ext uri="{BB962C8B-B14F-4D97-AF65-F5344CB8AC3E}">
        <p14:creationId xmlns:p14="http://schemas.microsoft.com/office/powerpoint/2010/main" val="401138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DD8C8-887E-44DA-B6B8-5AB9D90DB5F6}"/>
              </a:ext>
            </a:extLst>
          </p:cNvPr>
          <p:cNvSpPr>
            <a:spLocks noGrp="1"/>
          </p:cNvSpPr>
          <p:nvPr>
            <p:ph type="title"/>
          </p:nvPr>
        </p:nvSpPr>
        <p:spPr/>
        <p:txBody>
          <a:bodyPr>
            <a:normAutofit/>
          </a:bodyPr>
          <a:lstStyle/>
          <a:p>
            <a:r>
              <a:rPr lang="en-US" altLang="zh-TW" sz="3600" dirty="0"/>
              <a:t>Ans: Question 4 (1/2)</a:t>
            </a:r>
            <a:endParaRPr lang="zh-TW" altLang="en-US" sz="3200" dirty="0"/>
          </a:p>
        </p:txBody>
      </p:sp>
      <p:sp>
        <p:nvSpPr>
          <p:cNvPr id="3" name="內容版面配置區 2">
            <a:extLst>
              <a:ext uri="{FF2B5EF4-FFF2-40B4-BE49-F238E27FC236}">
                <a16:creationId xmlns:a16="http://schemas.microsoft.com/office/drawing/2014/main" id="{E4FDBA39-97F5-4580-BD55-92F39089B0C0}"/>
              </a:ext>
            </a:extLst>
          </p:cNvPr>
          <p:cNvSpPr>
            <a:spLocks noGrp="1"/>
          </p:cNvSpPr>
          <p:nvPr>
            <p:ph idx="1"/>
          </p:nvPr>
        </p:nvSpPr>
        <p:spPr>
          <a:xfrm>
            <a:off x="1341120" y="1901954"/>
            <a:ext cx="9509760" cy="5292060"/>
          </a:xfrm>
        </p:spPr>
        <p:txBody>
          <a:bodyPr>
            <a:normAutofit/>
          </a:bodyPr>
          <a:lstStyle/>
          <a:p>
            <a:r>
              <a:rPr lang="en-US" altLang="zh-TW" sz="2400" dirty="0"/>
              <a:t>int (*</a:t>
            </a:r>
            <a:r>
              <a:rPr lang="en-US" altLang="zh-TW" sz="2400" dirty="0" err="1"/>
              <a:t>mul</a:t>
            </a:r>
            <a:r>
              <a:rPr lang="en-US" altLang="zh-TW" sz="2400" dirty="0"/>
              <a:t>) (int </a:t>
            </a:r>
            <a:r>
              <a:rPr lang="en-US" altLang="zh-TW" sz="2400" dirty="0" err="1"/>
              <a:t>a,int</a:t>
            </a:r>
            <a:r>
              <a:rPr lang="en-US" altLang="zh-TW" sz="2400" dirty="0"/>
              <a:t> b)</a:t>
            </a:r>
            <a:r>
              <a:rPr lang="zh-TW" altLang="en-US" sz="2400" dirty="0"/>
              <a:t> </a:t>
            </a:r>
            <a:r>
              <a:rPr lang="en-US" altLang="zh-TW" sz="2400" dirty="0"/>
              <a:t>is</a:t>
            </a:r>
            <a:r>
              <a:rPr lang="zh-TW" altLang="en-US" sz="2400" dirty="0"/>
              <a:t> </a:t>
            </a:r>
            <a:r>
              <a:rPr lang="en-US" altLang="zh-TW" sz="2400" dirty="0"/>
              <a:t>function pointer</a:t>
            </a:r>
            <a:endParaRPr lang="zh-TW" altLang="en-US" sz="2400" dirty="0"/>
          </a:p>
          <a:p>
            <a:pPr marL="34290" indent="0">
              <a:buNone/>
            </a:pPr>
            <a:r>
              <a:rPr lang="zh-TW" altLang="en-US" sz="2400" dirty="0"/>
              <a:t>例子：將相乘函式 </a:t>
            </a:r>
            <a:r>
              <a:rPr lang="en-US" altLang="zh-TW" sz="2400" dirty="0" err="1"/>
              <a:t>mul</a:t>
            </a:r>
            <a:r>
              <a:rPr lang="en-US" altLang="zh-TW" sz="2400" dirty="0"/>
              <a:t>()</a:t>
            </a:r>
            <a:r>
              <a:rPr lang="zh-TW" altLang="en-US" sz="2400" dirty="0"/>
              <a:t>的位置傳入 </a:t>
            </a:r>
            <a:r>
              <a:rPr lang="en-US" altLang="zh-TW" sz="2400" dirty="0"/>
              <a:t>change()</a:t>
            </a:r>
            <a:r>
              <a:rPr lang="zh-TW" altLang="en-US" sz="2400" dirty="0"/>
              <a:t>再進行乘法。</a:t>
            </a:r>
          </a:p>
          <a:p>
            <a:pPr marL="34290" indent="0">
              <a:buNone/>
            </a:pPr>
            <a:r>
              <a:rPr lang="en-US" altLang="zh-TW" dirty="0"/>
              <a:t>	</a:t>
            </a:r>
            <a:endParaRPr lang="zh-TW" altLang="en-US" sz="2400" dirty="0"/>
          </a:p>
        </p:txBody>
      </p:sp>
      <p:sp>
        <p:nvSpPr>
          <p:cNvPr id="4" name="投影片編號版面配置區 3">
            <a:extLst>
              <a:ext uri="{FF2B5EF4-FFF2-40B4-BE49-F238E27FC236}">
                <a16:creationId xmlns:a16="http://schemas.microsoft.com/office/drawing/2014/main" id="{DC7C5F09-F39C-4C63-84F2-72D8B9389C64}"/>
              </a:ext>
            </a:extLst>
          </p:cNvPr>
          <p:cNvSpPr>
            <a:spLocks noGrp="1"/>
          </p:cNvSpPr>
          <p:nvPr>
            <p:ph type="sldNum" sz="quarter" idx="12"/>
          </p:nvPr>
        </p:nvSpPr>
        <p:spPr/>
        <p:txBody>
          <a:bodyPr/>
          <a:lstStyle/>
          <a:p>
            <a:fld id="{FC749032-2A07-4AE8-BA90-74324CAE0C87}" type="slidenum">
              <a:rPr lang="en-US" altLang="zh-TW" smtClean="0"/>
              <a:pPr/>
              <a:t>9</a:t>
            </a:fld>
            <a:endParaRPr lang="en-US" altLang="en-US" dirty="0"/>
          </a:p>
        </p:txBody>
      </p:sp>
      <p:sp>
        <p:nvSpPr>
          <p:cNvPr id="5" name="矩形 4">
            <a:extLst>
              <a:ext uri="{FF2B5EF4-FFF2-40B4-BE49-F238E27FC236}">
                <a16:creationId xmlns:a16="http://schemas.microsoft.com/office/drawing/2014/main" id="{A73A9011-1F14-4043-AC71-B09D9622C0DA}"/>
              </a:ext>
            </a:extLst>
          </p:cNvPr>
          <p:cNvSpPr/>
          <p:nvPr/>
        </p:nvSpPr>
        <p:spPr>
          <a:xfrm>
            <a:off x="1648858" y="2974320"/>
            <a:ext cx="6096000" cy="3785652"/>
          </a:xfrm>
          <a:prstGeom prst="rect">
            <a:avLst/>
          </a:prstGeom>
        </p:spPr>
        <p:txBody>
          <a:bodyPr>
            <a:spAutoFit/>
          </a:bodyPr>
          <a:lstStyle/>
          <a:p>
            <a:pPr marL="34290" indent="0">
              <a:buNone/>
            </a:pPr>
            <a:r>
              <a:rPr lang="en-US" altLang="zh-TW" sz="2000" dirty="0">
                <a:latin typeface="Franklin Gothic Demi Cond" panose="020B0706030402020204" pitchFamily="34" charset="0"/>
              </a:rPr>
              <a:t>#include &lt;iostream&gt;</a:t>
            </a:r>
          </a:p>
          <a:p>
            <a:pPr marL="34290" indent="0">
              <a:buNone/>
            </a:pPr>
            <a:r>
              <a:rPr lang="en-US" altLang="zh-TW" sz="2000" dirty="0">
                <a:latin typeface="Franklin Gothic Demi Cond" panose="020B0706030402020204" pitchFamily="34" charset="0"/>
              </a:rPr>
              <a:t>using namespace std;</a:t>
            </a:r>
          </a:p>
          <a:p>
            <a:pPr marL="34290" indent="0">
              <a:buNone/>
            </a:pPr>
            <a:r>
              <a:rPr lang="en-US" altLang="zh-TW" sz="2000" dirty="0">
                <a:latin typeface="Franklin Gothic Demi Cond" panose="020B0706030402020204" pitchFamily="34" charset="0"/>
              </a:rPr>
              <a:t>int </a:t>
            </a:r>
            <a:r>
              <a:rPr lang="en-US" altLang="zh-TW" sz="2000" dirty="0" err="1">
                <a:latin typeface="Franklin Gothic Demi Cond" panose="020B0706030402020204" pitchFamily="34" charset="0"/>
              </a:rPr>
              <a:t>mul</a:t>
            </a:r>
            <a:r>
              <a:rPr lang="en-US" altLang="zh-TW" sz="2000" dirty="0">
                <a:latin typeface="Franklin Gothic Demi Cond" panose="020B0706030402020204" pitchFamily="34" charset="0"/>
              </a:rPr>
              <a:t>(int </a:t>
            </a:r>
            <a:r>
              <a:rPr lang="en-US" altLang="zh-TW" sz="2000" dirty="0" err="1">
                <a:latin typeface="Franklin Gothic Demi Cond" panose="020B0706030402020204" pitchFamily="34" charset="0"/>
              </a:rPr>
              <a:t>x,int</a:t>
            </a:r>
            <a:r>
              <a:rPr lang="en-US" altLang="zh-TW" sz="2000" dirty="0">
                <a:latin typeface="Franklin Gothic Demi Cond" panose="020B0706030402020204" pitchFamily="34" charset="0"/>
              </a:rPr>
              <a:t> y){</a:t>
            </a:r>
          </a:p>
          <a:p>
            <a:pPr marL="34290" indent="0">
              <a:buNone/>
            </a:pPr>
            <a:r>
              <a:rPr lang="en-US" altLang="zh-TW" sz="2000" dirty="0">
                <a:latin typeface="Franklin Gothic Demi Cond" panose="020B0706030402020204" pitchFamily="34" charset="0"/>
              </a:rPr>
              <a:t>	return x*y;</a:t>
            </a:r>
          </a:p>
          <a:p>
            <a:pPr marL="34290" indent="0">
              <a:buNone/>
            </a:pPr>
            <a:r>
              <a:rPr lang="en-US" altLang="zh-TW" sz="2000" dirty="0">
                <a:latin typeface="Franklin Gothic Demi Cond" panose="020B0706030402020204" pitchFamily="34" charset="0"/>
              </a:rPr>
              <a:t>}</a:t>
            </a:r>
          </a:p>
          <a:p>
            <a:pPr marL="34290" indent="0">
              <a:buNone/>
            </a:pPr>
            <a:r>
              <a:rPr lang="en-US" altLang="zh-TW" sz="2000" dirty="0">
                <a:latin typeface="Franklin Gothic Demi Cond" panose="020B0706030402020204" pitchFamily="34" charset="0"/>
              </a:rPr>
              <a:t>int change(int </a:t>
            </a:r>
            <a:r>
              <a:rPr lang="en-US" altLang="zh-TW" sz="2000" dirty="0" err="1">
                <a:latin typeface="Franklin Gothic Demi Cond" panose="020B0706030402020204" pitchFamily="34" charset="0"/>
              </a:rPr>
              <a:t>a,int</a:t>
            </a:r>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b,int</a:t>
            </a:r>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func</a:t>
            </a:r>
            <a:r>
              <a:rPr lang="en-US" altLang="zh-TW" sz="2000" dirty="0">
                <a:latin typeface="Franklin Gothic Demi Cond" panose="020B0706030402020204" pitchFamily="34" charset="0"/>
              </a:rPr>
              <a:t>)(</a:t>
            </a:r>
            <a:r>
              <a:rPr lang="en-US" altLang="zh-TW" sz="2000" dirty="0" err="1">
                <a:latin typeface="Franklin Gothic Demi Cond" panose="020B0706030402020204" pitchFamily="34" charset="0"/>
              </a:rPr>
              <a:t>int,int</a:t>
            </a:r>
            <a:r>
              <a:rPr lang="en-US" altLang="zh-TW" sz="2000" dirty="0">
                <a:latin typeface="Franklin Gothic Demi Cond" panose="020B0706030402020204" pitchFamily="34" charset="0"/>
              </a:rPr>
              <a:t>)){ </a:t>
            </a:r>
          </a:p>
          <a:p>
            <a:pPr marL="34290" indent="0">
              <a:buNone/>
            </a:pPr>
            <a:r>
              <a:rPr lang="en-US" altLang="zh-TW" sz="2000" dirty="0">
                <a:latin typeface="Franklin Gothic Demi Cond" panose="020B0706030402020204" pitchFamily="34" charset="0"/>
              </a:rPr>
              <a:t>	return (*</a:t>
            </a:r>
            <a:r>
              <a:rPr lang="en-US" altLang="zh-TW" sz="2000" dirty="0" err="1">
                <a:latin typeface="Franklin Gothic Demi Cond" panose="020B0706030402020204" pitchFamily="34" charset="0"/>
              </a:rPr>
              <a:t>func</a:t>
            </a:r>
            <a:r>
              <a:rPr lang="en-US" altLang="zh-TW" sz="2000" dirty="0">
                <a:latin typeface="Franklin Gothic Demi Cond" panose="020B0706030402020204" pitchFamily="34" charset="0"/>
              </a:rPr>
              <a:t>)(</a:t>
            </a:r>
            <a:r>
              <a:rPr lang="en-US" altLang="zh-TW" sz="2000" dirty="0" err="1">
                <a:latin typeface="Franklin Gothic Demi Cond" panose="020B0706030402020204" pitchFamily="34" charset="0"/>
              </a:rPr>
              <a:t>a,b</a:t>
            </a:r>
            <a:r>
              <a:rPr lang="en-US" altLang="zh-TW" sz="2000" dirty="0">
                <a:latin typeface="Franklin Gothic Demi Cond" panose="020B0706030402020204" pitchFamily="34" charset="0"/>
              </a:rPr>
              <a:t>); </a:t>
            </a:r>
          </a:p>
          <a:p>
            <a:pPr marL="34290" indent="0">
              <a:buNone/>
            </a:pPr>
            <a:r>
              <a:rPr lang="en-US" altLang="zh-TW" sz="2000" dirty="0">
                <a:latin typeface="Franklin Gothic Demi Cond" panose="020B0706030402020204" pitchFamily="34" charset="0"/>
              </a:rPr>
              <a:t>} </a:t>
            </a:r>
          </a:p>
          <a:p>
            <a:pPr marL="34290" indent="0">
              <a:buNone/>
            </a:pPr>
            <a:r>
              <a:rPr lang="en-US" altLang="zh-TW" sz="2000" dirty="0">
                <a:latin typeface="Franklin Gothic Demi Cond" panose="020B0706030402020204" pitchFamily="34" charset="0"/>
              </a:rPr>
              <a:t>int main(){ </a:t>
            </a:r>
          </a:p>
          <a:p>
            <a:pPr marL="34290" indent="0">
              <a:buNone/>
            </a:pPr>
            <a:r>
              <a:rPr lang="en-US" altLang="zh-TW" sz="2000" dirty="0">
                <a:latin typeface="Franklin Gothic Demi Cond" panose="020B0706030402020204" pitchFamily="34" charset="0"/>
              </a:rPr>
              <a:t>	</a:t>
            </a:r>
            <a:r>
              <a:rPr lang="en-US" altLang="zh-TW" sz="2000" dirty="0" err="1">
                <a:latin typeface="Franklin Gothic Demi Cond" panose="020B0706030402020204" pitchFamily="34" charset="0"/>
              </a:rPr>
              <a:t>cout</a:t>
            </a:r>
            <a:r>
              <a:rPr lang="en-US" altLang="zh-TW" sz="2000" dirty="0">
                <a:latin typeface="Franklin Gothic Demi Cond" panose="020B0706030402020204" pitchFamily="34" charset="0"/>
              </a:rPr>
              <a:t> &lt;&lt; change(3,4,&amp;mul); </a:t>
            </a:r>
          </a:p>
          <a:p>
            <a:pPr marL="34290" indent="0">
              <a:buNone/>
            </a:pPr>
            <a:r>
              <a:rPr lang="en-US" altLang="zh-TW" sz="2000" dirty="0">
                <a:latin typeface="Franklin Gothic Demi Cond" panose="020B0706030402020204" pitchFamily="34" charset="0"/>
              </a:rPr>
              <a:t>  return 0; </a:t>
            </a:r>
          </a:p>
          <a:p>
            <a:pPr marL="34290" indent="0">
              <a:buNone/>
            </a:pPr>
            <a:r>
              <a:rPr lang="en-US" altLang="zh-TW" sz="2000" dirty="0">
                <a:latin typeface="Franklin Gothic Demi Cond" panose="020B0706030402020204" pitchFamily="34" charset="0"/>
              </a:rPr>
              <a:t>} </a:t>
            </a:r>
            <a:endParaRPr lang="zh-TW" altLang="en-US" sz="2000" dirty="0">
              <a:latin typeface="Franklin Gothic Demi Cond" panose="020B0706030402020204" pitchFamily="34" charset="0"/>
            </a:endParaRPr>
          </a:p>
        </p:txBody>
      </p:sp>
    </p:spTree>
    <p:extLst>
      <p:ext uri="{BB962C8B-B14F-4D97-AF65-F5344CB8AC3E}">
        <p14:creationId xmlns:p14="http://schemas.microsoft.com/office/powerpoint/2010/main" val="252665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Microsoft JhengHei UI">
      <a:majorFont>
        <a:latin typeface="Microsoft JhengHei UI"/>
        <a:ea typeface="Microsoft JhengHei UI"/>
        <a:cs typeface=""/>
      </a:majorFont>
      <a:minorFont>
        <a:latin typeface="Microsoft JhengHei UI"/>
        <a:ea typeface="Microsoft Jheng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6">
            <a:shade val="50000"/>
          </a:schemeClr>
        </a:lnRef>
        <a:fillRef idx="1">
          <a:schemeClr val="accent6"/>
        </a:fillRef>
        <a:effectRef idx="0">
          <a:schemeClr val="accent6"/>
        </a:effectRef>
        <a:fontRef idx="minor">
          <a:schemeClr val="lt1"/>
        </a:fontRef>
      </a:style>
    </a:spDef>
  </a:objectDefaults>
  <a:extraClrSchemeLst/>
  <a:extLst>
    <a:ext uri="{05A4C25C-085E-4340-85A3-A5531E510DB2}">
      <thm15:themeFamily xmlns:thm15="http://schemas.microsoft.com/office/thememl/2012/main" name="Banded_Design_Yellow_TP102900996" id="{AB4870CB-06BC-483D-898D-CB6E678212C7}" vid="{2ED2B3FE-BC13-4C0A-890E-57CB699DBA16}"/>
    </a:ext>
  </a:ext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黃色橫紋設計簡報 (寬螢幕)</Template>
  <TotalTime>0</TotalTime>
  <Words>2701</Words>
  <Application>Microsoft Office PowerPoint</Application>
  <PresentationFormat>寬螢幕</PresentationFormat>
  <Paragraphs>302</Paragraphs>
  <Slides>31</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Microsoft JhengHei UI</vt:lpstr>
      <vt:lpstr>新細明體</vt:lpstr>
      <vt:lpstr>Arial</vt:lpstr>
      <vt:lpstr>Book Antiqua</vt:lpstr>
      <vt:lpstr>Calibri</vt:lpstr>
      <vt:lpstr>Franklin Gothic Demi Cond</vt:lpstr>
      <vt:lpstr>Roboto</vt:lpstr>
      <vt:lpstr>Times New Roman</vt:lpstr>
      <vt:lpstr>Banded Design Yellow 16x9</vt:lpstr>
      <vt:lpstr>Hw1 Ans</vt:lpstr>
      <vt:lpstr>Question 1</vt:lpstr>
      <vt:lpstr>Ans: Question 1</vt:lpstr>
      <vt:lpstr>Question 2</vt:lpstr>
      <vt:lpstr>Ans: Question 2</vt:lpstr>
      <vt:lpstr>Question 3</vt:lpstr>
      <vt:lpstr>Ans: Question 3</vt:lpstr>
      <vt:lpstr>Question 4</vt:lpstr>
      <vt:lpstr>Ans: Question 4 (1/2)</vt:lpstr>
      <vt:lpstr>Ans: Question 4 (2/2)</vt:lpstr>
      <vt:lpstr>Question 5</vt:lpstr>
      <vt:lpstr>Ans: Question 5 (1/2)</vt:lpstr>
      <vt:lpstr>Ans: Question 5 (2/2)</vt:lpstr>
      <vt:lpstr>Question 6</vt:lpstr>
      <vt:lpstr>Ans: Question 6</vt:lpstr>
      <vt:lpstr>Question 7</vt:lpstr>
      <vt:lpstr>Ans: Question 7</vt:lpstr>
      <vt:lpstr>Question 8</vt:lpstr>
      <vt:lpstr>Ans: Question 8</vt:lpstr>
      <vt:lpstr>Question 9</vt:lpstr>
      <vt:lpstr>Ans: Question 9</vt:lpstr>
      <vt:lpstr>Question 10</vt:lpstr>
      <vt:lpstr>Ans: Question 10</vt:lpstr>
      <vt:lpstr>Question 11</vt:lpstr>
      <vt:lpstr>Ans: Question 11</vt:lpstr>
      <vt:lpstr>Question 12</vt:lpstr>
      <vt:lpstr>Ans: Question 12 </vt:lpstr>
      <vt:lpstr>Question 13</vt:lpstr>
      <vt:lpstr>Ans: Question 13 </vt:lpstr>
      <vt:lpstr>Question 14</vt:lpstr>
      <vt:lpstr>Ans: Question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2018-04-16T03:27:54Z</dcterms:created>
  <dcterms:modified xsi:type="dcterms:W3CDTF">2020-09-22T09:59:07Z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