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6" r:id="rId9"/>
    <p:sldId id="307" r:id="rId10"/>
    <p:sldId id="269" r:id="rId11"/>
    <p:sldId id="287" r:id="rId12"/>
    <p:sldId id="271" r:id="rId13"/>
    <p:sldId id="273" r:id="rId14"/>
    <p:sldId id="275" r:id="rId15"/>
    <p:sldId id="276" r:id="rId16"/>
    <p:sldId id="308" r:id="rId17"/>
    <p:sldId id="277" r:id="rId18"/>
    <p:sldId id="288" r:id="rId19"/>
    <p:sldId id="279" r:id="rId20"/>
    <p:sldId id="281" r:id="rId21"/>
    <p:sldId id="283" r:id="rId22"/>
    <p:sldId id="284" r:id="rId23"/>
    <p:sldId id="285" r:id="rId24"/>
    <p:sldId id="296" r:id="rId25"/>
    <p:sldId id="289" r:id="rId26"/>
    <p:sldId id="297" r:id="rId27"/>
    <p:sldId id="290" r:id="rId28"/>
    <p:sldId id="298" r:id="rId29"/>
    <p:sldId id="299" r:id="rId30"/>
    <p:sldId id="293" r:id="rId31"/>
    <p:sldId id="304" r:id="rId32"/>
    <p:sldId id="305" r:id="rId33"/>
    <p:sldId id="300" r:id="rId34"/>
    <p:sldId id="306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64666B4-A13C-4073-823C-3C980A4E5140}">
          <p14:sldIdLst>
            <p14:sldId id="256"/>
            <p14:sldId id="257"/>
            <p14:sldId id="258"/>
            <p14:sldId id="259"/>
            <p14:sldId id="262"/>
            <p14:sldId id="263"/>
            <p14:sldId id="266"/>
            <p14:sldId id="307"/>
            <p14:sldId id="269"/>
            <p14:sldId id="287"/>
            <p14:sldId id="271"/>
            <p14:sldId id="273"/>
            <p14:sldId id="275"/>
            <p14:sldId id="276"/>
            <p14:sldId id="308"/>
            <p14:sldId id="277"/>
            <p14:sldId id="288"/>
            <p14:sldId id="279"/>
            <p14:sldId id="281"/>
            <p14:sldId id="283"/>
            <p14:sldId id="284"/>
            <p14:sldId id="285"/>
            <p14:sldId id="296"/>
            <p14:sldId id="289"/>
            <p14:sldId id="297"/>
            <p14:sldId id="290"/>
            <p14:sldId id="298"/>
            <p14:sldId id="299"/>
            <p14:sldId id="293"/>
            <p14:sldId id="304"/>
            <p14:sldId id="305"/>
            <p14:sldId id="300"/>
            <p14:sldId id="306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546"/>
    <a:srgbClr val="FCBE9E"/>
    <a:srgbClr val="FCBE9F"/>
    <a:srgbClr val="92D050"/>
    <a:srgbClr val="82A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75975" autoAdjust="0"/>
  </p:normalViewPr>
  <p:slideViewPr>
    <p:cSldViewPr snapToGrid="0">
      <p:cViewPr varScale="1">
        <p:scale>
          <a:sx n="100" d="100"/>
          <a:sy n="100" d="100"/>
        </p:scale>
        <p:origin x="226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D9D2DDA-69D8-473F-A583-B6774B31A77B}" type="datetimeFigureOut">
              <a:rPr lang="en-US" altLang="zh-TW"/>
              <a:t>9/26/2020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2392CCB-FF08-4D29-8DA3-E1FD86044808}" type="slidenum">
              <a:rPr lang="zh-TW" sz="160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01F6DFB-6833-46E4-B515-70E0D9178056}" type="datetimeFigureOut">
              <a:t>2020/9/26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958706C7-F2C3-48B6-8A22-C484D800B5D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5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2" y="1905000"/>
            <a:ext cx="12188827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-3" y="1795132"/>
            <a:ext cx="12188827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3" y="5142116"/>
            <a:ext cx="12188827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 latinLnBrk="0">
              <a:defRPr lang="zh-TW" sz="405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500"/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1" y="274638"/>
            <a:ext cx="26289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274638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  <a:lvl2pPr>
              <a:defRPr>
                <a:latin typeface="Franklin Gothic Demi Cond" panose="020B0706030402020204" pitchFamily="34" charset="0"/>
              </a:defRPr>
            </a:lvl2pPr>
            <a:lvl3pPr>
              <a:defRPr>
                <a:latin typeface="Franklin Gothic Demi Cond" panose="020B0706030402020204" pitchFamily="34" charset="0"/>
              </a:defRPr>
            </a:lvl3pPr>
            <a:lvl4pPr>
              <a:defRPr>
                <a:latin typeface="Franklin Gothic Demi Cond" panose="020B0706030402020204" pitchFamily="34" charset="0"/>
              </a:defRPr>
            </a:lvl4pPr>
            <a:lvl5pPr latinLnBrk="0">
              <a:defRPr lang="zh-TW">
                <a:latin typeface="Franklin Gothic Demi Cond" panose="020B0706030402020204" pitchFamily="34" charset="0"/>
              </a:defRPr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875776" y="6601968"/>
            <a:ext cx="960120" cy="237744"/>
          </a:xfrm>
        </p:spPr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210800" y="6601968"/>
            <a:ext cx="640080" cy="237744"/>
          </a:xfrm>
        </p:spPr>
        <p:txBody>
          <a:bodyPr/>
          <a:lstStyle>
            <a:lvl1pPr>
              <a:defRPr sz="1100">
                <a:latin typeface="Franklin Gothic Demi Cond" panose="020B0706030402020204" pitchFamily="34" charset="0"/>
              </a:defRPr>
            </a:lvl1pPr>
          </a:lstStyle>
          <a:p>
            <a:fld id="{FC749032-2A07-4AE8-BA90-74324CAE0C87}" type="slidenum">
              <a:rPr lang="en-US" altLang="zh-TW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TW" sz="4050" b="1">
                <a:latin typeface="Franklin Gothic Demi Cond" panose="020B07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TW" sz="15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Franklin Gothic Demi Cond" panose="020B07060304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Franklin Gothic Demi Cond" panose="020B07060304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Franklin Gothic Demi Cond" panose="020B0706030402020204" pitchFamily="34" charset="0"/>
              </a:defRPr>
            </a:lvl1pPr>
          </a:lstStyle>
          <a:p>
            <a:fld id="{FC749032-2A07-4AE8-BA90-74324CAE0C8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740734"/>
            <a:ext cx="4572000" cy="3288847"/>
          </a:xfrm>
        </p:spPr>
        <p:txBody>
          <a:bodyPr>
            <a:normAutofit/>
          </a:bodyPr>
          <a:lstStyle>
            <a:lvl1pPr latinLnBrk="0">
              <a:defRPr lang="zh-TW" sz="1350"/>
            </a:lvl1pPr>
            <a:lvl2pPr latinLnBrk="0">
              <a:defRPr lang="zh-TW" sz="1200"/>
            </a:lvl2pPr>
            <a:lvl3pPr latinLnBrk="0">
              <a:defRPr lang="zh-TW" sz="1050"/>
            </a:lvl3pPr>
            <a:lvl4pPr latinLnBrk="0">
              <a:defRPr lang="zh-TW" sz="900"/>
            </a:lvl4pPr>
            <a:lvl5pPr latinLnBrk="0">
              <a:defRPr lang="zh-TW" sz="900"/>
            </a:lvl5pPr>
            <a:lvl6pPr latinLnBrk="0">
              <a:defRPr lang="zh-TW" sz="900"/>
            </a:lvl6pPr>
            <a:lvl7pPr latinLnBrk="0">
              <a:defRPr lang="zh-TW" sz="900"/>
            </a:lvl7pPr>
            <a:lvl8pPr latinLnBrk="0">
              <a:defRPr lang="zh-TW" sz="900"/>
            </a:lvl8pPr>
            <a:lvl9pPr latinLnBrk="0">
              <a:defRPr lang="zh-TW"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740734"/>
            <a:ext cx="4572000" cy="3288847"/>
          </a:xfrm>
        </p:spPr>
        <p:txBody>
          <a:bodyPr>
            <a:normAutofit/>
          </a:bodyPr>
          <a:lstStyle>
            <a:lvl1pPr latinLnBrk="0">
              <a:defRPr lang="zh-TW" sz="1350"/>
            </a:lvl1pPr>
            <a:lvl2pPr latinLnBrk="0">
              <a:defRPr lang="zh-TW" sz="1200"/>
            </a:lvl2pPr>
            <a:lvl3pPr latinLnBrk="0">
              <a:defRPr lang="zh-TW" sz="1050"/>
            </a:lvl3pPr>
            <a:lvl4pPr latinLnBrk="0">
              <a:defRPr lang="zh-TW" sz="900"/>
            </a:lvl4pPr>
            <a:lvl5pPr latinLnBrk="0">
              <a:defRPr lang="zh-TW" sz="900"/>
            </a:lvl5pPr>
            <a:lvl6pPr latinLnBrk="0">
              <a:defRPr lang="zh-TW" sz="900"/>
            </a:lvl6pPr>
            <a:lvl7pPr latinLnBrk="0">
              <a:defRPr lang="zh-TW" sz="900"/>
            </a:lvl7pPr>
            <a:lvl8pPr latinLnBrk="0">
              <a:defRPr lang="zh-TW" sz="900"/>
            </a:lvl8pPr>
            <a:lvl9pPr latinLnBrk="0">
              <a:defRPr lang="zh-TW" sz="9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/>
              <a:t>
            </a:t>
            </a:r>
            <a:fld id="{FC749032-2A07-4AE8-BA90-74324CAE0C87}" type="slidenum">
              <a:t>‹#›</a:t>
            </a:fld>
            <a:r>
              <a:rPr lang="zh-TW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TW" sz="255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TW" sz="2550" b="1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3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/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0" y="6480048"/>
            <a:ext cx="12188827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 altLang="en-US" sz="1350"/>
            </a:p>
          </p:txBody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901954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675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675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675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TW"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lang="zh-TW"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lang="zh-TW"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lrightchiu.github.io/SecondRound/comparison-sort-merge-sorthe-bing-pai-xu-f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inomial-coefficient-dp-9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737360" y="1960093"/>
            <a:ext cx="8981440" cy="168379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Franklin Gothic Demi Cond" panose="020B0706030402020204" pitchFamily="34" charset="0"/>
              </a:rPr>
              <a:t>Hw2 Ans</a:t>
            </a:r>
            <a:endParaRPr lang="zh-TW" altLang="zh-TW" sz="3600" dirty="0">
              <a:latin typeface="Franklin Gothic Demi Cond" panose="020B0706030402020204" pitchFamily="34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1295400" y="3651503"/>
            <a:ext cx="9601200" cy="147139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Franklin Gothic Demi Cond" panose="020B0706030402020204" pitchFamily="34" charset="0"/>
              </a:rPr>
              <a:t>Date: 2020/09/29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1BD48-6DBC-411E-B48D-E63FCEAF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6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A6FCC-6277-4E62-BBC1-0DF1D5C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10</a:t>
            </a:fld>
            <a:endParaRPr lang="en-US" altLang="en-US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F09E56C0-0559-4B34-A6CF-24F7AB53B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45" y="1774024"/>
            <a:ext cx="4188768" cy="17919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2EE37F-F19C-45F7-8F80-BEF9E442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53" y="1828662"/>
            <a:ext cx="4662087" cy="3542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346A99DD-7367-47F7-8177-B4C47525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3941685"/>
                <a:ext cx="4828861" cy="2087896"/>
              </a:xfrm>
            </p:spPr>
            <p:txBody>
              <a:bodyPr>
                <a:normAutofit/>
              </a:bodyPr>
              <a:lstStyle/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Recursion: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Iteration: O(n)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346A99DD-7367-47F7-8177-B4C47525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3941685"/>
                <a:ext cx="4828861" cy="2087896"/>
              </a:xfrm>
              <a:blipFill>
                <a:blip r:embed="rId4"/>
                <a:stretch>
                  <a:fillRect l="-1136" t="-3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2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B3F48-D980-4DB2-9936-4C27545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7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3F725-8275-4F3C-96BF-FC305C9C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zh-TW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給定一張族譜，其中只有一個祖先，每人都有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個小孩，配偶不必納入族譜。族譜總人數為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人，試找出此家族中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 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個成員彼此之間親等關係的時間複雜度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(Big O, upper bound)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 </a:t>
            </a:r>
            <a:endParaRPr lang="zh-TW" altLang="en-US" sz="10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親等的計算方式為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endParaRPr lang="en-US" altLang="zh-TW" sz="10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假設我們想要計算兩個橘色的親等關係，我們先向上溯源到共同的祖先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灰色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 由於灰色和兩個橘色的距離都是 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，所以兩個橘色之間的親等關係為</a:t>
            </a: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1+1 = 2</a:t>
            </a:r>
            <a:endParaRPr lang="en-US" altLang="zh-TW" sz="1000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26DF8A-5CFD-46F4-A8EE-EA3F7ECE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11</a:t>
            </a:fld>
            <a:endParaRPr lang="en-US" altLang="en-US" dirty="0"/>
          </a:p>
        </p:txBody>
      </p:sp>
      <p:pic>
        <p:nvPicPr>
          <p:cNvPr id="1028" name="圖片 3">
            <a:extLst>
              <a:ext uri="{FF2B5EF4-FFF2-40B4-BE49-F238E27FC236}">
                <a16:creationId xmlns:a16="http://schemas.microsoft.com/office/drawing/2014/main" id="{24E3AE3B-E845-4A42-B161-293EE545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89" y="3429000"/>
            <a:ext cx="4953000" cy="214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1499D00-B894-427E-809F-4550F5958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06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7C59A45-F5B3-4794-A552-C491362DB22D}"/>
                  </a:ext>
                </a:extLst>
              </p:cNvPr>
              <p:cNvSpPr txBox="1"/>
              <p:nvPr/>
            </p:nvSpPr>
            <p:spPr>
              <a:xfrm>
                <a:off x="7345680" y="3375660"/>
                <a:ext cx="2179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  <a:latin typeface="Franklin Gothic Demi Cond" panose="020B07060304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Franklin Gothic Demi Cond" panose="020B0706030402020204" pitchFamily="34" charset="0"/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  <a:latin typeface="Franklin Gothic Demi Cond" panose="020B0706030402020204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7C59A45-F5B3-4794-A552-C491362D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3375660"/>
                <a:ext cx="2179320" cy="461665"/>
              </a:xfrm>
              <a:prstGeom prst="rect">
                <a:avLst/>
              </a:prstGeom>
              <a:blipFill>
                <a:blip r:embed="rId3"/>
                <a:stretch>
                  <a:fillRect l="-4190" t="-9333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3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A9371-7D33-4BA6-B2E6-51DD877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8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FD0E1F-0A6F-408C-898C-F7FB7E1C5C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4032" y="1893077"/>
                <a:ext cx="10483936" cy="4127627"/>
              </a:xfrm>
            </p:spPr>
            <p:txBody>
              <a:bodyPr>
                <a:normAutofit/>
              </a:bodyPr>
              <a:lstStyle/>
              <a:p>
                <a:pPr marL="34290" lvl="0" indent="0">
                  <a:buNone/>
                </a:pPr>
                <a:r>
                  <a:rPr lang="en-US" altLang="zh-TW" sz="2400" dirty="0"/>
                  <a:t>Which of the following statements is correct and why the other is wrong?</a:t>
                </a:r>
                <a:endParaRPr lang="zh-TW" altLang="zh-TW" sz="2400" dirty="0"/>
              </a:p>
              <a:p>
                <a:pPr marL="73152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zh-TW" sz="2000" dirty="0"/>
                  <a:t> is the most efficient among the following time complexity functions: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),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zh-TW" sz="2000" dirty="0"/>
                  <a:t>. </a:t>
                </a:r>
                <a:endParaRPr lang="zh-TW" altLang="zh-TW" sz="2000" dirty="0"/>
              </a:p>
              <a:p>
                <a:pPr marL="731520" lvl="1" indent="-457200">
                  <a:buFont typeface="+mj-lt"/>
                  <a:buAutoNum type="alphaUcPeriod"/>
                </a:pPr>
                <a:r>
                  <a:rPr lang="en-US" altLang="zh-TW" sz="2000" dirty="0"/>
                  <a:t>Suppose that A, B, C are matrices of size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/>
                  <a:t>, the time complexity for the matrix multiplication C=A*B is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. 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(Using the most general algorithm)</a:t>
                </a:r>
                <a:endParaRPr lang="zh-TW" altLang="zh-TW" sz="2000" dirty="0">
                  <a:solidFill>
                    <a:srgbClr val="FF0000"/>
                  </a:solidFill>
                </a:endParaRPr>
              </a:p>
              <a:p>
                <a:pPr marL="731520" lvl="1" indent="-457200">
                  <a:buFont typeface="+mj-lt"/>
                  <a:buAutoNum type="alphaUcPeriod"/>
                </a:pPr>
                <a:r>
                  <a:rPr lang="en-US" altLang="zh-TW" sz="2000" dirty="0"/>
                  <a:t>A pair of iterators define a sequence which starts from the first element and ends at the last element. </a:t>
                </a:r>
                <a:endParaRPr lang="zh-TW" altLang="zh-TW" sz="2000" dirty="0"/>
              </a:p>
              <a:p>
                <a:pPr marL="731520" lvl="1" indent="-457200">
                  <a:buFont typeface="+mj-lt"/>
                  <a:buAutoNum type="alphaUcPeriod"/>
                </a:pPr>
                <a:r>
                  <a:rPr lang="en-US" altLang="zh-TW" sz="2000" dirty="0"/>
                  <a:t>A feasible recursive algorism may have increased parameter values.</a:t>
                </a:r>
              </a:p>
              <a:p>
                <a:pPr marL="274320" lvl="1" indent="0">
                  <a:buNone/>
                </a:pPr>
                <a:endParaRPr lang="en-US" altLang="zh-TW" sz="2000" dirty="0"/>
              </a:p>
              <a:p>
                <a:pPr marL="274320" lvl="1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B is correct.</a:t>
                </a:r>
              </a:p>
              <a:p>
                <a:pPr marL="274320" lvl="1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A,C,D is wrong.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FD0E1F-0A6F-408C-898C-F7FB7E1C5C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032" y="1893077"/>
                <a:ext cx="10483936" cy="4127627"/>
              </a:xfrm>
              <a:blipFill>
                <a:blip r:embed="rId2"/>
                <a:stretch>
                  <a:fillRect l="-523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DC0786-E7EB-403F-9EE7-CA8D264B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89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48BCB-1D28-4C5A-A2B4-0EB29F80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9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3352E-7796-4357-805A-87EE66F5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(1) Please write down the Pseudo Code of binary search using “while loop”?</a:t>
            </a:r>
            <a:endParaRPr lang="zh-TW" altLang="zh-TW" sz="2400" dirty="0"/>
          </a:p>
          <a:p>
            <a:r>
              <a:rPr lang="en-US" altLang="zh-TW" sz="2400" dirty="0"/>
              <a:t>(2) Please write down the Pseudo Code of binary search using “recursive”?</a:t>
            </a:r>
            <a:endParaRPr lang="zh-TW" altLang="zh-TW" sz="2400" dirty="0"/>
          </a:p>
          <a:p>
            <a:r>
              <a:rPr lang="en-US" altLang="zh-TW" sz="2400" dirty="0"/>
              <a:t>(3) Please analyze the time complexity of the above two Pseudo Code.</a:t>
            </a:r>
            <a:endParaRPr lang="zh-TW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BCD895-4245-4972-ACFA-3F0DA23B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5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1BD48-6DBC-411E-B48D-E63FCEAF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9</a:t>
            </a:r>
            <a:endParaRPr lang="zh-TW" altLang="en-US" sz="3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97E7368-65C9-4C1D-9C60-7632DD215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779164"/>
            <a:ext cx="8763759" cy="244623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A6FCC-6277-4E62-BBC1-0DF1D5C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14</a:t>
            </a:fld>
            <a:endParaRPr lang="en-US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8B114CF-E428-4486-A02D-23A29F1DF88F}"/>
              </a:ext>
            </a:extLst>
          </p:cNvPr>
          <p:cNvSpPr txBox="1">
            <a:spLocks/>
          </p:cNvSpPr>
          <p:nvPr/>
        </p:nvSpPr>
        <p:spPr>
          <a:xfrm>
            <a:off x="1341120" y="4718925"/>
            <a:ext cx="2567940" cy="51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lang="zh-TW"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lang="zh-TW"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Recursion: O(log n)</a:t>
            </a:r>
          </a:p>
        </p:txBody>
      </p:sp>
    </p:spTree>
    <p:extLst>
      <p:ext uri="{BB962C8B-B14F-4D97-AF65-F5344CB8AC3E}">
        <p14:creationId xmlns:p14="http://schemas.microsoft.com/office/powerpoint/2010/main" val="1541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1BD48-6DBC-411E-B48D-E63FCEAF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9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A6FCC-6277-4E62-BBC1-0DF1D5C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15</a:t>
            </a:fld>
            <a:endParaRPr lang="en-US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A2DEAA4-F82D-4C88-A3AE-75AC8233E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915688"/>
            <a:ext cx="6454699" cy="2453853"/>
          </a:xfr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613E60B-B4FD-4F43-AB7D-591F0D4AA940}"/>
              </a:ext>
            </a:extLst>
          </p:cNvPr>
          <p:cNvSpPr txBox="1">
            <a:spLocks/>
          </p:cNvSpPr>
          <p:nvPr/>
        </p:nvSpPr>
        <p:spPr>
          <a:xfrm>
            <a:off x="1341120" y="4718925"/>
            <a:ext cx="2430780" cy="516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lang="zh-TW"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lang="zh-TW"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Iteration: O(log n)</a:t>
            </a:r>
          </a:p>
        </p:txBody>
      </p:sp>
    </p:spTree>
    <p:extLst>
      <p:ext uri="{BB962C8B-B14F-4D97-AF65-F5344CB8AC3E}">
        <p14:creationId xmlns:p14="http://schemas.microsoft.com/office/powerpoint/2010/main" val="368596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B9CA8-30A6-4440-9DFF-AF31CF4E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10</a:t>
            </a:r>
            <a:endParaRPr lang="zh-TW" altLang="en-US" sz="3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1E3B0B0-155F-4449-BA34-8B007E6B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576" y="1680476"/>
            <a:ext cx="3030313" cy="222515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466EC-8A53-4141-A125-9695546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16</a:t>
            </a:fld>
            <a:endParaRPr lang="en-US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733D28F-B711-4C07-8354-0FAA9DDC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7" y="182615"/>
            <a:ext cx="3133202" cy="4691425"/>
          </a:xfrm>
          <a:prstGeom prst="rect">
            <a:avLst/>
          </a:prstGeo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2CED9FC-C5BE-4A4C-8453-9B711CBED6A4}"/>
              </a:ext>
            </a:extLst>
          </p:cNvPr>
          <p:cNvSpPr txBox="1">
            <a:spLocks/>
          </p:cNvSpPr>
          <p:nvPr/>
        </p:nvSpPr>
        <p:spPr>
          <a:xfrm>
            <a:off x="187111" y="1680476"/>
            <a:ext cx="5537886" cy="28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lang="zh-TW"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lang="zh-TW"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190" indent="-342900">
              <a:buFont typeface="+mj-lt"/>
              <a:buAutoNum type="arabicPeriod"/>
            </a:pPr>
            <a:r>
              <a:rPr lang="en-US" altLang="zh-TW" sz="2400" dirty="0"/>
              <a:t>Calculate the Space complexity of the sorting algorithm and show the results in Big-O (𝑂) notation.</a:t>
            </a:r>
          </a:p>
          <a:p>
            <a:pPr marL="377190" indent="-342900">
              <a:buFont typeface="+mj-lt"/>
              <a:buAutoNum type="arabicPeriod"/>
            </a:pPr>
            <a:r>
              <a:rPr lang="en-US" altLang="zh-TW" sz="2400" dirty="0"/>
              <a:t>Calculate the Time complexity of the sorting algorithm and show the results in Big-O (𝑂), Omega (Ω), Theta (Θ) notations.</a:t>
            </a:r>
          </a:p>
          <a:p>
            <a:pPr marL="377190" indent="-342900">
              <a:buFont typeface="+mj-lt"/>
              <a:buAutoNum type="arabicPeriod"/>
            </a:pPr>
            <a:r>
              <a:rPr lang="en-US" altLang="zh-TW" sz="2400" dirty="0"/>
              <a:t>Write down the output result of the code.</a:t>
            </a:r>
            <a:endParaRPr lang="en-US" altLang="zh-TW" sz="1800" dirty="0"/>
          </a:p>
          <a:p>
            <a:pPr marL="377190" indent="-342900">
              <a:buFont typeface="+mj-lt"/>
              <a:buAutoNum type="arabicPeriod"/>
            </a:pPr>
            <a:endParaRPr lang="en-US" altLang="zh-TW" sz="1800" dirty="0"/>
          </a:p>
          <a:p>
            <a:pPr marL="377190" indent="-342900">
              <a:buFont typeface="+mj-lt"/>
              <a:buAutoNum type="arabicPeriod"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858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B9CA8-30A6-4440-9DFF-AF31CF4E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10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466EC-8A53-4141-A125-96955467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17</a:t>
            </a:fld>
            <a:endParaRPr lang="en-US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E9FBEB1-7AB4-4DA9-BA95-A9B3ABE4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0" indent="-342900">
              <a:buFont typeface="+mj-lt"/>
              <a:buAutoNum type="arabicPeriod"/>
            </a:pPr>
            <a:r>
              <a:rPr lang="en-US" altLang="zh-TW" sz="2400" dirty="0"/>
              <a:t>Calculate the Space complexity of the sorting algorithm and show the results in Big-O (𝑂) notation.</a:t>
            </a:r>
          </a:p>
          <a:p>
            <a:pPr marL="377190" lvl="0" indent="-342900">
              <a:buFont typeface="+mj-lt"/>
              <a:buAutoNum type="arabicPeriod"/>
            </a:pPr>
            <a:r>
              <a:rPr lang="en-US" altLang="zh-TW" sz="2400" dirty="0"/>
              <a:t>Calculate the Time complexity of the sorting algorithm and show the results in Big-O (𝑂), Omega (Ω), Theta (Θ) notations.</a:t>
            </a:r>
          </a:p>
          <a:p>
            <a:pPr marL="377190" indent="-342900">
              <a:buFont typeface="+mj-lt"/>
              <a:buAutoNum type="arabicPeriod"/>
            </a:pPr>
            <a:r>
              <a:rPr lang="en-US" altLang="zh-TW" sz="2400" dirty="0"/>
              <a:t>Write down the output result of the code.</a:t>
            </a:r>
          </a:p>
          <a:p>
            <a:pPr marL="34290" indent="0">
              <a:buNone/>
            </a:pPr>
            <a:endParaRPr lang="en-US" altLang="zh-TW" sz="1800" dirty="0"/>
          </a:p>
          <a:p>
            <a:pPr marL="377190" indent="-342900">
              <a:buFont typeface="+mj-lt"/>
              <a:buAutoNum type="arabicPeriod"/>
            </a:pPr>
            <a:endParaRPr lang="en-US" altLang="zh-TW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35E4DD-1474-46DB-BF1A-3453F9DDDB7B}"/>
              </a:ext>
            </a:extLst>
          </p:cNvPr>
          <p:cNvSpPr/>
          <p:nvPr/>
        </p:nvSpPr>
        <p:spPr>
          <a:xfrm>
            <a:off x="5124450" y="5744309"/>
            <a:ext cx="6774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https://alrightchiu.github.io/SecondRound/comparison-sort-merge-sorthe-bing-pai-xu-fa.html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95B4C49-F7A8-41C3-A659-E35D6C44A0CB}"/>
              </a:ext>
            </a:extLst>
          </p:cNvPr>
          <p:cNvSpPr txBox="1">
            <a:spLocks/>
          </p:cNvSpPr>
          <p:nvPr/>
        </p:nvSpPr>
        <p:spPr>
          <a:xfrm>
            <a:off x="1341120" y="4204834"/>
            <a:ext cx="6774180" cy="202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lang="zh-TW"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lang="zh-TW"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“Merge Sort”</a:t>
            </a:r>
          </a:p>
          <a:p>
            <a:pPr marL="49149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O(n): The num array</a:t>
            </a:r>
          </a:p>
          <a:p>
            <a:pPr marL="491490" indent="-457200">
              <a:buFont typeface="+mj-lt"/>
              <a:buAutoNum type="arabicPeriod"/>
            </a:pP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(n*log n), </a:t>
            </a:r>
            <a:r>
              <a:rPr lang="el-GR" altLang="zh-TW" sz="2400" dirty="0">
                <a:solidFill>
                  <a:srgbClr val="FF0000"/>
                </a:solidFill>
              </a:rPr>
              <a:t>Ω</a:t>
            </a:r>
            <a:r>
              <a:rPr lang="en-US" altLang="zh-TW" sz="2400" dirty="0">
                <a:solidFill>
                  <a:srgbClr val="FF0000"/>
                </a:solidFill>
              </a:rPr>
              <a:t>(n*log n),</a:t>
            </a:r>
            <a:r>
              <a:rPr lang="zh-TW" altLang="en-US" sz="2400" dirty="0">
                <a:solidFill>
                  <a:srgbClr val="FF0000"/>
                </a:solidFill>
              </a:rPr>
              <a:t>𝑂</a:t>
            </a:r>
            <a:r>
              <a:rPr lang="en-US" altLang="zh-TW" sz="2400" dirty="0">
                <a:solidFill>
                  <a:srgbClr val="FF0000"/>
                </a:solidFill>
              </a:rPr>
              <a:t>(n*log n) </a:t>
            </a:r>
          </a:p>
          <a:p>
            <a:pPr marL="49149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8 7 6 5 4 3 2 1</a:t>
            </a:r>
          </a:p>
          <a:p>
            <a:pPr marL="491490" indent="-457200">
              <a:buFont typeface="+mj-lt"/>
              <a:buAutoNum type="arabicPeriod"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3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EAC79-7DDD-476E-962F-A0089BD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11: Stack</a:t>
            </a:r>
            <a:endParaRPr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60F679-67F4-4756-AE24-06759AE2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18</a:t>
            </a:fld>
            <a:endParaRPr lang="en-US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6C103ABE-A9A4-422D-AFB1-E209B6C72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25" y="1084072"/>
            <a:ext cx="4280062" cy="523624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598F8A-DE8B-4C61-8A5C-3C0BF9FFA822}"/>
              </a:ext>
            </a:extLst>
          </p:cNvPr>
          <p:cNvSpPr/>
          <p:nvPr/>
        </p:nvSpPr>
        <p:spPr>
          <a:xfrm>
            <a:off x="6149340" y="4846320"/>
            <a:ext cx="853440" cy="44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9762CA-2137-43FE-97C3-8120E886DF98}"/>
              </a:ext>
            </a:extLst>
          </p:cNvPr>
          <p:cNvSpPr/>
          <p:nvPr/>
        </p:nvSpPr>
        <p:spPr>
          <a:xfrm>
            <a:off x="7520940" y="5408168"/>
            <a:ext cx="33528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2FD0942-0BE7-4630-BB20-D720A73F6446}"/>
              </a:ext>
            </a:extLst>
          </p:cNvPr>
          <p:cNvSpPr txBox="1">
            <a:spLocks/>
          </p:cNvSpPr>
          <p:nvPr/>
        </p:nvSpPr>
        <p:spPr>
          <a:xfrm>
            <a:off x="1341120" y="3827903"/>
            <a:ext cx="851664" cy="146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lang="zh-TW"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lang="zh-TW"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20</a:t>
            </a:r>
          </a:p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10</a:t>
            </a:r>
          </a:p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106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1D36-E633-4D92-8C8B-FCD76FA7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11: Queue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D961A2-FC70-4DEE-A782-C027CF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19</a:t>
            </a:fld>
            <a:endParaRPr lang="en-US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DD77E6A-8E71-4C8F-9703-C7B63BE0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03" y="1808549"/>
            <a:ext cx="5238293" cy="4582091"/>
          </a:xfr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AB5B31-0C4B-4937-81C6-515681056D66}"/>
              </a:ext>
            </a:extLst>
          </p:cNvPr>
          <p:cNvSpPr txBox="1">
            <a:spLocks/>
          </p:cNvSpPr>
          <p:nvPr/>
        </p:nvSpPr>
        <p:spPr>
          <a:xfrm>
            <a:off x="1341119" y="2778711"/>
            <a:ext cx="1908107" cy="251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lang="zh-TW"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lang="zh-TW"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lang="zh-TW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0</a:t>
            </a:r>
          </a:p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10</a:t>
            </a:r>
          </a:p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20</a:t>
            </a:r>
          </a:p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30</a:t>
            </a:r>
          </a:p>
          <a:p>
            <a:pPr marL="34290" indent="0">
              <a:buFont typeface="Arial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8195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6C30F-6D62-4968-BFA9-A9E4E29E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5E6220-0445-4B8C-9386-5AE442FE5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" lvl="0" indent="0">
                  <a:buNone/>
                </a:pPr>
                <a:r>
                  <a:rPr lang="en-US" altLang="zh-TW" sz="2400" dirty="0"/>
                  <a:t>Let’s assume that there are two functions A and B, and the time complexity of each is: </a:t>
                </a: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A(n):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+4𝑛 </a:t>
                </a: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B(n): 12𝑛 </a:t>
                </a:r>
                <a:endParaRPr lang="zh-TW" altLang="zh-TW" sz="2400" dirty="0"/>
              </a:p>
              <a:p>
                <a:pPr marL="34290" indent="0">
                  <a:buNone/>
                </a:pP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(1) Does function A run faster when 𝑛 = 3 ? </a:t>
                </a: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(2) Is function B faster when 𝑛 = 10 ? </a:t>
                </a: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(3) What is the Big-O of the two functions? </a:t>
                </a: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(4) For overall performance, which function is more efficient?</a:t>
                </a:r>
                <a:endParaRPr lang="zh-TW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5E6220-0445-4B8C-9386-5AE442FE5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2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F8D1AA-D9C1-4425-AE39-2B5AFA79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622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28C2-69E6-4D83-92E4-F3F0F5B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12</a:t>
            </a:r>
            <a:endParaRPr lang="zh-TW" altLang="en-US" sz="36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8C63BE9-2AA1-4D7A-B135-1744396B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0" y="206190"/>
            <a:ext cx="8241354" cy="41275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8ACD7-DF1A-494A-9034-C85AE55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20</a:t>
            </a:fld>
            <a:endParaRPr lang="en-US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E3789-F8F2-43D5-A89F-AE92FDB76A9F}"/>
              </a:ext>
            </a:extLst>
          </p:cNvPr>
          <p:cNvSpPr/>
          <p:nvPr/>
        </p:nvSpPr>
        <p:spPr>
          <a:xfrm>
            <a:off x="784194" y="4590666"/>
            <a:ext cx="10783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0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What does this vector constructor “</a:t>
            </a:r>
            <a:r>
              <a:rPr lang="en-US" altLang="zh-TW" sz="2000" b="1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vector&lt;int&gt; second(4,100);</a:t>
            </a:r>
            <a:r>
              <a:rPr lang="en-US" altLang="zh-TW" sz="20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 do?</a:t>
            </a:r>
            <a:endParaRPr lang="zh-TW" altLang="zh-TW" sz="2000" kern="100" dirty="0"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0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What does this vector constructor “</a:t>
            </a:r>
            <a:r>
              <a:rPr lang="en-US" altLang="zh-TW" sz="2000" b="1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vector&lt;int&gt; fifth(</a:t>
            </a:r>
            <a:r>
              <a:rPr lang="en-US" altLang="zh-TW" sz="2000" b="1" kern="100" dirty="0" err="1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myints,myints+sizeof</a:t>
            </a:r>
            <a:r>
              <a:rPr lang="en-US" altLang="zh-TW" sz="2000" b="1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kern="100" dirty="0" err="1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myints</a:t>
            </a:r>
            <a:r>
              <a:rPr lang="en-US" altLang="zh-TW" sz="2000" b="1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)/</a:t>
            </a:r>
            <a:r>
              <a:rPr lang="en-US" altLang="zh-TW" sz="2000" b="1" kern="100" dirty="0" err="1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sizeof</a:t>
            </a:r>
            <a:r>
              <a:rPr lang="en-US" altLang="zh-TW" sz="2000" b="1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(int));</a:t>
            </a:r>
            <a:r>
              <a:rPr lang="en-US" altLang="zh-TW" sz="20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” do?</a:t>
            </a:r>
            <a:endParaRPr lang="zh-TW" altLang="zh-TW" sz="2000" kern="100" dirty="0"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0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Why do we need to dereference “it” for </a:t>
            </a:r>
            <a:r>
              <a:rPr lang="en-US" altLang="zh-TW" sz="2000" kern="100" dirty="0" err="1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cout</a:t>
            </a:r>
            <a:r>
              <a:rPr lang="en-US" altLang="zh-TW" sz="20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zh-TW" sz="2000" kern="100" dirty="0"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B984E-54D9-404B-877B-43035AA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12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A3166-6808-4BA2-816D-41D63779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vector&lt;int&gt; second(4,100):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TW" sz="225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Initialize the vector with capacity=4, and with all element=100.</a:t>
            </a:r>
            <a:endParaRPr lang="zh-TW" altLang="zh-TW" sz="2250" kern="100" dirty="0">
              <a:solidFill>
                <a:srgbClr val="FF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vector&lt;int&gt; fifth(</a:t>
            </a:r>
            <a:r>
              <a:rPr lang="en-US" altLang="zh-TW" sz="2400" b="1" kern="1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myints,myints+sizeof</a:t>
            </a:r>
            <a:r>
              <a:rPr lang="en-US" altLang="zh-TW" sz="24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kern="1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myints</a:t>
            </a:r>
            <a:r>
              <a:rPr lang="en-US" altLang="zh-TW" sz="24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)/</a:t>
            </a:r>
            <a:r>
              <a:rPr lang="en-US" altLang="zh-TW" sz="2400" b="1" kern="1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sizeof</a:t>
            </a:r>
            <a:r>
              <a:rPr lang="en-US" altLang="zh-TW" sz="24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(int)):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Initialize the vector with array “</a:t>
            </a:r>
            <a:r>
              <a:rPr lang="en-US" altLang="zh-TW" sz="2400" b="1" kern="100" dirty="0" err="1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myints</a:t>
            </a: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[]”, and import </a:t>
            </a:r>
            <a:r>
              <a:rPr lang="en-US" altLang="zh-TW" sz="2400" b="1" kern="100" dirty="0" err="1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elemnts</a:t>
            </a: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from the array indexed from 0 to </a:t>
            </a:r>
            <a:r>
              <a:rPr lang="en-US" altLang="zh-TW" sz="2400" b="1" kern="100" dirty="0" err="1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sizeof</a:t>
            </a: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kern="100" dirty="0" err="1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myints</a:t>
            </a: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)/</a:t>
            </a:r>
            <a:r>
              <a:rPr lang="en-US" altLang="zh-TW" sz="2400" b="1" kern="100" dirty="0" err="1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sizeof</a:t>
            </a: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(int). (ALL elements)</a:t>
            </a:r>
            <a:endParaRPr lang="zh-TW" altLang="zh-TW" sz="24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Why do we need to dereference “it” for </a:t>
            </a:r>
            <a:r>
              <a:rPr lang="en-US" altLang="zh-TW" sz="2400" kern="1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cout</a:t>
            </a:r>
            <a:r>
              <a:rPr lang="en-US" altLang="zh-TW" sz="24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TW" sz="2400" b="1" kern="100" dirty="0">
                <a:solidFill>
                  <a:srgbClr val="FF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Iterators function as a pointer, which point to an “memory address”. So we need to dereference an iterator to get the actual value it points to.</a:t>
            </a:r>
            <a:endParaRPr lang="zh-TW" altLang="zh-TW" sz="24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08A1FE-3179-4348-9954-FF9043EE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66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02DD-4651-4B32-9944-AB3E7FA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13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9EB59-F7EA-44E5-9C88-6B5E15D0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TW" sz="2400" dirty="0"/>
              <a:t>Please design an algorithm to compute Binomial Coefficient C(</a:t>
            </a:r>
            <a:r>
              <a:rPr lang="en-US" altLang="zh-TW" sz="2400" dirty="0" err="1"/>
              <a:t>n,m</a:t>
            </a:r>
            <a:r>
              <a:rPr lang="en-US" altLang="zh-TW" sz="2400" dirty="0"/>
              <a:t>), and analyze the space complexity and time complexity of your algorithm.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7DD51-B705-4AB2-A20E-0D2345A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22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886785-B063-4C24-92D6-AF2347391B1E}"/>
              </a:ext>
            </a:extLst>
          </p:cNvPr>
          <p:cNvSpPr/>
          <p:nvPr/>
        </p:nvSpPr>
        <p:spPr>
          <a:xfrm>
            <a:off x="168676" y="2763293"/>
            <a:ext cx="4625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C(n, </a:t>
            </a: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m</a:t>
            </a:r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) = C(n-</a:t>
            </a: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1</a:t>
            </a:r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m</a:t>
            </a:r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-1) + C(n-1, </a:t>
            </a: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m</a:t>
            </a:r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)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C(n, 0) = C(n, n) = 1</a:t>
            </a:r>
            <a:endParaRPr lang="en-US" altLang="zh-TW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“Dynamic Programming”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Space: O(m) (A row in Pascal Triangle)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Time: O(n*m)</a:t>
            </a: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95F683-A68D-4DCB-8F45-545F153D9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16388"/>
          <a:stretch/>
        </p:blipFill>
        <p:spPr>
          <a:xfrm>
            <a:off x="4909352" y="2763293"/>
            <a:ext cx="6942366" cy="28017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1C20C0-1D9B-481A-971F-15C8F5DCF970}"/>
              </a:ext>
            </a:extLst>
          </p:cNvPr>
          <p:cNvSpPr/>
          <p:nvPr/>
        </p:nvSpPr>
        <p:spPr>
          <a:xfrm>
            <a:off x="517865" y="5810960"/>
            <a:ext cx="677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https://www.geeksforgeeks.org/binomial-coefficient-dp-9/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9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02DD-4651-4B32-9944-AB3E7FA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14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9EB59-F7EA-44E5-9C88-6B5E15D0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530" y="3637760"/>
            <a:ext cx="9509760" cy="308308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TW" sz="2400" dirty="0"/>
              <a:t>A two-dimensional matrix multiplication is given below. A and B are two n*n two-dimensional matrices, and C is the output of A*B.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Please fill in the part marked “to fill in”.</a:t>
            </a:r>
            <a:endParaRPr lang="zh-TW" altLang="zh-TW" sz="24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Please compute time complexity in Big-O notation and explain why.</a:t>
            </a:r>
            <a:endParaRPr lang="zh-TW" altLang="zh-TW" sz="2400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Clr>
                <a:schemeClr val="tx1"/>
              </a:buClr>
              <a:buFont typeface="+mj-lt"/>
              <a:buAutoNum type="alphaUcPeriod"/>
            </a:pPr>
            <a:r>
              <a:rPr lang="en-US" altLang="zh-TW" sz="2400" kern="100" dirty="0">
                <a:solidFill>
                  <a:schemeClr val="tx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[Optional] This is not the most efficient algorithm of matrix multiplication. You can search for faster algorithm of matrix multiplication and share the idea in class.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7DD51-B705-4AB2-A20E-0D2345A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23</a:t>
            </a:fld>
            <a:endParaRPr lang="en-US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2571FD-AEE5-4A1F-88FE-BCA4080FBB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19303"/>
          <a:stretch/>
        </p:blipFill>
        <p:spPr>
          <a:xfrm>
            <a:off x="3639845" y="911673"/>
            <a:ext cx="8359748" cy="248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14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15836C9E-5C90-42A1-B3D9-6E0CA9644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1120" y="1951003"/>
                <a:ext cx="9509760" cy="3083080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pl-PL" altLang="zh-TW" sz="2400" kern="100" dirty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C[i][j] += A[i][k] * B[k][j];</a:t>
                </a:r>
                <a:endParaRPr lang="zh-TW" altLang="zh-TW" sz="2400" kern="100" dirty="0">
                  <a:solidFill>
                    <a:srgbClr val="FF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TW" sz="2400" kern="100" dirty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). We have n*n numbers to calculate to obtain C. Each number in C needs to multiply a row from A and a column of B which require n multiplications and n additions.</a:t>
                </a:r>
              </a:p>
              <a:p>
                <a:pPr marL="342900" indent="-34290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TW" sz="2400" kern="100" dirty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Strassen algorithm which is only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2.8</m:t>
                        </m:r>
                      </m:sup>
                    </m:sSup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15836C9E-5C90-42A1-B3D9-6E0CA9644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1120" y="1951003"/>
                <a:ext cx="9509760" cy="3083080"/>
              </a:xfrm>
              <a:blipFill>
                <a:blip r:embed="rId2"/>
                <a:stretch>
                  <a:fillRect l="-897" t="-2569" r="-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02DD-4651-4B32-9944-AB3E7FA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15: Fibonacci Sequence</a:t>
            </a:r>
            <a:endParaRPr lang="zh-TW" altLang="en-US" sz="3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8225B4F-B290-4159-A468-7A45D7076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33" y="1711881"/>
            <a:ext cx="4245981" cy="17919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7DD51-B705-4AB2-A20E-0D2345A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25</a:t>
            </a:fld>
            <a:endParaRPr lang="en-US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F3B6D6-AF22-40D9-ADF9-3416BA14D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91" y="1716412"/>
            <a:ext cx="4662087" cy="35109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047682-C06A-4AF1-926D-2A2D9A6172EB}"/>
              </a:ext>
            </a:extLst>
          </p:cNvPr>
          <p:cNvSpPr/>
          <p:nvPr/>
        </p:nvSpPr>
        <p:spPr>
          <a:xfrm>
            <a:off x="295922" y="3943879"/>
            <a:ext cx="6858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Without computing time complexity of these two algorithms, can you tell and explain which one is faster?</a:t>
            </a:r>
            <a:endParaRPr lang="zh-TW" altLang="zh-TW" sz="2400" kern="100" dirty="0"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Discuss the merits and drawbacks of each version.</a:t>
            </a:r>
            <a:endParaRPr lang="zh-TW" altLang="zh-TW" sz="2400" kern="100" dirty="0"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A36DEF-49D8-47F3-81F8-9B0E500BBEE4}"/>
              </a:ext>
            </a:extLst>
          </p:cNvPr>
          <p:cNvSpPr/>
          <p:nvPr/>
        </p:nvSpPr>
        <p:spPr>
          <a:xfrm>
            <a:off x="3462291" y="1976558"/>
            <a:ext cx="958788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8E55D0-97DA-4F84-94F3-4FCBA3E26505}"/>
              </a:ext>
            </a:extLst>
          </p:cNvPr>
          <p:cNvSpPr txBox="1"/>
          <p:nvPr/>
        </p:nvSpPr>
        <p:spPr>
          <a:xfrm>
            <a:off x="8138160" y="1054453"/>
            <a:ext cx="321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Need to correct some details of the code to make it </a:t>
            </a:r>
            <a:r>
              <a:rPr lang="en-US" altLang="zh-TW" dirty="0" err="1">
                <a:solidFill>
                  <a:srgbClr val="FF0000"/>
                </a:solidFill>
                <a:latin typeface="Franklin Gothic Demi Cond" panose="020B0706030402020204" pitchFamily="34" charset="0"/>
              </a:rPr>
              <a:t>compilable</a:t>
            </a:r>
            <a:r>
              <a:rPr lang="en-US" altLang="zh-TW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.</a:t>
            </a:r>
            <a:endParaRPr lang="zh-TW" altLang="en-US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15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26</a:t>
            </a:fld>
            <a:endParaRPr lang="en-US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39FFB-74A2-4269-A51C-BED162D13CCD}"/>
              </a:ext>
            </a:extLst>
          </p:cNvPr>
          <p:cNvSpPr/>
          <p:nvPr/>
        </p:nvSpPr>
        <p:spPr>
          <a:xfrm>
            <a:off x="1341119" y="1902014"/>
            <a:ext cx="99690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solidFill>
                  <a:srgbClr val="FF0000"/>
                </a:solidFill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Iteration version (right one) should be faster.</a:t>
            </a: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r>
              <a:rPr lang="en-US" altLang="zh-TW" sz="2400" kern="100" dirty="0">
                <a:solidFill>
                  <a:srgbClr val="FF0000"/>
                </a:solidFill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altLang="zh-TW" sz="2400" kern="100" dirty="0">
                <a:solidFill>
                  <a:srgbClr val="FF0000"/>
                </a:solidFill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Iteration: Usually faster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altLang="zh-TW" sz="2400" kern="100" dirty="0" err="1">
                <a:solidFill>
                  <a:srgbClr val="FF0000"/>
                </a:solidFill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Recurtion</a:t>
            </a:r>
            <a:r>
              <a:rPr lang="en-US" altLang="zh-TW" sz="2400" kern="100" dirty="0">
                <a:solidFill>
                  <a:srgbClr val="FF0000"/>
                </a:solidFill>
                <a:latin typeface="Franklin Gothic Demi Cond" panose="020B07060304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For small input size, the performance difference is negligible for recursion compared to iteration.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The code for recursion is easier to write compare to iteration.</a:t>
            </a:r>
          </a:p>
          <a:p>
            <a:pPr marL="914400" lvl="1" indent="-457200" algn="just">
              <a:buFont typeface="+mj-lt"/>
              <a:buAutoNum type="arabicParenR"/>
            </a:pPr>
            <a:endParaRPr lang="en-US" altLang="zh-TW" sz="2400" kern="100" dirty="0">
              <a:solidFill>
                <a:srgbClr val="FF0000"/>
              </a:solidFill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endParaRPr lang="zh-TW" altLang="zh-TW" sz="2400" kern="100" dirty="0">
              <a:solidFill>
                <a:srgbClr val="FF0000"/>
              </a:solidFill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0"/>
              </a:spcAft>
              <a:buFont typeface="+mj-lt"/>
              <a:buAutoNum type="alphaUcPeriod"/>
            </a:pPr>
            <a:endParaRPr lang="zh-TW" altLang="zh-TW" sz="2400" kern="100" dirty="0">
              <a:solidFill>
                <a:srgbClr val="FF0000"/>
              </a:solidFill>
              <a:latin typeface="Franklin Gothic Demi Cond" panose="020B07060304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02DD-4651-4B32-9944-AB3E7FA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16</a:t>
            </a:r>
            <a:endParaRPr lang="zh-TW" altLang="en-US" sz="3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F66FDF2-533C-4814-95B0-5A3F945E9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32" y="385371"/>
            <a:ext cx="7178662" cy="16232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7DD51-B705-4AB2-A20E-0D2345A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6E2E56D-2F8B-48F5-9C6D-A8B025D9BC29}"/>
                  </a:ext>
                </a:extLst>
              </p:cNvPr>
              <p:cNvSpPr/>
              <p:nvPr/>
            </p:nvSpPr>
            <p:spPr>
              <a:xfrm>
                <a:off x="1482571" y="2389184"/>
                <a:ext cx="9509760" cy="1558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TW" sz="2400" kern="100" dirty="0"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Prove that time complexity T(n)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sz="2400" kern="100" dirty="0">
                  <a:latin typeface="Franklin Gothic Demi Cond" panose="020B07060304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514350" indent="-51435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TW" sz="2400" kern="100" dirty="0"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Prove that T(n)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kern="100" dirty="0"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zh-TW" sz="2400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 kern="10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2400" kern="100" dirty="0">
                  <a:latin typeface="Franklin Gothic Demi Cond" panose="020B07060304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TW" sz="2400" kern="100" dirty="0"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[ Hint : For question B, you may start from the definition of Ω ]</a:t>
                </a:r>
                <a:endParaRPr lang="zh-TW" altLang="zh-TW" sz="2400" kern="100" dirty="0">
                  <a:latin typeface="Franklin Gothic Demi Cond" panose="020B07060304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6E2E56D-2F8B-48F5-9C6D-A8B025D9B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71" y="2389184"/>
                <a:ext cx="9509760" cy="1558504"/>
              </a:xfrm>
              <a:prstGeom prst="rect">
                <a:avLst/>
              </a:prstGeom>
              <a:blipFill>
                <a:blip r:embed="rId3"/>
                <a:stretch>
                  <a:fillRect l="-962" b="-82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23A5A04-37EF-4B8A-9700-EC1B1D0FE13B}"/>
                  </a:ext>
                </a:extLst>
              </p:cNvPr>
              <p:cNvSpPr/>
              <p:nvPr/>
            </p:nvSpPr>
            <p:spPr>
              <a:xfrm>
                <a:off x="1546194" y="4201708"/>
                <a:ext cx="10260899" cy="2311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Total number of “if” operation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altLang="zh-TW" sz="240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sz="24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TW" sz="24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sz="24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(1)]</m:t>
                            </m:r>
                          </m:e>
                        </m:nary>
                      </m:e>
                    </m:nary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which means the time complexity T(n) should be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).</a:t>
                </a:r>
              </a:p>
              <a:p>
                <a:pPr marL="514350" indent="-514350" algn="just"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sz="2400" kern="1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400" kern="10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10000000.</m:t>
                    </m:r>
                  </m:oMath>
                </a14:m>
                <a:endParaRPr lang="en-US" altLang="zh-TW" sz="2400" b="0" kern="100" dirty="0">
                  <a:solidFill>
                    <a:srgbClr val="FF0000"/>
                  </a:solidFill>
                  <a:latin typeface="Franklin Gothic Demi Cond" panose="020B070603040202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so we can choose c=</a:t>
                </a:r>
                <a:r>
                  <a:rPr lang="zh-TW" altLang="zh-TW" sz="2400" kern="1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=10000000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TW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≥ 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 all </a:t>
                </a:r>
                <a:r>
                  <a:rPr lang="zh-TW" altLang="en-US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𝒏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zh-TW" sz="2400" kern="100" dirty="0">
                  <a:solidFill>
                    <a:srgbClr val="FF0000"/>
                  </a:solidFill>
                  <a:latin typeface="Franklin Gothic Demi Cond" panose="020B07060304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23A5A04-37EF-4B8A-9700-EC1B1D0FE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94" y="4201708"/>
                <a:ext cx="10260899" cy="2311658"/>
              </a:xfrm>
              <a:prstGeom prst="rect">
                <a:avLst/>
              </a:prstGeom>
              <a:blipFill>
                <a:blip r:embed="rId4"/>
                <a:stretch>
                  <a:fillRect l="-832" r="-891" b="-1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02DD-4651-4B32-9944-AB3E7FA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17</a:t>
            </a:r>
            <a:endParaRPr lang="zh-TW" altLang="en-US" sz="3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8312E61-A60A-4E47-9B0C-F75CB9E42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5" y="1895411"/>
            <a:ext cx="9509125" cy="12284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7DD51-B705-4AB2-A20E-0D2345A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28</a:t>
            </a:fld>
            <a:endParaRPr lang="en-US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327DB2-741C-4FBA-AE2A-18C22EE9D079}"/>
              </a:ext>
            </a:extLst>
          </p:cNvPr>
          <p:cNvSpPr/>
          <p:nvPr/>
        </p:nvSpPr>
        <p:spPr>
          <a:xfrm>
            <a:off x="624394" y="3503306"/>
            <a:ext cx="11271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bool</a:t>
            </a:r>
            <a:r>
              <a:rPr lang="zh-TW" altLang="en-US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 salaryComparison(employee x1, employee x2) {return x1.getSalary() &lt; x2.getSalary(); } </a:t>
            </a:r>
            <a:endParaRPr lang="en-US" altLang="zh-TW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NOTE: </a:t>
            </a:r>
            <a:r>
              <a:rPr lang="en-US" altLang="zh-TW" sz="2400" dirty="0" err="1">
                <a:solidFill>
                  <a:srgbClr val="FF0000"/>
                </a:solidFill>
                <a:latin typeface="Franklin Gothic Demi Cond" panose="020B0706030402020204" pitchFamily="34" charset="0"/>
              </a:rPr>
              <a:t>salaryComparison</a:t>
            </a: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 should be a global function.</a:t>
            </a: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18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29</a:t>
            </a:fld>
            <a:endParaRPr lang="en-US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5C208F-05E6-4861-84E6-848ADF23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80" y="1804300"/>
            <a:ext cx="11158639" cy="4127627"/>
          </a:xfrm>
        </p:spPr>
        <p:txBody>
          <a:bodyPr>
            <a:normAutofit/>
          </a:bodyPr>
          <a:lstStyle/>
          <a:p>
            <a:pPr marL="34290" lvl="0" indent="0">
              <a:buNone/>
            </a:pPr>
            <a:r>
              <a:rPr lang="en-US" altLang="zh-TW" sz="2800" dirty="0"/>
              <a:t>Please analyze how many program-steps the following code implementation requires given an int argument n?</a:t>
            </a:r>
            <a:endParaRPr lang="en-US" altLang="zh-TW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B44AC8-646D-475D-B1CD-112A2E488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71" y="2806698"/>
            <a:ext cx="6496231" cy="15203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091C3D-0395-4C8E-BB39-91C58C2AA6E8}"/>
              </a:ext>
            </a:extLst>
          </p:cNvPr>
          <p:cNvSpPr/>
          <p:nvPr/>
        </p:nvSpPr>
        <p:spPr>
          <a:xfrm>
            <a:off x="920317" y="4639647"/>
            <a:ext cx="11271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To sum up the whole list[] with n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Θ(</a:t>
            </a: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5C9B4-94FE-48D4-A275-6ACD879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1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86D21F-95D5-4B0C-A4D8-CE3DEB33D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(1) Yes</a:t>
                </a:r>
                <a:endParaRPr lang="zh-TW" altLang="zh-TW" sz="24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(2) Yes </a:t>
                </a:r>
                <a:endParaRPr lang="zh-TW" altLang="zh-TW" sz="24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(3) A: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 , B: O(𝑛)</a:t>
                </a:r>
                <a:endParaRPr lang="zh-TW" altLang="zh-TW" sz="24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(4) B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86D21F-95D5-4B0C-A4D8-CE3DEB33D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2E02-0B92-42EF-B927-7A78BCE7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05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19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30</a:t>
            </a:fld>
            <a:endParaRPr lang="en-US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2EBA667-DB72-4DE6-A06D-44AAA7C7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28587"/>
            <a:ext cx="9509760" cy="4127627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TW" sz="2400" dirty="0"/>
              <a:t>Analyze the time complexity (using </a:t>
            </a:r>
            <a:r>
              <a:rPr lang="zh-TW" altLang="zh-TW" sz="2400" dirty="0"/>
              <a:t>θ</a:t>
            </a:r>
            <a:r>
              <a:rPr lang="en-US" altLang="zh-TW" sz="2400" dirty="0"/>
              <a:t>) of the following code.</a:t>
            </a:r>
            <a:endParaRPr lang="zh-TW" altLang="en-US" sz="6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009415-2D8E-40EA-AAEA-B7E79199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02" y="2625678"/>
            <a:ext cx="4562377" cy="1606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E0CC446-64F1-477D-99A7-4FA6A98E4B8A}"/>
                  </a:ext>
                </a:extLst>
              </p:cNvPr>
              <p:cNvSpPr/>
              <p:nvPr/>
            </p:nvSpPr>
            <p:spPr>
              <a:xfrm>
                <a:off x="8398300" y="1930893"/>
                <a:ext cx="890372" cy="465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θ</a:t>
                </a:r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TW" sz="2400" kern="100" dirty="0">
                    <a:solidFill>
                      <a:srgbClr val="FF0000"/>
                    </a:solidFill>
                    <a:latin typeface="Franklin Gothic Demi Cond" panose="020B07060304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zh-TW" altLang="en-US" sz="2400" dirty="0">
                  <a:latin typeface="Franklin Gothic Demi Cond" panose="020B070603040202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E0CC446-64F1-477D-99A7-4FA6A98E4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00" y="1930893"/>
                <a:ext cx="890372" cy="465833"/>
              </a:xfrm>
              <a:prstGeom prst="rect">
                <a:avLst/>
              </a:prstGeom>
              <a:blipFill>
                <a:blip r:embed="rId3"/>
                <a:stretch>
                  <a:fillRect l="-10959" t="-9211" r="-7534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20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31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355C208F-05E6-4861-84E6-848ADF23F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1571" y="1804300"/>
                <a:ext cx="9168858" cy="4127627"/>
              </a:xfrm>
            </p:spPr>
            <p:txBody>
              <a:bodyPr>
                <a:normAutofit/>
              </a:bodyPr>
              <a:lstStyle/>
              <a:p>
                <a:pPr marL="34290" indent="0">
                  <a:buNone/>
                </a:pPr>
                <a:r>
                  <a:rPr lang="en-US" altLang="zh-TW" sz="2400" dirty="0"/>
                  <a:t>Answer TRUE or FALSE to each question and explain why: </a:t>
                </a:r>
                <a:endParaRPr lang="zh-TW" altLang="zh-TW" sz="2400" dirty="0"/>
              </a:p>
              <a:p>
                <a:pPr marL="491490" indent="-457200">
                  <a:buFont typeface="+mj-lt"/>
                  <a:buAutoNum type="arabicPeriod"/>
                </a:pPr>
                <a:r>
                  <a:rPr lang="en-US" altLang="zh-TW" sz="2400" dirty="0"/>
                  <a:t> n </a:t>
                </a:r>
                <a:r>
                  <a:rPr lang="en-US" altLang="zh-TW" sz="2400" dirty="0" err="1"/>
                  <a:t>logn</a:t>
                </a:r>
                <a:r>
                  <a:rPr lang="en-US" altLang="zh-TW" sz="2400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zh-TW" sz="2400" dirty="0">
                  <a:solidFill>
                    <a:srgbClr val="FF0000"/>
                  </a:solidFill>
                </a:endParaRPr>
              </a:p>
              <a:p>
                <a:pPr marL="491490" indent="-457200">
                  <a:buFont typeface="+mj-lt"/>
                  <a:buAutoNum type="arabicPeriod"/>
                </a:pP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O(n log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n)   </a:t>
                </a:r>
                <a:endParaRPr lang="zh-TW" altLang="zh-TW" sz="2400" dirty="0"/>
              </a:p>
              <a:p>
                <a:pPr marL="491490" indent="-457200">
                  <a:buFont typeface="+mj-lt"/>
                  <a:buAutoNum type="arabicPeriod"/>
                </a:pPr>
                <a:r>
                  <a:rPr lang="en-US" altLang="zh-TW" sz="2400" dirty="0"/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r>
                  <a:rPr lang="en-US" altLang="zh-TW" sz="2400" dirty="0"/>
                  <a:t>) + O(</a:t>
                </a:r>
                <a:r>
                  <a:rPr lang="en-US" altLang="zh-TW" sz="2400" dirty="0" err="1"/>
                  <a:t>logn</a:t>
                </a:r>
                <a:r>
                  <a:rPr lang="en-US" altLang="zh-TW" sz="2400" dirty="0"/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r>
                  <a:rPr lang="en-US" altLang="zh-TW" sz="2400" dirty="0"/>
                  <a:t>)   </a:t>
                </a:r>
                <a:endParaRPr lang="zh-TW" altLang="zh-TW" sz="2400" dirty="0"/>
              </a:p>
              <a:p>
                <a:pPr marL="34290" lvl="0" indent="0">
                  <a:buNone/>
                </a:pPr>
                <a:endParaRPr lang="en-US" altLang="zh-TW" sz="32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355C208F-05E6-4861-84E6-848ADF23F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1571" y="1804300"/>
                <a:ext cx="9168858" cy="4127627"/>
              </a:xfrm>
              <a:blipFill>
                <a:blip r:embed="rId2"/>
                <a:stretch>
                  <a:fillRect l="-665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4062A98-CD2B-4883-91AD-79C0D61FF6AC}"/>
              </a:ext>
            </a:extLst>
          </p:cNvPr>
          <p:cNvSpPr/>
          <p:nvPr/>
        </p:nvSpPr>
        <p:spPr>
          <a:xfrm>
            <a:off x="3977558" y="2241157"/>
            <a:ext cx="679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True</a:t>
            </a: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24F649-9DE1-4751-A6B6-2F16A73C953C}"/>
              </a:ext>
            </a:extLst>
          </p:cNvPr>
          <p:cNvSpPr/>
          <p:nvPr/>
        </p:nvSpPr>
        <p:spPr>
          <a:xfrm>
            <a:off x="5416840" y="3290201"/>
            <a:ext cx="679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True</a:t>
            </a: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716117-5A3E-4EAF-9DFC-5EAA271C5B00}"/>
              </a:ext>
            </a:extLst>
          </p:cNvPr>
          <p:cNvSpPr/>
          <p:nvPr/>
        </p:nvSpPr>
        <p:spPr>
          <a:xfrm>
            <a:off x="4129958" y="2828536"/>
            <a:ext cx="804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False</a:t>
            </a: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002DD-4651-4B32-9944-AB3E7FA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21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39EB59-F7EA-44E5-9C88-6B5E15D0D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 Rank the following functions by the order of growth rate: </a:t>
                </a:r>
                <a:endParaRPr lang="zh-TW" altLang="zh-TW" sz="2400" dirty="0"/>
              </a:p>
              <a:p>
                <a:pPr marL="34290" indent="0">
                  <a:buNone/>
                </a:pPr>
                <a:r>
                  <a:rPr lang="en-US" altLang="zh-TW" sz="2400" dirty="0"/>
                  <a:t>log(n!)</a:t>
                </a:r>
                <a:r>
                  <a:rPr lang="zh-TW" altLang="zh-TW" sz="2400" dirty="0"/>
                  <a:t>、</a:t>
                </a:r>
                <a:r>
                  <a:rPr lang="en-US" altLang="zh-TW" sz="2400" dirty="0"/>
                  <a:t>n*(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r>
                  <a:rPr lang="zh-TW" altLang="zh-TW" sz="2400" dirty="0"/>
                  <a:t>、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logn</a:t>
                </a:r>
                <a:r>
                  <a:rPr lang="en-US" altLang="zh-TW" sz="2400" dirty="0"/>
                  <a:t>)!</a:t>
                </a:r>
                <a:r>
                  <a:rPr lang="zh-TW" altLang="zh-TW" sz="24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TW" sz="240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TW" altLang="zh-TW" sz="2400" dirty="0"/>
                  <a:t>、</a:t>
                </a:r>
                <a:r>
                  <a:rPr lang="en-US" altLang="zh-TW" sz="2400" dirty="0"/>
                  <a:t>n!</a:t>
                </a:r>
                <a:r>
                  <a:rPr lang="zh-TW" altLang="zh-TW" sz="24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zh-TW" sz="2400" dirty="0"/>
                  <a:t>、</a:t>
                </a:r>
                <a:r>
                  <a:rPr lang="en-US" altLang="zh-TW" sz="2400" dirty="0"/>
                  <a:t>log(</a:t>
                </a:r>
                <a:r>
                  <a:rPr lang="en-US" altLang="zh-TW" sz="2400" dirty="0" err="1"/>
                  <a:t>logn</a:t>
                </a:r>
                <a:r>
                  <a:rPr lang="en-US" altLang="zh-TW" sz="2400" dirty="0"/>
                  <a:t>)</a:t>
                </a:r>
                <a:r>
                  <a:rPr lang="zh-TW" altLang="zh-TW" sz="2400" dirty="0"/>
                  <a:t>、</a:t>
                </a:r>
                <a:r>
                  <a:rPr lang="en-US" altLang="zh-TW" sz="2400" dirty="0"/>
                  <a:t>n</a:t>
                </a:r>
              </a:p>
              <a:p>
                <a:pPr marL="34290" indent="0">
                  <a:buNone/>
                </a:pPr>
                <a:endParaRPr lang="en-US" altLang="zh-TW" sz="2400" dirty="0"/>
              </a:p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log(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logn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logn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)!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log(n!)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zh-TW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n!</a:t>
                </a:r>
              </a:p>
              <a:p>
                <a:pPr marL="34290" indent="0">
                  <a:buNone/>
                </a:pPr>
                <a:r>
                  <a:rPr lang="en-US" altLang="zh-TW" sz="2400" dirty="0"/>
                  <a:t> </a:t>
                </a:r>
                <a:endParaRPr lang="zh-TW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39EB59-F7EA-44E5-9C88-6B5E15D0D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57DD51-B705-4AB2-A20E-0D2345A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617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22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33</a:t>
            </a:fld>
            <a:endParaRPr lang="en-US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55C208F-05E6-4861-84E6-848ADF23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795421"/>
            <a:ext cx="10334200" cy="4127627"/>
          </a:xfrm>
        </p:spPr>
        <p:txBody>
          <a:bodyPr>
            <a:normAutofit/>
          </a:bodyPr>
          <a:lstStyle/>
          <a:p>
            <a:pPr marL="34290" lvl="0" indent="0">
              <a:buNone/>
            </a:pPr>
            <a:r>
              <a:rPr lang="en-US" altLang="zh-TW" sz="2400" dirty="0"/>
              <a:t>Finish the following </a:t>
            </a:r>
            <a:r>
              <a:rPr lang="en-US" altLang="zh-TW" sz="2400" dirty="0" err="1"/>
              <a:t>functor</a:t>
            </a:r>
            <a:r>
              <a:rPr lang="en-US" altLang="zh-TW" sz="2400" dirty="0"/>
              <a:t> (class A) to make the code’s output confined from 11 to 15: </a:t>
            </a:r>
            <a:endParaRPr lang="en-US" altLang="zh-TW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365DA9-8113-4325-B687-41820CBF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23" y="2559547"/>
            <a:ext cx="6370872" cy="27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359-C11C-46E7-8FB0-F71BDA4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22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E53C64-FA14-46F0-B7DB-04EC5C24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34</a:t>
            </a:fld>
            <a:endParaRPr lang="en-US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E40B7-6D8D-4DEB-ABDD-45D6E19F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30" y="2156231"/>
            <a:ext cx="6125744" cy="30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064D4-A39E-4223-AFAE-4412E09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2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28A39-CBF5-4952-8E52-5BFDE01E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lvl="0" indent="0">
              <a:buNone/>
            </a:pPr>
            <a:r>
              <a:rPr lang="en-US" altLang="zh-TW" sz="2800" dirty="0"/>
              <a:t>Please rank 1~5 for the following cases from the best time complexity (the fastest) to the worst when n is big enough (ex: n = 100000)</a:t>
            </a:r>
            <a:endParaRPr lang="zh-TW" altLang="zh-TW" sz="2800" dirty="0"/>
          </a:p>
          <a:p>
            <a:r>
              <a:rPr lang="en-US" altLang="zh-TW" sz="2800" dirty="0"/>
              <a:t>f1 = </a:t>
            </a:r>
            <a:r>
              <a:rPr lang="zh-TW" altLang="zh-TW" sz="2800" dirty="0"/>
              <a:t>θ</a:t>
            </a:r>
            <a:r>
              <a:rPr lang="en-US" altLang="zh-TW" sz="2800" dirty="0"/>
              <a:t>(n)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f2 = </a:t>
            </a:r>
            <a:r>
              <a:rPr lang="zh-TW" altLang="zh-TW" sz="2800" dirty="0"/>
              <a:t>θ</a:t>
            </a:r>
            <a:r>
              <a:rPr lang="en-US" altLang="zh-TW" sz="2800" dirty="0"/>
              <a:t>(2^n)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</a:t>
            </a:r>
            <a:endParaRPr lang="zh-TW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f3 =</a:t>
            </a:r>
            <a:r>
              <a:rPr lang="zh-TW" altLang="zh-TW" sz="2800" dirty="0"/>
              <a:t>θ</a:t>
            </a:r>
            <a:r>
              <a:rPr lang="en-US" altLang="zh-TW" sz="2800" dirty="0"/>
              <a:t>(log n)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f4 = </a:t>
            </a:r>
            <a:r>
              <a:rPr lang="zh-TW" altLang="zh-TW" sz="2800" dirty="0"/>
              <a:t>θ</a:t>
            </a:r>
            <a:r>
              <a:rPr lang="en-US" altLang="zh-TW" sz="2800" dirty="0"/>
              <a:t>(n^2)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endParaRPr lang="zh-TW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f5 = </a:t>
            </a:r>
            <a:r>
              <a:rPr lang="zh-TW" altLang="zh-TW" sz="2800" dirty="0"/>
              <a:t>θ</a:t>
            </a:r>
            <a:r>
              <a:rPr lang="en-US" altLang="zh-TW" sz="2800" dirty="0"/>
              <a:t>(</a:t>
            </a:r>
            <a:r>
              <a:rPr lang="en-US" altLang="zh-TW" sz="2800" dirty="0" err="1"/>
              <a:t>nlogn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B5ACED-C61B-4161-B240-0935C1C1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30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EE023-E530-4186-A9C1-F6344A7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3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D52DC2-C7D9-4DEA-84D4-C32F4A28D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" indent="0">
                  <a:buNone/>
                </a:pPr>
                <a:r>
                  <a:rPr lang="en-US" altLang="zh-TW" sz="2000" dirty="0"/>
                  <a:t>Big-O: 𝑓(𝑛) = </a:t>
                </a:r>
                <a:r>
                  <a:rPr lang="en-US" altLang="zh-TW" sz="2000" b="1" dirty="0"/>
                  <a:t>𝑂</a:t>
                </a:r>
                <a:r>
                  <a:rPr lang="en-US" altLang="zh-TW" sz="2000" dirty="0"/>
                  <a:t>(𝑔(𝑛)) </a:t>
                </a:r>
                <a:r>
                  <a:rPr lang="en-US" altLang="zh-TW" sz="2000" dirty="0" err="1"/>
                  <a:t>iff</a:t>
                </a:r>
                <a:r>
                  <a:rPr lang="en-US" altLang="zh-TW" sz="2000" dirty="0"/>
                  <a:t> there exist 𝒄, 𝒏</a:t>
                </a:r>
                <a:r>
                  <a:rPr lang="en-US" altLang="zh-TW" sz="2000" baseline="-25000" dirty="0"/>
                  <a:t>𝟎</a:t>
                </a:r>
                <a:r>
                  <a:rPr lang="en-US" altLang="zh-TW" sz="2000" dirty="0"/>
                  <a:t> &gt; 𝟎 such that 𝒇(𝒏) ≤ 𝒄𝒈(𝒏) for all 𝒏 ≥ 𝒏</a:t>
                </a:r>
                <a:r>
                  <a:rPr lang="en-US" altLang="zh-TW" sz="2000" baseline="-25000" dirty="0"/>
                  <a:t>𝟎</a:t>
                </a:r>
                <a:r>
                  <a:rPr lang="en-US" altLang="zh-TW" sz="2000" dirty="0"/>
                  <a:t> </a:t>
                </a:r>
              </a:p>
              <a:p>
                <a:pPr marL="34290" indent="0">
                  <a:buNone/>
                </a:pPr>
                <a:r>
                  <a:rPr lang="en-US" altLang="zh-TW" sz="2000" dirty="0"/>
                  <a:t>Omega: 𝑓(𝑛) = Ω(𝑔(𝑛)) </a:t>
                </a:r>
                <a:r>
                  <a:rPr lang="en-US" altLang="zh-TW" sz="2000" dirty="0" err="1"/>
                  <a:t>iff</a:t>
                </a:r>
                <a:r>
                  <a:rPr lang="en-US" altLang="zh-TW" sz="2000" dirty="0"/>
                  <a:t> there exist 𝒄, 𝒏</a:t>
                </a:r>
                <a:r>
                  <a:rPr lang="en-US" altLang="zh-TW" sz="2000" baseline="-25000" dirty="0"/>
                  <a:t>𝟎</a:t>
                </a:r>
                <a:r>
                  <a:rPr lang="en-US" altLang="zh-TW" sz="2000" dirty="0"/>
                  <a:t> &gt; 𝟎 such that 𝒇(𝒏) ≥ 𝒄𝒈(𝒏) for all 𝒏 ≥ 𝒏</a:t>
                </a:r>
                <a:r>
                  <a:rPr lang="en-US" altLang="zh-TW" sz="2000" baseline="-25000" dirty="0"/>
                  <a:t>𝟎</a:t>
                </a:r>
                <a:r>
                  <a:rPr lang="en-US" altLang="zh-TW" sz="2000" dirty="0"/>
                  <a:t>. </a:t>
                </a:r>
                <a:endParaRPr lang="zh-TW" altLang="zh-TW" sz="2000" dirty="0"/>
              </a:p>
              <a:p>
                <a:pPr marL="34290" indent="0">
                  <a:buNone/>
                </a:pPr>
                <a:r>
                  <a:rPr lang="en-US" altLang="zh-TW" sz="2000" dirty="0"/>
                  <a:t>Please find possible 𝒄 and 𝒏</a:t>
                </a:r>
                <a:r>
                  <a:rPr lang="en-US" altLang="zh-TW" sz="2000" baseline="-25000" dirty="0"/>
                  <a:t>𝟎</a:t>
                </a:r>
                <a:r>
                  <a:rPr lang="en-US" altLang="zh-TW" sz="2000" dirty="0"/>
                  <a:t>, for each corresponding complexity notations. </a:t>
                </a:r>
                <a:endParaRPr lang="zh-TW" altLang="zh-TW" sz="2000" dirty="0"/>
              </a:p>
              <a:p>
                <a:r>
                  <a:rPr lang="en-US" altLang="zh-TW" sz="2000" dirty="0"/>
                  <a:t>(a) 𝑓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)=100</m:t>
                    </m:r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altLang="zh-TW" sz="2000" dirty="0"/>
                  <a:t> </a:t>
                </a:r>
              </a:p>
              <a:p>
                <a:pPr marL="34290" indent="0">
                  <a:buNone/>
                </a:pPr>
                <a:r>
                  <a:rPr lang="en-US" altLang="zh-TW" sz="2000" dirty="0">
                    <a:solidFill>
                      <a:srgbClr val="FF0000"/>
                    </a:solidFill>
                  </a:rPr>
                  <a:t>𝑓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FF0000"/>
                        </a:solidFill>
                      </a:rPr>
                      <m:t>Ω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r>
                  <a:rPr lang="en-US" altLang="zh-TW" sz="20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): c = 1000000,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=1</a:t>
                </a:r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 smtClean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): c = 0.0000001,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=1</a:t>
                </a:r>
                <a:endParaRPr lang="zh-TW" altLang="zh-TW" sz="20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000" dirty="0"/>
                  <a:t>(b)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sz="2000" dirty="0"/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FF0000"/>
                        </a:solidFill>
                      </a:rPr>
                      <m:t>Ω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r>
                  <a:rPr lang="en-US" altLang="zh-TW" sz="2000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): c = 1000000,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=1</a:t>
                </a:r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): c = 0.0000001,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=1</a:t>
                </a:r>
                <a:endParaRPr lang="zh-TW" altLang="zh-TW" sz="20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D52DC2-C7D9-4DEA-84D4-C32F4A28D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2806" b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D3BDE-37A8-4A62-88A3-F414C8D4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70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EE023-E530-4186-A9C1-F6344A7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4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52DC2-C7D9-4DEA-84D4-C32F4A28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800" dirty="0"/>
              <a:t>According to the lecture video, a recursive code usually performs poorly, in memory usage, than a pure iterative code, while the time complexity appears to be the same. Explain why we often still adopt recursions in coding?</a:t>
            </a:r>
          </a:p>
          <a:p>
            <a:pPr lvl="0"/>
            <a:endParaRPr lang="zh-TW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D3BDE-37A8-4A62-88A3-F414C8D4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6</a:t>
            </a:fld>
            <a:endParaRPr lang="en-US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741DA9-D58D-4462-862A-C90389E6B23B}"/>
              </a:ext>
            </a:extLst>
          </p:cNvPr>
          <p:cNvSpPr txBox="1"/>
          <p:nvPr/>
        </p:nvSpPr>
        <p:spPr>
          <a:xfrm>
            <a:off x="1455938" y="3604334"/>
            <a:ext cx="8948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For small input size, the performance difference is negligible for recursion compared to iteration.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The code for recursion is easier to write compare to iteration.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2400" dirty="0">
              <a:solidFill>
                <a:srgbClr val="FF0000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76999-9503-471E-AD67-5C02AEF1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5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557EF-5516-4446-A0D2-0B327BBE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4"/>
            <a:ext cx="9509760" cy="4956046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TW" sz="2400" dirty="0"/>
              <a:t>What is the time complexity in Big-O for the following two codes? 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zh-TW" altLang="zh-TW" sz="1800" dirty="0"/>
              <a:t>爬樓梯，一次一階或兩階</a:t>
            </a:r>
            <a:r>
              <a:rPr lang="zh-TW" altLang="en-US" sz="1800" dirty="0"/>
              <a:t>。計算</a:t>
            </a:r>
            <a:r>
              <a:rPr lang="zh-TW" altLang="zh-TW" sz="1800" dirty="0"/>
              <a:t>爬</a:t>
            </a:r>
            <a:r>
              <a:rPr lang="en-US" altLang="zh-TW" sz="1800" dirty="0"/>
              <a:t> n </a:t>
            </a:r>
            <a:r>
              <a:rPr lang="zh-TW" altLang="zh-TW" sz="1800" dirty="0"/>
              <a:t>階樓梯有幾種方法</a:t>
            </a:r>
            <a:r>
              <a:rPr lang="en-US" altLang="zh-TW" sz="2400" dirty="0"/>
              <a:t>)</a:t>
            </a:r>
          </a:p>
          <a:p>
            <a:pPr marL="34290" indent="0">
              <a:buNone/>
            </a:pPr>
            <a:r>
              <a:rPr lang="en-US" altLang="zh-TW" sz="2400" dirty="0"/>
              <a:t>(1)                                                                          (2)</a:t>
            </a:r>
            <a:endParaRPr lang="zh-TW" altLang="en-US" sz="2400" dirty="0"/>
          </a:p>
          <a:p>
            <a:pPr marL="34290" indent="0">
              <a:buNone/>
            </a:pP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104F0F-32CF-43BE-9190-BE7C6DCA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7</a:t>
            </a:fld>
            <a:endParaRPr lang="en-US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FAB54B-1C55-473A-B894-DDA48A62A5C9}"/>
              </a:ext>
            </a:extLst>
          </p:cNvPr>
          <p:cNvPicPr/>
          <p:nvPr/>
        </p:nvPicPr>
        <p:blipFill rotWithShape="1">
          <a:blip r:embed="rId2"/>
          <a:srcRect r="38979" b="6939"/>
          <a:stretch/>
        </p:blipFill>
        <p:spPr>
          <a:xfrm>
            <a:off x="2027122" y="2905637"/>
            <a:ext cx="3894283" cy="23676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FDB7B7-3DE7-486A-BCD7-FD305919338C}"/>
              </a:ext>
            </a:extLst>
          </p:cNvPr>
          <p:cNvPicPr/>
          <p:nvPr/>
        </p:nvPicPr>
        <p:blipFill rotWithShape="1">
          <a:blip r:embed="rId3"/>
          <a:srcRect t="-1" r="46985" b="1514"/>
          <a:stretch/>
        </p:blipFill>
        <p:spPr>
          <a:xfrm>
            <a:off x="6607407" y="2905637"/>
            <a:ext cx="3343867" cy="38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1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5C9B4-94FE-48D4-A275-6ACD879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Ans: Question 5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86D21F-95D5-4B0C-A4D8-CE3DEB33D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1.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 or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1.6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) </a:t>
                </a:r>
              </a:p>
              <a:p>
                <a:pPr marL="34290" indent="0">
                  <a:buNone/>
                </a:pPr>
                <a:r>
                  <a:rPr lang="en-US" altLang="zh-TW" sz="2000" dirty="0">
                    <a:solidFill>
                      <a:srgbClr val="FF0000"/>
                    </a:solidFill>
                  </a:rPr>
                  <a:t>T(n) = T(n-1) + T(n-2)</a:t>
                </a:r>
              </a:p>
              <a:p>
                <a:pPr marL="34290" indent="0">
                  <a:buNone/>
                </a:pPr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endParaRPr lang="en-US" altLang="zh-TW" sz="2250" dirty="0">
                  <a:solidFill>
                    <a:srgbClr val="FF0000"/>
                  </a:solidFill>
                </a:endParaRPr>
              </a:p>
              <a:p>
                <a:pPr marL="34290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2. O(n)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86D21F-95D5-4B0C-A4D8-CE3DEB33D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22E02-0B92-42EF-B927-7A78BCE7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8</a:t>
            </a:fld>
            <a:endParaRPr lang="en-US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D270E0-1162-4D0A-AE55-EF44CA123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04" y="1855979"/>
            <a:ext cx="7829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6926D-FBD0-42C7-93EF-E41F7AF2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 6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C831AC-63A4-4FF9-AB93-7B1ADE94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lvl="0" indent="0">
              <a:buNone/>
            </a:pPr>
            <a:r>
              <a:rPr lang="en-US" altLang="zh-TW" sz="2000" dirty="0"/>
              <a:t>(1)</a:t>
            </a:r>
            <a:r>
              <a:rPr lang="zh-TW" altLang="en-US" sz="2000" dirty="0"/>
              <a:t> </a:t>
            </a:r>
            <a:r>
              <a:rPr lang="en-US" altLang="zh-TW" sz="2000" dirty="0"/>
              <a:t>Please write down the Pseudo Code of Fibonacci series using the iterative method.</a:t>
            </a:r>
            <a:endParaRPr lang="zh-TW" altLang="zh-TW" sz="2000" dirty="0"/>
          </a:p>
          <a:p>
            <a:pPr marL="34290" indent="0">
              <a:buNone/>
            </a:pPr>
            <a:r>
              <a:rPr lang="en-US" altLang="zh-TW" sz="2000" dirty="0"/>
              <a:t>(2) Please write down the Pseudo Code of Fibonacci series using the recursive method.</a:t>
            </a:r>
            <a:endParaRPr lang="zh-TW" altLang="zh-TW" sz="2000" dirty="0"/>
          </a:p>
          <a:p>
            <a:pPr marL="34290" indent="0">
              <a:buNone/>
            </a:pPr>
            <a:r>
              <a:rPr lang="en-US" altLang="zh-TW" sz="2000" dirty="0"/>
              <a:t>(3) Please calculate their performance using big-O notation, and which one is more efficient?</a:t>
            </a:r>
            <a:endParaRPr lang="zh-TW" altLang="zh-TW" sz="2000" dirty="0"/>
          </a:p>
          <a:p>
            <a:pPr marL="34290" indent="0">
              <a:buNone/>
            </a:pPr>
            <a:endParaRPr lang="en-US" altLang="zh-TW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941776-0196-4052-A400-FFB8380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altLang="zh-TW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0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nded_Design_Yellow_TP102900996" id="{AB4870CB-06BC-483D-898D-CB6E678212C7}" vid="{2ED2B3FE-BC13-4C0A-890E-57CB699DBA16}"/>
    </a:ext>
  </a:extLst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黃色橫紋設計簡報 (寬螢幕)</Template>
  <TotalTime>0</TotalTime>
  <Words>2033</Words>
  <Application>Microsoft Office PowerPoint</Application>
  <PresentationFormat>寬螢幕</PresentationFormat>
  <Paragraphs>210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Microsoft JhengHei UI</vt:lpstr>
      <vt:lpstr>新細明體</vt:lpstr>
      <vt:lpstr>Arial</vt:lpstr>
      <vt:lpstr>Book Antiqua</vt:lpstr>
      <vt:lpstr>Calibri</vt:lpstr>
      <vt:lpstr>Cambria Math</vt:lpstr>
      <vt:lpstr>Franklin Gothic Demi Cond</vt:lpstr>
      <vt:lpstr>Times New Roman</vt:lpstr>
      <vt:lpstr>Wingdings</vt:lpstr>
      <vt:lpstr>Banded Design Yellow 16x9</vt:lpstr>
      <vt:lpstr>Hw2 Ans</vt:lpstr>
      <vt:lpstr>Question 1</vt:lpstr>
      <vt:lpstr>Ans: Question 1</vt:lpstr>
      <vt:lpstr>Question 2</vt:lpstr>
      <vt:lpstr>Question 3</vt:lpstr>
      <vt:lpstr>Question 4</vt:lpstr>
      <vt:lpstr>Question 5</vt:lpstr>
      <vt:lpstr>Ans: Question 5</vt:lpstr>
      <vt:lpstr>Question 6</vt:lpstr>
      <vt:lpstr>Ans: Question 6</vt:lpstr>
      <vt:lpstr>Question 7</vt:lpstr>
      <vt:lpstr>Question 8</vt:lpstr>
      <vt:lpstr>Question 9</vt:lpstr>
      <vt:lpstr>Ans: Question 9</vt:lpstr>
      <vt:lpstr>Ans: Question 9</vt:lpstr>
      <vt:lpstr>Question 10</vt:lpstr>
      <vt:lpstr>Ans: Question 10</vt:lpstr>
      <vt:lpstr>Question 11: Stack</vt:lpstr>
      <vt:lpstr>Question 11: Queue</vt:lpstr>
      <vt:lpstr>Question 12</vt:lpstr>
      <vt:lpstr>Ans: Question 12 </vt:lpstr>
      <vt:lpstr>Question 13</vt:lpstr>
      <vt:lpstr>Question 14</vt:lpstr>
      <vt:lpstr>Ans: Question 14 </vt:lpstr>
      <vt:lpstr>Question 15: Fibonacci Sequence</vt:lpstr>
      <vt:lpstr>Ans: Question 15 </vt:lpstr>
      <vt:lpstr>Question 16</vt:lpstr>
      <vt:lpstr>Question 17</vt:lpstr>
      <vt:lpstr>Question 18 </vt:lpstr>
      <vt:lpstr>Question 19 </vt:lpstr>
      <vt:lpstr>Question 20 </vt:lpstr>
      <vt:lpstr>Question 21</vt:lpstr>
      <vt:lpstr>Question 22 </vt:lpstr>
      <vt:lpstr>Ans: Question 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2018-04-16T03:27:54Z</dcterms:created>
  <dcterms:modified xsi:type="dcterms:W3CDTF">2020-09-25T17:42:44Z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