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57" r:id="rId3"/>
    <p:sldId id="258" r:id="rId4"/>
    <p:sldId id="264" r:id="rId5"/>
    <p:sldId id="261" r:id="rId6"/>
    <p:sldId id="262" r:id="rId7"/>
    <p:sldId id="263" r:id="rId8"/>
    <p:sldId id="265" r:id="rId9"/>
    <p:sldId id="270" r:id="rId10"/>
    <p:sldId id="266" r:id="rId11"/>
    <p:sldId id="269"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ifei Lei"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8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5-14T21:32:59.388" idx="2">
    <p:pos x="2459" y="2868"/>
    <p:text>Here we gonna clarify the definition of delay. As long a flight delaies more than 0 min, we see it as departure delay.
Since this criterion is used for the whole project, I think it's better to clarify that at the beginning</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5-14T21:14:45.298" idx="3">
    <p:pos x="381" y="917"/>
    <p:text>plots created by Martin
upper two are one set, lowwer two are another set
He moved some airports simply because that there are so few flights departure from those airports. It doesn't make too much sense to study those delay proportion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4-05-14T21:23:56.135" idx="5">
    <p:pos x="762" y="2439"/>
    <p:text>Bin did a one sample t-test for the sample-based proportion of delay and population-based proportion of delay, for each airport. 
the histograms show approximate uniform distribution, which we are happy to see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4-05-14T21:24:54.193" idx="6">
    <p:pos x="78" y="1142"/>
    <p:text>Detailed t-test data for the top10 worst airports</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4-05-14T21:31:27.847" idx="7">
    <p:pos x="595" y="2303"/>
    <p:text>I think at the beginning, we struggled on how to define delay. 
Bin created these two plots this afternoon. 
Basically, if we have higher tolerance of delay, the proportion of delay will changed. But to simplify our work, we decided to arbitrarily set any flight departure delaies more than 0 minute is seen as a delay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ltLang="zh-CN"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F19478C4-FB61-BC46-9D39-97DD5CDF8E1A}" type="datetimeFigureOut">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5A205-68AD-9841-B313-2901A96E9E2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F19478C4-FB61-BC46-9D39-97DD5CDF8E1A}" type="datetimeFigureOut">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5A205-68AD-9841-B313-2901A96E9E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F19478C4-FB61-BC46-9D39-97DD5CDF8E1A}" type="datetimeFigureOut">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5A205-68AD-9841-B313-2901A96E9E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F19478C4-FB61-BC46-9D39-97DD5CDF8E1A}" type="datetimeFigureOut">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5A205-68AD-9841-B313-2901A96E9E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F19478C4-FB61-BC46-9D39-97DD5CDF8E1A}" type="datetimeFigureOut">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5A205-68AD-9841-B313-2901A96E9E2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F19478C4-FB61-BC46-9D39-97DD5CDF8E1A}" type="datetimeFigureOut">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5A205-68AD-9841-B313-2901A96E9E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F19478C4-FB61-BC46-9D39-97DD5CDF8E1A}" type="datetimeFigureOut">
              <a:rPr lang="en-US" smtClean="0"/>
              <a:t>5/12/14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5A205-68AD-9841-B313-2901A96E9E2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F19478C4-FB61-BC46-9D39-97DD5CDF8E1A}" type="datetimeFigureOut">
              <a:rPr lang="en-US" smtClean="0"/>
              <a:t>5/12/14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5A205-68AD-9841-B313-2901A96E9E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478C4-FB61-BC46-9D39-97DD5CDF8E1A}" type="datetimeFigureOut">
              <a:rPr lang="en-US" smtClean="0"/>
              <a:t>5/12/14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5A205-68AD-9841-B313-2901A96E9E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19478C4-FB61-BC46-9D39-97DD5CDF8E1A}" type="datetimeFigureOut">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5A205-68AD-9841-B313-2901A96E9E2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19478C4-FB61-BC46-9D39-97DD5CDF8E1A}" type="datetimeFigureOut">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5A205-68AD-9841-B313-2901A96E9E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19478C4-FB61-BC46-9D39-97DD5CDF8E1A}" type="datetimeFigureOut">
              <a:rPr lang="en-US" smtClean="0"/>
              <a:t>5/12/14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95A205-68AD-9841-B313-2901A96E9E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comments" Target="../comments/comment5.xml"/><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comments" Target="../comments/comment2.xml"/><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Airline</a:t>
            </a:r>
            <a:r>
              <a:rPr lang="en-US" dirty="0" smtClean="0"/>
              <a:t> Statistics Computing</a:t>
            </a:r>
            <a:endParaRPr lang="en-US" dirty="0"/>
          </a:p>
        </p:txBody>
      </p:sp>
      <p:sp>
        <p:nvSpPr>
          <p:cNvPr id="3" name="Subtitle 2"/>
          <p:cNvSpPr>
            <a:spLocks noGrp="1"/>
          </p:cNvSpPr>
          <p:nvPr>
            <p:ph type="subTitle" idx="1"/>
          </p:nvPr>
        </p:nvSpPr>
        <p:spPr>
          <a:xfrm>
            <a:off x="685800" y="3505200"/>
            <a:ext cx="7848600" cy="1752600"/>
          </a:xfrm>
        </p:spPr>
        <p:txBody>
          <a:bodyPr/>
          <a:lstStyle/>
          <a:p>
            <a:pPr algn="ctr"/>
            <a:r>
              <a:rPr lang="en-US" altLang="zh-CN" dirty="0" smtClean="0"/>
              <a:t>5.16.2014</a:t>
            </a:r>
          </a:p>
          <a:p>
            <a:pPr algn="ctr"/>
            <a:r>
              <a:rPr lang="en-US" dirty="0" smtClean="0"/>
              <a:t>Group</a:t>
            </a:r>
            <a:r>
              <a:rPr lang="zh-CN" altLang="en-US" dirty="0" smtClean="0"/>
              <a:t> </a:t>
            </a:r>
            <a:r>
              <a:rPr lang="en-US" altLang="zh-CN" dirty="0" smtClean="0"/>
              <a:t>5</a:t>
            </a:r>
          </a:p>
          <a:p>
            <a:pPr algn="ctr"/>
            <a:r>
              <a:rPr lang="en-US" dirty="0" smtClean="0"/>
              <a:t>Martin</a:t>
            </a:r>
            <a:r>
              <a:rPr lang="zh-CN" altLang="en-US" dirty="0" smtClean="0"/>
              <a:t> </a:t>
            </a:r>
            <a:r>
              <a:rPr lang="en-US" altLang="zh-CN" dirty="0" err="1" smtClean="0"/>
              <a:t>Guyer</a:t>
            </a:r>
            <a:r>
              <a:rPr lang="en-US" altLang="zh-CN" dirty="0" smtClean="0"/>
              <a:t>,</a:t>
            </a:r>
            <a:r>
              <a:rPr lang="zh-CN" altLang="en-US" dirty="0" smtClean="0"/>
              <a:t> </a:t>
            </a:r>
            <a:r>
              <a:rPr lang="en-US" altLang="zh-CN" dirty="0" smtClean="0"/>
              <a:t>Feifei</a:t>
            </a:r>
            <a:r>
              <a:rPr lang="zh-CN" altLang="en-US" dirty="0" smtClean="0"/>
              <a:t> </a:t>
            </a:r>
            <a:r>
              <a:rPr lang="en-US" altLang="zh-CN" dirty="0" smtClean="0"/>
              <a:t>Lei,</a:t>
            </a:r>
            <a:r>
              <a:rPr lang="zh-CN" altLang="en-US" dirty="0" smtClean="0"/>
              <a:t> </a:t>
            </a:r>
            <a:r>
              <a:rPr lang="en-US" altLang="zh-CN" dirty="0" smtClean="0"/>
              <a:t>Bin</a:t>
            </a:r>
            <a:r>
              <a:rPr lang="zh-CN" altLang="en-US" dirty="0" smtClean="0"/>
              <a:t> </a:t>
            </a:r>
            <a:r>
              <a:rPr lang="en-US" altLang="zh-CN" dirty="0" err="1" smtClean="0"/>
              <a:t>Zhuo</a:t>
            </a:r>
            <a:r>
              <a:rPr lang="en-US" altLang="zh-CN" dirty="0" smtClean="0"/>
              <a:t>,</a:t>
            </a:r>
            <a:r>
              <a:rPr lang="zh-CN" altLang="en-US" dirty="0" smtClean="0"/>
              <a:t> </a:t>
            </a:r>
            <a:r>
              <a:rPr lang="en-US" altLang="zh-CN" dirty="0" err="1" smtClean="0"/>
              <a:t>Kalbi</a:t>
            </a:r>
            <a:r>
              <a:rPr lang="zh-CN" altLang="en-US" dirty="0" smtClean="0"/>
              <a:t> </a:t>
            </a:r>
            <a:r>
              <a:rPr lang="en-US" altLang="zh-CN" dirty="0" err="1" smtClean="0"/>
              <a:t>Zongo</a:t>
            </a:r>
            <a:endParaRPr lang="en-US" dirty="0"/>
          </a:p>
        </p:txBody>
      </p:sp>
    </p:spTree>
    <p:extLst>
      <p:ext uri="{BB962C8B-B14F-4D97-AF65-F5344CB8AC3E}">
        <p14:creationId xmlns:p14="http://schemas.microsoft.com/office/powerpoint/2010/main" val="19012330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991"/>
            <a:ext cx="8229600" cy="990600"/>
          </a:xfrm>
        </p:spPr>
        <p:txBody>
          <a:bodyPr>
            <a:normAutofit/>
          </a:bodyPr>
          <a:lstStyle/>
          <a:p>
            <a:r>
              <a:rPr lang="en-US" sz="5400" dirty="0" smtClean="0"/>
              <a:t>Comparisons</a:t>
            </a:r>
            <a:endParaRPr lang="en-US" sz="5400" dirty="0"/>
          </a:p>
        </p:txBody>
      </p:sp>
      <p:pic>
        <p:nvPicPr>
          <p:cNvPr id="4" name="Content Placeholder 3" descr="pvalue.hist.pdf"/>
          <p:cNvPicPr>
            <a:picLocks noGrp="1" noChangeAspect="1"/>
          </p:cNvPicPr>
          <p:nvPr>
            <p:ph idx="1"/>
          </p:nvPr>
        </p:nvPicPr>
        <p:blipFill>
          <a:blip r:embed="rId2">
            <a:extLst>
              <a:ext uri="{28A0092B-C50C-407E-A947-70E740481C1C}">
                <a14:useLocalDpi xmlns:a14="http://schemas.microsoft.com/office/drawing/2010/main" val="0"/>
              </a:ext>
            </a:extLst>
          </a:blip>
          <a:srcRect t="-3010" b="-3010"/>
          <a:stretch>
            <a:fillRect/>
          </a:stretch>
        </p:blipFill>
        <p:spPr>
          <a:xfrm>
            <a:off x="1773718" y="1347591"/>
            <a:ext cx="5530693" cy="2851327"/>
          </a:xfrm>
        </p:spPr>
      </p:pic>
      <p:pic>
        <p:nvPicPr>
          <p:cNvPr id="5" name="Picture 4" descr="Pvalue.sp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719" y="4198917"/>
            <a:ext cx="5527026" cy="2687617"/>
          </a:xfrm>
          <a:prstGeom prst="rect">
            <a:avLst/>
          </a:prstGeom>
        </p:spPr>
      </p:pic>
      <p:sp>
        <p:nvSpPr>
          <p:cNvPr id="6" name="TextBox 5"/>
          <p:cNvSpPr txBox="1"/>
          <p:nvPr/>
        </p:nvSpPr>
        <p:spPr>
          <a:xfrm>
            <a:off x="2065646" y="1162925"/>
            <a:ext cx="5467426" cy="369332"/>
          </a:xfrm>
          <a:prstGeom prst="rect">
            <a:avLst/>
          </a:prstGeom>
          <a:noFill/>
        </p:spPr>
        <p:txBody>
          <a:bodyPr wrap="square" rtlCol="0">
            <a:spAutoFit/>
          </a:bodyPr>
          <a:lstStyle/>
          <a:p>
            <a:r>
              <a:rPr lang="en-US" dirty="0" smtClean="0"/>
              <a:t>Histogram</a:t>
            </a:r>
            <a:r>
              <a:rPr lang="en-US" dirty="0" smtClean="0"/>
              <a:t> for P-value of one-sample t-test</a:t>
            </a:r>
            <a:endParaRPr lang="en-US" dirty="0"/>
          </a:p>
        </p:txBody>
      </p:sp>
      <p:sp>
        <p:nvSpPr>
          <p:cNvPr id="7" name="TextBox 6"/>
          <p:cNvSpPr txBox="1"/>
          <p:nvPr/>
        </p:nvSpPr>
        <p:spPr>
          <a:xfrm>
            <a:off x="2065646" y="4014252"/>
            <a:ext cx="5467426" cy="369332"/>
          </a:xfrm>
          <a:prstGeom prst="rect">
            <a:avLst/>
          </a:prstGeom>
          <a:noFill/>
        </p:spPr>
        <p:txBody>
          <a:bodyPr wrap="square" rtlCol="0">
            <a:spAutoFit/>
          </a:bodyPr>
          <a:lstStyle/>
          <a:p>
            <a:r>
              <a:rPr lang="en-US" dirty="0" smtClean="0"/>
              <a:t>Histogram</a:t>
            </a:r>
            <a:r>
              <a:rPr lang="en-US" dirty="0" smtClean="0"/>
              <a:t> for P-value of one-sample t-test</a:t>
            </a:r>
            <a:r>
              <a:rPr lang="zh-CN" altLang="en-US" dirty="0" smtClean="0"/>
              <a:t> </a:t>
            </a:r>
            <a:r>
              <a:rPr lang="en-US" altLang="zh-CN" dirty="0" smtClean="0"/>
              <a:t>(Spring)</a:t>
            </a:r>
            <a:endParaRPr lang="en-US" dirty="0"/>
          </a:p>
        </p:txBody>
      </p:sp>
    </p:spTree>
    <p:extLst>
      <p:ext uri="{BB962C8B-B14F-4D97-AF65-F5344CB8AC3E}">
        <p14:creationId xmlns:p14="http://schemas.microsoft.com/office/powerpoint/2010/main" val="22546960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Comparisons</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9699603"/>
              </p:ext>
            </p:extLst>
          </p:nvPr>
        </p:nvGraphicFramePr>
        <p:xfrm>
          <a:off x="457200" y="1600196"/>
          <a:ext cx="8229600" cy="439426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577710">
                <a:tc>
                  <a:txBody>
                    <a:bodyPr/>
                    <a:lstStyle/>
                    <a:p>
                      <a:pPr algn="ctr"/>
                      <a:r>
                        <a:rPr lang="en-US" dirty="0" smtClean="0"/>
                        <a:t>origin</a:t>
                      </a:r>
                      <a:endParaRPr lang="en-US" dirty="0"/>
                    </a:p>
                  </a:txBody>
                  <a:tcPr anchor="ctr"/>
                </a:tc>
                <a:tc>
                  <a:txBody>
                    <a:bodyPr/>
                    <a:lstStyle/>
                    <a:p>
                      <a:pPr algn="ctr"/>
                      <a:r>
                        <a:rPr lang="en-US" dirty="0" err="1" smtClean="0"/>
                        <a:t>P</a:t>
                      </a:r>
                      <a:r>
                        <a:rPr lang="en-US" altLang="zh-CN" dirty="0" err="1" smtClean="0"/>
                        <a:t>.prop</a:t>
                      </a:r>
                      <a:endParaRPr lang="en-US" dirty="0"/>
                    </a:p>
                  </a:txBody>
                  <a:tcPr marL="12700" marR="12700" marT="12700" marB="0" anchor="ctr"/>
                </a:tc>
                <a:tc>
                  <a:txBody>
                    <a:bodyPr/>
                    <a:lstStyle/>
                    <a:p>
                      <a:pPr algn="ctr"/>
                      <a:r>
                        <a:rPr lang="en-US" dirty="0" err="1" smtClean="0"/>
                        <a:t>S</a:t>
                      </a:r>
                      <a:r>
                        <a:rPr lang="en-US" altLang="zh-CN" dirty="0" err="1" smtClean="0"/>
                        <a:t>.prop</a:t>
                      </a:r>
                      <a:endParaRPr lang="en-US" dirty="0"/>
                    </a:p>
                  </a:txBody>
                  <a:tcPr marL="12700" marR="12700" marT="12700" marB="0" anchor="ctr"/>
                </a:tc>
                <a:tc>
                  <a:txBody>
                    <a:bodyPr/>
                    <a:lstStyle/>
                    <a:p>
                      <a:pPr algn="ctr"/>
                      <a:r>
                        <a:rPr lang="en-US" dirty="0" err="1" smtClean="0"/>
                        <a:t>sd</a:t>
                      </a:r>
                      <a:endParaRPr lang="en-US" dirty="0"/>
                    </a:p>
                  </a:txBody>
                  <a:tcPr marL="12700" marR="12700" marT="12700" marB="0" anchor="ctr"/>
                </a:tc>
                <a:tc>
                  <a:txBody>
                    <a:bodyPr/>
                    <a:lstStyle/>
                    <a:p>
                      <a:pPr algn="ctr"/>
                      <a:r>
                        <a:rPr lang="en-US" dirty="0" err="1" smtClean="0"/>
                        <a:t>Lowwer</a:t>
                      </a:r>
                      <a:r>
                        <a:rPr lang="zh-CN" altLang="en-US" dirty="0" smtClean="0"/>
                        <a:t> </a:t>
                      </a:r>
                      <a:r>
                        <a:rPr lang="en-US" altLang="zh-CN" dirty="0" smtClean="0"/>
                        <a:t>0.9</a:t>
                      </a:r>
                      <a:endParaRPr lang="en-US" dirty="0"/>
                    </a:p>
                  </a:txBody>
                  <a:tcPr marL="12700" marR="12700" marT="12700" marB="0" anchor="ctr"/>
                </a:tc>
                <a:tc>
                  <a:txBody>
                    <a:bodyPr/>
                    <a:lstStyle/>
                    <a:p>
                      <a:pPr algn="ctr"/>
                      <a:r>
                        <a:rPr lang="en-US" dirty="0" smtClean="0"/>
                        <a:t>Upper</a:t>
                      </a:r>
                      <a:r>
                        <a:rPr lang="zh-CN" altLang="en-US" dirty="0" smtClean="0"/>
                        <a:t> </a:t>
                      </a:r>
                      <a:r>
                        <a:rPr lang="en-US" altLang="zh-CN" dirty="0" smtClean="0"/>
                        <a:t>0.9</a:t>
                      </a:r>
                      <a:endParaRPr lang="en-US" dirty="0"/>
                    </a:p>
                  </a:txBody>
                  <a:tcPr marL="12700" marR="12700" marT="12700" marB="0" anchor="ctr"/>
                </a:tc>
                <a:tc>
                  <a:txBody>
                    <a:bodyPr/>
                    <a:lstStyle/>
                    <a:p>
                      <a:pPr algn="ctr"/>
                      <a:r>
                        <a:rPr lang="en-US" dirty="0" smtClean="0"/>
                        <a:t>Sample</a:t>
                      </a:r>
                      <a:r>
                        <a:rPr lang="zh-CN" altLang="en-US" dirty="0" smtClean="0"/>
                        <a:t> </a:t>
                      </a:r>
                      <a:r>
                        <a:rPr lang="en-US" altLang="zh-CN" dirty="0" smtClean="0"/>
                        <a:t>size</a:t>
                      </a:r>
                      <a:endParaRPr lang="en-US" dirty="0"/>
                    </a:p>
                  </a:txBody>
                  <a:tcPr marL="12700" marR="12700" marT="12700" marB="0" anchor="ctr"/>
                </a:tc>
                <a:tc>
                  <a:txBody>
                    <a:bodyPr/>
                    <a:lstStyle/>
                    <a:p>
                      <a:pPr algn="ctr"/>
                      <a:r>
                        <a:rPr lang="en-US" dirty="0" smtClean="0"/>
                        <a:t>P</a:t>
                      </a:r>
                      <a:r>
                        <a:rPr lang="zh-CN" altLang="en-US" dirty="0" smtClean="0"/>
                        <a:t> </a:t>
                      </a:r>
                      <a:r>
                        <a:rPr lang="en-US" altLang="zh-CN" dirty="0" smtClean="0"/>
                        <a:t>value</a:t>
                      </a:r>
                      <a:endParaRPr lang="en-US" dirty="0"/>
                    </a:p>
                  </a:txBody>
                  <a:tcPr marL="12700" marR="12700" marT="12700" marB="0" anchor="ctr"/>
                </a:tc>
              </a:tr>
              <a:tr h="381655">
                <a:tc>
                  <a:txBody>
                    <a:bodyPr/>
                    <a:lstStyle/>
                    <a:p>
                      <a:pPr algn="ctr" fontAlgn="b"/>
                      <a:r>
                        <a:rPr lang="en-US" sz="1800" b="1" i="0" u="none" strike="noStrike" dirty="0">
                          <a:solidFill>
                            <a:srgbClr val="000000"/>
                          </a:solidFill>
                          <a:effectLst/>
                          <a:latin typeface="+mn-lt"/>
                        </a:rPr>
                        <a:t>DUT</a:t>
                      </a:r>
                    </a:p>
                  </a:txBody>
                  <a:tcPr marL="12700" marR="12700" marT="12700" marB="0" anchor="ctr"/>
                </a:tc>
                <a:tc>
                  <a:txBody>
                    <a:bodyPr/>
                    <a:lstStyle/>
                    <a:p>
                      <a:pPr algn="ctr" fontAlgn="b"/>
                      <a:r>
                        <a:rPr lang="en-US" sz="1800" b="0" i="0" u="none" strike="noStrike">
                          <a:solidFill>
                            <a:srgbClr val="000000"/>
                          </a:solidFill>
                          <a:effectLst/>
                          <a:latin typeface="+mn-lt"/>
                        </a:rPr>
                        <a:t>0.5243</a:t>
                      </a:r>
                    </a:p>
                  </a:txBody>
                  <a:tcPr marL="12700" marR="12700" marT="12700" marB="0" anchor="ctr"/>
                </a:tc>
                <a:tc>
                  <a:txBody>
                    <a:bodyPr/>
                    <a:lstStyle/>
                    <a:p>
                      <a:pPr algn="ctr" fontAlgn="b"/>
                      <a:r>
                        <a:rPr lang="en-US" sz="1800" b="0" i="0" u="none" strike="noStrike">
                          <a:solidFill>
                            <a:srgbClr val="000000"/>
                          </a:solidFill>
                          <a:effectLst/>
                          <a:latin typeface="+mn-lt"/>
                        </a:rPr>
                        <a:t>0.5177</a:t>
                      </a:r>
                    </a:p>
                  </a:txBody>
                  <a:tcPr marL="12700" marR="12700" marT="12700" marB="0" anchor="ctr"/>
                </a:tc>
                <a:tc>
                  <a:txBody>
                    <a:bodyPr/>
                    <a:lstStyle/>
                    <a:p>
                      <a:pPr algn="ctr" fontAlgn="b"/>
                      <a:r>
                        <a:rPr lang="en-US" sz="1800" b="0" i="0" u="none" strike="noStrike">
                          <a:solidFill>
                            <a:srgbClr val="000000"/>
                          </a:solidFill>
                          <a:effectLst/>
                          <a:latin typeface="+mn-lt"/>
                        </a:rPr>
                        <a:t>0.0255</a:t>
                      </a:r>
                    </a:p>
                  </a:txBody>
                  <a:tcPr marL="12700" marR="12700" marT="12700" marB="0" anchor="ctr"/>
                </a:tc>
                <a:tc>
                  <a:txBody>
                    <a:bodyPr/>
                    <a:lstStyle/>
                    <a:p>
                      <a:pPr algn="ctr" fontAlgn="b"/>
                      <a:r>
                        <a:rPr lang="en-US" sz="1800" b="0" i="0" u="none" strike="noStrike">
                          <a:solidFill>
                            <a:srgbClr val="000000"/>
                          </a:solidFill>
                          <a:effectLst/>
                          <a:latin typeface="+mn-lt"/>
                        </a:rPr>
                        <a:t>0.4757</a:t>
                      </a:r>
                    </a:p>
                  </a:txBody>
                  <a:tcPr marL="12700" marR="12700" marT="12700" marB="0" anchor="ctr"/>
                </a:tc>
                <a:tc>
                  <a:txBody>
                    <a:bodyPr/>
                    <a:lstStyle/>
                    <a:p>
                      <a:pPr algn="ctr" fontAlgn="b"/>
                      <a:r>
                        <a:rPr lang="en-US" sz="1800" b="0" i="0" u="none" strike="noStrike">
                          <a:solidFill>
                            <a:srgbClr val="000000"/>
                          </a:solidFill>
                          <a:effectLst/>
                          <a:latin typeface="+mn-lt"/>
                        </a:rPr>
                        <a:t>0.5596</a:t>
                      </a:r>
                    </a:p>
                  </a:txBody>
                  <a:tcPr marL="12700" marR="12700" marT="12700" marB="0" anchor="ctr"/>
                </a:tc>
                <a:tc>
                  <a:txBody>
                    <a:bodyPr/>
                    <a:lstStyle/>
                    <a:p>
                      <a:pPr algn="ctr" fontAlgn="b"/>
                      <a:r>
                        <a:rPr lang="en-US" sz="1800" b="0" i="0" u="none" strike="noStrike">
                          <a:solidFill>
                            <a:srgbClr val="000000"/>
                          </a:solidFill>
                          <a:effectLst/>
                          <a:latin typeface="+mn-lt"/>
                        </a:rPr>
                        <a:t>384</a:t>
                      </a:r>
                    </a:p>
                  </a:txBody>
                  <a:tcPr marL="12700" marR="12700" marT="12700" marB="0" anchor="ctr"/>
                </a:tc>
                <a:tc>
                  <a:txBody>
                    <a:bodyPr/>
                    <a:lstStyle/>
                    <a:p>
                      <a:pPr algn="ctr" fontAlgn="b"/>
                      <a:r>
                        <a:rPr lang="en-US" sz="1800" b="0" i="0" u="none" strike="noStrike">
                          <a:solidFill>
                            <a:srgbClr val="000000"/>
                          </a:solidFill>
                          <a:effectLst/>
                          <a:latin typeface="+mn-lt"/>
                        </a:rPr>
                        <a:t>0.7942</a:t>
                      </a:r>
                    </a:p>
                  </a:txBody>
                  <a:tcPr marL="12700" marR="12700" marT="12700" marB="0" anchor="ctr"/>
                </a:tc>
              </a:tr>
              <a:tr h="381655">
                <a:tc>
                  <a:txBody>
                    <a:bodyPr/>
                    <a:lstStyle/>
                    <a:p>
                      <a:pPr algn="ctr" fontAlgn="b"/>
                      <a:r>
                        <a:rPr lang="en-US" sz="1800" b="1" i="0" u="none" strike="noStrike" dirty="0">
                          <a:solidFill>
                            <a:srgbClr val="000000"/>
                          </a:solidFill>
                          <a:effectLst/>
                          <a:latin typeface="+mn-lt"/>
                        </a:rPr>
                        <a:t>OTH</a:t>
                      </a:r>
                    </a:p>
                  </a:txBody>
                  <a:tcPr marL="12700" marR="12700" marT="12700" marB="0" anchor="ctr"/>
                </a:tc>
                <a:tc>
                  <a:txBody>
                    <a:bodyPr/>
                    <a:lstStyle/>
                    <a:p>
                      <a:pPr algn="ctr" fontAlgn="b"/>
                      <a:r>
                        <a:rPr lang="en-US" sz="1800" b="0" i="0" u="none" strike="noStrike">
                          <a:solidFill>
                            <a:srgbClr val="000000"/>
                          </a:solidFill>
                          <a:effectLst/>
                          <a:latin typeface="+mn-lt"/>
                        </a:rPr>
                        <a:t>0.5132</a:t>
                      </a:r>
                    </a:p>
                  </a:txBody>
                  <a:tcPr marL="12700" marR="12700" marT="12700" marB="0" anchor="ctr"/>
                </a:tc>
                <a:tc>
                  <a:txBody>
                    <a:bodyPr/>
                    <a:lstStyle/>
                    <a:p>
                      <a:pPr algn="ctr" fontAlgn="b"/>
                      <a:r>
                        <a:rPr lang="en-US" sz="1800" b="0" i="0" u="none" strike="noStrike">
                          <a:solidFill>
                            <a:srgbClr val="000000"/>
                          </a:solidFill>
                          <a:effectLst/>
                          <a:latin typeface="+mn-lt"/>
                        </a:rPr>
                        <a:t>0.4863</a:t>
                      </a:r>
                    </a:p>
                  </a:txBody>
                  <a:tcPr marL="12700" marR="12700" marT="12700" marB="0" anchor="ctr"/>
                </a:tc>
                <a:tc>
                  <a:txBody>
                    <a:bodyPr/>
                    <a:lstStyle/>
                    <a:p>
                      <a:pPr algn="ctr" fontAlgn="b"/>
                      <a:r>
                        <a:rPr lang="en-US" sz="1800" b="0" i="0" u="none" strike="noStrike">
                          <a:solidFill>
                            <a:srgbClr val="000000"/>
                          </a:solidFill>
                          <a:effectLst/>
                          <a:latin typeface="+mn-lt"/>
                        </a:rPr>
                        <a:t>0.0255</a:t>
                      </a:r>
                    </a:p>
                  </a:txBody>
                  <a:tcPr marL="12700" marR="12700" marT="12700" marB="0" anchor="ctr"/>
                </a:tc>
                <a:tc>
                  <a:txBody>
                    <a:bodyPr/>
                    <a:lstStyle/>
                    <a:p>
                      <a:pPr algn="ctr" fontAlgn="b"/>
                      <a:r>
                        <a:rPr lang="en-US" sz="1800" b="0" i="0" u="none" strike="noStrike">
                          <a:solidFill>
                            <a:srgbClr val="000000"/>
                          </a:solidFill>
                          <a:effectLst/>
                          <a:latin typeface="+mn-lt"/>
                        </a:rPr>
                        <a:t>0.4444</a:t>
                      </a:r>
                    </a:p>
                  </a:txBody>
                  <a:tcPr marL="12700" marR="12700" marT="12700" marB="0" anchor="ctr"/>
                </a:tc>
                <a:tc>
                  <a:txBody>
                    <a:bodyPr/>
                    <a:lstStyle/>
                    <a:p>
                      <a:pPr algn="ctr" fontAlgn="b"/>
                      <a:r>
                        <a:rPr lang="en-US" sz="1800" b="0" i="0" u="none" strike="noStrike">
                          <a:solidFill>
                            <a:srgbClr val="000000"/>
                          </a:solidFill>
                          <a:effectLst/>
                          <a:latin typeface="+mn-lt"/>
                        </a:rPr>
                        <a:t>0.5283</a:t>
                      </a:r>
                    </a:p>
                  </a:txBody>
                  <a:tcPr marL="12700" marR="12700" marT="12700" marB="0" anchor="ctr"/>
                </a:tc>
                <a:tc>
                  <a:txBody>
                    <a:bodyPr/>
                    <a:lstStyle/>
                    <a:p>
                      <a:pPr algn="ctr" fontAlgn="b"/>
                      <a:r>
                        <a:rPr lang="en-US" sz="1800" b="0" i="0" u="none" strike="noStrike">
                          <a:solidFill>
                            <a:srgbClr val="000000"/>
                          </a:solidFill>
                          <a:effectLst/>
                          <a:latin typeface="+mn-lt"/>
                        </a:rPr>
                        <a:t>384</a:t>
                      </a:r>
                    </a:p>
                  </a:txBody>
                  <a:tcPr marL="12700" marR="12700" marT="12700" marB="0" anchor="ctr"/>
                </a:tc>
                <a:tc>
                  <a:txBody>
                    <a:bodyPr/>
                    <a:lstStyle/>
                    <a:p>
                      <a:pPr algn="ctr" fontAlgn="b"/>
                      <a:r>
                        <a:rPr lang="en-US" sz="1800" b="0" i="0" u="none" strike="noStrike">
                          <a:solidFill>
                            <a:srgbClr val="000000"/>
                          </a:solidFill>
                          <a:effectLst/>
                          <a:latin typeface="+mn-lt"/>
                        </a:rPr>
                        <a:t>0.2930</a:t>
                      </a:r>
                    </a:p>
                  </a:txBody>
                  <a:tcPr marL="12700" marR="12700" marT="12700" marB="0" anchor="ctr"/>
                </a:tc>
              </a:tr>
              <a:tr h="381655">
                <a:tc>
                  <a:txBody>
                    <a:bodyPr/>
                    <a:lstStyle/>
                    <a:p>
                      <a:pPr algn="ctr" fontAlgn="b"/>
                      <a:r>
                        <a:rPr lang="en-US" sz="1800" b="1" i="0" u="none" strike="noStrike">
                          <a:solidFill>
                            <a:srgbClr val="000000"/>
                          </a:solidFill>
                          <a:effectLst/>
                          <a:latin typeface="+mn-lt"/>
                        </a:rPr>
                        <a:t>PIT</a:t>
                      </a:r>
                    </a:p>
                  </a:txBody>
                  <a:tcPr marL="12700" marR="12700" marT="12700" marB="0" anchor="ctr"/>
                </a:tc>
                <a:tc>
                  <a:txBody>
                    <a:bodyPr/>
                    <a:lstStyle/>
                    <a:p>
                      <a:pPr algn="ctr" fontAlgn="b"/>
                      <a:r>
                        <a:rPr lang="en-US" sz="1800" b="0" i="0" u="none" strike="noStrike">
                          <a:solidFill>
                            <a:srgbClr val="000000"/>
                          </a:solidFill>
                          <a:effectLst/>
                          <a:latin typeface="+mn-lt"/>
                        </a:rPr>
                        <a:t>0.5046</a:t>
                      </a:r>
                    </a:p>
                  </a:txBody>
                  <a:tcPr marL="12700" marR="12700" marT="12700" marB="0" anchor="ctr"/>
                </a:tc>
                <a:tc>
                  <a:txBody>
                    <a:bodyPr/>
                    <a:lstStyle/>
                    <a:p>
                      <a:pPr algn="ctr" fontAlgn="b"/>
                      <a:r>
                        <a:rPr lang="en-US" sz="1800" b="0" i="0" u="none" strike="noStrike">
                          <a:solidFill>
                            <a:srgbClr val="000000"/>
                          </a:solidFill>
                          <a:effectLst/>
                          <a:latin typeface="+mn-lt"/>
                        </a:rPr>
                        <a:t>0.5321</a:t>
                      </a:r>
                    </a:p>
                  </a:txBody>
                  <a:tcPr marL="12700" marR="12700" marT="12700" marB="0" anchor="ctr"/>
                </a:tc>
                <a:tc>
                  <a:txBody>
                    <a:bodyPr/>
                    <a:lstStyle/>
                    <a:p>
                      <a:pPr algn="ctr" fontAlgn="b"/>
                      <a:r>
                        <a:rPr lang="en-US" sz="1800" b="0" i="0" u="none" strike="noStrike">
                          <a:solidFill>
                            <a:srgbClr val="000000"/>
                          </a:solidFill>
                          <a:effectLst/>
                          <a:latin typeface="+mn-lt"/>
                        </a:rPr>
                        <a:t>0.0254</a:t>
                      </a:r>
                    </a:p>
                  </a:txBody>
                  <a:tcPr marL="12700" marR="12700" marT="12700" marB="0" anchor="ctr"/>
                </a:tc>
                <a:tc>
                  <a:txBody>
                    <a:bodyPr/>
                    <a:lstStyle/>
                    <a:p>
                      <a:pPr algn="ctr" fontAlgn="b"/>
                      <a:r>
                        <a:rPr lang="en-US" sz="1800" b="0" i="0" u="none" strike="noStrike">
                          <a:solidFill>
                            <a:srgbClr val="000000"/>
                          </a:solidFill>
                          <a:effectLst/>
                          <a:latin typeface="+mn-lt"/>
                        </a:rPr>
                        <a:t>0.4903</a:t>
                      </a:r>
                    </a:p>
                  </a:txBody>
                  <a:tcPr marL="12700" marR="12700" marT="12700" marB="0" anchor="ctr"/>
                </a:tc>
                <a:tc>
                  <a:txBody>
                    <a:bodyPr/>
                    <a:lstStyle/>
                    <a:p>
                      <a:pPr algn="ctr" fontAlgn="b"/>
                      <a:r>
                        <a:rPr lang="en-US" sz="1800" b="0" i="0" u="none" strike="noStrike">
                          <a:solidFill>
                            <a:srgbClr val="000000"/>
                          </a:solidFill>
                          <a:effectLst/>
                          <a:latin typeface="+mn-lt"/>
                        </a:rPr>
                        <a:t>0.5739</a:t>
                      </a:r>
                    </a:p>
                  </a:txBody>
                  <a:tcPr marL="12700" marR="12700" marT="12700" marB="0" anchor="ctr"/>
                </a:tc>
                <a:tc>
                  <a:txBody>
                    <a:bodyPr/>
                    <a:lstStyle/>
                    <a:p>
                      <a:pPr algn="ctr" fontAlgn="b"/>
                      <a:r>
                        <a:rPr lang="en-US" sz="1800" b="0" i="0" u="none" strike="noStrike">
                          <a:solidFill>
                            <a:srgbClr val="000000"/>
                          </a:solidFill>
                          <a:effectLst/>
                          <a:latin typeface="+mn-lt"/>
                        </a:rPr>
                        <a:t>385</a:t>
                      </a:r>
                    </a:p>
                  </a:txBody>
                  <a:tcPr marL="12700" marR="12700" marT="12700" marB="0" anchor="ctr"/>
                </a:tc>
                <a:tc>
                  <a:txBody>
                    <a:bodyPr/>
                    <a:lstStyle/>
                    <a:p>
                      <a:pPr algn="ctr" fontAlgn="b"/>
                      <a:r>
                        <a:rPr lang="en-US" sz="1800" b="0" i="0" u="none" strike="noStrike">
                          <a:solidFill>
                            <a:srgbClr val="000000"/>
                          </a:solidFill>
                          <a:effectLst/>
                          <a:latin typeface="+mn-lt"/>
                        </a:rPr>
                        <a:t>0.2803</a:t>
                      </a:r>
                    </a:p>
                  </a:txBody>
                  <a:tcPr marL="12700" marR="12700" marT="12700" marB="0" anchor="ctr"/>
                </a:tc>
              </a:tr>
              <a:tr h="381655">
                <a:tc>
                  <a:txBody>
                    <a:bodyPr/>
                    <a:lstStyle/>
                    <a:p>
                      <a:pPr algn="ctr" fontAlgn="b"/>
                      <a:r>
                        <a:rPr lang="en-US" sz="1800" b="1" i="0" u="none" strike="noStrike" dirty="0">
                          <a:solidFill>
                            <a:srgbClr val="000000"/>
                          </a:solidFill>
                          <a:effectLst/>
                          <a:latin typeface="+mn-lt"/>
                        </a:rPr>
                        <a:t>ATL</a:t>
                      </a:r>
                    </a:p>
                  </a:txBody>
                  <a:tcPr marL="12700" marR="12700" marT="12700" marB="0" anchor="ctr"/>
                </a:tc>
                <a:tc>
                  <a:txBody>
                    <a:bodyPr/>
                    <a:lstStyle/>
                    <a:p>
                      <a:pPr algn="ctr" fontAlgn="b"/>
                      <a:r>
                        <a:rPr lang="en-US" sz="1800" b="0" i="0" u="none" strike="noStrike">
                          <a:solidFill>
                            <a:srgbClr val="000000"/>
                          </a:solidFill>
                          <a:effectLst/>
                          <a:latin typeface="+mn-lt"/>
                        </a:rPr>
                        <a:t>0.4919</a:t>
                      </a:r>
                    </a:p>
                  </a:txBody>
                  <a:tcPr marL="12700" marR="12700" marT="12700" marB="0" anchor="ctr"/>
                </a:tc>
                <a:tc>
                  <a:txBody>
                    <a:bodyPr/>
                    <a:lstStyle/>
                    <a:p>
                      <a:pPr algn="ctr" fontAlgn="b"/>
                      <a:r>
                        <a:rPr lang="en-US" sz="1800" b="0" i="0" u="none" strike="noStrike">
                          <a:solidFill>
                            <a:srgbClr val="000000"/>
                          </a:solidFill>
                          <a:effectLst/>
                          <a:latin typeface="+mn-lt"/>
                        </a:rPr>
                        <a:t>0.4828</a:t>
                      </a:r>
                    </a:p>
                  </a:txBody>
                  <a:tcPr marL="12700" marR="12700" marT="12700" marB="0" anchor="ctr"/>
                </a:tc>
                <a:tc>
                  <a:txBody>
                    <a:bodyPr/>
                    <a:lstStyle/>
                    <a:p>
                      <a:pPr algn="ctr" fontAlgn="b"/>
                      <a:r>
                        <a:rPr lang="en-US" sz="1800" b="0" i="0" u="none" strike="noStrike">
                          <a:solidFill>
                            <a:srgbClr val="000000"/>
                          </a:solidFill>
                          <a:effectLst/>
                          <a:latin typeface="+mn-lt"/>
                        </a:rPr>
                        <a:t>0.0255</a:t>
                      </a:r>
                    </a:p>
                  </a:txBody>
                  <a:tcPr marL="12700" marR="12700" marT="12700" marB="0" anchor="ctr"/>
                </a:tc>
                <a:tc>
                  <a:txBody>
                    <a:bodyPr/>
                    <a:lstStyle/>
                    <a:p>
                      <a:pPr algn="ctr" fontAlgn="b"/>
                      <a:r>
                        <a:rPr lang="en-US" sz="1800" b="0" i="0" u="none" strike="noStrike">
                          <a:solidFill>
                            <a:srgbClr val="000000"/>
                          </a:solidFill>
                          <a:effectLst/>
                          <a:latin typeface="+mn-lt"/>
                        </a:rPr>
                        <a:t>0.4410</a:t>
                      </a:r>
                    </a:p>
                  </a:txBody>
                  <a:tcPr marL="12700" marR="12700" marT="12700" marB="0" anchor="ctr"/>
                </a:tc>
                <a:tc>
                  <a:txBody>
                    <a:bodyPr/>
                    <a:lstStyle/>
                    <a:p>
                      <a:pPr algn="ctr" fontAlgn="b"/>
                      <a:r>
                        <a:rPr lang="en-US" sz="1800" b="0" i="0" u="none" strike="noStrike">
                          <a:solidFill>
                            <a:srgbClr val="000000"/>
                          </a:solidFill>
                          <a:effectLst/>
                          <a:latin typeface="+mn-lt"/>
                        </a:rPr>
                        <a:t>0.5247</a:t>
                      </a:r>
                    </a:p>
                  </a:txBody>
                  <a:tcPr marL="12700" marR="12700" marT="12700" marB="0" anchor="ctr"/>
                </a:tc>
                <a:tc>
                  <a:txBody>
                    <a:bodyPr/>
                    <a:lstStyle/>
                    <a:p>
                      <a:pPr algn="ctr" fontAlgn="b"/>
                      <a:r>
                        <a:rPr lang="en-US" sz="1800" b="0" i="0" u="none" strike="noStrike">
                          <a:solidFill>
                            <a:srgbClr val="000000"/>
                          </a:solidFill>
                          <a:effectLst/>
                          <a:latin typeface="+mn-lt"/>
                        </a:rPr>
                        <a:t>385</a:t>
                      </a:r>
                    </a:p>
                  </a:txBody>
                  <a:tcPr marL="12700" marR="12700" marT="12700" marB="0" anchor="ctr"/>
                </a:tc>
                <a:tc>
                  <a:txBody>
                    <a:bodyPr/>
                    <a:lstStyle/>
                    <a:p>
                      <a:pPr algn="ctr" fontAlgn="b"/>
                      <a:r>
                        <a:rPr lang="en-US" sz="1800" b="0" i="0" u="none" strike="noStrike">
                          <a:solidFill>
                            <a:srgbClr val="000000"/>
                          </a:solidFill>
                          <a:effectLst/>
                          <a:latin typeface="+mn-lt"/>
                        </a:rPr>
                        <a:t>0.7221</a:t>
                      </a:r>
                    </a:p>
                  </a:txBody>
                  <a:tcPr marL="12700" marR="12700" marT="12700" marB="0" anchor="ctr"/>
                </a:tc>
              </a:tr>
              <a:tr h="381655">
                <a:tc>
                  <a:txBody>
                    <a:bodyPr/>
                    <a:lstStyle/>
                    <a:p>
                      <a:pPr algn="ctr" fontAlgn="b"/>
                      <a:r>
                        <a:rPr lang="en-US" sz="1800" b="1" i="0" u="none" strike="noStrike">
                          <a:solidFill>
                            <a:srgbClr val="000000"/>
                          </a:solidFill>
                          <a:effectLst/>
                          <a:latin typeface="+mn-lt"/>
                        </a:rPr>
                        <a:t>ORD</a:t>
                      </a:r>
                    </a:p>
                  </a:txBody>
                  <a:tcPr marL="12700" marR="12700" marT="12700" marB="0" anchor="ctr"/>
                </a:tc>
                <a:tc>
                  <a:txBody>
                    <a:bodyPr/>
                    <a:lstStyle/>
                    <a:p>
                      <a:pPr algn="ctr" fontAlgn="b"/>
                      <a:r>
                        <a:rPr lang="en-US" sz="1800" b="0" i="0" u="none" strike="noStrike">
                          <a:solidFill>
                            <a:srgbClr val="000000"/>
                          </a:solidFill>
                          <a:effectLst/>
                          <a:latin typeface="+mn-lt"/>
                        </a:rPr>
                        <a:t>0.4889</a:t>
                      </a:r>
                    </a:p>
                  </a:txBody>
                  <a:tcPr marL="12700" marR="12700" marT="12700" marB="0" anchor="ctr"/>
                </a:tc>
                <a:tc>
                  <a:txBody>
                    <a:bodyPr/>
                    <a:lstStyle/>
                    <a:p>
                      <a:pPr algn="ctr" fontAlgn="b"/>
                      <a:r>
                        <a:rPr lang="en-US" sz="1800" b="0" i="0" u="none" strike="noStrike">
                          <a:solidFill>
                            <a:srgbClr val="000000"/>
                          </a:solidFill>
                          <a:effectLst/>
                          <a:latin typeface="+mn-lt"/>
                        </a:rPr>
                        <a:t>0.4801</a:t>
                      </a:r>
                    </a:p>
                  </a:txBody>
                  <a:tcPr marL="12700" marR="12700" marT="12700" marB="0" anchor="ctr"/>
                </a:tc>
                <a:tc>
                  <a:txBody>
                    <a:bodyPr/>
                    <a:lstStyle/>
                    <a:p>
                      <a:pPr algn="ctr" fontAlgn="b"/>
                      <a:r>
                        <a:rPr lang="en-US" sz="1800" b="0" i="0" u="none" strike="noStrike">
                          <a:solidFill>
                            <a:srgbClr val="000000"/>
                          </a:solidFill>
                          <a:effectLst/>
                          <a:latin typeface="+mn-lt"/>
                        </a:rPr>
                        <a:t>0.0255</a:t>
                      </a:r>
                    </a:p>
                  </a:txBody>
                  <a:tcPr marL="12700" marR="12700" marT="12700" marB="0" anchor="ctr"/>
                </a:tc>
                <a:tc>
                  <a:txBody>
                    <a:bodyPr/>
                    <a:lstStyle/>
                    <a:p>
                      <a:pPr algn="ctr" fontAlgn="b"/>
                      <a:r>
                        <a:rPr lang="en-US" sz="1800" b="0" i="0" u="none" strike="noStrike">
                          <a:solidFill>
                            <a:srgbClr val="000000"/>
                          </a:solidFill>
                          <a:effectLst/>
                          <a:latin typeface="+mn-lt"/>
                        </a:rPr>
                        <a:t>0.4382</a:t>
                      </a:r>
                    </a:p>
                  </a:txBody>
                  <a:tcPr marL="12700" marR="12700" marT="12700" marB="0" anchor="ctr"/>
                </a:tc>
                <a:tc>
                  <a:txBody>
                    <a:bodyPr/>
                    <a:lstStyle/>
                    <a:p>
                      <a:pPr algn="ctr" fontAlgn="b"/>
                      <a:r>
                        <a:rPr lang="en-US" sz="1800" b="0" i="0" u="none" strike="noStrike">
                          <a:solidFill>
                            <a:srgbClr val="000000"/>
                          </a:solidFill>
                          <a:effectLst/>
                          <a:latin typeface="+mn-lt"/>
                        </a:rPr>
                        <a:t>0.5220</a:t>
                      </a:r>
                    </a:p>
                  </a:txBody>
                  <a:tcPr marL="12700" marR="12700" marT="12700" marB="0" anchor="ctr"/>
                </a:tc>
                <a:tc>
                  <a:txBody>
                    <a:bodyPr/>
                    <a:lstStyle/>
                    <a:p>
                      <a:pPr algn="ctr" fontAlgn="b"/>
                      <a:r>
                        <a:rPr lang="en-US" sz="1800" b="0" i="0" u="none" strike="noStrike">
                          <a:solidFill>
                            <a:srgbClr val="000000"/>
                          </a:solidFill>
                          <a:effectLst/>
                          <a:latin typeface="+mn-lt"/>
                        </a:rPr>
                        <a:t>384</a:t>
                      </a:r>
                    </a:p>
                  </a:txBody>
                  <a:tcPr marL="12700" marR="12700" marT="12700" marB="0" anchor="ctr"/>
                </a:tc>
                <a:tc>
                  <a:txBody>
                    <a:bodyPr/>
                    <a:lstStyle/>
                    <a:p>
                      <a:pPr algn="ctr" fontAlgn="b"/>
                      <a:r>
                        <a:rPr lang="en-US" sz="1800" b="0" i="0" u="none" strike="noStrike">
                          <a:solidFill>
                            <a:srgbClr val="000000"/>
                          </a:solidFill>
                          <a:effectLst/>
                          <a:latin typeface="+mn-lt"/>
                        </a:rPr>
                        <a:t>0.7296</a:t>
                      </a:r>
                    </a:p>
                  </a:txBody>
                  <a:tcPr marL="12700" marR="12700" marT="12700" marB="0" anchor="ctr"/>
                </a:tc>
              </a:tr>
              <a:tr h="381655">
                <a:tc>
                  <a:txBody>
                    <a:bodyPr/>
                    <a:lstStyle/>
                    <a:p>
                      <a:pPr algn="ctr" fontAlgn="b"/>
                      <a:r>
                        <a:rPr lang="en-US" sz="1800" b="1" i="0" u="none" strike="noStrike" dirty="0">
                          <a:solidFill>
                            <a:srgbClr val="000000"/>
                          </a:solidFill>
                          <a:effectLst/>
                          <a:latin typeface="+mn-lt"/>
                        </a:rPr>
                        <a:t>DFW</a:t>
                      </a:r>
                    </a:p>
                  </a:txBody>
                  <a:tcPr marL="12700" marR="12700" marT="12700" marB="0" anchor="ctr"/>
                </a:tc>
                <a:tc>
                  <a:txBody>
                    <a:bodyPr/>
                    <a:lstStyle/>
                    <a:p>
                      <a:pPr algn="ctr" fontAlgn="b"/>
                      <a:r>
                        <a:rPr lang="en-US" sz="1800" b="0" i="0" u="none" strike="noStrike">
                          <a:solidFill>
                            <a:srgbClr val="000000"/>
                          </a:solidFill>
                          <a:effectLst/>
                          <a:latin typeface="+mn-lt"/>
                        </a:rPr>
                        <a:t>0.4859</a:t>
                      </a:r>
                    </a:p>
                  </a:txBody>
                  <a:tcPr marL="12700" marR="12700" marT="12700" marB="0" anchor="ctr"/>
                </a:tc>
                <a:tc>
                  <a:txBody>
                    <a:bodyPr/>
                    <a:lstStyle/>
                    <a:p>
                      <a:pPr algn="ctr" fontAlgn="b"/>
                      <a:r>
                        <a:rPr lang="en-US" sz="1800" b="0" i="0" u="none" strike="noStrike">
                          <a:solidFill>
                            <a:srgbClr val="000000"/>
                          </a:solidFill>
                          <a:effectLst/>
                          <a:latin typeface="+mn-lt"/>
                        </a:rPr>
                        <a:t>0.5027</a:t>
                      </a:r>
                    </a:p>
                  </a:txBody>
                  <a:tcPr marL="12700" marR="12700" marT="12700" marB="0" anchor="ctr"/>
                </a:tc>
                <a:tc>
                  <a:txBody>
                    <a:bodyPr/>
                    <a:lstStyle/>
                    <a:p>
                      <a:pPr algn="ctr" fontAlgn="b"/>
                      <a:r>
                        <a:rPr lang="en-US" sz="1800" b="0" i="0" u="none" strike="noStrike">
                          <a:solidFill>
                            <a:srgbClr val="000000"/>
                          </a:solidFill>
                          <a:effectLst/>
                          <a:latin typeface="+mn-lt"/>
                        </a:rPr>
                        <a:t>0.0255</a:t>
                      </a:r>
                    </a:p>
                  </a:txBody>
                  <a:tcPr marL="12700" marR="12700" marT="12700" marB="0" anchor="ctr"/>
                </a:tc>
                <a:tc>
                  <a:txBody>
                    <a:bodyPr/>
                    <a:lstStyle/>
                    <a:p>
                      <a:pPr algn="ctr" fontAlgn="b"/>
                      <a:r>
                        <a:rPr lang="en-US" sz="1800" b="0" i="0" u="none" strike="noStrike">
                          <a:solidFill>
                            <a:srgbClr val="000000"/>
                          </a:solidFill>
                          <a:effectLst/>
                          <a:latin typeface="+mn-lt"/>
                        </a:rPr>
                        <a:t>0.4607</a:t>
                      </a:r>
                    </a:p>
                  </a:txBody>
                  <a:tcPr marL="12700" marR="12700" marT="12700" marB="0" anchor="ctr"/>
                </a:tc>
                <a:tc>
                  <a:txBody>
                    <a:bodyPr/>
                    <a:lstStyle/>
                    <a:p>
                      <a:pPr algn="ctr" fontAlgn="b"/>
                      <a:r>
                        <a:rPr lang="en-US" sz="1800" b="0" i="0" u="none" strike="noStrike">
                          <a:solidFill>
                            <a:srgbClr val="000000"/>
                          </a:solidFill>
                          <a:effectLst/>
                          <a:latin typeface="+mn-lt"/>
                        </a:rPr>
                        <a:t>0.5447</a:t>
                      </a:r>
                    </a:p>
                  </a:txBody>
                  <a:tcPr marL="12700" marR="12700" marT="12700" marB="0" anchor="ctr"/>
                </a:tc>
                <a:tc>
                  <a:txBody>
                    <a:bodyPr/>
                    <a:lstStyle/>
                    <a:p>
                      <a:pPr algn="ctr" fontAlgn="b"/>
                      <a:r>
                        <a:rPr lang="en-US" sz="1800" b="0" i="0" u="none" strike="noStrike">
                          <a:solidFill>
                            <a:srgbClr val="000000"/>
                          </a:solidFill>
                          <a:effectLst/>
                          <a:latin typeface="+mn-lt"/>
                        </a:rPr>
                        <a:t>384</a:t>
                      </a:r>
                    </a:p>
                  </a:txBody>
                  <a:tcPr marL="12700" marR="12700" marT="12700" marB="0" anchor="ctr"/>
                </a:tc>
                <a:tc>
                  <a:txBody>
                    <a:bodyPr/>
                    <a:lstStyle/>
                    <a:p>
                      <a:pPr algn="ctr" fontAlgn="b"/>
                      <a:r>
                        <a:rPr lang="en-US" sz="1800" b="0" i="0" u="none" strike="noStrike">
                          <a:solidFill>
                            <a:srgbClr val="000000"/>
                          </a:solidFill>
                          <a:effectLst/>
                          <a:latin typeface="+mn-lt"/>
                        </a:rPr>
                        <a:t>0.5095</a:t>
                      </a:r>
                    </a:p>
                  </a:txBody>
                  <a:tcPr marL="12700" marR="12700" marT="12700" marB="0" anchor="ctr"/>
                </a:tc>
              </a:tr>
              <a:tr h="381655">
                <a:tc>
                  <a:txBody>
                    <a:bodyPr/>
                    <a:lstStyle/>
                    <a:p>
                      <a:pPr algn="ctr" fontAlgn="b"/>
                      <a:r>
                        <a:rPr lang="en-US" sz="1800" b="1" i="0" u="none" strike="noStrike">
                          <a:solidFill>
                            <a:srgbClr val="000000"/>
                          </a:solidFill>
                          <a:effectLst/>
                          <a:latin typeface="+mn-lt"/>
                        </a:rPr>
                        <a:t>CLT</a:t>
                      </a:r>
                    </a:p>
                  </a:txBody>
                  <a:tcPr marL="12700" marR="12700" marT="12700" marB="0" anchor="ctr"/>
                </a:tc>
                <a:tc>
                  <a:txBody>
                    <a:bodyPr/>
                    <a:lstStyle/>
                    <a:p>
                      <a:pPr algn="ctr" fontAlgn="b"/>
                      <a:r>
                        <a:rPr lang="en-US" sz="1800" b="0" i="0" u="none" strike="noStrike">
                          <a:solidFill>
                            <a:srgbClr val="000000"/>
                          </a:solidFill>
                          <a:effectLst/>
                          <a:latin typeface="+mn-lt"/>
                        </a:rPr>
                        <a:t>0.4829</a:t>
                      </a:r>
                    </a:p>
                  </a:txBody>
                  <a:tcPr marL="12700" marR="12700" marT="12700" marB="0" anchor="ctr"/>
                </a:tc>
                <a:tc>
                  <a:txBody>
                    <a:bodyPr/>
                    <a:lstStyle/>
                    <a:p>
                      <a:pPr algn="ctr" fontAlgn="b"/>
                      <a:r>
                        <a:rPr lang="en-US" sz="1800" b="0" i="0" u="none" strike="noStrike">
                          <a:solidFill>
                            <a:srgbClr val="000000"/>
                          </a:solidFill>
                          <a:effectLst/>
                          <a:latin typeface="+mn-lt"/>
                        </a:rPr>
                        <a:t>0.4815</a:t>
                      </a:r>
                    </a:p>
                  </a:txBody>
                  <a:tcPr marL="12700" marR="12700" marT="12700" marB="0" anchor="ctr"/>
                </a:tc>
                <a:tc>
                  <a:txBody>
                    <a:bodyPr/>
                    <a:lstStyle/>
                    <a:p>
                      <a:pPr algn="ctr" fontAlgn="b"/>
                      <a:r>
                        <a:rPr lang="en-US" sz="1800" b="0" i="0" u="none" strike="noStrike">
                          <a:solidFill>
                            <a:srgbClr val="000000"/>
                          </a:solidFill>
                          <a:effectLst/>
                          <a:latin typeface="+mn-lt"/>
                        </a:rPr>
                        <a:t>0.0255</a:t>
                      </a:r>
                    </a:p>
                  </a:txBody>
                  <a:tcPr marL="12700" marR="12700" marT="12700" marB="0" anchor="ctr"/>
                </a:tc>
                <a:tc>
                  <a:txBody>
                    <a:bodyPr/>
                    <a:lstStyle/>
                    <a:p>
                      <a:pPr algn="ctr" fontAlgn="b"/>
                      <a:r>
                        <a:rPr lang="en-US" sz="1800" b="0" i="0" u="none" strike="noStrike">
                          <a:solidFill>
                            <a:srgbClr val="000000"/>
                          </a:solidFill>
                          <a:effectLst/>
                          <a:latin typeface="+mn-lt"/>
                        </a:rPr>
                        <a:t>0.4395</a:t>
                      </a:r>
                    </a:p>
                  </a:txBody>
                  <a:tcPr marL="12700" marR="12700" marT="12700" marB="0" anchor="ctr"/>
                </a:tc>
                <a:tc>
                  <a:txBody>
                    <a:bodyPr/>
                    <a:lstStyle/>
                    <a:p>
                      <a:pPr algn="ctr" fontAlgn="b"/>
                      <a:r>
                        <a:rPr lang="en-US" sz="1800" b="0" i="0" u="none" strike="noStrike">
                          <a:solidFill>
                            <a:srgbClr val="000000"/>
                          </a:solidFill>
                          <a:effectLst/>
                          <a:latin typeface="+mn-lt"/>
                        </a:rPr>
                        <a:t>0.5234</a:t>
                      </a:r>
                    </a:p>
                  </a:txBody>
                  <a:tcPr marL="12700" marR="12700" marT="12700" marB="0" anchor="ctr"/>
                </a:tc>
                <a:tc>
                  <a:txBody>
                    <a:bodyPr/>
                    <a:lstStyle/>
                    <a:p>
                      <a:pPr algn="ctr" fontAlgn="b"/>
                      <a:r>
                        <a:rPr lang="en-US" sz="1800" b="0" i="0" u="none" strike="noStrike">
                          <a:solidFill>
                            <a:srgbClr val="000000"/>
                          </a:solidFill>
                          <a:effectLst/>
                          <a:latin typeface="+mn-lt"/>
                        </a:rPr>
                        <a:t>384</a:t>
                      </a:r>
                    </a:p>
                  </a:txBody>
                  <a:tcPr marL="12700" marR="12700" marT="12700" marB="0" anchor="ctr"/>
                </a:tc>
                <a:tc>
                  <a:txBody>
                    <a:bodyPr/>
                    <a:lstStyle/>
                    <a:p>
                      <a:pPr algn="ctr" fontAlgn="b"/>
                      <a:r>
                        <a:rPr lang="en-US" sz="1800" b="0" i="0" u="none" strike="noStrike">
                          <a:solidFill>
                            <a:srgbClr val="000000"/>
                          </a:solidFill>
                          <a:effectLst/>
                          <a:latin typeface="+mn-lt"/>
                        </a:rPr>
                        <a:t>0.9558</a:t>
                      </a:r>
                    </a:p>
                  </a:txBody>
                  <a:tcPr marL="12700" marR="12700" marT="12700" marB="0" anchor="ctr"/>
                </a:tc>
              </a:tr>
              <a:tr h="381655">
                <a:tc>
                  <a:txBody>
                    <a:bodyPr/>
                    <a:lstStyle/>
                    <a:p>
                      <a:pPr algn="ctr" fontAlgn="b"/>
                      <a:r>
                        <a:rPr lang="en-US" sz="1800" b="1" i="0" u="none" strike="noStrike">
                          <a:solidFill>
                            <a:srgbClr val="000000"/>
                          </a:solidFill>
                          <a:effectLst/>
                          <a:latin typeface="+mn-lt"/>
                        </a:rPr>
                        <a:t>PHL</a:t>
                      </a:r>
                    </a:p>
                  </a:txBody>
                  <a:tcPr marL="12700" marR="12700" marT="12700" marB="0" anchor="ctr"/>
                </a:tc>
                <a:tc>
                  <a:txBody>
                    <a:bodyPr/>
                    <a:lstStyle/>
                    <a:p>
                      <a:pPr algn="ctr" fontAlgn="b"/>
                      <a:r>
                        <a:rPr lang="en-US" sz="1800" b="0" i="0" u="none" strike="noStrike">
                          <a:solidFill>
                            <a:srgbClr val="000000"/>
                          </a:solidFill>
                          <a:effectLst/>
                          <a:latin typeface="+mn-lt"/>
                        </a:rPr>
                        <a:t>0.4767</a:t>
                      </a:r>
                    </a:p>
                  </a:txBody>
                  <a:tcPr marL="12700" marR="12700" marT="12700" marB="0" anchor="ctr"/>
                </a:tc>
                <a:tc>
                  <a:txBody>
                    <a:bodyPr/>
                    <a:lstStyle/>
                    <a:p>
                      <a:pPr algn="ctr" fontAlgn="b"/>
                      <a:r>
                        <a:rPr lang="en-US" sz="1800" b="0" i="0" u="none" strike="noStrike">
                          <a:solidFill>
                            <a:srgbClr val="000000"/>
                          </a:solidFill>
                          <a:effectLst/>
                          <a:latin typeface="+mn-lt"/>
                        </a:rPr>
                        <a:t>0.4444</a:t>
                      </a:r>
                    </a:p>
                  </a:txBody>
                  <a:tcPr marL="12700" marR="12700" marT="12700" marB="0" anchor="ctr"/>
                </a:tc>
                <a:tc>
                  <a:txBody>
                    <a:bodyPr/>
                    <a:lstStyle/>
                    <a:p>
                      <a:pPr algn="ctr" fontAlgn="b"/>
                      <a:r>
                        <a:rPr lang="en-US" sz="1800" b="0" i="0" u="none" strike="noStrike">
                          <a:solidFill>
                            <a:srgbClr val="000000"/>
                          </a:solidFill>
                          <a:effectLst/>
                          <a:latin typeface="+mn-lt"/>
                        </a:rPr>
                        <a:t>0.0254</a:t>
                      </a:r>
                    </a:p>
                  </a:txBody>
                  <a:tcPr marL="12700" marR="12700" marT="12700" marB="0" anchor="ctr"/>
                </a:tc>
                <a:tc>
                  <a:txBody>
                    <a:bodyPr/>
                    <a:lstStyle/>
                    <a:p>
                      <a:pPr algn="ctr" fontAlgn="b"/>
                      <a:r>
                        <a:rPr lang="en-US" sz="1800" b="0" i="0" u="none" strike="noStrike">
                          <a:solidFill>
                            <a:srgbClr val="000000"/>
                          </a:solidFill>
                          <a:effectLst/>
                          <a:latin typeface="+mn-lt"/>
                        </a:rPr>
                        <a:t>0.4027</a:t>
                      </a:r>
                    </a:p>
                  </a:txBody>
                  <a:tcPr marL="12700" marR="12700" marT="12700" marB="0" anchor="ctr"/>
                </a:tc>
                <a:tc>
                  <a:txBody>
                    <a:bodyPr/>
                    <a:lstStyle/>
                    <a:p>
                      <a:pPr algn="ctr" fontAlgn="b"/>
                      <a:r>
                        <a:rPr lang="en-US" sz="1800" b="0" i="0" u="none" strike="noStrike">
                          <a:solidFill>
                            <a:srgbClr val="000000"/>
                          </a:solidFill>
                          <a:effectLst/>
                          <a:latin typeface="+mn-lt"/>
                        </a:rPr>
                        <a:t>0.4862</a:t>
                      </a:r>
                    </a:p>
                  </a:txBody>
                  <a:tcPr marL="12700" marR="12700" marT="12700" marB="0" anchor="ctr"/>
                </a:tc>
                <a:tc>
                  <a:txBody>
                    <a:bodyPr/>
                    <a:lstStyle/>
                    <a:p>
                      <a:pPr algn="ctr" fontAlgn="b"/>
                      <a:r>
                        <a:rPr lang="en-US" sz="1800" b="0" i="0" u="none" strike="noStrike">
                          <a:solidFill>
                            <a:srgbClr val="000000"/>
                          </a:solidFill>
                          <a:effectLst/>
                          <a:latin typeface="+mn-lt"/>
                        </a:rPr>
                        <a:t>384</a:t>
                      </a:r>
                    </a:p>
                  </a:txBody>
                  <a:tcPr marL="12700" marR="12700" marT="12700" marB="0" anchor="ctr"/>
                </a:tc>
                <a:tc>
                  <a:txBody>
                    <a:bodyPr/>
                    <a:lstStyle/>
                    <a:p>
                      <a:pPr algn="ctr" fontAlgn="b"/>
                      <a:r>
                        <a:rPr lang="en-US" sz="1800" b="0" i="0" u="none" strike="noStrike">
                          <a:solidFill>
                            <a:srgbClr val="000000"/>
                          </a:solidFill>
                          <a:effectLst/>
                          <a:latin typeface="+mn-lt"/>
                        </a:rPr>
                        <a:t>0.2034</a:t>
                      </a:r>
                    </a:p>
                  </a:txBody>
                  <a:tcPr marL="12700" marR="12700" marT="12700" marB="0" anchor="ctr"/>
                </a:tc>
              </a:tr>
              <a:tr h="381655">
                <a:tc>
                  <a:txBody>
                    <a:bodyPr/>
                    <a:lstStyle/>
                    <a:p>
                      <a:pPr algn="ctr" fontAlgn="b"/>
                      <a:r>
                        <a:rPr lang="en-US" sz="1800" b="1" i="0" u="none" strike="noStrike" dirty="0">
                          <a:solidFill>
                            <a:srgbClr val="000000"/>
                          </a:solidFill>
                          <a:effectLst/>
                          <a:latin typeface="+mn-lt"/>
                        </a:rPr>
                        <a:t>UCA</a:t>
                      </a:r>
                    </a:p>
                  </a:txBody>
                  <a:tcPr marL="12700" marR="12700" marT="12700" marB="0" anchor="ctr"/>
                </a:tc>
                <a:tc>
                  <a:txBody>
                    <a:bodyPr/>
                    <a:lstStyle/>
                    <a:p>
                      <a:pPr algn="ctr" fontAlgn="b"/>
                      <a:r>
                        <a:rPr lang="en-US" sz="1800" b="0" i="0" u="none" strike="noStrike">
                          <a:solidFill>
                            <a:srgbClr val="000000"/>
                          </a:solidFill>
                          <a:effectLst/>
                          <a:latin typeface="+mn-lt"/>
                        </a:rPr>
                        <a:t>0.4665</a:t>
                      </a:r>
                    </a:p>
                  </a:txBody>
                  <a:tcPr marL="12700" marR="12700" marT="12700" marB="0" anchor="ctr"/>
                </a:tc>
                <a:tc>
                  <a:txBody>
                    <a:bodyPr/>
                    <a:lstStyle/>
                    <a:p>
                      <a:pPr algn="ctr" fontAlgn="b"/>
                      <a:r>
                        <a:rPr lang="en-US" sz="1800" b="0" i="0" u="none" strike="noStrike">
                          <a:solidFill>
                            <a:srgbClr val="000000"/>
                          </a:solidFill>
                          <a:effectLst/>
                          <a:latin typeface="+mn-lt"/>
                        </a:rPr>
                        <a:t>0.4101</a:t>
                      </a:r>
                    </a:p>
                  </a:txBody>
                  <a:tcPr marL="12700" marR="12700" marT="12700" marB="0" anchor="ctr"/>
                </a:tc>
                <a:tc>
                  <a:txBody>
                    <a:bodyPr/>
                    <a:lstStyle/>
                    <a:p>
                      <a:pPr algn="ctr" fontAlgn="b"/>
                      <a:r>
                        <a:rPr lang="en-US" sz="1800" b="0" i="0" u="none" strike="noStrike">
                          <a:solidFill>
                            <a:srgbClr val="000000"/>
                          </a:solidFill>
                          <a:effectLst/>
                          <a:latin typeface="+mn-lt"/>
                        </a:rPr>
                        <a:t>0.0251</a:t>
                      </a:r>
                    </a:p>
                  </a:txBody>
                  <a:tcPr marL="12700" marR="12700" marT="12700" marB="0" anchor="ctr"/>
                </a:tc>
                <a:tc>
                  <a:txBody>
                    <a:bodyPr/>
                    <a:lstStyle/>
                    <a:p>
                      <a:pPr algn="ctr" fontAlgn="b"/>
                      <a:r>
                        <a:rPr lang="en-US" sz="1800" b="0" i="0" u="none" strike="noStrike">
                          <a:solidFill>
                            <a:srgbClr val="000000"/>
                          </a:solidFill>
                          <a:effectLst/>
                          <a:latin typeface="+mn-lt"/>
                        </a:rPr>
                        <a:t>0.3687</a:t>
                      </a:r>
                    </a:p>
                  </a:txBody>
                  <a:tcPr marL="12700" marR="12700" marT="12700" marB="0" anchor="ctr"/>
                </a:tc>
                <a:tc>
                  <a:txBody>
                    <a:bodyPr/>
                    <a:lstStyle/>
                    <a:p>
                      <a:pPr algn="ctr" fontAlgn="b"/>
                      <a:r>
                        <a:rPr lang="en-US" sz="1800" b="0" i="0" u="none" strike="noStrike">
                          <a:solidFill>
                            <a:srgbClr val="000000"/>
                          </a:solidFill>
                          <a:effectLst/>
                          <a:latin typeface="+mn-lt"/>
                        </a:rPr>
                        <a:t>0.4514</a:t>
                      </a:r>
                    </a:p>
                  </a:txBody>
                  <a:tcPr marL="12700" marR="12700" marT="12700" marB="0" anchor="ctr"/>
                </a:tc>
                <a:tc>
                  <a:txBody>
                    <a:bodyPr/>
                    <a:lstStyle/>
                    <a:p>
                      <a:pPr algn="ctr" fontAlgn="b"/>
                      <a:r>
                        <a:rPr lang="en-US" sz="1800" b="0" i="0" u="none" strike="noStrike">
                          <a:solidFill>
                            <a:srgbClr val="000000"/>
                          </a:solidFill>
                          <a:effectLst/>
                          <a:latin typeface="+mn-lt"/>
                        </a:rPr>
                        <a:t>383</a:t>
                      </a:r>
                    </a:p>
                  </a:txBody>
                  <a:tcPr marL="12700" marR="12700" marT="12700" marB="0" anchor="ctr"/>
                </a:tc>
                <a:tc>
                  <a:txBody>
                    <a:bodyPr/>
                    <a:lstStyle/>
                    <a:p>
                      <a:pPr algn="ctr" fontAlgn="b"/>
                      <a:r>
                        <a:rPr lang="en-US" sz="1800" b="0" i="0" u="none" strike="noStrike">
                          <a:solidFill>
                            <a:srgbClr val="000000"/>
                          </a:solidFill>
                          <a:effectLst/>
                          <a:latin typeface="+mn-lt"/>
                        </a:rPr>
                        <a:t>0.0247</a:t>
                      </a:r>
                    </a:p>
                  </a:txBody>
                  <a:tcPr marL="12700" marR="12700" marT="12700" marB="0" anchor="ctr"/>
                </a:tc>
              </a:tr>
              <a:tr h="381655">
                <a:tc>
                  <a:txBody>
                    <a:bodyPr/>
                    <a:lstStyle/>
                    <a:p>
                      <a:pPr algn="ctr" fontAlgn="b"/>
                      <a:r>
                        <a:rPr lang="en-US" sz="1800" b="1" i="0" u="none" strike="noStrike" dirty="0">
                          <a:solidFill>
                            <a:srgbClr val="000000"/>
                          </a:solidFill>
                          <a:effectLst/>
                          <a:latin typeface="+mn-lt"/>
                        </a:rPr>
                        <a:t>DEN</a:t>
                      </a:r>
                    </a:p>
                  </a:txBody>
                  <a:tcPr marL="12700" marR="12700" marT="12700" marB="0" anchor="ctr"/>
                </a:tc>
                <a:tc>
                  <a:txBody>
                    <a:bodyPr/>
                    <a:lstStyle/>
                    <a:p>
                      <a:pPr algn="ctr" fontAlgn="b"/>
                      <a:r>
                        <a:rPr lang="en-US" sz="1800" b="0" i="0" u="none" strike="noStrike">
                          <a:solidFill>
                            <a:srgbClr val="000000"/>
                          </a:solidFill>
                          <a:effectLst/>
                          <a:latin typeface="+mn-lt"/>
                        </a:rPr>
                        <a:t>0.4623</a:t>
                      </a:r>
                    </a:p>
                  </a:txBody>
                  <a:tcPr marL="12700" marR="12700" marT="12700" marB="0" anchor="ctr"/>
                </a:tc>
                <a:tc>
                  <a:txBody>
                    <a:bodyPr/>
                    <a:lstStyle/>
                    <a:p>
                      <a:pPr algn="ctr" fontAlgn="b"/>
                      <a:r>
                        <a:rPr lang="en-US" sz="1800" b="0" i="0" u="none" strike="noStrike">
                          <a:solidFill>
                            <a:srgbClr val="000000"/>
                          </a:solidFill>
                          <a:effectLst/>
                          <a:latin typeface="+mn-lt"/>
                        </a:rPr>
                        <a:t>0.4579</a:t>
                      </a:r>
                    </a:p>
                  </a:txBody>
                  <a:tcPr marL="12700" marR="12700" marT="12700" marB="0" anchor="ctr"/>
                </a:tc>
                <a:tc>
                  <a:txBody>
                    <a:bodyPr/>
                    <a:lstStyle/>
                    <a:p>
                      <a:pPr algn="ctr" fontAlgn="b"/>
                      <a:r>
                        <a:rPr lang="en-US" sz="1800" b="0" i="0" u="none" strike="noStrike">
                          <a:solidFill>
                            <a:srgbClr val="000000"/>
                          </a:solidFill>
                          <a:effectLst/>
                          <a:latin typeface="+mn-lt"/>
                        </a:rPr>
                        <a:t>0.0255</a:t>
                      </a:r>
                    </a:p>
                  </a:txBody>
                  <a:tcPr marL="12700" marR="12700" marT="12700" marB="0" anchor="ctr"/>
                </a:tc>
                <a:tc>
                  <a:txBody>
                    <a:bodyPr/>
                    <a:lstStyle/>
                    <a:p>
                      <a:pPr algn="ctr" fontAlgn="b"/>
                      <a:r>
                        <a:rPr lang="en-US" sz="1800" b="0" i="0" u="none" strike="noStrike">
                          <a:solidFill>
                            <a:srgbClr val="000000"/>
                          </a:solidFill>
                          <a:effectLst/>
                          <a:latin typeface="+mn-lt"/>
                        </a:rPr>
                        <a:t>0.4160</a:t>
                      </a:r>
                    </a:p>
                  </a:txBody>
                  <a:tcPr marL="12700" marR="12700" marT="12700" marB="0" anchor="ctr"/>
                </a:tc>
                <a:tc>
                  <a:txBody>
                    <a:bodyPr/>
                    <a:lstStyle/>
                    <a:p>
                      <a:pPr algn="ctr" fontAlgn="b"/>
                      <a:r>
                        <a:rPr lang="en-US" sz="1800" b="0" i="0" u="none" strike="noStrike">
                          <a:solidFill>
                            <a:srgbClr val="000000"/>
                          </a:solidFill>
                          <a:effectLst/>
                          <a:latin typeface="+mn-lt"/>
                        </a:rPr>
                        <a:t>0.4998</a:t>
                      </a:r>
                    </a:p>
                  </a:txBody>
                  <a:tcPr marL="12700" marR="12700" marT="12700" marB="0" anchor="ctr"/>
                </a:tc>
                <a:tc>
                  <a:txBody>
                    <a:bodyPr/>
                    <a:lstStyle/>
                    <a:p>
                      <a:pPr algn="ctr" fontAlgn="b"/>
                      <a:r>
                        <a:rPr lang="en-US" sz="1800" b="0" i="0" u="none" strike="noStrike">
                          <a:solidFill>
                            <a:srgbClr val="000000"/>
                          </a:solidFill>
                          <a:effectLst/>
                          <a:latin typeface="+mn-lt"/>
                        </a:rPr>
                        <a:t>382</a:t>
                      </a:r>
                    </a:p>
                  </a:txBody>
                  <a:tcPr marL="12700" marR="12700" marT="12700" marB="0" anchor="ctr"/>
                </a:tc>
                <a:tc>
                  <a:txBody>
                    <a:bodyPr/>
                    <a:lstStyle/>
                    <a:p>
                      <a:pPr algn="ctr" fontAlgn="b"/>
                      <a:r>
                        <a:rPr lang="en-US" sz="1800" b="0" i="0" u="none" strike="noStrike" dirty="0">
                          <a:solidFill>
                            <a:srgbClr val="000000"/>
                          </a:solidFill>
                          <a:effectLst/>
                          <a:latin typeface="+mn-lt"/>
                        </a:rPr>
                        <a:t>0.8617</a:t>
                      </a:r>
                    </a:p>
                  </a:txBody>
                  <a:tcPr marL="12700" marR="12700" marT="12700" marB="0" anchor="ctr"/>
                </a:tc>
              </a:tr>
            </a:tbl>
          </a:graphicData>
        </a:graphic>
      </p:graphicFrame>
    </p:spTree>
    <p:extLst>
      <p:ext uri="{BB962C8B-B14F-4D97-AF65-F5344CB8AC3E}">
        <p14:creationId xmlns:p14="http://schemas.microsoft.com/office/powerpoint/2010/main" val="31938900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Obstacles</a:t>
            </a:r>
            <a:endParaRPr lang="en-US" sz="5400" dirty="0"/>
          </a:p>
        </p:txBody>
      </p:sp>
      <p:sp>
        <p:nvSpPr>
          <p:cNvPr id="3" name="Content Placeholder 2"/>
          <p:cNvSpPr>
            <a:spLocks noGrp="1"/>
          </p:cNvSpPr>
          <p:nvPr>
            <p:ph idx="1"/>
          </p:nvPr>
        </p:nvSpPr>
        <p:spPr/>
        <p:txBody>
          <a:bodyPr>
            <a:normAutofit/>
          </a:bodyPr>
          <a:lstStyle/>
          <a:p>
            <a:r>
              <a:rPr lang="en-US" sz="3200" dirty="0" smtClean="0"/>
              <a:t>How</a:t>
            </a:r>
            <a:r>
              <a:rPr lang="en-US" sz="3200" dirty="0" smtClean="0"/>
              <a:t> do we define “Delay”</a:t>
            </a:r>
          </a:p>
          <a:p>
            <a:pPr lvl="1"/>
            <a:r>
              <a:rPr lang="en-US" sz="2800" dirty="0" smtClean="0"/>
              <a:t>Different</a:t>
            </a:r>
            <a:r>
              <a:rPr lang="zh-CN" altLang="en-US" sz="2800" dirty="0" smtClean="0"/>
              <a:t> </a:t>
            </a:r>
            <a:r>
              <a:rPr lang="en-US" sz="2800" dirty="0" smtClean="0"/>
              <a:t>tolerances of</a:t>
            </a:r>
            <a:r>
              <a:rPr lang="zh-CN" altLang="en-US" sz="2800" dirty="0" smtClean="0"/>
              <a:t> </a:t>
            </a:r>
            <a:r>
              <a:rPr lang="en-US" altLang="zh-CN" sz="2800" dirty="0" smtClean="0"/>
              <a:t>delay</a:t>
            </a:r>
            <a:endParaRPr lang="en-US" sz="2800" dirty="0" smtClean="0"/>
          </a:p>
        </p:txBody>
      </p:sp>
      <p:pic>
        <p:nvPicPr>
          <p:cNvPr id="4" name="Picture 3" descr="delay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568" y="2829762"/>
            <a:ext cx="3534901" cy="3641030"/>
          </a:xfrm>
          <a:prstGeom prst="rect">
            <a:avLst/>
          </a:prstGeom>
        </p:spPr>
      </p:pic>
      <p:pic>
        <p:nvPicPr>
          <p:cNvPr id="5" name="Picture 4" descr="delay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865" y="2829762"/>
            <a:ext cx="3653298" cy="3647238"/>
          </a:xfrm>
          <a:prstGeom prst="rect">
            <a:avLst/>
          </a:prstGeom>
        </p:spPr>
      </p:pic>
    </p:spTree>
    <p:extLst>
      <p:ext uri="{BB962C8B-B14F-4D97-AF65-F5344CB8AC3E}">
        <p14:creationId xmlns:p14="http://schemas.microsoft.com/office/powerpoint/2010/main" val="6423848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Obstacles</a:t>
            </a:r>
            <a:endParaRPr lang="en-US" sz="5400" dirty="0"/>
          </a:p>
        </p:txBody>
      </p:sp>
      <p:sp>
        <p:nvSpPr>
          <p:cNvPr id="3" name="Content Placeholder 2"/>
          <p:cNvSpPr>
            <a:spLocks noGrp="1"/>
          </p:cNvSpPr>
          <p:nvPr>
            <p:ph idx="1"/>
          </p:nvPr>
        </p:nvSpPr>
        <p:spPr/>
        <p:txBody>
          <a:bodyPr/>
          <a:lstStyle/>
          <a:p>
            <a:r>
              <a:rPr lang="en-US" sz="3200" dirty="0"/>
              <a:t>How to get the sample population</a:t>
            </a:r>
          </a:p>
          <a:p>
            <a:pPr lvl="1"/>
            <a:r>
              <a:rPr lang="en-US" sz="2800" dirty="0"/>
              <a:t>Precision</a:t>
            </a:r>
            <a:r>
              <a:rPr lang="zh-CN" altLang="en-US" sz="2800" dirty="0"/>
              <a:t> </a:t>
            </a:r>
            <a:r>
              <a:rPr lang="en-US" altLang="zh-CN" sz="2800" dirty="0"/>
              <a:t>vs.</a:t>
            </a:r>
            <a:r>
              <a:rPr lang="zh-CN" altLang="en-US" sz="2800" dirty="0"/>
              <a:t> </a:t>
            </a:r>
            <a:r>
              <a:rPr lang="en-US" altLang="zh-CN" sz="2800" dirty="0"/>
              <a:t>Timing</a:t>
            </a:r>
            <a:endParaRPr lang="en-US" sz="2800" dirty="0"/>
          </a:p>
          <a:p>
            <a:r>
              <a:rPr lang="en-US" sz="3200" dirty="0"/>
              <a:t>How to visualize the</a:t>
            </a:r>
            <a:r>
              <a:rPr lang="zh-CN" altLang="en-US" sz="3200" dirty="0"/>
              <a:t> </a:t>
            </a:r>
            <a:r>
              <a:rPr lang="en-US" altLang="zh-CN" sz="3200" dirty="0"/>
              <a:t>findings</a:t>
            </a:r>
            <a:endParaRPr lang="en-US" sz="3200" dirty="0"/>
          </a:p>
          <a:p>
            <a:endParaRPr lang="en-US" dirty="0"/>
          </a:p>
        </p:txBody>
      </p:sp>
    </p:spTree>
    <p:extLst>
      <p:ext uri="{BB962C8B-B14F-4D97-AF65-F5344CB8AC3E}">
        <p14:creationId xmlns:p14="http://schemas.microsoft.com/office/powerpoint/2010/main" val="21263693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Overview</a:t>
            </a:r>
            <a:endParaRPr lang="en-US" sz="5400" dirty="0"/>
          </a:p>
        </p:txBody>
      </p:sp>
      <p:sp>
        <p:nvSpPr>
          <p:cNvPr id="3" name="Content Placeholder 2"/>
          <p:cNvSpPr>
            <a:spLocks noGrp="1"/>
          </p:cNvSpPr>
          <p:nvPr>
            <p:ph idx="1"/>
          </p:nvPr>
        </p:nvSpPr>
        <p:spPr/>
        <p:txBody>
          <a:bodyPr/>
          <a:lstStyle/>
          <a:p>
            <a:r>
              <a:rPr lang="en-US" sz="3200" dirty="0" smtClean="0"/>
              <a:t>Data</a:t>
            </a:r>
            <a:r>
              <a:rPr lang="zh-CN" altLang="en-US" sz="3200" dirty="0" smtClean="0"/>
              <a:t> </a:t>
            </a:r>
            <a:r>
              <a:rPr lang="en-US" altLang="zh-CN" sz="3200" dirty="0" smtClean="0"/>
              <a:t>Background</a:t>
            </a:r>
          </a:p>
          <a:p>
            <a:pPr lvl="1"/>
            <a:r>
              <a:rPr lang="en-US" sz="2800" dirty="0" smtClean="0"/>
              <a:t>Source</a:t>
            </a:r>
            <a:r>
              <a:rPr lang="en-US" altLang="zh-CN" sz="2800" dirty="0" smtClean="0"/>
              <a:t>:</a:t>
            </a:r>
            <a:r>
              <a:rPr lang="zh-CN" altLang="en-US" sz="2800" dirty="0" smtClean="0"/>
              <a:t> </a:t>
            </a:r>
            <a:r>
              <a:rPr lang="en-US" altLang="zh-CN" sz="2800" dirty="0" smtClean="0"/>
              <a:t>Bureau</a:t>
            </a:r>
            <a:r>
              <a:rPr lang="zh-CN" altLang="en-US" sz="2800" dirty="0" smtClean="0"/>
              <a:t> </a:t>
            </a:r>
            <a:r>
              <a:rPr lang="en-US" altLang="zh-CN" sz="2800" dirty="0" smtClean="0"/>
              <a:t>of</a:t>
            </a:r>
            <a:r>
              <a:rPr lang="zh-CN" altLang="en-US" sz="2800" dirty="0" smtClean="0"/>
              <a:t> </a:t>
            </a:r>
            <a:r>
              <a:rPr lang="en-US" altLang="zh-CN" sz="2800" dirty="0" smtClean="0"/>
              <a:t>Transportation</a:t>
            </a:r>
            <a:r>
              <a:rPr lang="zh-CN" altLang="en-US" sz="2800" dirty="0" smtClean="0"/>
              <a:t> </a:t>
            </a:r>
            <a:r>
              <a:rPr lang="en-US" altLang="zh-CN" sz="2800" dirty="0" smtClean="0"/>
              <a:t>Statistics</a:t>
            </a:r>
            <a:r>
              <a:rPr lang="zh-CN" altLang="en-US" sz="2800" dirty="0" smtClean="0"/>
              <a:t> </a:t>
            </a:r>
            <a:r>
              <a:rPr lang="en-US" altLang="zh-CN" sz="2800" dirty="0" smtClean="0"/>
              <a:t>--</a:t>
            </a:r>
            <a:r>
              <a:rPr lang="zh-CN" altLang="en-US" sz="2800" dirty="0" smtClean="0"/>
              <a:t> </a:t>
            </a:r>
            <a:r>
              <a:rPr lang="en-US" altLang="zh-CN" sz="2800" dirty="0" smtClean="0"/>
              <a:t>Airline</a:t>
            </a:r>
            <a:r>
              <a:rPr lang="zh-CN" altLang="en-US" sz="2800" dirty="0" smtClean="0"/>
              <a:t> </a:t>
            </a:r>
            <a:r>
              <a:rPr lang="en-US" altLang="zh-CN" sz="2800" dirty="0" smtClean="0"/>
              <a:t>On</a:t>
            </a:r>
            <a:r>
              <a:rPr lang="zh-CN" altLang="en-US" sz="2800" dirty="0" smtClean="0"/>
              <a:t> </a:t>
            </a:r>
            <a:r>
              <a:rPr lang="en-US" altLang="zh-CN" sz="2800" dirty="0" smtClean="0"/>
              <a:t>Time</a:t>
            </a:r>
            <a:r>
              <a:rPr lang="zh-CN" altLang="en-US" sz="2800" dirty="0" smtClean="0"/>
              <a:t> </a:t>
            </a:r>
            <a:r>
              <a:rPr lang="en-US" altLang="zh-CN" sz="2800" dirty="0" smtClean="0"/>
              <a:t>Statistics</a:t>
            </a:r>
          </a:p>
          <a:p>
            <a:pPr lvl="1"/>
            <a:r>
              <a:rPr lang="en-US" sz="2800" dirty="0" smtClean="0"/>
              <a:t>Hosted</a:t>
            </a:r>
            <a:r>
              <a:rPr lang="zh-CN" altLang="en-US" sz="2800" dirty="0" smtClean="0"/>
              <a:t> </a:t>
            </a:r>
            <a:r>
              <a:rPr lang="en-US" altLang="zh-CN" sz="2800" dirty="0" smtClean="0"/>
              <a:t>in</a:t>
            </a:r>
            <a:r>
              <a:rPr lang="zh-CN" altLang="en-US" sz="2800" dirty="0" smtClean="0"/>
              <a:t> </a:t>
            </a:r>
            <a:r>
              <a:rPr lang="en-US" altLang="zh-CN" sz="2800" dirty="0" err="1" smtClean="0"/>
              <a:t>PostgreSQL</a:t>
            </a:r>
            <a:r>
              <a:rPr lang="zh-CN" altLang="en-US" sz="2800" dirty="0" smtClean="0"/>
              <a:t> </a:t>
            </a:r>
            <a:r>
              <a:rPr lang="en-US" altLang="zh-CN" sz="2800" dirty="0" smtClean="0"/>
              <a:t>database</a:t>
            </a:r>
          </a:p>
          <a:p>
            <a:r>
              <a:rPr lang="en-US" sz="3200" dirty="0" smtClean="0"/>
              <a:t>Answer</a:t>
            </a:r>
            <a:r>
              <a:rPr lang="zh-CN" altLang="en-US" sz="3200" dirty="0" smtClean="0"/>
              <a:t> </a:t>
            </a:r>
            <a:r>
              <a:rPr lang="en-US" altLang="zh-CN" sz="3200" dirty="0" smtClean="0"/>
              <a:t>the</a:t>
            </a:r>
            <a:r>
              <a:rPr lang="zh-CN" altLang="en-US" sz="3200" dirty="0" smtClean="0"/>
              <a:t> </a:t>
            </a:r>
            <a:r>
              <a:rPr lang="en-US" altLang="zh-CN" sz="3200" dirty="0"/>
              <a:t>Q</a:t>
            </a:r>
            <a:r>
              <a:rPr lang="en-US" altLang="zh-CN" sz="3200" dirty="0" smtClean="0"/>
              <a:t>uestion</a:t>
            </a:r>
            <a:r>
              <a:rPr lang="zh-CN" altLang="en-US" sz="3200" dirty="0" smtClean="0"/>
              <a:t> </a:t>
            </a:r>
            <a:r>
              <a:rPr lang="en-US" altLang="zh-CN" sz="3200" dirty="0" smtClean="0"/>
              <a:t>in</a:t>
            </a:r>
            <a:r>
              <a:rPr lang="zh-CN" altLang="en-US" sz="3200" dirty="0" smtClean="0"/>
              <a:t> </a:t>
            </a:r>
            <a:r>
              <a:rPr lang="en-US" altLang="zh-CN" sz="3200" dirty="0"/>
              <a:t>T</a:t>
            </a:r>
            <a:r>
              <a:rPr lang="en-US" altLang="zh-CN" sz="3200" dirty="0" smtClean="0"/>
              <a:t>wo</a:t>
            </a:r>
            <a:r>
              <a:rPr lang="zh-CN" altLang="en-US" sz="3200" dirty="0" smtClean="0"/>
              <a:t> </a:t>
            </a:r>
            <a:r>
              <a:rPr lang="en-US" altLang="zh-CN" sz="3200" dirty="0"/>
              <a:t>W</a:t>
            </a:r>
            <a:r>
              <a:rPr lang="en-US" altLang="zh-CN" sz="3200" dirty="0" smtClean="0"/>
              <a:t>ays</a:t>
            </a:r>
          </a:p>
          <a:p>
            <a:pPr lvl="1"/>
            <a:r>
              <a:rPr lang="en-US" sz="2800" dirty="0" smtClean="0"/>
              <a:t>Population</a:t>
            </a:r>
            <a:r>
              <a:rPr lang="en-US" altLang="zh-CN" sz="2800" dirty="0" smtClean="0"/>
              <a:t>-based</a:t>
            </a:r>
          </a:p>
          <a:p>
            <a:pPr lvl="1"/>
            <a:r>
              <a:rPr lang="en-US" sz="2800" dirty="0" smtClean="0"/>
              <a:t>Sample</a:t>
            </a:r>
            <a:r>
              <a:rPr lang="zh-CN" altLang="en-US" sz="2800" dirty="0" smtClean="0"/>
              <a:t>-</a:t>
            </a:r>
            <a:r>
              <a:rPr lang="en-US" altLang="zh-CN" sz="2800" dirty="0" smtClean="0"/>
              <a:t>based</a:t>
            </a:r>
            <a:endParaRPr lang="en-US" sz="2800" dirty="0"/>
          </a:p>
        </p:txBody>
      </p:sp>
    </p:spTree>
    <p:extLst>
      <p:ext uri="{BB962C8B-B14F-4D97-AF65-F5344CB8AC3E}">
        <p14:creationId xmlns:p14="http://schemas.microsoft.com/office/powerpoint/2010/main" val="6155476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Question</a:t>
            </a:r>
            <a:endParaRPr lang="en-US" sz="5400" dirty="0"/>
          </a:p>
        </p:txBody>
      </p:sp>
      <p:sp>
        <p:nvSpPr>
          <p:cNvPr id="3" name="Content Placeholder 2"/>
          <p:cNvSpPr>
            <a:spLocks noGrp="1"/>
          </p:cNvSpPr>
          <p:nvPr>
            <p:ph idx="1"/>
          </p:nvPr>
        </p:nvSpPr>
        <p:spPr/>
        <p:txBody>
          <a:bodyPr>
            <a:normAutofit/>
          </a:bodyPr>
          <a:lstStyle/>
          <a:p>
            <a:r>
              <a:rPr lang="en-US" sz="3000" dirty="0" smtClean="0"/>
              <a:t>Are</a:t>
            </a:r>
            <a:r>
              <a:rPr lang="zh-CN" altLang="en-US" sz="3000" dirty="0" smtClean="0"/>
              <a:t> </a:t>
            </a:r>
            <a:r>
              <a:rPr lang="en-US" altLang="zh-CN" sz="3000" dirty="0" smtClean="0"/>
              <a:t>there</a:t>
            </a:r>
            <a:r>
              <a:rPr lang="zh-CN" altLang="en-US" sz="3000" dirty="0" smtClean="0"/>
              <a:t> </a:t>
            </a:r>
            <a:r>
              <a:rPr lang="en-US" altLang="zh-CN" sz="3000" dirty="0" smtClean="0"/>
              <a:t>any</a:t>
            </a:r>
            <a:r>
              <a:rPr lang="zh-CN" altLang="en-US" sz="3000" dirty="0" smtClean="0"/>
              <a:t> </a:t>
            </a:r>
            <a:r>
              <a:rPr lang="en-US" altLang="zh-CN" sz="3000" dirty="0" smtClean="0"/>
              <a:t>airports</a:t>
            </a:r>
            <a:r>
              <a:rPr lang="zh-CN" altLang="en-US" sz="3000" dirty="0" smtClean="0"/>
              <a:t> </a:t>
            </a:r>
            <a:r>
              <a:rPr lang="en-US" altLang="zh-CN" sz="3000" dirty="0" smtClean="0"/>
              <a:t>with</a:t>
            </a:r>
            <a:r>
              <a:rPr lang="zh-CN" altLang="en-US" sz="3000" dirty="0" smtClean="0"/>
              <a:t> </a:t>
            </a:r>
            <a:r>
              <a:rPr lang="en-US" altLang="zh-CN" sz="3000" dirty="0" smtClean="0"/>
              <a:t>flight</a:t>
            </a:r>
            <a:r>
              <a:rPr lang="zh-CN" altLang="en-US" sz="3000" dirty="0" smtClean="0"/>
              <a:t> </a:t>
            </a:r>
            <a:r>
              <a:rPr lang="en-US" altLang="zh-CN" sz="3000" dirty="0" smtClean="0"/>
              <a:t>departure</a:t>
            </a:r>
            <a:r>
              <a:rPr lang="zh-CN" altLang="en-US" sz="3000" dirty="0" smtClean="0"/>
              <a:t> </a:t>
            </a:r>
            <a:r>
              <a:rPr lang="en-US" altLang="zh-CN" sz="3000" dirty="0" smtClean="0"/>
              <a:t>delays</a:t>
            </a:r>
            <a:r>
              <a:rPr lang="zh-CN" altLang="en-US" sz="3000" dirty="0" smtClean="0"/>
              <a:t> </a:t>
            </a:r>
            <a:r>
              <a:rPr lang="en-US" altLang="zh-CN" sz="3000" dirty="0" smtClean="0"/>
              <a:t>that</a:t>
            </a:r>
            <a:r>
              <a:rPr lang="zh-CN" altLang="en-US" sz="3000" dirty="0" smtClean="0"/>
              <a:t> </a:t>
            </a:r>
            <a:r>
              <a:rPr lang="en-US" altLang="zh-CN" sz="3000" dirty="0" smtClean="0"/>
              <a:t>are</a:t>
            </a:r>
            <a:r>
              <a:rPr lang="zh-CN" altLang="en-US" sz="3000" dirty="0" smtClean="0"/>
              <a:t> </a:t>
            </a:r>
            <a:r>
              <a:rPr lang="en-US" altLang="zh-CN" sz="3000" dirty="0" smtClean="0"/>
              <a:t>systematically</a:t>
            </a:r>
            <a:r>
              <a:rPr lang="zh-CN" altLang="en-US" sz="3000" dirty="0" smtClean="0"/>
              <a:t> </a:t>
            </a:r>
            <a:r>
              <a:rPr lang="en-US" altLang="zh-CN" sz="3000" dirty="0" smtClean="0"/>
              <a:t>worse</a:t>
            </a:r>
            <a:r>
              <a:rPr lang="zh-CN" altLang="en-US" sz="3000" dirty="0" smtClean="0"/>
              <a:t> </a:t>
            </a:r>
            <a:r>
              <a:rPr lang="en-US" altLang="zh-CN" sz="3000" dirty="0" smtClean="0"/>
              <a:t>or</a:t>
            </a:r>
            <a:r>
              <a:rPr lang="zh-CN" altLang="en-US" sz="3000" dirty="0" smtClean="0"/>
              <a:t> </a:t>
            </a:r>
            <a:r>
              <a:rPr lang="en-US" altLang="zh-CN" sz="3000" dirty="0" smtClean="0"/>
              <a:t>better</a:t>
            </a:r>
            <a:r>
              <a:rPr lang="zh-CN" altLang="en-US" sz="3000" dirty="0" smtClean="0"/>
              <a:t> </a:t>
            </a:r>
            <a:r>
              <a:rPr lang="en-US" altLang="zh-CN" sz="3000" dirty="0" smtClean="0"/>
              <a:t>than</a:t>
            </a:r>
            <a:r>
              <a:rPr lang="zh-CN" altLang="en-US" sz="3000" dirty="0" smtClean="0"/>
              <a:t> </a:t>
            </a:r>
            <a:r>
              <a:rPr lang="en-US" altLang="zh-CN" sz="3000" dirty="0" smtClean="0"/>
              <a:t>other</a:t>
            </a:r>
            <a:r>
              <a:rPr lang="zh-CN" altLang="en-US" sz="3000" dirty="0" smtClean="0"/>
              <a:t> </a:t>
            </a:r>
            <a:r>
              <a:rPr lang="en-US" altLang="zh-CN" sz="3000" dirty="0" smtClean="0"/>
              <a:t>airports?</a:t>
            </a:r>
          </a:p>
          <a:p>
            <a:pPr lvl="1"/>
            <a:r>
              <a:rPr lang="en-US" sz="2400" dirty="0" smtClean="0"/>
              <a:t>Include</a:t>
            </a:r>
            <a:r>
              <a:rPr lang="zh-CN" altLang="en-US" sz="2400" dirty="0" smtClean="0"/>
              <a:t> </a:t>
            </a:r>
            <a:r>
              <a:rPr lang="en-US" altLang="zh-CN" sz="2400" dirty="0" smtClean="0"/>
              <a:t>seasonal</a:t>
            </a:r>
            <a:r>
              <a:rPr lang="zh-CN" altLang="en-US" sz="2400" dirty="0" smtClean="0"/>
              <a:t> </a:t>
            </a:r>
            <a:r>
              <a:rPr lang="en-US" altLang="zh-CN" sz="2400" dirty="0" smtClean="0"/>
              <a:t>fluctuations</a:t>
            </a:r>
            <a:r>
              <a:rPr lang="zh-CN" altLang="en-US" sz="2400" dirty="0" smtClean="0"/>
              <a:t> </a:t>
            </a:r>
            <a:r>
              <a:rPr lang="en-US" altLang="zh-CN" sz="2400" dirty="0" smtClean="0"/>
              <a:t>that</a:t>
            </a:r>
            <a:r>
              <a:rPr lang="zh-CN" altLang="en-US" sz="2400" dirty="0" smtClean="0"/>
              <a:t> </a:t>
            </a:r>
            <a:r>
              <a:rPr lang="en-US" altLang="zh-CN" sz="2400" dirty="0" smtClean="0"/>
              <a:t>might</a:t>
            </a:r>
            <a:r>
              <a:rPr lang="zh-CN" altLang="en-US" sz="2400" dirty="0" smtClean="0"/>
              <a:t> </a:t>
            </a:r>
            <a:r>
              <a:rPr lang="en-US" altLang="zh-CN" sz="2400" dirty="0" smtClean="0"/>
              <a:t>be</a:t>
            </a:r>
            <a:r>
              <a:rPr lang="zh-CN" altLang="en-US" sz="2400" dirty="0" smtClean="0"/>
              <a:t> </a:t>
            </a:r>
            <a:r>
              <a:rPr lang="en-US" altLang="zh-CN" sz="2400" dirty="0" smtClean="0"/>
              <a:t>due</a:t>
            </a:r>
            <a:r>
              <a:rPr lang="zh-CN" altLang="en-US" sz="2400" dirty="0" smtClean="0"/>
              <a:t> </a:t>
            </a:r>
            <a:r>
              <a:rPr lang="en-US" altLang="zh-CN" sz="2400" dirty="0" smtClean="0"/>
              <a:t>to</a:t>
            </a:r>
            <a:r>
              <a:rPr lang="zh-CN" altLang="en-US" sz="2400" dirty="0" smtClean="0"/>
              <a:t> </a:t>
            </a:r>
            <a:r>
              <a:rPr lang="en-US" altLang="zh-CN" sz="2400" dirty="0" smtClean="0"/>
              <a:t>differential</a:t>
            </a:r>
            <a:r>
              <a:rPr lang="zh-CN" altLang="en-US" sz="2400" dirty="0" smtClean="0"/>
              <a:t> </a:t>
            </a:r>
            <a:r>
              <a:rPr lang="en-US" altLang="zh-CN" sz="2400" dirty="0" smtClean="0"/>
              <a:t>weather</a:t>
            </a:r>
            <a:r>
              <a:rPr lang="zh-CN" altLang="en-US" sz="2400" dirty="0" smtClean="0"/>
              <a:t> </a:t>
            </a:r>
            <a:r>
              <a:rPr lang="en-US" altLang="zh-CN" sz="2400" dirty="0" smtClean="0"/>
              <a:t>patterns.</a:t>
            </a:r>
            <a:r>
              <a:rPr lang="zh-CN" altLang="en-US" sz="2400" dirty="0" smtClean="0"/>
              <a:t> </a:t>
            </a:r>
            <a:endParaRPr lang="en-US" altLang="zh-CN" sz="2400" dirty="0" smtClean="0"/>
          </a:p>
          <a:p>
            <a:pPr lvl="1"/>
            <a:r>
              <a:rPr lang="en-US" sz="2400" dirty="0" smtClean="0"/>
              <a:t>Use</a:t>
            </a:r>
            <a:r>
              <a:rPr lang="zh-CN" altLang="en-US" sz="2400" dirty="0" smtClean="0"/>
              <a:t> </a:t>
            </a:r>
            <a:r>
              <a:rPr lang="en-US" altLang="zh-CN" sz="2400" dirty="0" smtClean="0"/>
              <a:t>25</a:t>
            </a:r>
            <a:r>
              <a:rPr lang="zh-CN" altLang="en-US" sz="2400" dirty="0" smtClean="0"/>
              <a:t> </a:t>
            </a:r>
            <a:r>
              <a:rPr lang="en-US" altLang="zh-CN" sz="2400" dirty="0" smtClean="0"/>
              <a:t>years</a:t>
            </a:r>
            <a:r>
              <a:rPr lang="zh-CN" altLang="en-US" sz="2400" dirty="0" smtClean="0"/>
              <a:t> </a:t>
            </a:r>
            <a:r>
              <a:rPr lang="en-US" altLang="zh-CN" sz="2400" dirty="0" smtClean="0"/>
              <a:t>of</a:t>
            </a:r>
            <a:r>
              <a:rPr lang="zh-CN" altLang="en-US" sz="2400" dirty="0" smtClean="0"/>
              <a:t> </a:t>
            </a:r>
            <a:r>
              <a:rPr lang="en-US" altLang="zh-CN" sz="2400" dirty="0" smtClean="0"/>
              <a:t>flight</a:t>
            </a:r>
            <a:r>
              <a:rPr lang="zh-CN" altLang="en-US" sz="2400" dirty="0" smtClean="0"/>
              <a:t> </a:t>
            </a:r>
            <a:r>
              <a:rPr lang="en-US" altLang="zh-CN" sz="2400" dirty="0" smtClean="0"/>
              <a:t>data</a:t>
            </a:r>
            <a:r>
              <a:rPr lang="zh-CN" altLang="en-US" sz="2400" dirty="0" smtClean="0"/>
              <a:t> </a:t>
            </a:r>
            <a:r>
              <a:rPr lang="en-US" altLang="zh-CN" sz="2400" dirty="0" smtClean="0"/>
              <a:t>for</a:t>
            </a:r>
            <a:r>
              <a:rPr lang="zh-CN" altLang="en-US" sz="2400" dirty="0" smtClean="0"/>
              <a:t> </a:t>
            </a:r>
            <a:r>
              <a:rPr lang="en-US" altLang="zh-CN" sz="2400" dirty="0" smtClean="0"/>
              <a:t>the</a:t>
            </a:r>
            <a:r>
              <a:rPr lang="zh-CN" altLang="en-US" sz="2400" dirty="0" smtClean="0"/>
              <a:t> </a:t>
            </a:r>
            <a:r>
              <a:rPr lang="en-US" altLang="zh-CN" sz="2400" dirty="0" smtClean="0"/>
              <a:t>entire</a:t>
            </a:r>
            <a:r>
              <a:rPr lang="zh-CN" altLang="en-US" sz="2400" dirty="0" smtClean="0"/>
              <a:t> </a:t>
            </a:r>
            <a:r>
              <a:rPr lang="en-US" altLang="zh-CN" sz="2400" dirty="0" smtClean="0"/>
              <a:t>country.</a:t>
            </a:r>
          </a:p>
          <a:p>
            <a:r>
              <a:rPr lang="en-US" sz="3000" dirty="0"/>
              <a:t>Definition</a:t>
            </a:r>
            <a:r>
              <a:rPr lang="zh-CN" altLang="en-US" sz="3000" dirty="0"/>
              <a:t> </a:t>
            </a:r>
            <a:r>
              <a:rPr lang="en-US" altLang="zh-CN" sz="3000" dirty="0"/>
              <a:t>of</a:t>
            </a:r>
            <a:r>
              <a:rPr lang="zh-CN" altLang="en-US" sz="3000" dirty="0"/>
              <a:t> </a:t>
            </a:r>
            <a:r>
              <a:rPr lang="en-US" altLang="zh-CN" sz="3000" dirty="0"/>
              <a:t>Delay</a:t>
            </a:r>
          </a:p>
          <a:p>
            <a:r>
              <a:rPr lang="en-US" sz="3000" dirty="0"/>
              <a:t>Delay</a:t>
            </a:r>
            <a:r>
              <a:rPr lang="zh-CN" altLang="en-US" sz="3000" dirty="0"/>
              <a:t> </a:t>
            </a:r>
            <a:r>
              <a:rPr lang="en-US" altLang="zh-CN" sz="3000" dirty="0"/>
              <a:t>Measurements</a:t>
            </a:r>
          </a:p>
          <a:p>
            <a:pPr lvl="1"/>
            <a:r>
              <a:rPr lang="en-US" altLang="zh-CN" sz="2400" dirty="0"/>
              <a:t>Proportion</a:t>
            </a:r>
            <a:r>
              <a:rPr lang="zh-CN" altLang="en-US" sz="2400" dirty="0"/>
              <a:t> </a:t>
            </a:r>
            <a:r>
              <a:rPr lang="en-US" altLang="zh-CN" sz="2400" dirty="0"/>
              <a:t>of</a:t>
            </a:r>
            <a:r>
              <a:rPr lang="zh-CN" altLang="en-US" sz="2400" dirty="0"/>
              <a:t> </a:t>
            </a:r>
            <a:r>
              <a:rPr lang="en-US" altLang="zh-CN" sz="2400" dirty="0"/>
              <a:t>departure</a:t>
            </a:r>
            <a:r>
              <a:rPr lang="zh-CN" altLang="en-US" sz="2400" dirty="0"/>
              <a:t> </a:t>
            </a:r>
            <a:r>
              <a:rPr lang="en-US" altLang="zh-CN" sz="2400" dirty="0"/>
              <a:t>delay</a:t>
            </a:r>
          </a:p>
          <a:p>
            <a:pPr lvl="1"/>
            <a:r>
              <a:rPr lang="en-US" altLang="zh-CN" sz="2400" dirty="0"/>
              <a:t>Average</a:t>
            </a:r>
            <a:r>
              <a:rPr lang="zh-CN" altLang="en-US" sz="2400" dirty="0"/>
              <a:t> </a:t>
            </a:r>
            <a:r>
              <a:rPr lang="en-US" altLang="zh-CN" sz="2400" dirty="0"/>
              <a:t>delay</a:t>
            </a:r>
            <a:r>
              <a:rPr lang="zh-CN" altLang="en-US" sz="2400" dirty="0"/>
              <a:t> </a:t>
            </a:r>
            <a:r>
              <a:rPr lang="en-US" altLang="zh-CN" sz="2400" dirty="0" smtClean="0"/>
              <a:t>time</a:t>
            </a:r>
            <a:r>
              <a:rPr lang="en-US" altLang="zh-CN" sz="2400" dirty="0" smtClean="0"/>
              <a:t> (waiting time)</a:t>
            </a:r>
            <a:endParaRPr lang="en-US" altLang="zh-CN" sz="2400" dirty="0"/>
          </a:p>
          <a:p>
            <a:endParaRPr lang="en-US" sz="3200" dirty="0"/>
          </a:p>
        </p:txBody>
      </p:sp>
    </p:spTree>
    <p:extLst>
      <p:ext uri="{BB962C8B-B14F-4D97-AF65-F5344CB8AC3E}">
        <p14:creationId xmlns:p14="http://schemas.microsoft.com/office/powerpoint/2010/main" val="41170539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Population</a:t>
            </a:r>
            <a:r>
              <a:rPr lang="en-US" altLang="zh-CN" sz="5400" dirty="0" smtClean="0"/>
              <a:t>-based</a:t>
            </a:r>
            <a:r>
              <a:rPr lang="zh-CN" altLang="en-US" sz="5400" dirty="0" smtClean="0"/>
              <a:t> </a:t>
            </a:r>
            <a:r>
              <a:rPr lang="en-US" altLang="zh-CN" sz="5400" dirty="0" smtClean="0"/>
              <a:t>Findings</a:t>
            </a:r>
            <a:endParaRPr lang="en-US" sz="5400" dirty="0"/>
          </a:p>
        </p:txBody>
      </p:sp>
      <p:sp>
        <p:nvSpPr>
          <p:cNvPr id="3" name="Content Placeholder 2"/>
          <p:cNvSpPr>
            <a:spLocks noGrp="1"/>
          </p:cNvSpPr>
          <p:nvPr>
            <p:ph idx="1"/>
          </p:nvPr>
        </p:nvSpPr>
        <p:spPr/>
        <p:txBody>
          <a:bodyPr/>
          <a:lstStyle/>
          <a:p>
            <a:r>
              <a:rPr lang="en-US" altLang="zh-CN" sz="3200" dirty="0" smtClean="0"/>
              <a:t>Airports</a:t>
            </a:r>
            <a:r>
              <a:rPr lang="zh-CN" altLang="en-US" sz="3200" dirty="0" smtClean="0"/>
              <a:t> </a:t>
            </a:r>
            <a:r>
              <a:rPr lang="en-US" altLang="zh-CN" sz="3200" dirty="0"/>
              <a:t>are</a:t>
            </a:r>
            <a:r>
              <a:rPr lang="zh-CN" altLang="en-US" sz="3200" dirty="0"/>
              <a:t> </a:t>
            </a:r>
            <a:r>
              <a:rPr lang="en-US" altLang="zh-CN" sz="3200" dirty="0"/>
              <a:t>most</a:t>
            </a:r>
            <a:r>
              <a:rPr lang="zh-CN" altLang="en-US" sz="3200" dirty="0"/>
              <a:t> </a:t>
            </a:r>
            <a:r>
              <a:rPr lang="en-US" altLang="zh-CN" sz="3200" dirty="0"/>
              <a:t>possible</a:t>
            </a:r>
            <a:r>
              <a:rPr lang="zh-CN" altLang="en-US" sz="3200" dirty="0"/>
              <a:t> </a:t>
            </a:r>
            <a:r>
              <a:rPr lang="en-US" altLang="zh-CN" sz="3200" dirty="0"/>
              <a:t>to</a:t>
            </a:r>
            <a:r>
              <a:rPr lang="zh-CN" altLang="en-US" sz="3200" dirty="0"/>
              <a:t> </a:t>
            </a:r>
            <a:r>
              <a:rPr lang="en-US" altLang="zh-CN" sz="3200" dirty="0"/>
              <a:t>have</a:t>
            </a:r>
            <a:r>
              <a:rPr lang="zh-CN" altLang="en-US" sz="3200" dirty="0"/>
              <a:t> </a:t>
            </a:r>
            <a:r>
              <a:rPr lang="en-US" altLang="zh-CN" sz="3200" dirty="0"/>
              <a:t>flight</a:t>
            </a:r>
            <a:r>
              <a:rPr lang="zh-CN" altLang="en-US" sz="3200" dirty="0"/>
              <a:t> </a:t>
            </a:r>
            <a:r>
              <a:rPr lang="en-US" altLang="zh-CN" sz="3200" dirty="0"/>
              <a:t>delays:</a:t>
            </a:r>
            <a:r>
              <a:rPr lang="zh-CN" altLang="en-US" sz="3200" dirty="0"/>
              <a:t> </a:t>
            </a:r>
            <a:r>
              <a:rPr lang="en-US" altLang="zh-CN" sz="3200" dirty="0"/>
              <a:t>DUT, OTH, PIT, ATL, ORD.</a:t>
            </a:r>
          </a:p>
          <a:p>
            <a:r>
              <a:rPr lang="en-US" altLang="zh-CN" sz="3200" dirty="0"/>
              <a:t>Airports</a:t>
            </a:r>
            <a:r>
              <a:rPr lang="zh-CN" altLang="en-US" sz="3200" dirty="0"/>
              <a:t> </a:t>
            </a:r>
            <a:r>
              <a:rPr lang="en-US" altLang="zh-CN" sz="3200" dirty="0"/>
              <a:t>have</a:t>
            </a:r>
            <a:r>
              <a:rPr lang="zh-CN" altLang="en-US" sz="3200" dirty="0"/>
              <a:t> </a:t>
            </a:r>
            <a:r>
              <a:rPr lang="en-US" altLang="zh-CN" sz="3200" dirty="0"/>
              <a:t>longest</a:t>
            </a:r>
            <a:r>
              <a:rPr lang="zh-CN" altLang="en-US" sz="3200" dirty="0"/>
              <a:t> </a:t>
            </a:r>
            <a:r>
              <a:rPr lang="en-US" altLang="zh-CN" sz="3200" dirty="0"/>
              <a:t>average</a:t>
            </a:r>
            <a:r>
              <a:rPr lang="zh-CN" altLang="en-US" sz="3200" dirty="0"/>
              <a:t> </a:t>
            </a:r>
            <a:r>
              <a:rPr lang="en-US" altLang="zh-CN" sz="3200" dirty="0"/>
              <a:t>waiting</a:t>
            </a:r>
            <a:r>
              <a:rPr lang="zh-CN" altLang="en-US" sz="3200" dirty="0"/>
              <a:t> </a:t>
            </a:r>
            <a:r>
              <a:rPr lang="en-US" altLang="zh-CN" sz="3200" dirty="0"/>
              <a:t>time:</a:t>
            </a:r>
            <a:r>
              <a:rPr lang="zh-CN" altLang="en-US" sz="3200" dirty="0"/>
              <a:t> </a:t>
            </a:r>
            <a:r>
              <a:rPr lang="en-US" altLang="zh-CN" sz="3200" dirty="0"/>
              <a:t>MQT,</a:t>
            </a:r>
            <a:r>
              <a:rPr lang="zh-CN" altLang="en-US" sz="3200" dirty="0"/>
              <a:t> </a:t>
            </a:r>
            <a:r>
              <a:rPr lang="en-US" altLang="zh-CN" sz="3200" dirty="0"/>
              <a:t>CEC,</a:t>
            </a:r>
            <a:r>
              <a:rPr lang="zh-CN" altLang="en-US" sz="3200" dirty="0"/>
              <a:t> </a:t>
            </a:r>
            <a:r>
              <a:rPr lang="en-US" altLang="zh-CN" sz="3200" dirty="0"/>
              <a:t>OTH,</a:t>
            </a:r>
            <a:r>
              <a:rPr lang="zh-CN" altLang="en-US" sz="3200" dirty="0"/>
              <a:t> </a:t>
            </a:r>
            <a:r>
              <a:rPr lang="en-US" altLang="zh-CN" sz="3200" dirty="0"/>
              <a:t>ACK, LMT.</a:t>
            </a:r>
          </a:p>
          <a:p>
            <a:r>
              <a:rPr lang="en-US" altLang="zh-CN" sz="3200" dirty="0"/>
              <a:t>OTH </a:t>
            </a:r>
            <a:r>
              <a:rPr lang="en-US" altLang="zh-CN" sz="3200" dirty="0" smtClean="0"/>
              <a:t>has</a:t>
            </a:r>
            <a:r>
              <a:rPr lang="zh-CN" altLang="en-US" sz="3200" dirty="0" smtClean="0"/>
              <a:t> </a:t>
            </a:r>
            <a:r>
              <a:rPr lang="en-US" altLang="zh-CN" sz="3200" dirty="0" smtClean="0"/>
              <a:t>a</a:t>
            </a:r>
            <a:r>
              <a:rPr lang="zh-CN" altLang="en-US" sz="3200" dirty="0" smtClean="0"/>
              <a:t> </a:t>
            </a:r>
            <a:r>
              <a:rPr lang="en-US" altLang="zh-CN" sz="3200" dirty="0" smtClean="0"/>
              <a:t>systematically</a:t>
            </a:r>
            <a:r>
              <a:rPr lang="zh-CN" altLang="en-US" sz="3200" dirty="0" smtClean="0"/>
              <a:t> </a:t>
            </a:r>
            <a:r>
              <a:rPr lang="en-US" altLang="zh-CN" sz="3200" dirty="0" smtClean="0"/>
              <a:t>worse</a:t>
            </a:r>
            <a:r>
              <a:rPr lang="zh-CN" altLang="en-US" sz="3200" dirty="0" smtClean="0"/>
              <a:t> </a:t>
            </a:r>
            <a:r>
              <a:rPr lang="en-US" altLang="zh-CN" sz="3200" dirty="0" smtClean="0"/>
              <a:t>performance</a:t>
            </a:r>
            <a:r>
              <a:rPr lang="zh-CN" altLang="en-US" sz="3200" dirty="0" smtClean="0"/>
              <a:t> </a:t>
            </a:r>
            <a:r>
              <a:rPr lang="en-US" altLang="zh-CN" sz="3200" dirty="0" smtClean="0"/>
              <a:t>in</a:t>
            </a:r>
            <a:r>
              <a:rPr lang="zh-CN" altLang="en-US" sz="3200" dirty="0" smtClean="0"/>
              <a:t> </a:t>
            </a:r>
            <a:r>
              <a:rPr lang="en-US" altLang="zh-CN" sz="3200" dirty="0" smtClean="0"/>
              <a:t>departure delays.</a:t>
            </a:r>
            <a:r>
              <a:rPr lang="zh-CN" altLang="en-US" sz="3200" dirty="0" smtClean="0"/>
              <a:t> </a:t>
            </a:r>
            <a:endParaRPr lang="en-US" altLang="zh-CN" sz="3200" dirty="0"/>
          </a:p>
          <a:p>
            <a:r>
              <a:rPr lang="en-US" sz="3200" dirty="0" smtClean="0"/>
              <a:t>Proportion</a:t>
            </a:r>
            <a:r>
              <a:rPr lang="en-US" sz="3200" dirty="0" smtClean="0"/>
              <a:t> of departure delay varies from season</a:t>
            </a:r>
            <a:r>
              <a:rPr lang="zh-CN" altLang="en-US" sz="3200" dirty="0" smtClean="0"/>
              <a:t> </a:t>
            </a:r>
            <a:r>
              <a:rPr lang="en-US" altLang="zh-CN" sz="3200" dirty="0" smtClean="0"/>
              <a:t>to</a:t>
            </a:r>
            <a:r>
              <a:rPr lang="zh-CN" altLang="en-US" sz="3200" dirty="0" smtClean="0"/>
              <a:t> </a:t>
            </a:r>
            <a:r>
              <a:rPr lang="en-US" altLang="zh-CN" sz="3200" dirty="0" smtClean="0"/>
              <a:t>season</a:t>
            </a:r>
            <a:r>
              <a:rPr lang="en-US" sz="3200" dirty="0" smtClean="0"/>
              <a:t>.</a:t>
            </a:r>
          </a:p>
          <a:p>
            <a:endParaRPr lang="en-US" sz="2800" dirty="0" smtClean="0"/>
          </a:p>
          <a:p>
            <a:endParaRPr lang="en-US" sz="2800" dirty="0"/>
          </a:p>
        </p:txBody>
      </p:sp>
    </p:spTree>
    <p:extLst>
      <p:ext uri="{BB962C8B-B14F-4D97-AF65-F5344CB8AC3E}">
        <p14:creationId xmlns:p14="http://schemas.microsoft.com/office/powerpoint/2010/main" val="25895156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l_Prop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649" y="607988"/>
            <a:ext cx="3840479" cy="2954214"/>
          </a:xfrm>
          <a:prstGeom prst="rect">
            <a:avLst/>
          </a:prstGeom>
        </p:spPr>
      </p:pic>
      <p:pic>
        <p:nvPicPr>
          <p:cNvPr id="5" name="Picture 4" descr="All_mean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128" y="361803"/>
            <a:ext cx="3840479" cy="3200399"/>
          </a:xfrm>
          <a:prstGeom prst="rect">
            <a:avLst/>
          </a:prstGeom>
        </p:spPr>
      </p:pic>
      <p:pic>
        <p:nvPicPr>
          <p:cNvPr id="6" name="Picture 5" descr="Large_Prop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649" y="3822520"/>
            <a:ext cx="3840479" cy="2954214"/>
          </a:xfrm>
          <a:prstGeom prst="rect">
            <a:avLst/>
          </a:prstGeom>
        </p:spPr>
      </p:pic>
      <p:pic>
        <p:nvPicPr>
          <p:cNvPr id="7" name="Picture 6" descr="Large_mean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0128" y="3576335"/>
            <a:ext cx="3840479" cy="3200399"/>
          </a:xfrm>
          <a:prstGeom prst="rect">
            <a:avLst/>
          </a:prstGeom>
        </p:spPr>
      </p:pic>
    </p:spTree>
    <p:extLst>
      <p:ext uri="{BB962C8B-B14F-4D97-AF65-F5344CB8AC3E}">
        <p14:creationId xmlns:p14="http://schemas.microsoft.com/office/powerpoint/2010/main" val="3473562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p.vs.av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08" y="363360"/>
            <a:ext cx="8076737" cy="6212874"/>
          </a:xfrm>
          <a:prstGeom prst="rect">
            <a:avLst/>
          </a:prstGeom>
        </p:spPr>
      </p:pic>
      <p:sp>
        <p:nvSpPr>
          <p:cNvPr id="5" name="Line Callout 2 4"/>
          <p:cNvSpPr/>
          <p:nvPr/>
        </p:nvSpPr>
        <p:spPr>
          <a:xfrm>
            <a:off x="7254408" y="448031"/>
            <a:ext cx="1843128" cy="766733"/>
          </a:xfrm>
          <a:prstGeom prst="borderCallout2">
            <a:avLst>
              <a:gd name="adj1" fmla="val 26831"/>
              <a:gd name="adj2" fmla="val -4131"/>
              <a:gd name="adj3" fmla="val 28851"/>
              <a:gd name="adj4" fmla="val -13305"/>
              <a:gd name="adj5" fmla="val 67478"/>
              <a:gd name="adj6" fmla="val -21840"/>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300872" y="458483"/>
            <a:ext cx="1796664" cy="769441"/>
          </a:xfrm>
          <a:prstGeom prst="rect">
            <a:avLst/>
          </a:prstGeom>
          <a:noFill/>
        </p:spPr>
        <p:txBody>
          <a:bodyPr wrap="square" rtlCol="0">
            <a:spAutoFit/>
          </a:bodyPr>
          <a:lstStyle/>
          <a:p>
            <a:r>
              <a:rPr lang="en-US" sz="1100" dirty="0" smtClean="0"/>
              <a:t>North</a:t>
            </a:r>
            <a:r>
              <a:rPr lang="zh-CN" altLang="en-US" sz="1100" dirty="0" smtClean="0"/>
              <a:t> </a:t>
            </a:r>
            <a:r>
              <a:rPr lang="en-US" altLang="zh-CN" sz="1100" dirty="0" smtClean="0"/>
              <a:t>Bend</a:t>
            </a:r>
            <a:r>
              <a:rPr lang="zh-CN" altLang="en-US" sz="1100" dirty="0" smtClean="0"/>
              <a:t> </a:t>
            </a:r>
            <a:r>
              <a:rPr lang="en-US" altLang="zh-CN" sz="1100" dirty="0" smtClean="0"/>
              <a:t>Airport,</a:t>
            </a:r>
            <a:r>
              <a:rPr lang="zh-CN" altLang="en-US" sz="1100" dirty="0" smtClean="0"/>
              <a:t> </a:t>
            </a:r>
            <a:r>
              <a:rPr lang="en-US" altLang="zh-CN" sz="1100" dirty="0" smtClean="0"/>
              <a:t>North</a:t>
            </a:r>
            <a:r>
              <a:rPr lang="zh-CN" altLang="en-US" sz="1100" dirty="0" smtClean="0"/>
              <a:t> </a:t>
            </a:r>
            <a:r>
              <a:rPr lang="en-US" altLang="zh-CN" sz="1100" dirty="0" smtClean="0"/>
              <a:t>Bend,</a:t>
            </a:r>
            <a:r>
              <a:rPr lang="zh-CN" altLang="en-US" sz="1100" dirty="0" smtClean="0"/>
              <a:t> </a:t>
            </a:r>
            <a:r>
              <a:rPr lang="en-US" altLang="zh-CN" sz="1100" dirty="0" smtClean="0"/>
              <a:t>Oregon</a:t>
            </a:r>
          </a:p>
          <a:p>
            <a:r>
              <a:rPr lang="en-US" altLang="zh-CN" sz="1100" dirty="0" smtClean="0"/>
              <a:t>Chance</a:t>
            </a:r>
            <a:r>
              <a:rPr lang="zh-CN" altLang="en-US" sz="1100" dirty="0" smtClean="0"/>
              <a:t> </a:t>
            </a:r>
            <a:r>
              <a:rPr lang="en-US" altLang="zh-CN" sz="1100" dirty="0" smtClean="0"/>
              <a:t>of</a:t>
            </a:r>
            <a:r>
              <a:rPr lang="zh-CN" altLang="en-US" sz="1100" dirty="0" smtClean="0"/>
              <a:t> </a:t>
            </a:r>
            <a:r>
              <a:rPr lang="en-US" altLang="zh-CN" sz="1100" dirty="0" smtClean="0"/>
              <a:t>delay:</a:t>
            </a:r>
            <a:r>
              <a:rPr lang="zh-CN" altLang="en-US" sz="1100" dirty="0" smtClean="0"/>
              <a:t> </a:t>
            </a:r>
            <a:r>
              <a:rPr lang="en-US" altLang="zh-CN" sz="1100" dirty="0" smtClean="0"/>
              <a:t>51.32%</a:t>
            </a:r>
          </a:p>
          <a:p>
            <a:r>
              <a:rPr lang="en-US" altLang="zh-CN" sz="1100" dirty="0" smtClean="0"/>
              <a:t>Avg.</a:t>
            </a:r>
            <a:r>
              <a:rPr lang="zh-CN" altLang="en-US" sz="1100" dirty="0" smtClean="0"/>
              <a:t> </a:t>
            </a:r>
            <a:r>
              <a:rPr lang="en-US" altLang="zh-CN" sz="1100" dirty="0" smtClean="0"/>
              <a:t>delay</a:t>
            </a:r>
            <a:r>
              <a:rPr lang="zh-CN" altLang="en-US" sz="1100" dirty="0" smtClean="0"/>
              <a:t> </a:t>
            </a:r>
            <a:r>
              <a:rPr lang="en-US" altLang="zh-CN" sz="1100" dirty="0" smtClean="0"/>
              <a:t>time:</a:t>
            </a:r>
            <a:r>
              <a:rPr lang="zh-CN" altLang="en-US" sz="1100" dirty="0" smtClean="0"/>
              <a:t> </a:t>
            </a:r>
            <a:r>
              <a:rPr lang="en-US" altLang="zh-CN" sz="1100" dirty="0" smtClean="0"/>
              <a:t>26</a:t>
            </a:r>
            <a:r>
              <a:rPr lang="zh-CN" altLang="en-US" sz="1100" dirty="0" smtClean="0"/>
              <a:t> </a:t>
            </a:r>
            <a:r>
              <a:rPr lang="en-US" altLang="zh-CN" sz="1100" dirty="0" smtClean="0"/>
              <a:t>min</a:t>
            </a:r>
            <a:endParaRPr lang="en-US" sz="1100" dirty="0"/>
          </a:p>
        </p:txBody>
      </p:sp>
      <p:sp>
        <p:nvSpPr>
          <p:cNvPr id="8" name="Line Callout 2 7"/>
          <p:cNvSpPr/>
          <p:nvPr/>
        </p:nvSpPr>
        <p:spPr>
          <a:xfrm>
            <a:off x="7254408" y="4333413"/>
            <a:ext cx="1843128" cy="766733"/>
          </a:xfrm>
          <a:prstGeom prst="borderCallout2">
            <a:avLst>
              <a:gd name="adj1" fmla="val -15593"/>
              <a:gd name="adj2" fmla="val 6793"/>
              <a:gd name="adj3" fmla="val -37815"/>
              <a:gd name="adj4" fmla="val 980"/>
              <a:gd name="adj5" fmla="val -59795"/>
              <a:gd name="adj6" fmla="val -151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300872" y="4343865"/>
            <a:ext cx="1796664" cy="769441"/>
          </a:xfrm>
          <a:prstGeom prst="rect">
            <a:avLst/>
          </a:prstGeom>
          <a:noFill/>
        </p:spPr>
        <p:txBody>
          <a:bodyPr wrap="square" rtlCol="0">
            <a:spAutoFit/>
          </a:bodyPr>
          <a:lstStyle/>
          <a:p>
            <a:r>
              <a:rPr lang="en-US" altLang="zh-CN" sz="1100" dirty="0" smtClean="0"/>
              <a:t>Emergency</a:t>
            </a:r>
            <a:r>
              <a:rPr lang="zh-CN" altLang="en-US" sz="1100" dirty="0" smtClean="0"/>
              <a:t> </a:t>
            </a:r>
            <a:r>
              <a:rPr lang="en-US" altLang="zh-CN" sz="1100" dirty="0" smtClean="0"/>
              <a:t>Field,</a:t>
            </a:r>
            <a:r>
              <a:rPr lang="zh-CN" altLang="en-US" sz="1100" dirty="0" smtClean="0"/>
              <a:t> </a:t>
            </a:r>
            <a:r>
              <a:rPr lang="en-US" altLang="zh-CN" sz="1100" dirty="0" smtClean="0"/>
              <a:t>Dutch</a:t>
            </a:r>
            <a:r>
              <a:rPr lang="zh-CN" altLang="en-US" sz="1100" dirty="0" smtClean="0"/>
              <a:t> </a:t>
            </a:r>
            <a:r>
              <a:rPr lang="en-US" altLang="zh-CN" sz="1100" dirty="0" smtClean="0"/>
              <a:t>Harbor,</a:t>
            </a:r>
            <a:r>
              <a:rPr lang="zh-CN" altLang="en-US" sz="1100" dirty="0" smtClean="0"/>
              <a:t> </a:t>
            </a:r>
            <a:r>
              <a:rPr lang="en-US" altLang="zh-CN" sz="1100" dirty="0" smtClean="0"/>
              <a:t>Alaska</a:t>
            </a:r>
          </a:p>
          <a:p>
            <a:r>
              <a:rPr lang="en-US" altLang="zh-CN" sz="1100" dirty="0" smtClean="0"/>
              <a:t>Chance</a:t>
            </a:r>
            <a:r>
              <a:rPr lang="zh-CN" altLang="en-US" sz="1100" dirty="0" smtClean="0"/>
              <a:t> </a:t>
            </a:r>
            <a:r>
              <a:rPr lang="en-US" altLang="zh-CN" sz="1100" dirty="0" smtClean="0"/>
              <a:t>of</a:t>
            </a:r>
            <a:r>
              <a:rPr lang="zh-CN" altLang="en-US" sz="1100" dirty="0" smtClean="0"/>
              <a:t> </a:t>
            </a:r>
            <a:r>
              <a:rPr lang="en-US" altLang="zh-CN" sz="1100" dirty="0" smtClean="0"/>
              <a:t>delay:</a:t>
            </a:r>
            <a:r>
              <a:rPr lang="zh-CN" altLang="en-US" sz="1100" dirty="0" smtClean="0"/>
              <a:t> </a:t>
            </a:r>
            <a:r>
              <a:rPr lang="en-US" altLang="zh-CN" sz="1100" dirty="0" smtClean="0"/>
              <a:t>52.43%</a:t>
            </a:r>
          </a:p>
          <a:p>
            <a:r>
              <a:rPr lang="en-US" altLang="zh-CN" sz="1100" dirty="0" smtClean="0"/>
              <a:t>Avg.</a:t>
            </a:r>
            <a:r>
              <a:rPr lang="zh-CN" altLang="en-US" sz="1100" dirty="0" smtClean="0"/>
              <a:t> </a:t>
            </a:r>
            <a:r>
              <a:rPr lang="en-US" altLang="zh-CN" sz="1100" dirty="0" smtClean="0"/>
              <a:t>delay</a:t>
            </a:r>
            <a:r>
              <a:rPr lang="zh-CN" altLang="en-US" sz="1100" dirty="0" smtClean="0"/>
              <a:t> </a:t>
            </a:r>
            <a:r>
              <a:rPr lang="en-US" altLang="zh-CN" sz="1100" dirty="0" smtClean="0"/>
              <a:t>time:</a:t>
            </a:r>
            <a:r>
              <a:rPr lang="zh-CN" altLang="en-US" sz="1100" dirty="0" smtClean="0"/>
              <a:t> </a:t>
            </a:r>
            <a:r>
              <a:rPr lang="zh-CN" altLang="zh-CN" sz="1100" dirty="0" smtClean="0"/>
              <a:t>1</a:t>
            </a:r>
            <a:r>
              <a:rPr lang="en-US" altLang="zh-CN" sz="1100" dirty="0" smtClean="0"/>
              <a:t>4</a:t>
            </a:r>
            <a:r>
              <a:rPr lang="zh-CN" altLang="en-US" sz="1100" dirty="0" smtClean="0"/>
              <a:t> </a:t>
            </a:r>
            <a:r>
              <a:rPr lang="en-US" altLang="zh-CN" sz="1100" dirty="0" smtClean="0"/>
              <a:t>min</a:t>
            </a:r>
            <a:endParaRPr lang="en-US" sz="1100" dirty="0"/>
          </a:p>
        </p:txBody>
      </p:sp>
      <p:sp>
        <p:nvSpPr>
          <p:cNvPr id="11" name="Line Callout 2 10"/>
          <p:cNvSpPr/>
          <p:nvPr/>
        </p:nvSpPr>
        <p:spPr>
          <a:xfrm>
            <a:off x="266628" y="5957321"/>
            <a:ext cx="1843128" cy="766733"/>
          </a:xfrm>
          <a:prstGeom prst="borderCallout2">
            <a:avLst>
              <a:gd name="adj1" fmla="val -19634"/>
              <a:gd name="adj2" fmla="val 65616"/>
              <a:gd name="adj3" fmla="val -60037"/>
              <a:gd name="adj4" fmla="val 65685"/>
              <a:gd name="adj5" fmla="val -90098"/>
              <a:gd name="adj6" fmla="val 7984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13092" y="5967773"/>
            <a:ext cx="1796664" cy="769441"/>
          </a:xfrm>
          <a:prstGeom prst="rect">
            <a:avLst/>
          </a:prstGeom>
          <a:noFill/>
        </p:spPr>
        <p:txBody>
          <a:bodyPr wrap="square" rtlCol="0">
            <a:spAutoFit/>
          </a:bodyPr>
          <a:lstStyle/>
          <a:p>
            <a:r>
              <a:rPr lang="en-US" sz="1100" dirty="0"/>
              <a:t>Ellington </a:t>
            </a:r>
            <a:r>
              <a:rPr lang="en-US" sz="1100" dirty="0" smtClean="0"/>
              <a:t>Airport</a:t>
            </a:r>
            <a:r>
              <a:rPr lang="en-US" altLang="zh-CN" sz="1100" dirty="0" smtClean="0"/>
              <a:t>,</a:t>
            </a:r>
            <a:r>
              <a:rPr lang="zh-CN" altLang="en-US" sz="1100" dirty="0" smtClean="0"/>
              <a:t> </a:t>
            </a:r>
            <a:r>
              <a:rPr lang="en-US" sz="1100" dirty="0"/>
              <a:t>Harris County, </a:t>
            </a:r>
            <a:r>
              <a:rPr lang="en-US" sz="1100" dirty="0" smtClean="0"/>
              <a:t>Texas</a:t>
            </a:r>
          </a:p>
          <a:p>
            <a:r>
              <a:rPr lang="en-US" altLang="zh-CN" sz="1100" dirty="0" smtClean="0"/>
              <a:t>Chance</a:t>
            </a:r>
            <a:r>
              <a:rPr lang="zh-CN" altLang="en-US" sz="1100" dirty="0" smtClean="0"/>
              <a:t> </a:t>
            </a:r>
            <a:r>
              <a:rPr lang="en-US" altLang="zh-CN" sz="1100" dirty="0" smtClean="0"/>
              <a:t>of</a:t>
            </a:r>
            <a:r>
              <a:rPr lang="zh-CN" altLang="en-US" sz="1100" dirty="0" smtClean="0"/>
              <a:t> </a:t>
            </a:r>
            <a:r>
              <a:rPr lang="en-US" altLang="zh-CN" sz="1100" dirty="0" smtClean="0"/>
              <a:t>delay:</a:t>
            </a:r>
            <a:r>
              <a:rPr lang="zh-CN" altLang="en-US" sz="1100" dirty="0" smtClean="0"/>
              <a:t> </a:t>
            </a:r>
            <a:r>
              <a:rPr lang="zh-CN" altLang="zh-CN" sz="1100" dirty="0" smtClean="0"/>
              <a:t>1</a:t>
            </a:r>
            <a:r>
              <a:rPr lang="en-US" altLang="zh-CN" sz="1100" dirty="0" smtClean="0"/>
              <a:t>6.38%</a:t>
            </a:r>
          </a:p>
          <a:p>
            <a:r>
              <a:rPr lang="en-US" altLang="zh-CN" sz="1100" dirty="0" smtClean="0"/>
              <a:t>Avg.</a:t>
            </a:r>
            <a:r>
              <a:rPr lang="zh-CN" altLang="en-US" sz="1100" dirty="0" smtClean="0"/>
              <a:t> </a:t>
            </a:r>
            <a:r>
              <a:rPr lang="en-US" altLang="zh-CN" sz="1100" dirty="0" smtClean="0"/>
              <a:t>delay</a:t>
            </a:r>
            <a:r>
              <a:rPr lang="zh-CN" altLang="en-US" sz="1100" dirty="0" smtClean="0"/>
              <a:t> </a:t>
            </a:r>
            <a:r>
              <a:rPr lang="en-US" altLang="zh-CN" sz="1100" dirty="0" smtClean="0"/>
              <a:t>time:</a:t>
            </a:r>
            <a:r>
              <a:rPr lang="zh-CN" altLang="en-US" sz="1100" dirty="0" smtClean="0"/>
              <a:t> </a:t>
            </a:r>
            <a:r>
              <a:rPr lang="en-US" altLang="zh-CN" sz="1100" dirty="0" smtClean="0"/>
              <a:t>-1</a:t>
            </a:r>
            <a:r>
              <a:rPr lang="zh-CN" altLang="en-US" sz="1100" dirty="0" smtClean="0"/>
              <a:t> </a:t>
            </a:r>
            <a:r>
              <a:rPr lang="en-US" altLang="zh-CN" sz="1100" dirty="0" smtClean="0"/>
              <a:t>min</a:t>
            </a:r>
            <a:endParaRPr lang="en-US" sz="1100" dirty="0"/>
          </a:p>
        </p:txBody>
      </p:sp>
      <p:sp>
        <p:nvSpPr>
          <p:cNvPr id="13" name="Line Callout 2 12"/>
          <p:cNvSpPr/>
          <p:nvPr/>
        </p:nvSpPr>
        <p:spPr>
          <a:xfrm>
            <a:off x="7254408" y="5230521"/>
            <a:ext cx="1843128" cy="766733"/>
          </a:xfrm>
          <a:prstGeom prst="borderCallout2">
            <a:avLst>
              <a:gd name="adj1" fmla="val 26831"/>
              <a:gd name="adj2" fmla="val -3291"/>
              <a:gd name="adj3" fmla="val 24811"/>
              <a:gd name="adj4" fmla="val -30112"/>
              <a:gd name="adj5" fmla="val -61815"/>
              <a:gd name="adj6" fmla="val -118478"/>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300872" y="5240973"/>
            <a:ext cx="1796664" cy="769441"/>
          </a:xfrm>
          <a:prstGeom prst="rect">
            <a:avLst/>
          </a:prstGeom>
          <a:noFill/>
        </p:spPr>
        <p:txBody>
          <a:bodyPr wrap="square" rtlCol="0">
            <a:spAutoFit/>
          </a:bodyPr>
          <a:lstStyle/>
          <a:p>
            <a:r>
              <a:rPr lang="en-US" altLang="zh-CN" sz="1100" dirty="0" smtClean="0"/>
              <a:t>Portland</a:t>
            </a:r>
            <a:r>
              <a:rPr lang="zh-CN" altLang="en-US" sz="1100" dirty="0" smtClean="0"/>
              <a:t> </a:t>
            </a:r>
            <a:r>
              <a:rPr lang="en-US" altLang="zh-CN" sz="1100" dirty="0" smtClean="0"/>
              <a:t>International</a:t>
            </a:r>
            <a:r>
              <a:rPr lang="zh-CN" altLang="en-US" sz="1100" dirty="0" smtClean="0"/>
              <a:t> </a:t>
            </a:r>
            <a:r>
              <a:rPr lang="en-US" altLang="zh-CN" sz="1100" dirty="0" smtClean="0"/>
              <a:t>Airport,</a:t>
            </a:r>
            <a:r>
              <a:rPr lang="zh-CN" altLang="en-US" sz="1100" dirty="0" smtClean="0"/>
              <a:t> </a:t>
            </a:r>
            <a:r>
              <a:rPr lang="en-US" altLang="zh-CN" sz="1100" dirty="0" smtClean="0"/>
              <a:t>Portland,</a:t>
            </a:r>
            <a:r>
              <a:rPr lang="zh-CN" altLang="en-US" sz="1100" dirty="0" smtClean="0"/>
              <a:t> </a:t>
            </a:r>
            <a:r>
              <a:rPr lang="en-US" altLang="zh-CN" sz="1100" dirty="0" smtClean="0"/>
              <a:t>Oregon</a:t>
            </a:r>
          </a:p>
          <a:p>
            <a:r>
              <a:rPr lang="en-US" altLang="zh-CN" sz="1100" dirty="0" smtClean="0"/>
              <a:t>Chance</a:t>
            </a:r>
            <a:r>
              <a:rPr lang="zh-CN" altLang="en-US" sz="1100" dirty="0" smtClean="0"/>
              <a:t> </a:t>
            </a:r>
            <a:r>
              <a:rPr lang="en-US" altLang="zh-CN" sz="1100" dirty="0" smtClean="0"/>
              <a:t>of</a:t>
            </a:r>
            <a:r>
              <a:rPr lang="zh-CN" altLang="en-US" sz="1100" dirty="0" smtClean="0"/>
              <a:t> </a:t>
            </a:r>
            <a:r>
              <a:rPr lang="en-US" altLang="zh-CN" sz="1100" dirty="0" smtClean="0"/>
              <a:t>delay:</a:t>
            </a:r>
            <a:r>
              <a:rPr lang="zh-CN" altLang="en-US" sz="1100" dirty="0" smtClean="0"/>
              <a:t> </a:t>
            </a:r>
            <a:r>
              <a:rPr lang="zh-CN" altLang="zh-CN" sz="1100" dirty="0" smtClean="0"/>
              <a:t>3</a:t>
            </a:r>
            <a:r>
              <a:rPr lang="en-US" altLang="zh-CN" sz="1100" dirty="0" smtClean="0"/>
              <a:t>5.27%</a:t>
            </a:r>
          </a:p>
          <a:p>
            <a:r>
              <a:rPr lang="en-US" altLang="zh-CN" sz="1100" dirty="0" smtClean="0"/>
              <a:t>Avg.</a:t>
            </a:r>
            <a:r>
              <a:rPr lang="zh-CN" altLang="en-US" sz="1100" dirty="0" smtClean="0"/>
              <a:t> </a:t>
            </a:r>
            <a:r>
              <a:rPr lang="en-US" altLang="zh-CN" sz="1100" dirty="0" smtClean="0"/>
              <a:t>delay</a:t>
            </a:r>
            <a:r>
              <a:rPr lang="zh-CN" altLang="en-US" sz="1100" dirty="0" smtClean="0"/>
              <a:t> </a:t>
            </a:r>
            <a:r>
              <a:rPr lang="en-US" altLang="zh-CN" sz="1100" dirty="0" smtClean="0"/>
              <a:t>time:</a:t>
            </a:r>
            <a:r>
              <a:rPr lang="zh-CN" altLang="en-US" sz="1100" dirty="0" smtClean="0"/>
              <a:t> </a:t>
            </a:r>
            <a:r>
              <a:rPr lang="zh-CN" altLang="zh-CN" sz="1100" dirty="0"/>
              <a:t>6</a:t>
            </a:r>
            <a:r>
              <a:rPr lang="zh-CN" altLang="en-US" sz="1100" dirty="0" smtClean="0"/>
              <a:t> </a:t>
            </a:r>
            <a:r>
              <a:rPr lang="en-US" altLang="zh-CN" sz="1100" dirty="0" smtClean="0"/>
              <a:t>min</a:t>
            </a:r>
            <a:endParaRPr lang="en-US" sz="1100" dirty="0"/>
          </a:p>
        </p:txBody>
      </p:sp>
    </p:spTree>
    <p:extLst>
      <p:ext uri="{BB962C8B-B14F-4D97-AF65-F5344CB8AC3E}">
        <p14:creationId xmlns:p14="http://schemas.microsoft.com/office/powerpoint/2010/main" val="28684096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op5Po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73" y="748171"/>
            <a:ext cx="8175269" cy="5659802"/>
          </a:xfrm>
          <a:prstGeom prst="rect">
            <a:avLst/>
          </a:prstGeom>
        </p:spPr>
      </p:pic>
      <p:sp>
        <p:nvSpPr>
          <p:cNvPr id="4" name="Line Callout 2 3"/>
          <p:cNvSpPr/>
          <p:nvPr/>
        </p:nvSpPr>
        <p:spPr>
          <a:xfrm>
            <a:off x="700305" y="5957321"/>
            <a:ext cx="1843128" cy="766733"/>
          </a:xfrm>
          <a:prstGeom prst="borderCallout2">
            <a:avLst>
              <a:gd name="adj1" fmla="val -13573"/>
              <a:gd name="adj2" fmla="val 65616"/>
              <a:gd name="adj3" fmla="val -60037"/>
              <a:gd name="adj4" fmla="val 65685"/>
              <a:gd name="adj5" fmla="val -82017"/>
              <a:gd name="adj6" fmla="val 85723"/>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00305" y="5977105"/>
            <a:ext cx="1948223" cy="600164"/>
          </a:xfrm>
          <a:prstGeom prst="rect">
            <a:avLst/>
          </a:prstGeom>
          <a:noFill/>
        </p:spPr>
        <p:txBody>
          <a:bodyPr wrap="square" rtlCol="0">
            <a:spAutoFit/>
          </a:bodyPr>
          <a:lstStyle/>
          <a:p>
            <a:r>
              <a:rPr lang="en-US" altLang="zh-CN" sz="1100" dirty="0" smtClean="0"/>
              <a:t>Emergency</a:t>
            </a:r>
            <a:r>
              <a:rPr lang="zh-CN" altLang="en-US" sz="1100" dirty="0" smtClean="0"/>
              <a:t> </a:t>
            </a:r>
            <a:r>
              <a:rPr lang="en-US" altLang="zh-CN" sz="1100" dirty="0" smtClean="0"/>
              <a:t>Field,</a:t>
            </a:r>
            <a:r>
              <a:rPr lang="zh-CN" altLang="en-US" sz="1100" dirty="0" smtClean="0"/>
              <a:t> </a:t>
            </a:r>
            <a:r>
              <a:rPr lang="en-US" altLang="zh-CN" sz="1100" dirty="0" smtClean="0"/>
              <a:t>Dutch</a:t>
            </a:r>
            <a:r>
              <a:rPr lang="zh-CN" altLang="en-US" sz="1100" dirty="0" smtClean="0"/>
              <a:t> </a:t>
            </a:r>
            <a:r>
              <a:rPr lang="en-US" altLang="zh-CN" sz="1100" dirty="0" smtClean="0"/>
              <a:t>Harbor,</a:t>
            </a:r>
            <a:r>
              <a:rPr lang="zh-CN" altLang="en-US" sz="1100" dirty="0" smtClean="0"/>
              <a:t> </a:t>
            </a:r>
            <a:r>
              <a:rPr lang="en-US" altLang="zh-CN" sz="1100" dirty="0" smtClean="0"/>
              <a:t>Alaska</a:t>
            </a:r>
          </a:p>
          <a:p>
            <a:r>
              <a:rPr lang="en-US" altLang="zh-CN" sz="1100" dirty="0" smtClean="0"/>
              <a:t>Proportion</a:t>
            </a:r>
            <a:r>
              <a:rPr lang="zh-CN" altLang="en-US" sz="1100" dirty="0" smtClean="0"/>
              <a:t> </a:t>
            </a:r>
            <a:r>
              <a:rPr lang="en-US" altLang="zh-CN" sz="1100" dirty="0" smtClean="0"/>
              <a:t>of</a:t>
            </a:r>
            <a:r>
              <a:rPr lang="zh-CN" altLang="en-US" sz="1100" dirty="0" smtClean="0"/>
              <a:t> </a:t>
            </a:r>
            <a:r>
              <a:rPr lang="en-US" altLang="zh-CN" sz="1100" dirty="0" smtClean="0"/>
              <a:t>delay</a:t>
            </a:r>
            <a:r>
              <a:rPr lang="en-US" altLang="zh-CN" sz="1100" dirty="0" smtClean="0"/>
              <a:t>:</a:t>
            </a:r>
            <a:r>
              <a:rPr lang="en-US" altLang="zh-CN" sz="1100" dirty="0" smtClean="0"/>
              <a:t>40.95</a:t>
            </a:r>
            <a:r>
              <a:rPr lang="zh-CN" altLang="en-US" sz="1100" dirty="0" smtClean="0"/>
              <a:t> </a:t>
            </a:r>
            <a:r>
              <a:rPr lang="en-US" altLang="zh-CN" sz="1100" dirty="0" smtClean="0"/>
              <a:t>%</a:t>
            </a:r>
          </a:p>
        </p:txBody>
      </p:sp>
      <p:sp>
        <p:nvSpPr>
          <p:cNvPr id="6" name="Line Callout 2 5"/>
          <p:cNvSpPr/>
          <p:nvPr/>
        </p:nvSpPr>
        <p:spPr>
          <a:xfrm>
            <a:off x="6552458" y="1462855"/>
            <a:ext cx="1843128" cy="766733"/>
          </a:xfrm>
          <a:prstGeom prst="borderCallout2">
            <a:avLst>
              <a:gd name="adj1" fmla="val 47033"/>
              <a:gd name="adj2" fmla="val -4131"/>
              <a:gd name="adj3" fmla="val 49054"/>
              <a:gd name="adj4" fmla="val -21710"/>
              <a:gd name="adj5" fmla="val 29094"/>
              <a:gd name="adj6" fmla="val -36125"/>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552458" y="1482639"/>
            <a:ext cx="1948223" cy="600164"/>
          </a:xfrm>
          <a:prstGeom prst="rect">
            <a:avLst/>
          </a:prstGeom>
          <a:noFill/>
        </p:spPr>
        <p:txBody>
          <a:bodyPr wrap="square" rtlCol="0">
            <a:spAutoFit/>
          </a:bodyPr>
          <a:lstStyle/>
          <a:p>
            <a:r>
              <a:rPr lang="en-US" altLang="zh-CN" sz="1100" dirty="0" smtClean="0"/>
              <a:t>Emergency</a:t>
            </a:r>
            <a:r>
              <a:rPr lang="zh-CN" altLang="en-US" sz="1100" dirty="0" smtClean="0"/>
              <a:t> </a:t>
            </a:r>
            <a:r>
              <a:rPr lang="en-US" altLang="zh-CN" sz="1100" dirty="0" smtClean="0"/>
              <a:t>Field,</a:t>
            </a:r>
            <a:r>
              <a:rPr lang="zh-CN" altLang="en-US" sz="1100" dirty="0" smtClean="0"/>
              <a:t> </a:t>
            </a:r>
            <a:r>
              <a:rPr lang="en-US" altLang="zh-CN" sz="1100" dirty="0" smtClean="0"/>
              <a:t>Dutch</a:t>
            </a:r>
            <a:r>
              <a:rPr lang="zh-CN" altLang="en-US" sz="1100" dirty="0" smtClean="0"/>
              <a:t> </a:t>
            </a:r>
            <a:r>
              <a:rPr lang="en-US" altLang="zh-CN" sz="1100" dirty="0" smtClean="0"/>
              <a:t>Harbor,</a:t>
            </a:r>
            <a:r>
              <a:rPr lang="zh-CN" altLang="en-US" sz="1100" dirty="0" smtClean="0"/>
              <a:t> </a:t>
            </a:r>
            <a:r>
              <a:rPr lang="en-US" altLang="zh-CN" sz="1100" dirty="0" smtClean="0"/>
              <a:t>Alaska</a:t>
            </a:r>
          </a:p>
          <a:p>
            <a:r>
              <a:rPr lang="en-US" altLang="zh-CN" sz="1100" dirty="0" smtClean="0"/>
              <a:t>Proportion</a:t>
            </a:r>
            <a:r>
              <a:rPr lang="zh-CN" altLang="en-US" sz="1100" dirty="0" smtClean="0"/>
              <a:t> </a:t>
            </a:r>
            <a:r>
              <a:rPr lang="en-US" altLang="zh-CN" sz="1100" dirty="0" smtClean="0"/>
              <a:t>of</a:t>
            </a:r>
            <a:r>
              <a:rPr lang="zh-CN" altLang="en-US" sz="1100" dirty="0" smtClean="0"/>
              <a:t> </a:t>
            </a:r>
            <a:r>
              <a:rPr lang="en-US" altLang="zh-CN" sz="1100" dirty="0" smtClean="0"/>
              <a:t>delay</a:t>
            </a:r>
            <a:r>
              <a:rPr lang="en-US" altLang="zh-CN" sz="1100" dirty="0" smtClean="0"/>
              <a:t>:</a:t>
            </a:r>
            <a:r>
              <a:rPr lang="zh-CN" altLang="zh-CN" sz="1100" dirty="0" smtClean="0"/>
              <a:t>5</a:t>
            </a:r>
            <a:r>
              <a:rPr lang="en-US" altLang="zh-CN" sz="1100" dirty="0" smtClean="0"/>
              <a:t>8.54</a:t>
            </a:r>
            <a:r>
              <a:rPr lang="zh-CN" altLang="en-US" sz="1100" dirty="0" smtClean="0"/>
              <a:t> </a:t>
            </a:r>
            <a:r>
              <a:rPr lang="en-US" altLang="zh-CN" sz="1100" dirty="0" smtClean="0"/>
              <a:t>%</a:t>
            </a:r>
          </a:p>
        </p:txBody>
      </p:sp>
    </p:spTree>
    <p:extLst>
      <p:ext uri="{BB962C8B-B14F-4D97-AF65-F5344CB8AC3E}">
        <p14:creationId xmlns:p14="http://schemas.microsoft.com/office/powerpoint/2010/main" val="30870884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Sample</a:t>
            </a:r>
            <a:r>
              <a:rPr lang="en-US" sz="5400" dirty="0" smtClean="0"/>
              <a:t>-based Findings</a:t>
            </a:r>
            <a:endParaRPr lang="en-US" sz="5400" dirty="0"/>
          </a:p>
        </p:txBody>
      </p:sp>
      <p:sp>
        <p:nvSpPr>
          <p:cNvPr id="3" name="Content Placeholder 2"/>
          <p:cNvSpPr>
            <a:spLocks noGrp="1"/>
          </p:cNvSpPr>
          <p:nvPr>
            <p:ph idx="1"/>
          </p:nvPr>
        </p:nvSpPr>
        <p:spPr/>
        <p:txBody>
          <a:bodyPr>
            <a:normAutofit/>
          </a:bodyPr>
          <a:lstStyle/>
          <a:p>
            <a:r>
              <a:rPr lang="en-US" altLang="zh-CN" sz="3200" dirty="0" smtClean="0"/>
              <a:t>Use</a:t>
            </a:r>
            <a:r>
              <a:rPr lang="zh-CN" altLang="en-US" sz="3200" dirty="0" smtClean="0"/>
              <a:t> </a:t>
            </a:r>
            <a:r>
              <a:rPr lang="en-US" altLang="zh-CN" sz="3200" dirty="0" smtClean="0"/>
              <a:t>Bernoulli</a:t>
            </a:r>
            <a:r>
              <a:rPr lang="zh-CN" altLang="en-US" sz="3200" dirty="0" smtClean="0"/>
              <a:t> </a:t>
            </a:r>
            <a:r>
              <a:rPr lang="en-US" altLang="zh-CN" sz="3200" dirty="0" smtClean="0"/>
              <a:t>formula</a:t>
            </a:r>
            <a:r>
              <a:rPr lang="zh-CN" altLang="en-US" sz="3200" dirty="0" smtClean="0"/>
              <a:t> </a:t>
            </a:r>
            <a:r>
              <a:rPr lang="en-US" altLang="zh-CN" sz="3200" dirty="0" smtClean="0"/>
              <a:t>to</a:t>
            </a:r>
            <a:r>
              <a:rPr lang="zh-CN" altLang="en-US" sz="3200" dirty="0" smtClean="0"/>
              <a:t> </a:t>
            </a:r>
            <a:r>
              <a:rPr lang="en-US" altLang="zh-CN" sz="3200" dirty="0" smtClean="0"/>
              <a:t>guarantee</a:t>
            </a:r>
            <a:r>
              <a:rPr lang="zh-CN" altLang="en-US" sz="3200" dirty="0" smtClean="0"/>
              <a:t> </a:t>
            </a:r>
            <a:r>
              <a:rPr lang="en-US" altLang="zh-CN" sz="3200" dirty="0" smtClean="0"/>
              <a:t>a</a:t>
            </a:r>
            <a:r>
              <a:rPr lang="zh-CN" altLang="en-US" sz="3200" dirty="0" smtClean="0"/>
              <a:t> </a:t>
            </a:r>
            <a:r>
              <a:rPr lang="en-US" altLang="zh-CN" sz="3200" dirty="0" smtClean="0"/>
              <a:t>0.05</a:t>
            </a:r>
            <a:r>
              <a:rPr lang="zh-CN" altLang="en-US" sz="3200" dirty="0" smtClean="0"/>
              <a:t> </a:t>
            </a:r>
            <a:r>
              <a:rPr lang="en-US" altLang="zh-CN" sz="3200" dirty="0" smtClean="0"/>
              <a:t>confidence</a:t>
            </a:r>
            <a:r>
              <a:rPr lang="zh-CN" altLang="en-US" sz="3200" dirty="0" smtClean="0"/>
              <a:t> </a:t>
            </a:r>
            <a:r>
              <a:rPr lang="en-US" altLang="zh-CN" sz="3200" dirty="0" smtClean="0"/>
              <a:t>band for each airport.</a:t>
            </a:r>
          </a:p>
          <a:p>
            <a:r>
              <a:rPr lang="en-US" sz="3200" dirty="0" smtClean="0"/>
              <a:t>In fall, OTH is the airport with biggest proportion of departure delay. </a:t>
            </a:r>
          </a:p>
          <a:p>
            <a:r>
              <a:rPr lang="en-US" sz="3200" dirty="0" smtClean="0"/>
              <a:t>PIT</a:t>
            </a:r>
            <a:r>
              <a:rPr lang="zh-CN" altLang="en-US" sz="3200" dirty="0" smtClean="0"/>
              <a:t> </a:t>
            </a:r>
            <a:r>
              <a:rPr lang="en-US" altLang="zh-CN" sz="3200" dirty="0" smtClean="0"/>
              <a:t>is</a:t>
            </a:r>
            <a:r>
              <a:rPr lang="zh-CN" altLang="en-US" sz="3200" dirty="0" smtClean="0"/>
              <a:t> </a:t>
            </a:r>
            <a:r>
              <a:rPr lang="en-US" altLang="zh-CN" sz="3200" dirty="0" smtClean="0"/>
              <a:t>the</a:t>
            </a:r>
            <a:r>
              <a:rPr lang="zh-CN" altLang="en-US" sz="3200" dirty="0" smtClean="0"/>
              <a:t> </a:t>
            </a:r>
            <a:r>
              <a:rPr lang="en-US" altLang="zh-CN" sz="3200" dirty="0" smtClean="0"/>
              <a:t>worst</a:t>
            </a:r>
            <a:r>
              <a:rPr lang="zh-CN" altLang="en-US" sz="3200" dirty="0" smtClean="0"/>
              <a:t> </a:t>
            </a:r>
            <a:r>
              <a:rPr lang="en-US" altLang="zh-CN" sz="3200" dirty="0" smtClean="0"/>
              <a:t>in</a:t>
            </a:r>
            <a:r>
              <a:rPr lang="zh-CN" altLang="en-US" sz="3200" dirty="0" smtClean="0"/>
              <a:t> </a:t>
            </a:r>
            <a:r>
              <a:rPr lang="en-US" altLang="zh-CN" sz="3200" dirty="0" smtClean="0"/>
              <a:t>winter</a:t>
            </a:r>
            <a:r>
              <a:rPr lang="zh-CN" altLang="en-US" sz="3200" dirty="0" smtClean="0"/>
              <a:t> </a:t>
            </a:r>
            <a:r>
              <a:rPr lang="en-US" altLang="zh-CN" sz="3200" dirty="0" smtClean="0"/>
              <a:t>and</a:t>
            </a:r>
            <a:r>
              <a:rPr lang="zh-CN" altLang="en-US" sz="3200" dirty="0" smtClean="0"/>
              <a:t> </a:t>
            </a:r>
            <a:r>
              <a:rPr lang="en-US" altLang="zh-CN" sz="3200" dirty="0" smtClean="0"/>
              <a:t>spring.</a:t>
            </a:r>
          </a:p>
          <a:p>
            <a:r>
              <a:rPr lang="en-US" sz="3200" dirty="0" smtClean="0"/>
              <a:t>ALT</a:t>
            </a:r>
            <a:r>
              <a:rPr lang="zh-CN" altLang="en-US" sz="3200" dirty="0" smtClean="0"/>
              <a:t> </a:t>
            </a:r>
            <a:r>
              <a:rPr lang="en-US" altLang="zh-CN" sz="3200" dirty="0" smtClean="0"/>
              <a:t>is</a:t>
            </a:r>
            <a:r>
              <a:rPr lang="zh-CN" altLang="en-US" sz="3200" dirty="0" smtClean="0"/>
              <a:t> </a:t>
            </a:r>
            <a:r>
              <a:rPr lang="en-US" altLang="zh-CN" sz="3200" dirty="0" smtClean="0"/>
              <a:t>the</a:t>
            </a:r>
            <a:r>
              <a:rPr lang="zh-CN" altLang="en-US" sz="3200" dirty="0" smtClean="0"/>
              <a:t> </a:t>
            </a:r>
            <a:r>
              <a:rPr lang="en-US" altLang="zh-CN" sz="3200" dirty="0" smtClean="0"/>
              <a:t>worst</a:t>
            </a:r>
            <a:r>
              <a:rPr lang="zh-CN" altLang="en-US" sz="3200" dirty="0" smtClean="0"/>
              <a:t> </a:t>
            </a:r>
            <a:r>
              <a:rPr lang="en-US" altLang="zh-CN" sz="3200" dirty="0" smtClean="0"/>
              <a:t>in</a:t>
            </a:r>
            <a:r>
              <a:rPr lang="zh-CN" altLang="en-US" sz="3200" dirty="0" smtClean="0"/>
              <a:t> </a:t>
            </a:r>
            <a:r>
              <a:rPr lang="en-US" altLang="zh-CN" sz="3200" dirty="0" smtClean="0"/>
              <a:t>summer.</a:t>
            </a:r>
          </a:p>
          <a:p>
            <a:endParaRPr lang="en-US" altLang="zh-CN" sz="3200" dirty="0" smtClean="0"/>
          </a:p>
          <a:p>
            <a:endParaRPr lang="en-US" sz="3200" dirty="0"/>
          </a:p>
        </p:txBody>
      </p:sp>
    </p:spTree>
    <p:extLst>
      <p:ext uri="{BB962C8B-B14F-4D97-AF65-F5344CB8AC3E}">
        <p14:creationId xmlns:p14="http://schemas.microsoft.com/office/powerpoint/2010/main" val="30078074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orstdela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140" y="596899"/>
            <a:ext cx="6981347" cy="6122065"/>
          </a:xfrm>
          <a:prstGeom prst="rect">
            <a:avLst/>
          </a:prstGeom>
        </p:spPr>
      </p:pic>
      <p:sp>
        <p:nvSpPr>
          <p:cNvPr id="3" name="Line Callout 2 2"/>
          <p:cNvSpPr/>
          <p:nvPr/>
        </p:nvSpPr>
        <p:spPr>
          <a:xfrm>
            <a:off x="0" y="1310455"/>
            <a:ext cx="1843128" cy="766733"/>
          </a:xfrm>
          <a:prstGeom prst="borderCallout2">
            <a:avLst>
              <a:gd name="adj1" fmla="val 26831"/>
              <a:gd name="adj2" fmla="val 105112"/>
              <a:gd name="adj3" fmla="val 26832"/>
              <a:gd name="adj4" fmla="val 119467"/>
              <a:gd name="adj5" fmla="val 61417"/>
              <a:gd name="adj6" fmla="val 13026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0" y="1330239"/>
            <a:ext cx="1948223" cy="600164"/>
          </a:xfrm>
          <a:prstGeom prst="rect">
            <a:avLst/>
          </a:prstGeom>
          <a:noFill/>
        </p:spPr>
        <p:txBody>
          <a:bodyPr wrap="square" rtlCol="0">
            <a:spAutoFit/>
          </a:bodyPr>
          <a:lstStyle/>
          <a:p>
            <a:r>
              <a:rPr lang="en-US" sz="1100" dirty="0"/>
              <a:t>Pittsburgh </a:t>
            </a:r>
            <a:r>
              <a:rPr lang="en-US" sz="1100" dirty="0" smtClean="0"/>
              <a:t>Int’l Airport</a:t>
            </a:r>
            <a:r>
              <a:rPr lang="en-US" altLang="zh-CN" sz="1100" dirty="0" smtClean="0"/>
              <a:t>(PIT)</a:t>
            </a:r>
            <a:r>
              <a:rPr lang="en-US" altLang="zh-CN" sz="1100" dirty="0" smtClean="0"/>
              <a:t>,</a:t>
            </a:r>
            <a:r>
              <a:rPr lang="zh-CN" altLang="en-US" sz="1100" dirty="0" smtClean="0"/>
              <a:t> </a:t>
            </a:r>
            <a:r>
              <a:rPr lang="en-US" sz="1100" dirty="0"/>
              <a:t>Pittsburgh, </a:t>
            </a:r>
            <a:r>
              <a:rPr lang="en-US" sz="1100" dirty="0" smtClean="0"/>
              <a:t>Pennsylvania</a:t>
            </a:r>
          </a:p>
          <a:p>
            <a:r>
              <a:rPr lang="en-US" altLang="zh-CN" sz="1100" dirty="0" smtClean="0"/>
              <a:t>Proportion</a:t>
            </a:r>
            <a:r>
              <a:rPr lang="zh-CN" altLang="en-US" sz="1100" dirty="0" smtClean="0"/>
              <a:t> </a:t>
            </a:r>
            <a:r>
              <a:rPr lang="en-US" altLang="zh-CN" sz="1100" dirty="0" smtClean="0"/>
              <a:t>of</a:t>
            </a:r>
            <a:r>
              <a:rPr lang="zh-CN" altLang="en-US" sz="1100" dirty="0" smtClean="0"/>
              <a:t> </a:t>
            </a:r>
            <a:r>
              <a:rPr lang="en-US" altLang="zh-CN" sz="1100" dirty="0" smtClean="0"/>
              <a:t>delay</a:t>
            </a:r>
            <a:r>
              <a:rPr lang="en-US" altLang="zh-CN" sz="1100" dirty="0" smtClean="0"/>
              <a:t>:</a:t>
            </a:r>
            <a:r>
              <a:rPr lang="zh-CN" altLang="en-US" sz="1100" dirty="0" smtClean="0"/>
              <a:t> </a:t>
            </a:r>
            <a:r>
              <a:rPr lang="zh-CN" altLang="zh-CN" sz="1100" dirty="0" smtClean="0"/>
              <a:t>5</a:t>
            </a:r>
            <a:r>
              <a:rPr lang="en-US" altLang="zh-CN" sz="1100" dirty="0" smtClean="0"/>
              <a:t>3.33</a:t>
            </a:r>
            <a:r>
              <a:rPr lang="en-US" altLang="zh-CN" sz="1100" dirty="0" smtClean="0"/>
              <a:t>%</a:t>
            </a:r>
          </a:p>
        </p:txBody>
      </p:sp>
      <p:sp>
        <p:nvSpPr>
          <p:cNvPr id="5" name="Line Callout 2 4"/>
          <p:cNvSpPr/>
          <p:nvPr/>
        </p:nvSpPr>
        <p:spPr>
          <a:xfrm>
            <a:off x="6688531" y="1010373"/>
            <a:ext cx="1843128" cy="766733"/>
          </a:xfrm>
          <a:prstGeom prst="borderCallout2">
            <a:avLst>
              <a:gd name="adj1" fmla="val 26831"/>
              <a:gd name="adj2" fmla="val -4132"/>
              <a:gd name="adj3" fmla="val 28852"/>
              <a:gd name="adj4" fmla="val -20869"/>
              <a:gd name="adj5" fmla="val 55356"/>
              <a:gd name="adj6" fmla="val -38646"/>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688531" y="1030157"/>
            <a:ext cx="1948223" cy="600164"/>
          </a:xfrm>
          <a:prstGeom prst="rect">
            <a:avLst/>
          </a:prstGeom>
          <a:noFill/>
        </p:spPr>
        <p:txBody>
          <a:bodyPr wrap="square" rtlCol="0">
            <a:spAutoFit/>
          </a:bodyPr>
          <a:lstStyle/>
          <a:p>
            <a:r>
              <a:rPr lang="en-US" sz="1100" dirty="0"/>
              <a:t>Pittsburgh </a:t>
            </a:r>
            <a:r>
              <a:rPr lang="en-US" sz="1100" dirty="0" smtClean="0"/>
              <a:t>Int’l Airport</a:t>
            </a:r>
            <a:r>
              <a:rPr lang="en-US" altLang="zh-CN" sz="1100" dirty="0" smtClean="0"/>
              <a:t>(PIT)</a:t>
            </a:r>
            <a:r>
              <a:rPr lang="en-US" altLang="zh-CN" sz="1100" dirty="0" smtClean="0"/>
              <a:t>,</a:t>
            </a:r>
            <a:r>
              <a:rPr lang="zh-CN" altLang="en-US" sz="1100" dirty="0" smtClean="0"/>
              <a:t> </a:t>
            </a:r>
            <a:r>
              <a:rPr lang="en-US" sz="1100" dirty="0"/>
              <a:t>Pittsburgh, </a:t>
            </a:r>
            <a:r>
              <a:rPr lang="en-US" sz="1100" dirty="0" smtClean="0"/>
              <a:t>Pennsylvania</a:t>
            </a:r>
          </a:p>
          <a:p>
            <a:r>
              <a:rPr lang="en-US" altLang="zh-CN" sz="1100" dirty="0" smtClean="0"/>
              <a:t>Proportion</a:t>
            </a:r>
            <a:r>
              <a:rPr lang="zh-CN" altLang="en-US" sz="1100" dirty="0" smtClean="0"/>
              <a:t> </a:t>
            </a:r>
            <a:r>
              <a:rPr lang="en-US" altLang="zh-CN" sz="1100" dirty="0" smtClean="0"/>
              <a:t>of</a:t>
            </a:r>
            <a:r>
              <a:rPr lang="zh-CN" altLang="en-US" sz="1100" dirty="0" smtClean="0"/>
              <a:t> </a:t>
            </a:r>
            <a:r>
              <a:rPr lang="en-US" altLang="zh-CN" sz="1100" dirty="0" smtClean="0"/>
              <a:t>delay</a:t>
            </a:r>
            <a:r>
              <a:rPr lang="en-US" altLang="zh-CN" sz="1100" dirty="0" smtClean="0"/>
              <a:t>:</a:t>
            </a:r>
            <a:r>
              <a:rPr lang="zh-CN" altLang="en-US" sz="1100" dirty="0" smtClean="0"/>
              <a:t> </a:t>
            </a:r>
            <a:r>
              <a:rPr lang="zh-CN" altLang="zh-CN" sz="1100" dirty="0" smtClean="0"/>
              <a:t>56</a:t>
            </a:r>
            <a:r>
              <a:rPr lang="en-US" altLang="zh-CN" sz="1100" dirty="0" smtClean="0"/>
              <a:t>.92</a:t>
            </a:r>
            <a:r>
              <a:rPr lang="en-US" altLang="zh-CN" sz="1100" dirty="0" smtClean="0"/>
              <a:t>%</a:t>
            </a:r>
          </a:p>
        </p:txBody>
      </p:sp>
    </p:spTree>
    <p:extLst>
      <p:ext uri="{BB962C8B-B14F-4D97-AF65-F5344CB8AC3E}">
        <p14:creationId xmlns:p14="http://schemas.microsoft.com/office/powerpoint/2010/main" val="131692289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4181</TotalTime>
  <Words>498</Words>
  <Application>Microsoft Macintosh PowerPoint</Application>
  <PresentationFormat>On-screen Show (4:3)</PresentationFormat>
  <Paragraphs>148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Airline Statistics Computing</vt:lpstr>
      <vt:lpstr>Overview</vt:lpstr>
      <vt:lpstr>Question</vt:lpstr>
      <vt:lpstr>Population-based Findings</vt:lpstr>
      <vt:lpstr>PowerPoint Presentation</vt:lpstr>
      <vt:lpstr>PowerPoint Presentation</vt:lpstr>
      <vt:lpstr>PowerPoint Presentation</vt:lpstr>
      <vt:lpstr>Sample-based Findings</vt:lpstr>
      <vt:lpstr>PowerPoint Presentation</vt:lpstr>
      <vt:lpstr>Comparisons</vt:lpstr>
      <vt:lpstr>Comparisons</vt:lpstr>
      <vt:lpstr>Obstacles</vt:lpstr>
      <vt:lpstr>Obstacles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Statistics Computing</dc:title>
  <dc:creator>Feifei Lei</dc:creator>
  <cp:lastModifiedBy>Feifei Lei</cp:lastModifiedBy>
  <cp:revision>35</cp:revision>
  <dcterms:created xsi:type="dcterms:W3CDTF">2014-05-12T23:31:43Z</dcterms:created>
  <dcterms:modified xsi:type="dcterms:W3CDTF">2014-05-15T21:13:28Z</dcterms:modified>
</cp:coreProperties>
</file>