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58" r:id="rId5"/>
    <p:sldId id="267" r:id="rId6"/>
    <p:sldId id="268" r:id="rId7"/>
    <p:sldId id="279" r:id="rId8"/>
    <p:sldId id="259" r:id="rId9"/>
    <p:sldId id="270" r:id="rId10"/>
    <p:sldId id="273" r:id="rId11"/>
    <p:sldId id="275" r:id="rId12"/>
    <p:sldId id="274" r:id="rId13"/>
    <p:sldId id="280" r:id="rId14"/>
    <p:sldId id="276" r:id="rId15"/>
    <p:sldId id="277" r:id="rId16"/>
    <p:sldId id="278" r:id="rId17"/>
    <p:sldId id="260"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0000"/>
    <a:srgbClr val="CE3A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90" autoAdjust="0"/>
    <p:restoredTop sz="94660"/>
  </p:normalViewPr>
  <p:slideViewPr>
    <p:cSldViewPr snapToGrid="0">
      <p:cViewPr varScale="1">
        <p:scale>
          <a:sx n="114" d="100"/>
          <a:sy n="114" d="100"/>
        </p:scale>
        <p:origin x="28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20625C-EE82-0FA9-46A3-B6302C990B13}"/>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F58DB637-9672-459F-BDDE-DB281858FE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A774EEE3-B858-2C23-BC75-9DC7FA3D8354}"/>
              </a:ext>
            </a:extLst>
          </p:cNvPr>
          <p:cNvSpPr>
            <a:spLocks noGrp="1"/>
          </p:cNvSpPr>
          <p:nvPr>
            <p:ph type="dt" sz="half" idx="10"/>
          </p:nvPr>
        </p:nvSpPr>
        <p:spPr/>
        <p:txBody>
          <a:bodyPr/>
          <a:lstStyle/>
          <a:p>
            <a:fld id="{2E92DED3-7330-456C-8156-D883A6F0AC0C}" type="datetimeFigureOut">
              <a:rPr lang="zh-CN" altLang="en-US" smtClean="0"/>
              <a:t>2022/7/31</a:t>
            </a:fld>
            <a:endParaRPr lang="zh-CN" altLang="en-US"/>
          </a:p>
        </p:txBody>
      </p:sp>
      <p:sp>
        <p:nvSpPr>
          <p:cNvPr id="5" name="页脚占位符 4">
            <a:extLst>
              <a:ext uri="{FF2B5EF4-FFF2-40B4-BE49-F238E27FC236}">
                <a16:creationId xmlns:a16="http://schemas.microsoft.com/office/drawing/2014/main" id="{6F98B956-048F-DA52-F178-7021C5B366B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E14B4B2-CBD3-455E-DF0A-F2A669462178}"/>
              </a:ext>
            </a:extLst>
          </p:cNvPr>
          <p:cNvSpPr>
            <a:spLocks noGrp="1"/>
          </p:cNvSpPr>
          <p:nvPr>
            <p:ph type="sldNum" sz="quarter" idx="12"/>
          </p:nvPr>
        </p:nvSpPr>
        <p:spPr/>
        <p:txBody>
          <a:bodyPr/>
          <a:lstStyle/>
          <a:p>
            <a:fld id="{687CF552-9062-466F-B6AD-A65BF66503FC}" type="slidenum">
              <a:rPr lang="zh-CN" altLang="en-US" smtClean="0"/>
              <a:t>‹#›</a:t>
            </a:fld>
            <a:endParaRPr lang="zh-CN" altLang="en-US"/>
          </a:p>
        </p:txBody>
      </p:sp>
    </p:spTree>
    <p:extLst>
      <p:ext uri="{BB962C8B-B14F-4D97-AF65-F5344CB8AC3E}">
        <p14:creationId xmlns:p14="http://schemas.microsoft.com/office/powerpoint/2010/main" val="24044547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7F8FE2-2D22-00C5-BFA5-44868BEB0E66}"/>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F89C325C-6DC8-3185-97D2-52C1CFD5CCC7}"/>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FE7BED4-EEAD-C988-F297-E414DB322AE4}"/>
              </a:ext>
            </a:extLst>
          </p:cNvPr>
          <p:cNvSpPr>
            <a:spLocks noGrp="1"/>
          </p:cNvSpPr>
          <p:nvPr>
            <p:ph type="dt" sz="half" idx="10"/>
          </p:nvPr>
        </p:nvSpPr>
        <p:spPr/>
        <p:txBody>
          <a:bodyPr/>
          <a:lstStyle/>
          <a:p>
            <a:fld id="{2E92DED3-7330-456C-8156-D883A6F0AC0C}" type="datetimeFigureOut">
              <a:rPr lang="zh-CN" altLang="en-US" smtClean="0"/>
              <a:t>2022/7/31</a:t>
            </a:fld>
            <a:endParaRPr lang="zh-CN" altLang="en-US"/>
          </a:p>
        </p:txBody>
      </p:sp>
      <p:sp>
        <p:nvSpPr>
          <p:cNvPr id="5" name="页脚占位符 4">
            <a:extLst>
              <a:ext uri="{FF2B5EF4-FFF2-40B4-BE49-F238E27FC236}">
                <a16:creationId xmlns:a16="http://schemas.microsoft.com/office/drawing/2014/main" id="{7EDB6A84-67DA-F817-AD81-C2D62529FAD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D606BCB-799D-FF6B-A282-DE77C16A9F47}"/>
              </a:ext>
            </a:extLst>
          </p:cNvPr>
          <p:cNvSpPr>
            <a:spLocks noGrp="1"/>
          </p:cNvSpPr>
          <p:nvPr>
            <p:ph type="sldNum" sz="quarter" idx="12"/>
          </p:nvPr>
        </p:nvSpPr>
        <p:spPr/>
        <p:txBody>
          <a:bodyPr/>
          <a:lstStyle/>
          <a:p>
            <a:fld id="{687CF552-9062-466F-B6AD-A65BF66503FC}" type="slidenum">
              <a:rPr lang="zh-CN" altLang="en-US" smtClean="0"/>
              <a:t>‹#›</a:t>
            </a:fld>
            <a:endParaRPr lang="zh-CN" altLang="en-US"/>
          </a:p>
        </p:txBody>
      </p:sp>
    </p:spTree>
    <p:extLst>
      <p:ext uri="{BB962C8B-B14F-4D97-AF65-F5344CB8AC3E}">
        <p14:creationId xmlns:p14="http://schemas.microsoft.com/office/powerpoint/2010/main" val="11685741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D1EB976C-A22D-EB21-EFE0-617148CB5B1E}"/>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EF1A62C8-8B05-D761-9AD6-152AEF7BE438}"/>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7EF89FE-763B-B50A-8289-F6601BDDC3E1}"/>
              </a:ext>
            </a:extLst>
          </p:cNvPr>
          <p:cNvSpPr>
            <a:spLocks noGrp="1"/>
          </p:cNvSpPr>
          <p:nvPr>
            <p:ph type="dt" sz="half" idx="10"/>
          </p:nvPr>
        </p:nvSpPr>
        <p:spPr/>
        <p:txBody>
          <a:bodyPr/>
          <a:lstStyle/>
          <a:p>
            <a:fld id="{2E92DED3-7330-456C-8156-D883A6F0AC0C}" type="datetimeFigureOut">
              <a:rPr lang="zh-CN" altLang="en-US" smtClean="0"/>
              <a:t>2022/7/31</a:t>
            </a:fld>
            <a:endParaRPr lang="zh-CN" altLang="en-US"/>
          </a:p>
        </p:txBody>
      </p:sp>
      <p:sp>
        <p:nvSpPr>
          <p:cNvPr id="5" name="页脚占位符 4">
            <a:extLst>
              <a:ext uri="{FF2B5EF4-FFF2-40B4-BE49-F238E27FC236}">
                <a16:creationId xmlns:a16="http://schemas.microsoft.com/office/drawing/2014/main" id="{B969B8E8-5772-4B79-569C-0E576484CBB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0B3E917-24D3-AA8B-FE6D-442EE2F1B1A0}"/>
              </a:ext>
            </a:extLst>
          </p:cNvPr>
          <p:cNvSpPr>
            <a:spLocks noGrp="1"/>
          </p:cNvSpPr>
          <p:nvPr>
            <p:ph type="sldNum" sz="quarter" idx="12"/>
          </p:nvPr>
        </p:nvSpPr>
        <p:spPr/>
        <p:txBody>
          <a:bodyPr/>
          <a:lstStyle/>
          <a:p>
            <a:fld id="{687CF552-9062-466F-B6AD-A65BF66503FC}" type="slidenum">
              <a:rPr lang="zh-CN" altLang="en-US" smtClean="0"/>
              <a:t>‹#›</a:t>
            </a:fld>
            <a:endParaRPr lang="zh-CN" altLang="en-US"/>
          </a:p>
        </p:txBody>
      </p:sp>
    </p:spTree>
    <p:extLst>
      <p:ext uri="{BB962C8B-B14F-4D97-AF65-F5344CB8AC3E}">
        <p14:creationId xmlns:p14="http://schemas.microsoft.com/office/powerpoint/2010/main" val="11180243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DF5DD9-82DD-D21E-2CDB-1B9750250C8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EB07615-49F6-C367-2353-5A14F961049B}"/>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7C6D8D3-DF91-6406-F5C9-A67ACDD03C47}"/>
              </a:ext>
            </a:extLst>
          </p:cNvPr>
          <p:cNvSpPr>
            <a:spLocks noGrp="1"/>
          </p:cNvSpPr>
          <p:nvPr>
            <p:ph type="dt" sz="half" idx="10"/>
          </p:nvPr>
        </p:nvSpPr>
        <p:spPr/>
        <p:txBody>
          <a:bodyPr/>
          <a:lstStyle/>
          <a:p>
            <a:fld id="{2E92DED3-7330-456C-8156-D883A6F0AC0C}" type="datetimeFigureOut">
              <a:rPr lang="zh-CN" altLang="en-US" smtClean="0"/>
              <a:t>2022/7/31</a:t>
            </a:fld>
            <a:endParaRPr lang="zh-CN" altLang="en-US"/>
          </a:p>
        </p:txBody>
      </p:sp>
      <p:sp>
        <p:nvSpPr>
          <p:cNvPr id="5" name="页脚占位符 4">
            <a:extLst>
              <a:ext uri="{FF2B5EF4-FFF2-40B4-BE49-F238E27FC236}">
                <a16:creationId xmlns:a16="http://schemas.microsoft.com/office/drawing/2014/main" id="{75867474-10C0-6C93-472D-1929C1ED54C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FFEE5A8-C4E5-0312-922B-CA2CF6CD97BD}"/>
              </a:ext>
            </a:extLst>
          </p:cNvPr>
          <p:cNvSpPr>
            <a:spLocks noGrp="1"/>
          </p:cNvSpPr>
          <p:nvPr>
            <p:ph type="sldNum" sz="quarter" idx="12"/>
          </p:nvPr>
        </p:nvSpPr>
        <p:spPr/>
        <p:txBody>
          <a:bodyPr/>
          <a:lstStyle/>
          <a:p>
            <a:fld id="{687CF552-9062-466F-B6AD-A65BF66503FC}" type="slidenum">
              <a:rPr lang="zh-CN" altLang="en-US" smtClean="0"/>
              <a:t>‹#›</a:t>
            </a:fld>
            <a:endParaRPr lang="zh-CN" altLang="en-US"/>
          </a:p>
        </p:txBody>
      </p:sp>
    </p:spTree>
    <p:extLst>
      <p:ext uri="{BB962C8B-B14F-4D97-AF65-F5344CB8AC3E}">
        <p14:creationId xmlns:p14="http://schemas.microsoft.com/office/powerpoint/2010/main" val="29800850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E49D37-0BE6-5BF6-58F7-9C59CEB70B49}"/>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8E444E94-D0ED-2729-8348-B5C93D7F2F7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76D67CB0-ACFD-83F4-197C-9534FFA674B0}"/>
              </a:ext>
            </a:extLst>
          </p:cNvPr>
          <p:cNvSpPr>
            <a:spLocks noGrp="1"/>
          </p:cNvSpPr>
          <p:nvPr>
            <p:ph type="dt" sz="half" idx="10"/>
          </p:nvPr>
        </p:nvSpPr>
        <p:spPr/>
        <p:txBody>
          <a:bodyPr/>
          <a:lstStyle/>
          <a:p>
            <a:fld id="{2E92DED3-7330-456C-8156-D883A6F0AC0C}" type="datetimeFigureOut">
              <a:rPr lang="zh-CN" altLang="en-US" smtClean="0"/>
              <a:t>2022/7/31</a:t>
            </a:fld>
            <a:endParaRPr lang="zh-CN" altLang="en-US"/>
          </a:p>
        </p:txBody>
      </p:sp>
      <p:sp>
        <p:nvSpPr>
          <p:cNvPr id="5" name="页脚占位符 4">
            <a:extLst>
              <a:ext uri="{FF2B5EF4-FFF2-40B4-BE49-F238E27FC236}">
                <a16:creationId xmlns:a16="http://schemas.microsoft.com/office/drawing/2014/main" id="{4356225D-41F6-38B6-D14A-384CD6CD11E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0963CAC-15E0-3EF9-377B-3E19134CD10B}"/>
              </a:ext>
            </a:extLst>
          </p:cNvPr>
          <p:cNvSpPr>
            <a:spLocks noGrp="1"/>
          </p:cNvSpPr>
          <p:nvPr>
            <p:ph type="sldNum" sz="quarter" idx="12"/>
          </p:nvPr>
        </p:nvSpPr>
        <p:spPr/>
        <p:txBody>
          <a:bodyPr/>
          <a:lstStyle/>
          <a:p>
            <a:fld id="{687CF552-9062-466F-B6AD-A65BF66503FC}" type="slidenum">
              <a:rPr lang="zh-CN" altLang="en-US" smtClean="0"/>
              <a:t>‹#›</a:t>
            </a:fld>
            <a:endParaRPr lang="zh-CN" altLang="en-US"/>
          </a:p>
        </p:txBody>
      </p:sp>
    </p:spTree>
    <p:extLst>
      <p:ext uri="{BB962C8B-B14F-4D97-AF65-F5344CB8AC3E}">
        <p14:creationId xmlns:p14="http://schemas.microsoft.com/office/powerpoint/2010/main" val="36315797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42AC40-5D99-94A8-7387-AA3EBF840F1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7A2447E-8279-FA47-0F8A-0250E6F98572}"/>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40E5F70D-1E58-352E-3832-91E2BD702DAF}"/>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5CC05CD9-0EF1-7389-8393-674A83A2EA9E}"/>
              </a:ext>
            </a:extLst>
          </p:cNvPr>
          <p:cNvSpPr>
            <a:spLocks noGrp="1"/>
          </p:cNvSpPr>
          <p:nvPr>
            <p:ph type="dt" sz="half" idx="10"/>
          </p:nvPr>
        </p:nvSpPr>
        <p:spPr/>
        <p:txBody>
          <a:bodyPr/>
          <a:lstStyle/>
          <a:p>
            <a:fld id="{2E92DED3-7330-456C-8156-D883A6F0AC0C}" type="datetimeFigureOut">
              <a:rPr lang="zh-CN" altLang="en-US" smtClean="0"/>
              <a:t>2022/7/31</a:t>
            </a:fld>
            <a:endParaRPr lang="zh-CN" altLang="en-US"/>
          </a:p>
        </p:txBody>
      </p:sp>
      <p:sp>
        <p:nvSpPr>
          <p:cNvPr id="6" name="页脚占位符 5">
            <a:extLst>
              <a:ext uri="{FF2B5EF4-FFF2-40B4-BE49-F238E27FC236}">
                <a16:creationId xmlns:a16="http://schemas.microsoft.com/office/drawing/2014/main" id="{80B51892-0033-0B5E-7965-D1A2FD51CEF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D163E56-91DC-45B9-1E5B-C26344950A44}"/>
              </a:ext>
            </a:extLst>
          </p:cNvPr>
          <p:cNvSpPr>
            <a:spLocks noGrp="1"/>
          </p:cNvSpPr>
          <p:nvPr>
            <p:ph type="sldNum" sz="quarter" idx="12"/>
          </p:nvPr>
        </p:nvSpPr>
        <p:spPr/>
        <p:txBody>
          <a:bodyPr/>
          <a:lstStyle/>
          <a:p>
            <a:fld id="{687CF552-9062-466F-B6AD-A65BF66503FC}" type="slidenum">
              <a:rPr lang="zh-CN" altLang="en-US" smtClean="0"/>
              <a:t>‹#›</a:t>
            </a:fld>
            <a:endParaRPr lang="zh-CN" altLang="en-US"/>
          </a:p>
        </p:txBody>
      </p:sp>
    </p:spTree>
    <p:extLst>
      <p:ext uri="{BB962C8B-B14F-4D97-AF65-F5344CB8AC3E}">
        <p14:creationId xmlns:p14="http://schemas.microsoft.com/office/powerpoint/2010/main" val="35832344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756C95-491C-C81F-8851-4906AC101AC9}"/>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D8DBCEA8-9976-9A4E-3546-B2DBB7A289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A57103E2-9F5C-0F81-A2C1-46C32D0756DB}"/>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F6E7F4B3-6E22-7425-04A8-DFEF8386118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51F6C01D-F694-4194-C05E-C4B747B4EB9D}"/>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923B2A50-3D9A-0523-25BB-D1934E556CC6}"/>
              </a:ext>
            </a:extLst>
          </p:cNvPr>
          <p:cNvSpPr>
            <a:spLocks noGrp="1"/>
          </p:cNvSpPr>
          <p:nvPr>
            <p:ph type="dt" sz="half" idx="10"/>
          </p:nvPr>
        </p:nvSpPr>
        <p:spPr/>
        <p:txBody>
          <a:bodyPr/>
          <a:lstStyle/>
          <a:p>
            <a:fld id="{2E92DED3-7330-456C-8156-D883A6F0AC0C}" type="datetimeFigureOut">
              <a:rPr lang="zh-CN" altLang="en-US" smtClean="0"/>
              <a:t>2022/7/31</a:t>
            </a:fld>
            <a:endParaRPr lang="zh-CN" altLang="en-US"/>
          </a:p>
        </p:txBody>
      </p:sp>
      <p:sp>
        <p:nvSpPr>
          <p:cNvPr id="8" name="页脚占位符 7">
            <a:extLst>
              <a:ext uri="{FF2B5EF4-FFF2-40B4-BE49-F238E27FC236}">
                <a16:creationId xmlns:a16="http://schemas.microsoft.com/office/drawing/2014/main" id="{F499195F-8D49-2E0E-E7D2-EE87EB4F6CF1}"/>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E2D4F074-7FE8-CFFD-114E-ADF6CB1FDED5}"/>
              </a:ext>
            </a:extLst>
          </p:cNvPr>
          <p:cNvSpPr>
            <a:spLocks noGrp="1"/>
          </p:cNvSpPr>
          <p:nvPr>
            <p:ph type="sldNum" sz="quarter" idx="12"/>
          </p:nvPr>
        </p:nvSpPr>
        <p:spPr/>
        <p:txBody>
          <a:bodyPr/>
          <a:lstStyle/>
          <a:p>
            <a:fld id="{687CF552-9062-466F-B6AD-A65BF66503FC}" type="slidenum">
              <a:rPr lang="zh-CN" altLang="en-US" smtClean="0"/>
              <a:t>‹#›</a:t>
            </a:fld>
            <a:endParaRPr lang="zh-CN" altLang="en-US"/>
          </a:p>
        </p:txBody>
      </p:sp>
    </p:spTree>
    <p:extLst>
      <p:ext uri="{BB962C8B-B14F-4D97-AF65-F5344CB8AC3E}">
        <p14:creationId xmlns:p14="http://schemas.microsoft.com/office/powerpoint/2010/main" val="41610727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4A86D3-A76B-1C1D-0F88-64BFFE810DCA}"/>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B1DAAC91-E36C-2ED6-307D-80CE051574C4}"/>
              </a:ext>
            </a:extLst>
          </p:cNvPr>
          <p:cNvSpPr>
            <a:spLocks noGrp="1"/>
          </p:cNvSpPr>
          <p:nvPr>
            <p:ph type="dt" sz="half" idx="10"/>
          </p:nvPr>
        </p:nvSpPr>
        <p:spPr/>
        <p:txBody>
          <a:bodyPr/>
          <a:lstStyle/>
          <a:p>
            <a:fld id="{2E92DED3-7330-456C-8156-D883A6F0AC0C}" type="datetimeFigureOut">
              <a:rPr lang="zh-CN" altLang="en-US" smtClean="0"/>
              <a:t>2022/7/31</a:t>
            </a:fld>
            <a:endParaRPr lang="zh-CN" altLang="en-US"/>
          </a:p>
        </p:txBody>
      </p:sp>
      <p:sp>
        <p:nvSpPr>
          <p:cNvPr id="4" name="页脚占位符 3">
            <a:extLst>
              <a:ext uri="{FF2B5EF4-FFF2-40B4-BE49-F238E27FC236}">
                <a16:creationId xmlns:a16="http://schemas.microsoft.com/office/drawing/2014/main" id="{B42D1F15-E348-407B-4C37-E45ACE4E3139}"/>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DB23B3D1-3BD3-ED1F-9123-828D80508D03}"/>
              </a:ext>
            </a:extLst>
          </p:cNvPr>
          <p:cNvSpPr>
            <a:spLocks noGrp="1"/>
          </p:cNvSpPr>
          <p:nvPr>
            <p:ph type="sldNum" sz="quarter" idx="12"/>
          </p:nvPr>
        </p:nvSpPr>
        <p:spPr/>
        <p:txBody>
          <a:bodyPr/>
          <a:lstStyle/>
          <a:p>
            <a:fld id="{687CF552-9062-466F-B6AD-A65BF66503FC}" type="slidenum">
              <a:rPr lang="zh-CN" altLang="en-US" smtClean="0"/>
              <a:t>‹#›</a:t>
            </a:fld>
            <a:endParaRPr lang="zh-CN" altLang="en-US"/>
          </a:p>
        </p:txBody>
      </p:sp>
    </p:spTree>
    <p:extLst>
      <p:ext uri="{BB962C8B-B14F-4D97-AF65-F5344CB8AC3E}">
        <p14:creationId xmlns:p14="http://schemas.microsoft.com/office/powerpoint/2010/main" val="24449131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61D77BA6-867C-096F-0DD6-2A8D8DE9A05F}"/>
              </a:ext>
            </a:extLst>
          </p:cNvPr>
          <p:cNvSpPr>
            <a:spLocks noGrp="1"/>
          </p:cNvSpPr>
          <p:nvPr>
            <p:ph type="dt" sz="half" idx="10"/>
          </p:nvPr>
        </p:nvSpPr>
        <p:spPr/>
        <p:txBody>
          <a:bodyPr/>
          <a:lstStyle/>
          <a:p>
            <a:fld id="{2E92DED3-7330-456C-8156-D883A6F0AC0C}" type="datetimeFigureOut">
              <a:rPr lang="zh-CN" altLang="en-US" smtClean="0"/>
              <a:t>2022/7/31</a:t>
            </a:fld>
            <a:endParaRPr lang="zh-CN" altLang="en-US"/>
          </a:p>
        </p:txBody>
      </p:sp>
      <p:sp>
        <p:nvSpPr>
          <p:cNvPr id="3" name="页脚占位符 2">
            <a:extLst>
              <a:ext uri="{FF2B5EF4-FFF2-40B4-BE49-F238E27FC236}">
                <a16:creationId xmlns:a16="http://schemas.microsoft.com/office/drawing/2014/main" id="{62606961-C07E-8644-CC5B-CBE3A0D5F707}"/>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3675A6B1-D256-6885-C4E1-FD0042A9CFF5}"/>
              </a:ext>
            </a:extLst>
          </p:cNvPr>
          <p:cNvSpPr>
            <a:spLocks noGrp="1"/>
          </p:cNvSpPr>
          <p:nvPr>
            <p:ph type="sldNum" sz="quarter" idx="12"/>
          </p:nvPr>
        </p:nvSpPr>
        <p:spPr/>
        <p:txBody>
          <a:bodyPr/>
          <a:lstStyle/>
          <a:p>
            <a:fld id="{687CF552-9062-466F-B6AD-A65BF66503FC}" type="slidenum">
              <a:rPr lang="zh-CN" altLang="en-US" smtClean="0"/>
              <a:t>‹#›</a:t>
            </a:fld>
            <a:endParaRPr lang="zh-CN" altLang="en-US"/>
          </a:p>
        </p:txBody>
      </p:sp>
    </p:spTree>
    <p:extLst>
      <p:ext uri="{BB962C8B-B14F-4D97-AF65-F5344CB8AC3E}">
        <p14:creationId xmlns:p14="http://schemas.microsoft.com/office/powerpoint/2010/main" val="15127224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D0A4A1-86B4-38A9-EC93-080C7D593B6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53A8C1E6-DFA5-A6CD-2364-4FFE6B8C374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F01C597F-4956-D82A-AED8-7D44E19960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D36AE7AB-FD05-4757-EC9D-7B65BC4FF369}"/>
              </a:ext>
            </a:extLst>
          </p:cNvPr>
          <p:cNvSpPr>
            <a:spLocks noGrp="1"/>
          </p:cNvSpPr>
          <p:nvPr>
            <p:ph type="dt" sz="half" idx="10"/>
          </p:nvPr>
        </p:nvSpPr>
        <p:spPr/>
        <p:txBody>
          <a:bodyPr/>
          <a:lstStyle/>
          <a:p>
            <a:fld id="{2E92DED3-7330-456C-8156-D883A6F0AC0C}" type="datetimeFigureOut">
              <a:rPr lang="zh-CN" altLang="en-US" smtClean="0"/>
              <a:t>2022/7/31</a:t>
            </a:fld>
            <a:endParaRPr lang="zh-CN" altLang="en-US"/>
          </a:p>
        </p:txBody>
      </p:sp>
      <p:sp>
        <p:nvSpPr>
          <p:cNvPr id="6" name="页脚占位符 5">
            <a:extLst>
              <a:ext uri="{FF2B5EF4-FFF2-40B4-BE49-F238E27FC236}">
                <a16:creationId xmlns:a16="http://schemas.microsoft.com/office/drawing/2014/main" id="{E2A373C7-C782-7798-5E67-E16E06727D8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27F1167-DFBE-0C0F-F1AC-3486F2303F7F}"/>
              </a:ext>
            </a:extLst>
          </p:cNvPr>
          <p:cNvSpPr>
            <a:spLocks noGrp="1"/>
          </p:cNvSpPr>
          <p:nvPr>
            <p:ph type="sldNum" sz="quarter" idx="12"/>
          </p:nvPr>
        </p:nvSpPr>
        <p:spPr/>
        <p:txBody>
          <a:bodyPr/>
          <a:lstStyle/>
          <a:p>
            <a:fld id="{687CF552-9062-466F-B6AD-A65BF66503FC}" type="slidenum">
              <a:rPr lang="zh-CN" altLang="en-US" smtClean="0"/>
              <a:t>‹#›</a:t>
            </a:fld>
            <a:endParaRPr lang="zh-CN" altLang="en-US"/>
          </a:p>
        </p:txBody>
      </p:sp>
    </p:spTree>
    <p:extLst>
      <p:ext uri="{BB962C8B-B14F-4D97-AF65-F5344CB8AC3E}">
        <p14:creationId xmlns:p14="http://schemas.microsoft.com/office/powerpoint/2010/main" val="4343605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574734-A58F-85DF-9254-92D1C5CEF97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F866C3FF-BF3D-4B63-F635-0EFC5AF3257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a:extLst>
              <a:ext uri="{FF2B5EF4-FFF2-40B4-BE49-F238E27FC236}">
                <a16:creationId xmlns:a16="http://schemas.microsoft.com/office/drawing/2014/main" id="{9FF7DF0E-920B-E3E3-3DEF-9BF4A09C4B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C1E003C7-2BD8-5951-D6FD-1C4634BB4E87}"/>
              </a:ext>
            </a:extLst>
          </p:cNvPr>
          <p:cNvSpPr>
            <a:spLocks noGrp="1"/>
          </p:cNvSpPr>
          <p:nvPr>
            <p:ph type="dt" sz="half" idx="10"/>
          </p:nvPr>
        </p:nvSpPr>
        <p:spPr/>
        <p:txBody>
          <a:bodyPr/>
          <a:lstStyle/>
          <a:p>
            <a:fld id="{2E92DED3-7330-456C-8156-D883A6F0AC0C}" type="datetimeFigureOut">
              <a:rPr lang="zh-CN" altLang="en-US" smtClean="0"/>
              <a:t>2022/7/31</a:t>
            </a:fld>
            <a:endParaRPr lang="zh-CN" altLang="en-US"/>
          </a:p>
        </p:txBody>
      </p:sp>
      <p:sp>
        <p:nvSpPr>
          <p:cNvPr id="6" name="页脚占位符 5">
            <a:extLst>
              <a:ext uri="{FF2B5EF4-FFF2-40B4-BE49-F238E27FC236}">
                <a16:creationId xmlns:a16="http://schemas.microsoft.com/office/drawing/2014/main" id="{5EC7E35F-C113-5877-9FBF-0BD36D3EA75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20B2762-5F87-EEB2-15F3-D6B4FE10A00B}"/>
              </a:ext>
            </a:extLst>
          </p:cNvPr>
          <p:cNvSpPr>
            <a:spLocks noGrp="1"/>
          </p:cNvSpPr>
          <p:nvPr>
            <p:ph type="sldNum" sz="quarter" idx="12"/>
          </p:nvPr>
        </p:nvSpPr>
        <p:spPr/>
        <p:txBody>
          <a:bodyPr/>
          <a:lstStyle/>
          <a:p>
            <a:fld id="{687CF552-9062-466F-B6AD-A65BF66503FC}" type="slidenum">
              <a:rPr lang="zh-CN" altLang="en-US" smtClean="0"/>
              <a:t>‹#›</a:t>
            </a:fld>
            <a:endParaRPr lang="zh-CN" altLang="en-US"/>
          </a:p>
        </p:txBody>
      </p:sp>
    </p:spTree>
    <p:extLst>
      <p:ext uri="{BB962C8B-B14F-4D97-AF65-F5344CB8AC3E}">
        <p14:creationId xmlns:p14="http://schemas.microsoft.com/office/powerpoint/2010/main" val="9809694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DBC16E43-277B-C71A-5DA1-2A7B3621853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EB6B1008-8D71-5798-7E10-1D96678CF84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14B7EAA-034E-C284-91C7-38A8F4DA563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92DED3-7330-456C-8156-D883A6F0AC0C}" type="datetimeFigureOut">
              <a:rPr lang="zh-CN" altLang="en-US" smtClean="0"/>
              <a:t>2022/7/31</a:t>
            </a:fld>
            <a:endParaRPr lang="zh-CN" altLang="en-US"/>
          </a:p>
        </p:txBody>
      </p:sp>
      <p:sp>
        <p:nvSpPr>
          <p:cNvPr id="5" name="页脚占位符 4">
            <a:extLst>
              <a:ext uri="{FF2B5EF4-FFF2-40B4-BE49-F238E27FC236}">
                <a16:creationId xmlns:a16="http://schemas.microsoft.com/office/drawing/2014/main" id="{28469B5F-A3A4-3F26-4FB6-9EEEE42E1E0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F3F844C9-981D-5A3F-39BB-3E2BACADF42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7CF552-9062-466F-B6AD-A65BF66503FC}" type="slidenum">
              <a:rPr lang="zh-CN" altLang="en-US" smtClean="0"/>
              <a:t>‹#›</a:t>
            </a:fld>
            <a:endParaRPr lang="zh-CN" altLang="en-US"/>
          </a:p>
        </p:txBody>
      </p:sp>
    </p:spTree>
    <p:extLst>
      <p:ext uri="{BB962C8B-B14F-4D97-AF65-F5344CB8AC3E}">
        <p14:creationId xmlns:p14="http://schemas.microsoft.com/office/powerpoint/2010/main" val="13111909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7F9CCBA5-011C-7119-BDFC-E3AFBB6C8F13}"/>
              </a:ext>
            </a:extLst>
          </p:cNvPr>
          <p:cNvSpPr/>
          <p:nvPr/>
        </p:nvSpPr>
        <p:spPr>
          <a:xfrm>
            <a:off x="0" y="1699928"/>
            <a:ext cx="12192000" cy="2584993"/>
          </a:xfrm>
          <a:prstGeom prst="rect">
            <a:avLst/>
          </a:prstGeom>
          <a:solidFill>
            <a:srgbClr val="99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descr="图片包含 徽标&#10;&#10;描述已自动生成">
            <a:extLst>
              <a:ext uri="{FF2B5EF4-FFF2-40B4-BE49-F238E27FC236}">
                <a16:creationId xmlns:a16="http://schemas.microsoft.com/office/drawing/2014/main" id="{51BC3658-36F2-87FE-BE50-64C4CF710E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473" y="243663"/>
            <a:ext cx="2857500" cy="990600"/>
          </a:xfrm>
          <a:prstGeom prst="rect">
            <a:avLst/>
          </a:prstGeom>
        </p:spPr>
      </p:pic>
      <p:sp>
        <p:nvSpPr>
          <p:cNvPr id="9" name="文本框 8">
            <a:extLst>
              <a:ext uri="{FF2B5EF4-FFF2-40B4-BE49-F238E27FC236}">
                <a16:creationId xmlns:a16="http://schemas.microsoft.com/office/drawing/2014/main" id="{E79FD600-9B4A-BFCB-072E-2EBA61D0A53D}"/>
              </a:ext>
            </a:extLst>
          </p:cNvPr>
          <p:cNvSpPr txBox="1"/>
          <p:nvPr/>
        </p:nvSpPr>
        <p:spPr>
          <a:xfrm>
            <a:off x="0" y="2669258"/>
            <a:ext cx="12192000" cy="646331"/>
          </a:xfrm>
          <a:prstGeom prst="rect">
            <a:avLst/>
          </a:prstGeom>
          <a:noFill/>
        </p:spPr>
        <p:txBody>
          <a:bodyPr wrap="square" rtlCol="0">
            <a:spAutoFit/>
          </a:bodyPr>
          <a:lstStyle/>
          <a:p>
            <a:pPr algn="ctr"/>
            <a:r>
              <a:rPr lang="en-US" altLang="zh-CN" sz="3600" dirty="0">
                <a:solidFill>
                  <a:schemeClr val="bg1"/>
                </a:solidFill>
                <a:latin typeface="Times New Roman" panose="02020603050405020304" pitchFamily="18" charset="0"/>
                <a:cs typeface="Times New Roman" panose="02020603050405020304" pitchFamily="18" charset="0"/>
              </a:rPr>
              <a:t>Application of Machine Learning in Air Pollution Prediction</a:t>
            </a:r>
            <a:endParaRPr lang="zh-CN" altLang="en-US" sz="3600" dirty="0">
              <a:solidFill>
                <a:schemeClr val="bg1"/>
              </a:solidFill>
              <a:latin typeface="Times New Roman" panose="02020603050405020304" pitchFamily="18" charset="0"/>
              <a:cs typeface="Times New Roman" panose="02020603050405020304" pitchFamily="18" charset="0"/>
            </a:endParaRPr>
          </a:p>
        </p:txBody>
      </p:sp>
      <p:sp>
        <p:nvSpPr>
          <p:cNvPr id="10" name="文本框 9">
            <a:extLst>
              <a:ext uri="{FF2B5EF4-FFF2-40B4-BE49-F238E27FC236}">
                <a16:creationId xmlns:a16="http://schemas.microsoft.com/office/drawing/2014/main" id="{321C1D75-81CB-C2DA-42FE-4FC2359A1179}"/>
              </a:ext>
            </a:extLst>
          </p:cNvPr>
          <p:cNvSpPr txBox="1"/>
          <p:nvPr/>
        </p:nvSpPr>
        <p:spPr>
          <a:xfrm>
            <a:off x="2284228" y="4668974"/>
            <a:ext cx="7623544" cy="1421992"/>
          </a:xfrm>
          <a:prstGeom prst="rect">
            <a:avLst/>
          </a:prstGeom>
          <a:noFill/>
        </p:spPr>
        <p:txBody>
          <a:bodyPr wrap="square" rtlCol="0">
            <a:spAutoFit/>
          </a:bodyPr>
          <a:lstStyle/>
          <a:p>
            <a:pPr algn="ctr">
              <a:lnSpc>
                <a:spcPct val="150000"/>
              </a:lnSpc>
            </a:pPr>
            <a:r>
              <a:rPr lang="en-US" altLang="zh-CN" sz="2000" dirty="0">
                <a:latin typeface="Times New Roman" panose="02020603050405020304" pitchFamily="18" charset="0"/>
                <a:cs typeface="Times New Roman" panose="02020603050405020304" pitchFamily="18" charset="0"/>
              </a:rPr>
              <a:t>Chen ZhuoFan (P2100746)</a:t>
            </a:r>
          </a:p>
          <a:p>
            <a:pPr algn="ctr">
              <a:lnSpc>
                <a:spcPct val="150000"/>
              </a:lnSpc>
            </a:pPr>
            <a:r>
              <a:rPr lang="en-US" altLang="zh-CN" sz="2000" dirty="0">
                <a:latin typeface="Times New Roman" panose="02020603050405020304" pitchFamily="18" charset="0"/>
                <a:cs typeface="Times New Roman" panose="02020603050405020304" pitchFamily="18" charset="0"/>
              </a:rPr>
              <a:t>DAAA/FT/2A/04</a:t>
            </a:r>
          </a:p>
          <a:p>
            <a:pPr algn="ctr">
              <a:lnSpc>
                <a:spcPct val="150000"/>
              </a:lnSpc>
            </a:pPr>
            <a:r>
              <a:rPr lang="en-US" altLang="zh-CN" sz="2000" dirty="0">
                <a:latin typeface="Times New Roman" panose="02020603050405020304" pitchFamily="18" charset="0"/>
                <a:cs typeface="Times New Roman" panose="02020603050405020304" pitchFamily="18" charset="0"/>
              </a:rPr>
              <a:t>6 June 2022</a:t>
            </a:r>
            <a:endParaRPr lang="zh-CN"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103646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AD502BC3-51C6-FEE1-C515-52BAA8DB28B8}"/>
              </a:ext>
            </a:extLst>
          </p:cNvPr>
          <p:cNvSpPr/>
          <p:nvPr/>
        </p:nvSpPr>
        <p:spPr>
          <a:xfrm>
            <a:off x="329609" y="425302"/>
            <a:ext cx="11461898" cy="1446028"/>
          </a:xfrm>
          <a:prstGeom prst="rect">
            <a:avLst/>
          </a:prstGeom>
          <a:solidFill>
            <a:srgbClr val="99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descr="文本&#10;&#10;中度可信度描述已自动生成">
            <a:extLst>
              <a:ext uri="{FF2B5EF4-FFF2-40B4-BE49-F238E27FC236}">
                <a16:creationId xmlns:a16="http://schemas.microsoft.com/office/drawing/2014/main" id="{A587B94F-09B0-7D66-1A65-A5C2291685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60785" y="754025"/>
            <a:ext cx="2857500" cy="990600"/>
          </a:xfrm>
          <a:prstGeom prst="rect">
            <a:avLst/>
          </a:prstGeom>
        </p:spPr>
      </p:pic>
      <p:pic>
        <p:nvPicPr>
          <p:cNvPr id="12" name="图片 11" descr="文本, 徽标&#10;&#10;描述已自动生成">
            <a:extLst>
              <a:ext uri="{FF2B5EF4-FFF2-40B4-BE49-F238E27FC236}">
                <a16:creationId xmlns:a16="http://schemas.microsoft.com/office/drawing/2014/main" id="{F26A98A8-23AD-C38A-F942-518DE28EBAE0}"/>
              </a:ext>
            </a:extLst>
          </p:cNvPr>
          <p:cNvPicPr>
            <a:picLocks noChangeAspect="1"/>
          </p:cNvPicPr>
          <p:nvPr/>
        </p:nvPicPr>
        <p:blipFill rotWithShape="1">
          <a:blip r:embed="rId3">
            <a:extLst>
              <a:ext uri="{28A0092B-C50C-407E-A947-70E740481C1C}">
                <a14:useLocalDpi xmlns:a14="http://schemas.microsoft.com/office/drawing/2010/main" val="0"/>
              </a:ext>
            </a:extLst>
          </a:blip>
          <a:srcRect l="74892" b="-1570"/>
          <a:stretch/>
        </p:blipFill>
        <p:spPr>
          <a:xfrm>
            <a:off x="10887740" y="754025"/>
            <a:ext cx="730545" cy="1035826"/>
          </a:xfrm>
          <a:prstGeom prst="rect">
            <a:avLst/>
          </a:prstGeom>
        </p:spPr>
      </p:pic>
      <p:sp>
        <p:nvSpPr>
          <p:cNvPr id="14" name="标题 2">
            <a:extLst>
              <a:ext uri="{FF2B5EF4-FFF2-40B4-BE49-F238E27FC236}">
                <a16:creationId xmlns:a16="http://schemas.microsoft.com/office/drawing/2014/main" id="{68567A0F-6C18-8758-1896-0D2E81DE5023}"/>
              </a:ext>
            </a:extLst>
          </p:cNvPr>
          <p:cNvSpPr>
            <a:spLocks noGrp="1"/>
          </p:cNvSpPr>
          <p:nvPr>
            <p:ph type="title"/>
          </p:nvPr>
        </p:nvSpPr>
        <p:spPr>
          <a:xfrm>
            <a:off x="1009858" y="739171"/>
            <a:ext cx="7750927" cy="1015200"/>
          </a:xfrm>
        </p:spPr>
        <p:txBody>
          <a:bodyPr>
            <a:normAutofit/>
          </a:bodyPr>
          <a:lstStyle/>
          <a:p>
            <a:r>
              <a:rPr kumimoji="1" lang="en-US" altLang="zh-CN" sz="2800" dirty="0">
                <a:solidFill>
                  <a:schemeClr val="bg1"/>
                </a:solidFill>
                <a:latin typeface="Times New Roman" panose="02020603050405020304" pitchFamily="18" charset="0"/>
                <a:cs typeface="Times New Roman" panose="02020603050405020304" pitchFamily="18" charset="0"/>
              </a:rPr>
              <a:t>Evaluation Methodology</a:t>
            </a:r>
            <a:endParaRPr kumimoji="1" lang="zh-CN" altLang="en-US" sz="2800" dirty="0">
              <a:solidFill>
                <a:schemeClr val="bg1"/>
              </a:solidFill>
              <a:latin typeface="Times New Roman" panose="02020603050405020304" pitchFamily="18" charset="0"/>
              <a:cs typeface="Times New Roman" panose="02020603050405020304" pitchFamily="18" charset="0"/>
            </a:endParaRPr>
          </a:p>
        </p:txBody>
      </p:sp>
      <p:sp>
        <p:nvSpPr>
          <p:cNvPr id="3" name="文本框 2">
            <a:extLst>
              <a:ext uri="{FF2B5EF4-FFF2-40B4-BE49-F238E27FC236}">
                <a16:creationId xmlns:a16="http://schemas.microsoft.com/office/drawing/2014/main" id="{298027DF-1737-D6A2-AFCA-B70D2BDE2D14}"/>
              </a:ext>
            </a:extLst>
          </p:cNvPr>
          <p:cNvSpPr txBox="1"/>
          <p:nvPr/>
        </p:nvSpPr>
        <p:spPr>
          <a:xfrm>
            <a:off x="625400" y="2200053"/>
            <a:ext cx="10992885" cy="3693319"/>
          </a:xfrm>
          <a:prstGeom prst="rect">
            <a:avLst/>
          </a:prstGeom>
          <a:noFill/>
        </p:spPr>
        <p:txBody>
          <a:bodyPr wrap="square" rtlCol="0">
            <a:spAutoFit/>
          </a:bodyPr>
          <a:lstStyle/>
          <a:p>
            <a:pPr marL="285750" indent="-285750">
              <a:buFont typeface="Wingdings" panose="05000000000000000000" pitchFamily="2" charset="2"/>
              <a:buChar char="n"/>
            </a:pPr>
            <a:r>
              <a:rPr lang="en-US" altLang="zh-CN" dirty="0">
                <a:solidFill>
                  <a:srgbClr val="990000"/>
                </a:solidFill>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In this paper, we experimented 5 models. A naïve forecasting baseline classifier was also added to facilitate comparison and evaluation.</a:t>
            </a:r>
          </a:p>
          <a:p>
            <a:pPr marL="742950" lvl="1" indent="-285750">
              <a:buFont typeface="Wingdings" panose="05000000000000000000" pitchFamily="2" charset="2"/>
              <a:buChar char="n"/>
            </a:pPr>
            <a:r>
              <a:rPr lang="en-US" altLang="zh-CN" dirty="0">
                <a:solidFill>
                  <a:srgbClr val="990000"/>
                </a:solidFill>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Naïve Forecasting (NF)</a:t>
            </a:r>
          </a:p>
          <a:p>
            <a:pPr marL="742950" lvl="1" indent="-285750">
              <a:buFont typeface="Wingdings" panose="05000000000000000000" pitchFamily="2" charset="2"/>
              <a:buChar char="n"/>
            </a:pPr>
            <a:r>
              <a:rPr lang="en-US" altLang="zh-CN" dirty="0">
                <a:solidFill>
                  <a:srgbClr val="990000"/>
                </a:solidFill>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Exponential Smoothing (ES)</a:t>
            </a:r>
          </a:p>
          <a:p>
            <a:pPr marL="742950" lvl="1" indent="-285750">
              <a:buFont typeface="Wingdings" panose="05000000000000000000" pitchFamily="2" charset="2"/>
              <a:buChar char="n"/>
            </a:pPr>
            <a:r>
              <a:rPr lang="en-US" altLang="zh-CN" dirty="0">
                <a:solidFill>
                  <a:srgbClr val="990000"/>
                </a:solidFill>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Auto-Regressive Integrated Moving Average with </a:t>
            </a:r>
            <a:r>
              <a:rPr lang="en-US" altLang="zh-CN" dirty="0" err="1">
                <a:latin typeface="Times New Roman" panose="02020603050405020304" pitchFamily="18" charset="0"/>
                <a:cs typeface="Times New Roman" panose="02020603050405020304" pitchFamily="18" charset="0"/>
              </a:rPr>
              <a:t>eXogenous</a:t>
            </a:r>
            <a:r>
              <a:rPr lang="en-US" altLang="zh-CN" dirty="0">
                <a:latin typeface="Times New Roman" panose="02020603050405020304" pitchFamily="18" charset="0"/>
                <a:cs typeface="Times New Roman" panose="02020603050405020304" pitchFamily="18" charset="0"/>
              </a:rPr>
              <a:t> factors (ARIMAX)</a:t>
            </a:r>
          </a:p>
          <a:p>
            <a:pPr marL="742950" lvl="1" indent="-285750">
              <a:buFont typeface="Wingdings" panose="05000000000000000000" pitchFamily="2" charset="2"/>
              <a:buChar char="n"/>
            </a:pPr>
            <a:r>
              <a:rPr lang="en-US" altLang="zh-CN" dirty="0">
                <a:solidFill>
                  <a:srgbClr val="990000"/>
                </a:solidFill>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Seasonal Auto-Regressive Integrated Moving Average with </a:t>
            </a:r>
            <a:r>
              <a:rPr lang="en-US" altLang="zh-CN" dirty="0" err="1">
                <a:latin typeface="Times New Roman" panose="02020603050405020304" pitchFamily="18" charset="0"/>
                <a:cs typeface="Times New Roman" panose="02020603050405020304" pitchFamily="18" charset="0"/>
              </a:rPr>
              <a:t>eXogenous</a:t>
            </a:r>
            <a:r>
              <a:rPr lang="en-US" altLang="zh-CN" dirty="0">
                <a:latin typeface="Times New Roman" panose="02020603050405020304" pitchFamily="18" charset="0"/>
                <a:cs typeface="Times New Roman" panose="02020603050405020304" pitchFamily="18" charset="0"/>
              </a:rPr>
              <a:t> factors (SARIMAX)</a:t>
            </a:r>
          </a:p>
          <a:p>
            <a:pPr marL="742950" lvl="1" indent="-285750">
              <a:buFont typeface="Wingdings" panose="05000000000000000000" pitchFamily="2" charset="2"/>
              <a:buChar char="n"/>
            </a:pPr>
            <a:r>
              <a:rPr lang="en-US" altLang="zh-CN" dirty="0">
                <a:solidFill>
                  <a:srgbClr val="990000"/>
                </a:solidFill>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Dynamic Factors (DF)</a:t>
            </a:r>
          </a:p>
          <a:p>
            <a:pPr marL="742950" lvl="1" indent="-285750">
              <a:buFont typeface="Wingdings" panose="05000000000000000000" pitchFamily="2" charset="2"/>
              <a:buChar char="n"/>
            </a:pPr>
            <a:r>
              <a:rPr lang="en-US" altLang="zh-CN" dirty="0">
                <a:solidFill>
                  <a:srgbClr val="990000"/>
                </a:solidFill>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Vector</a:t>
            </a:r>
            <a:r>
              <a:rPr lang="en-US" altLang="zh-CN" dirty="0">
                <a:solidFill>
                  <a:srgbClr val="990000"/>
                </a:solidFill>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Auto-Regressive Moving Average with </a:t>
            </a:r>
            <a:r>
              <a:rPr lang="en-US" altLang="zh-CN" dirty="0" err="1">
                <a:latin typeface="Times New Roman" panose="02020603050405020304" pitchFamily="18" charset="0"/>
                <a:cs typeface="Times New Roman" panose="02020603050405020304" pitchFamily="18" charset="0"/>
              </a:rPr>
              <a:t>eXogenous</a:t>
            </a:r>
            <a:r>
              <a:rPr lang="en-US" altLang="zh-CN" dirty="0">
                <a:latin typeface="Times New Roman" panose="02020603050405020304" pitchFamily="18" charset="0"/>
                <a:cs typeface="Times New Roman" panose="02020603050405020304" pitchFamily="18" charset="0"/>
              </a:rPr>
              <a:t> factors (VARMAX)</a:t>
            </a:r>
          </a:p>
          <a:p>
            <a:pPr lvl="1"/>
            <a:endParaRPr lang="en-US" altLang="zh-C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n"/>
            </a:pPr>
            <a:r>
              <a:rPr lang="en-US" altLang="zh-CN" dirty="0">
                <a:solidFill>
                  <a:srgbClr val="990000"/>
                </a:solidFill>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In the experiment, the root mean square error (RMSE) is our main scoring metric </a:t>
            </a:r>
          </a:p>
          <a:p>
            <a:pPr marL="285750" indent="-285750">
              <a:buFont typeface="Wingdings" panose="05000000000000000000" pitchFamily="2" charset="2"/>
              <a:buChar char="n"/>
            </a:pPr>
            <a:r>
              <a:rPr lang="en-US" altLang="zh-CN" dirty="0">
                <a:solidFill>
                  <a:srgbClr val="990000"/>
                </a:solidFill>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The corrected Akaike information criterion(AICC) and Bayesian information criterion(BIC) will serve as sub-metric in the evaluation.</a:t>
            </a:r>
          </a:p>
          <a:p>
            <a:pPr marL="285750" indent="-285750">
              <a:buFont typeface="Wingdings" panose="05000000000000000000" pitchFamily="2" charset="2"/>
              <a:buChar char="n"/>
            </a:pPr>
            <a:r>
              <a:rPr lang="en-US" altLang="zh-CN" dirty="0">
                <a:solidFill>
                  <a:srgbClr val="990000"/>
                </a:solidFill>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5-fold time series cross validation will be used together with the information criteria to further evaluate the model.</a:t>
            </a:r>
          </a:p>
        </p:txBody>
      </p:sp>
    </p:spTree>
    <p:extLst>
      <p:ext uri="{BB962C8B-B14F-4D97-AF65-F5344CB8AC3E}">
        <p14:creationId xmlns:p14="http://schemas.microsoft.com/office/powerpoint/2010/main" val="18681393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AD502BC3-51C6-FEE1-C515-52BAA8DB28B8}"/>
              </a:ext>
            </a:extLst>
          </p:cNvPr>
          <p:cNvSpPr/>
          <p:nvPr/>
        </p:nvSpPr>
        <p:spPr>
          <a:xfrm>
            <a:off x="329609" y="425302"/>
            <a:ext cx="11461898" cy="1446028"/>
          </a:xfrm>
          <a:prstGeom prst="rect">
            <a:avLst/>
          </a:prstGeom>
          <a:solidFill>
            <a:srgbClr val="99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descr="文本&#10;&#10;中度可信度描述已自动生成">
            <a:extLst>
              <a:ext uri="{FF2B5EF4-FFF2-40B4-BE49-F238E27FC236}">
                <a16:creationId xmlns:a16="http://schemas.microsoft.com/office/drawing/2014/main" id="{A587B94F-09B0-7D66-1A65-A5C2291685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60785" y="754025"/>
            <a:ext cx="2857500" cy="990600"/>
          </a:xfrm>
          <a:prstGeom prst="rect">
            <a:avLst/>
          </a:prstGeom>
        </p:spPr>
      </p:pic>
      <p:pic>
        <p:nvPicPr>
          <p:cNvPr id="12" name="图片 11" descr="文本, 徽标&#10;&#10;描述已自动生成">
            <a:extLst>
              <a:ext uri="{FF2B5EF4-FFF2-40B4-BE49-F238E27FC236}">
                <a16:creationId xmlns:a16="http://schemas.microsoft.com/office/drawing/2014/main" id="{F26A98A8-23AD-C38A-F942-518DE28EBAE0}"/>
              </a:ext>
            </a:extLst>
          </p:cNvPr>
          <p:cNvPicPr>
            <a:picLocks noChangeAspect="1"/>
          </p:cNvPicPr>
          <p:nvPr/>
        </p:nvPicPr>
        <p:blipFill rotWithShape="1">
          <a:blip r:embed="rId3">
            <a:extLst>
              <a:ext uri="{28A0092B-C50C-407E-A947-70E740481C1C}">
                <a14:useLocalDpi xmlns:a14="http://schemas.microsoft.com/office/drawing/2010/main" val="0"/>
              </a:ext>
            </a:extLst>
          </a:blip>
          <a:srcRect l="74892" b="-1570"/>
          <a:stretch/>
        </p:blipFill>
        <p:spPr>
          <a:xfrm>
            <a:off x="10887740" y="754025"/>
            <a:ext cx="730545" cy="1035826"/>
          </a:xfrm>
          <a:prstGeom prst="rect">
            <a:avLst/>
          </a:prstGeom>
        </p:spPr>
      </p:pic>
      <p:sp>
        <p:nvSpPr>
          <p:cNvPr id="14" name="标题 2">
            <a:extLst>
              <a:ext uri="{FF2B5EF4-FFF2-40B4-BE49-F238E27FC236}">
                <a16:creationId xmlns:a16="http://schemas.microsoft.com/office/drawing/2014/main" id="{68567A0F-6C18-8758-1896-0D2E81DE5023}"/>
              </a:ext>
            </a:extLst>
          </p:cNvPr>
          <p:cNvSpPr>
            <a:spLocks noGrp="1"/>
          </p:cNvSpPr>
          <p:nvPr>
            <p:ph type="title"/>
          </p:nvPr>
        </p:nvSpPr>
        <p:spPr>
          <a:xfrm>
            <a:off x="1009858" y="739171"/>
            <a:ext cx="7750927" cy="1015200"/>
          </a:xfrm>
        </p:spPr>
        <p:txBody>
          <a:bodyPr>
            <a:normAutofit/>
          </a:bodyPr>
          <a:lstStyle/>
          <a:p>
            <a:r>
              <a:rPr kumimoji="1" lang="en-US" altLang="zh-CN" sz="2800" dirty="0">
                <a:solidFill>
                  <a:schemeClr val="bg1"/>
                </a:solidFill>
                <a:latin typeface="Times New Roman" panose="02020603050405020304" pitchFamily="18" charset="0"/>
                <a:cs typeface="Times New Roman" panose="02020603050405020304" pitchFamily="18" charset="0"/>
              </a:rPr>
              <a:t>Optimization</a:t>
            </a:r>
            <a:endParaRPr kumimoji="1" lang="zh-CN" altLang="en-US" sz="2800" dirty="0">
              <a:solidFill>
                <a:schemeClr val="bg1"/>
              </a:solidFill>
              <a:latin typeface="Times New Roman" panose="02020603050405020304" pitchFamily="18" charset="0"/>
              <a:cs typeface="Times New Roman" panose="02020603050405020304" pitchFamily="18" charset="0"/>
            </a:endParaRPr>
          </a:p>
        </p:txBody>
      </p:sp>
      <p:sp>
        <p:nvSpPr>
          <p:cNvPr id="2" name="文本框 1">
            <a:extLst>
              <a:ext uri="{FF2B5EF4-FFF2-40B4-BE49-F238E27FC236}">
                <a16:creationId xmlns:a16="http://schemas.microsoft.com/office/drawing/2014/main" id="{2BFB3A06-DA79-E34C-BB2F-F505CF313A75}"/>
              </a:ext>
            </a:extLst>
          </p:cNvPr>
          <p:cNvSpPr txBox="1"/>
          <p:nvPr/>
        </p:nvSpPr>
        <p:spPr>
          <a:xfrm>
            <a:off x="625400" y="2200053"/>
            <a:ext cx="3634366" cy="1938992"/>
          </a:xfrm>
          <a:prstGeom prst="rect">
            <a:avLst/>
          </a:prstGeom>
          <a:noFill/>
        </p:spPr>
        <p:txBody>
          <a:bodyPr wrap="square" rtlCol="0">
            <a:spAutoFit/>
          </a:bodyPr>
          <a:lstStyle/>
          <a:p>
            <a:r>
              <a:rPr lang="en-US" altLang="zh-CN" sz="2400" dirty="0">
                <a:solidFill>
                  <a:srgbClr val="990000"/>
                </a:solidFill>
                <a:latin typeface="Times New Roman" panose="02020603050405020304" pitchFamily="18" charset="0"/>
                <a:cs typeface="Times New Roman" panose="02020603050405020304" pitchFamily="18" charset="0"/>
              </a:rPr>
              <a:t>Grid Search CV</a:t>
            </a:r>
          </a:p>
          <a:p>
            <a:endParaRPr lang="en-US" altLang="zh-CN" sz="2400" dirty="0">
              <a:solidFill>
                <a:srgbClr val="990000"/>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n"/>
            </a:pPr>
            <a:r>
              <a:rPr lang="en-US" altLang="zh-CN" dirty="0">
                <a:solidFill>
                  <a:srgbClr val="990000"/>
                </a:solidFill>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In the experiment, Grid Search CV was created and used in selection of the order and seasonal order*.</a:t>
            </a:r>
            <a:endParaRPr lang="zh-CN" altLang="en-US" dirty="0">
              <a:latin typeface="Times New Roman" panose="02020603050405020304" pitchFamily="18" charset="0"/>
              <a:cs typeface="Times New Roman" panose="02020603050405020304" pitchFamily="18" charset="0"/>
            </a:endParaRPr>
          </a:p>
        </p:txBody>
      </p:sp>
      <p:sp>
        <p:nvSpPr>
          <p:cNvPr id="5" name="文本框 4">
            <a:extLst>
              <a:ext uri="{FF2B5EF4-FFF2-40B4-BE49-F238E27FC236}">
                <a16:creationId xmlns:a16="http://schemas.microsoft.com/office/drawing/2014/main" id="{C7E23D32-33B9-A936-2294-8E676D5D592C}"/>
              </a:ext>
            </a:extLst>
          </p:cNvPr>
          <p:cNvSpPr txBox="1"/>
          <p:nvPr/>
        </p:nvSpPr>
        <p:spPr>
          <a:xfrm>
            <a:off x="4309435" y="2203316"/>
            <a:ext cx="3804593" cy="1661993"/>
          </a:xfrm>
          <a:prstGeom prst="rect">
            <a:avLst/>
          </a:prstGeom>
          <a:noFill/>
        </p:spPr>
        <p:txBody>
          <a:bodyPr wrap="square" rtlCol="0">
            <a:spAutoFit/>
          </a:bodyPr>
          <a:lstStyle/>
          <a:p>
            <a:r>
              <a:rPr lang="en-US" altLang="zh-CN" sz="2400" dirty="0">
                <a:solidFill>
                  <a:srgbClr val="990000"/>
                </a:solidFill>
                <a:latin typeface="Times New Roman" panose="02020603050405020304" pitchFamily="18" charset="0"/>
                <a:cs typeface="Times New Roman" panose="02020603050405020304" pitchFamily="18" charset="0"/>
              </a:rPr>
              <a:t>Auto Correlation Plot</a:t>
            </a:r>
          </a:p>
          <a:p>
            <a:endParaRPr lang="en-US" altLang="zh-CN" sz="2400" dirty="0">
              <a:solidFill>
                <a:srgbClr val="990000"/>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n"/>
            </a:pPr>
            <a:r>
              <a:rPr lang="en-US" altLang="zh-CN" dirty="0">
                <a:solidFill>
                  <a:srgbClr val="990000"/>
                </a:solidFill>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The ACF and PACF plot was used together to better evaluate the order and the seasonal order.</a:t>
            </a:r>
            <a:endParaRPr lang="zh-CN" altLang="en-US" dirty="0">
              <a:latin typeface="Times New Roman" panose="02020603050405020304" pitchFamily="18" charset="0"/>
              <a:cs typeface="Times New Roman" panose="02020603050405020304" pitchFamily="18" charset="0"/>
            </a:endParaRPr>
          </a:p>
        </p:txBody>
      </p:sp>
      <p:sp>
        <p:nvSpPr>
          <p:cNvPr id="3" name="文本框 2">
            <a:extLst>
              <a:ext uri="{FF2B5EF4-FFF2-40B4-BE49-F238E27FC236}">
                <a16:creationId xmlns:a16="http://schemas.microsoft.com/office/drawing/2014/main" id="{C80A3414-A3ED-099B-25A0-8E00B1C3B500}"/>
              </a:ext>
            </a:extLst>
          </p:cNvPr>
          <p:cNvSpPr txBox="1"/>
          <p:nvPr/>
        </p:nvSpPr>
        <p:spPr>
          <a:xfrm>
            <a:off x="10619678" y="6574093"/>
            <a:ext cx="3144644" cy="215444"/>
          </a:xfrm>
          <a:prstGeom prst="rect">
            <a:avLst/>
          </a:prstGeom>
          <a:noFill/>
        </p:spPr>
        <p:txBody>
          <a:bodyPr wrap="square" rtlCol="0">
            <a:spAutoFit/>
          </a:bodyPr>
          <a:lstStyle/>
          <a:p>
            <a:r>
              <a:rPr kumimoji="1" lang="en-US" altLang="zh-CN" sz="800" dirty="0">
                <a:latin typeface="Times New Roman" panose="02020603050405020304" pitchFamily="18" charset="0"/>
                <a:cs typeface="Times New Roman" panose="02020603050405020304" pitchFamily="18" charset="0"/>
              </a:rPr>
              <a:t>* When applicable</a:t>
            </a:r>
            <a:endParaRPr kumimoji="1" lang="zh-CN" altLang="en-US" sz="800" dirty="0">
              <a:latin typeface="Times New Roman" panose="02020603050405020304" pitchFamily="18" charset="0"/>
              <a:cs typeface="Times New Roman" panose="02020603050405020304" pitchFamily="18" charset="0"/>
            </a:endParaRPr>
          </a:p>
        </p:txBody>
      </p:sp>
      <p:sp>
        <p:nvSpPr>
          <p:cNvPr id="9" name="文本框 8">
            <a:extLst>
              <a:ext uri="{FF2B5EF4-FFF2-40B4-BE49-F238E27FC236}">
                <a16:creationId xmlns:a16="http://schemas.microsoft.com/office/drawing/2014/main" id="{EFD14951-6E40-8CCB-6AAC-B3726CB5F816}"/>
              </a:ext>
            </a:extLst>
          </p:cNvPr>
          <p:cNvSpPr txBox="1"/>
          <p:nvPr/>
        </p:nvSpPr>
        <p:spPr>
          <a:xfrm>
            <a:off x="8163698" y="2200053"/>
            <a:ext cx="3804593" cy="1661993"/>
          </a:xfrm>
          <a:prstGeom prst="rect">
            <a:avLst/>
          </a:prstGeom>
          <a:noFill/>
        </p:spPr>
        <p:txBody>
          <a:bodyPr wrap="square" rtlCol="0">
            <a:spAutoFit/>
          </a:bodyPr>
          <a:lstStyle/>
          <a:p>
            <a:r>
              <a:rPr lang="en-US" altLang="zh-CN" sz="2400" dirty="0">
                <a:solidFill>
                  <a:srgbClr val="990000"/>
                </a:solidFill>
                <a:latin typeface="Times New Roman" panose="02020603050405020304" pitchFamily="18" charset="0"/>
                <a:cs typeface="Times New Roman" panose="02020603050405020304" pitchFamily="18" charset="0"/>
              </a:rPr>
              <a:t>Diagnosis and Residual Plot</a:t>
            </a:r>
          </a:p>
          <a:p>
            <a:endParaRPr lang="en-US" altLang="zh-CN" sz="2400" dirty="0">
              <a:solidFill>
                <a:srgbClr val="990000"/>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n"/>
            </a:pPr>
            <a:r>
              <a:rPr lang="en-US" altLang="zh-CN" dirty="0">
                <a:solidFill>
                  <a:srgbClr val="990000"/>
                </a:solidFill>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The diagnosis and residual plot is applied to further access the performance of model.</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101740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AD502BC3-51C6-FEE1-C515-52BAA8DB28B8}"/>
              </a:ext>
            </a:extLst>
          </p:cNvPr>
          <p:cNvSpPr/>
          <p:nvPr/>
        </p:nvSpPr>
        <p:spPr>
          <a:xfrm>
            <a:off x="329609" y="425302"/>
            <a:ext cx="11461898" cy="1446028"/>
          </a:xfrm>
          <a:prstGeom prst="rect">
            <a:avLst/>
          </a:prstGeom>
          <a:solidFill>
            <a:srgbClr val="99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descr="文本&#10;&#10;中度可信度描述已自动生成">
            <a:extLst>
              <a:ext uri="{FF2B5EF4-FFF2-40B4-BE49-F238E27FC236}">
                <a16:creationId xmlns:a16="http://schemas.microsoft.com/office/drawing/2014/main" id="{A587B94F-09B0-7D66-1A65-A5C2291685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60785" y="754025"/>
            <a:ext cx="2857500" cy="990600"/>
          </a:xfrm>
          <a:prstGeom prst="rect">
            <a:avLst/>
          </a:prstGeom>
        </p:spPr>
      </p:pic>
      <p:pic>
        <p:nvPicPr>
          <p:cNvPr id="12" name="图片 11" descr="文本, 徽标&#10;&#10;描述已自动生成">
            <a:extLst>
              <a:ext uri="{FF2B5EF4-FFF2-40B4-BE49-F238E27FC236}">
                <a16:creationId xmlns:a16="http://schemas.microsoft.com/office/drawing/2014/main" id="{F26A98A8-23AD-C38A-F942-518DE28EBAE0}"/>
              </a:ext>
            </a:extLst>
          </p:cNvPr>
          <p:cNvPicPr>
            <a:picLocks noChangeAspect="1"/>
          </p:cNvPicPr>
          <p:nvPr/>
        </p:nvPicPr>
        <p:blipFill rotWithShape="1">
          <a:blip r:embed="rId3">
            <a:extLst>
              <a:ext uri="{28A0092B-C50C-407E-A947-70E740481C1C}">
                <a14:useLocalDpi xmlns:a14="http://schemas.microsoft.com/office/drawing/2010/main" val="0"/>
              </a:ext>
            </a:extLst>
          </a:blip>
          <a:srcRect l="74892" b="-1570"/>
          <a:stretch/>
        </p:blipFill>
        <p:spPr>
          <a:xfrm>
            <a:off x="10887740" y="754025"/>
            <a:ext cx="730545" cy="1035826"/>
          </a:xfrm>
          <a:prstGeom prst="rect">
            <a:avLst/>
          </a:prstGeom>
        </p:spPr>
      </p:pic>
      <p:sp>
        <p:nvSpPr>
          <p:cNvPr id="14" name="标题 2">
            <a:extLst>
              <a:ext uri="{FF2B5EF4-FFF2-40B4-BE49-F238E27FC236}">
                <a16:creationId xmlns:a16="http://schemas.microsoft.com/office/drawing/2014/main" id="{68567A0F-6C18-8758-1896-0D2E81DE5023}"/>
              </a:ext>
            </a:extLst>
          </p:cNvPr>
          <p:cNvSpPr>
            <a:spLocks noGrp="1"/>
          </p:cNvSpPr>
          <p:nvPr>
            <p:ph type="title"/>
          </p:nvPr>
        </p:nvSpPr>
        <p:spPr>
          <a:xfrm>
            <a:off x="1009858" y="739171"/>
            <a:ext cx="7750927" cy="1015200"/>
          </a:xfrm>
        </p:spPr>
        <p:txBody>
          <a:bodyPr>
            <a:normAutofit/>
          </a:bodyPr>
          <a:lstStyle/>
          <a:p>
            <a:r>
              <a:rPr kumimoji="1" lang="en-US" altLang="zh-CN" sz="2800" dirty="0">
                <a:solidFill>
                  <a:schemeClr val="bg1"/>
                </a:solidFill>
                <a:latin typeface="Times New Roman" panose="02020603050405020304" pitchFamily="18" charset="0"/>
                <a:cs typeface="Times New Roman" panose="02020603050405020304" pitchFamily="18" charset="0"/>
              </a:rPr>
              <a:t>Results and Discussion</a:t>
            </a:r>
            <a:endParaRPr kumimoji="1" lang="zh-CN" altLang="en-US" sz="2800" dirty="0">
              <a:solidFill>
                <a:schemeClr val="bg1"/>
              </a:solidFill>
              <a:latin typeface="Times New Roman" panose="02020603050405020304" pitchFamily="18" charset="0"/>
              <a:cs typeface="Times New Roman" panose="02020603050405020304" pitchFamily="18" charset="0"/>
            </a:endParaRPr>
          </a:p>
        </p:txBody>
      </p:sp>
      <p:sp>
        <p:nvSpPr>
          <p:cNvPr id="3" name="文本框 2">
            <a:extLst>
              <a:ext uri="{FF2B5EF4-FFF2-40B4-BE49-F238E27FC236}">
                <a16:creationId xmlns:a16="http://schemas.microsoft.com/office/drawing/2014/main" id="{298027DF-1737-D6A2-AFCA-B70D2BDE2D14}"/>
              </a:ext>
            </a:extLst>
          </p:cNvPr>
          <p:cNvSpPr txBox="1"/>
          <p:nvPr/>
        </p:nvSpPr>
        <p:spPr>
          <a:xfrm>
            <a:off x="625400" y="2064875"/>
            <a:ext cx="10992885" cy="646331"/>
          </a:xfrm>
          <a:prstGeom prst="rect">
            <a:avLst/>
          </a:prstGeom>
          <a:noFill/>
        </p:spPr>
        <p:txBody>
          <a:bodyPr wrap="square" rtlCol="0">
            <a:spAutoFit/>
          </a:bodyPr>
          <a:lstStyle/>
          <a:p>
            <a:pPr marL="285750" indent="-285750">
              <a:buFont typeface="Wingdings" panose="05000000000000000000" pitchFamily="2" charset="2"/>
              <a:buChar char="n"/>
            </a:pPr>
            <a:r>
              <a:rPr lang="en-US" altLang="zh-CN" dirty="0">
                <a:solidFill>
                  <a:srgbClr val="990000"/>
                </a:solidFill>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The table below shows the performance of all model used in experiment.</a:t>
            </a:r>
          </a:p>
          <a:p>
            <a:endParaRPr lang="en-US" altLang="zh-CN" dirty="0">
              <a:latin typeface="Times New Roman" panose="02020603050405020304" pitchFamily="18" charset="0"/>
              <a:cs typeface="Times New Roman" panose="02020603050405020304" pitchFamily="18" charset="0"/>
            </a:endParaRPr>
          </a:p>
        </p:txBody>
      </p:sp>
      <p:graphicFrame>
        <p:nvGraphicFramePr>
          <p:cNvPr id="5" name="表格 4">
            <a:extLst>
              <a:ext uri="{FF2B5EF4-FFF2-40B4-BE49-F238E27FC236}">
                <a16:creationId xmlns:a16="http://schemas.microsoft.com/office/drawing/2014/main" id="{4EF1E6FB-BDA8-BA56-477E-0CEB9BBA5F56}"/>
              </a:ext>
            </a:extLst>
          </p:cNvPr>
          <p:cNvGraphicFramePr>
            <a:graphicFrameLocks noGrp="1"/>
          </p:cNvGraphicFramePr>
          <p:nvPr>
            <p:extLst>
              <p:ext uri="{D42A27DB-BD31-4B8C-83A1-F6EECF244321}">
                <p14:modId xmlns:p14="http://schemas.microsoft.com/office/powerpoint/2010/main" val="526074831"/>
              </p:ext>
            </p:extLst>
          </p:nvPr>
        </p:nvGraphicFramePr>
        <p:xfrm>
          <a:off x="2263516" y="2534447"/>
          <a:ext cx="8034729" cy="4321539"/>
        </p:xfrm>
        <a:graphic>
          <a:graphicData uri="http://schemas.openxmlformats.org/drawingml/2006/table">
            <a:tbl>
              <a:tblPr firstRow="1" firstCol="1" bandRow="1">
                <a:tableStyleId>{5C22544A-7EE6-4342-B048-85BDC9FD1C3A}</a:tableStyleId>
              </a:tblPr>
              <a:tblGrid>
                <a:gridCol w="1586498">
                  <a:extLst>
                    <a:ext uri="{9D8B030D-6E8A-4147-A177-3AD203B41FA5}">
                      <a16:colId xmlns:a16="http://schemas.microsoft.com/office/drawing/2014/main" val="2699494922"/>
                    </a:ext>
                  </a:extLst>
                </a:gridCol>
                <a:gridCol w="1164450">
                  <a:extLst>
                    <a:ext uri="{9D8B030D-6E8A-4147-A177-3AD203B41FA5}">
                      <a16:colId xmlns:a16="http://schemas.microsoft.com/office/drawing/2014/main" val="135808137"/>
                    </a:ext>
                  </a:extLst>
                </a:gridCol>
                <a:gridCol w="1322008">
                  <a:extLst>
                    <a:ext uri="{9D8B030D-6E8A-4147-A177-3AD203B41FA5}">
                      <a16:colId xmlns:a16="http://schemas.microsoft.com/office/drawing/2014/main" val="4215376168"/>
                    </a:ext>
                  </a:extLst>
                </a:gridCol>
                <a:gridCol w="1320591">
                  <a:extLst>
                    <a:ext uri="{9D8B030D-6E8A-4147-A177-3AD203B41FA5}">
                      <a16:colId xmlns:a16="http://schemas.microsoft.com/office/drawing/2014/main" val="655099576"/>
                    </a:ext>
                  </a:extLst>
                </a:gridCol>
                <a:gridCol w="1320591">
                  <a:extLst>
                    <a:ext uri="{9D8B030D-6E8A-4147-A177-3AD203B41FA5}">
                      <a16:colId xmlns:a16="http://schemas.microsoft.com/office/drawing/2014/main" val="79462999"/>
                    </a:ext>
                  </a:extLst>
                </a:gridCol>
                <a:gridCol w="1320591">
                  <a:extLst>
                    <a:ext uri="{9D8B030D-6E8A-4147-A177-3AD203B41FA5}">
                      <a16:colId xmlns:a16="http://schemas.microsoft.com/office/drawing/2014/main" val="2931504425"/>
                    </a:ext>
                  </a:extLst>
                </a:gridCol>
              </a:tblGrid>
              <a:tr h="160057">
                <a:tc gridSpan="4">
                  <a:txBody>
                    <a:bodyPr/>
                    <a:lstStyle/>
                    <a:p>
                      <a:pPr algn="l"/>
                      <a:r>
                        <a:rPr lang="en-US" sz="1000" dirty="0">
                          <a:effectLst/>
                          <a:latin typeface="Times New Roman" panose="02020603050405020304" pitchFamily="18" charset="0"/>
                          <a:cs typeface="Times New Roman" panose="02020603050405020304" pitchFamily="18" charset="0"/>
                        </a:rPr>
                        <a:t>Experiment Result</a:t>
                      </a:r>
                      <a:endParaRPr lang="zh-CN" sz="10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algn="l"/>
                      <a:endParaRPr lang="zh-CN" sz="10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l"/>
                      <a:endParaRPr lang="zh-CN" sz="10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487992471"/>
                  </a:ext>
                </a:extLst>
              </a:tr>
              <a:tr h="160057">
                <a:tc rowSpan="2">
                  <a:txBody>
                    <a:bodyPr/>
                    <a:lstStyle/>
                    <a:p>
                      <a:pPr algn="l"/>
                      <a:r>
                        <a:rPr lang="en-US" sz="1000" dirty="0">
                          <a:solidFill>
                            <a:schemeClr val="bg1"/>
                          </a:solidFill>
                          <a:effectLst/>
                          <a:latin typeface="Times New Roman" panose="02020603050405020304" pitchFamily="18" charset="0"/>
                          <a:cs typeface="Times New Roman" panose="02020603050405020304" pitchFamily="18" charset="0"/>
                        </a:rPr>
                        <a:t>Name</a:t>
                      </a:r>
                      <a:endParaRPr lang="zh-CN" sz="1000" dirty="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rowSpan="2">
                  <a:txBody>
                    <a:bodyPr/>
                    <a:lstStyle/>
                    <a:p>
                      <a:pPr algn="l"/>
                      <a:r>
                        <a:rPr lang="en-US" altLang="zh-CN" sz="1000" dirty="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Gas</a:t>
                      </a:r>
                      <a:endParaRPr lang="zh-CN" sz="1000" dirty="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solidFill>
                      <a:schemeClr val="accent1"/>
                    </a:solidFill>
                  </a:tcPr>
                </a:tc>
                <a:tc>
                  <a:txBody>
                    <a:bodyPr/>
                    <a:lstStyle/>
                    <a:p>
                      <a:pPr algn="l"/>
                      <a:r>
                        <a:rPr lang="en-US" sz="1000" dirty="0">
                          <a:effectLst/>
                          <a:latin typeface="Times New Roman" panose="02020603050405020304" pitchFamily="18" charset="0"/>
                          <a:cs typeface="Times New Roman" panose="02020603050405020304" pitchFamily="18" charset="0"/>
                        </a:rPr>
                        <a:t>Training</a:t>
                      </a:r>
                      <a:endParaRPr lang="zh-CN" sz="10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l"/>
                      <a:r>
                        <a:rPr lang="en-US" sz="1000" dirty="0">
                          <a:effectLst/>
                          <a:latin typeface="Times New Roman" panose="02020603050405020304" pitchFamily="18" charset="0"/>
                          <a:cs typeface="Times New Roman" panose="02020603050405020304" pitchFamily="18" charset="0"/>
                        </a:rPr>
                        <a:t>CV</a:t>
                      </a:r>
                      <a:endParaRPr lang="zh-CN" sz="10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rowSpan="2">
                  <a:txBody>
                    <a:bodyPr/>
                    <a:lstStyle/>
                    <a:p>
                      <a:pPr algn="l"/>
                      <a:r>
                        <a:rPr lang="en-US" altLang="zh-CN" sz="1000" dirty="0">
                          <a:effectLst/>
                          <a:latin typeface="Times New Roman" panose="02020603050405020304" pitchFamily="18" charset="0"/>
                          <a:ea typeface="宋体" panose="02010600030101010101" pitchFamily="2" charset="-122"/>
                          <a:cs typeface="Times New Roman" panose="02020603050405020304" pitchFamily="18" charset="0"/>
                        </a:rPr>
                        <a:t>AICC</a:t>
                      </a:r>
                      <a:endParaRPr lang="zh-CN" sz="10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rowSpan="2">
                  <a:txBody>
                    <a:bodyPr/>
                    <a:lstStyle/>
                    <a:p>
                      <a:pPr algn="l"/>
                      <a:r>
                        <a:rPr lang="en-US" altLang="zh-CN" sz="1000" dirty="0">
                          <a:effectLst/>
                          <a:latin typeface="Times New Roman" panose="02020603050405020304" pitchFamily="18" charset="0"/>
                          <a:ea typeface="宋体" panose="02010600030101010101" pitchFamily="2" charset="-122"/>
                          <a:cs typeface="Times New Roman" panose="02020603050405020304" pitchFamily="18" charset="0"/>
                        </a:rPr>
                        <a:t>BIC</a:t>
                      </a:r>
                      <a:endParaRPr lang="zh-CN" sz="10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326391228"/>
                  </a:ext>
                </a:extLst>
              </a:tr>
              <a:tr h="160057">
                <a:tc vMerge="1">
                  <a:txBody>
                    <a:bodyPr/>
                    <a:lstStyle/>
                    <a:p>
                      <a:endParaRPr lang="zh-CN" altLang="en-US"/>
                    </a:p>
                  </a:txBody>
                  <a:tcPr/>
                </a:tc>
                <a:tc vMerge="1">
                  <a:txBody>
                    <a:bodyPr/>
                    <a:lstStyle/>
                    <a:p>
                      <a:endParaRPr lang="zh-CN" altLang="en-US"/>
                    </a:p>
                  </a:txBody>
                  <a:tcPr/>
                </a:tc>
                <a:tc>
                  <a:txBody>
                    <a:bodyPr/>
                    <a:lstStyle/>
                    <a:p>
                      <a:pPr algn="l"/>
                      <a:r>
                        <a:rPr lang="en-US" altLang="zh-CN" sz="1000" dirty="0">
                          <a:effectLst/>
                          <a:latin typeface="Times New Roman" panose="02020603050405020304" pitchFamily="18" charset="0"/>
                          <a:ea typeface="宋体" panose="02010600030101010101" pitchFamily="2" charset="-122"/>
                          <a:cs typeface="Times New Roman" panose="02020603050405020304" pitchFamily="18" charset="0"/>
                        </a:rPr>
                        <a:t>RMSE</a:t>
                      </a:r>
                      <a:endParaRPr lang="zh-CN" sz="10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l"/>
                      <a:r>
                        <a:rPr lang="en-US" sz="1000" dirty="0">
                          <a:effectLst/>
                          <a:latin typeface="Times New Roman" panose="02020603050405020304" pitchFamily="18" charset="0"/>
                          <a:cs typeface="Times New Roman" panose="02020603050405020304" pitchFamily="18" charset="0"/>
                        </a:rPr>
                        <a:t>RMSE</a:t>
                      </a:r>
                      <a:endParaRPr lang="zh-CN" sz="10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vMerge="1">
                  <a:txBody>
                    <a:bodyPr/>
                    <a:lstStyle/>
                    <a:p>
                      <a:pPr algn="l"/>
                      <a:endParaRPr lang="zh-CN" sz="18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vMerge="1">
                  <a:txBody>
                    <a:bodyPr/>
                    <a:lstStyle/>
                    <a:p>
                      <a:pPr algn="l"/>
                      <a:endParaRPr lang="zh-CN" sz="18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923386882"/>
                  </a:ext>
                </a:extLst>
              </a:tr>
              <a:tr h="160057">
                <a:tc rowSpan="4">
                  <a:txBody>
                    <a:bodyPr/>
                    <a:lstStyle/>
                    <a:p>
                      <a:pPr algn="l"/>
                      <a:r>
                        <a:rPr lang="en-US" altLang="zh-CN" sz="1000" dirty="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NF</a:t>
                      </a:r>
                      <a:endParaRPr lang="zh-CN" sz="1000" dirty="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l"/>
                      <a:r>
                        <a:rPr lang="en-US" altLang="zh-CN" sz="1000" dirty="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CO</a:t>
                      </a:r>
                      <a:endParaRPr lang="zh-CN" sz="1000" dirty="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solidFill>
                      <a:schemeClr val="accent1"/>
                    </a:solidFill>
                  </a:tcPr>
                </a:tc>
                <a:tc>
                  <a:txBody>
                    <a:bodyPr/>
                    <a:lstStyle/>
                    <a:p>
                      <a:pPr algn="l"/>
                      <a:r>
                        <a:rPr lang="en-US" altLang="zh-CN" sz="1000" dirty="0">
                          <a:effectLst/>
                          <a:latin typeface="Times New Roman" panose="02020603050405020304" pitchFamily="18" charset="0"/>
                          <a:ea typeface="宋体" panose="02010600030101010101" pitchFamily="2" charset="-122"/>
                          <a:cs typeface="Times New Roman" panose="02020603050405020304" pitchFamily="18" charset="0"/>
                        </a:rPr>
                        <a:t>0</a:t>
                      </a:r>
                      <a:endParaRPr lang="zh-CN" sz="10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l"/>
                      <a:r>
                        <a:rPr lang="en-US" altLang="zh-CN" sz="1000" dirty="0">
                          <a:effectLst/>
                          <a:latin typeface="Times New Roman" panose="02020603050405020304" pitchFamily="18" charset="0"/>
                          <a:ea typeface="宋体" panose="02010600030101010101" pitchFamily="2" charset="-122"/>
                          <a:cs typeface="Times New Roman" panose="02020603050405020304" pitchFamily="18" charset="0"/>
                        </a:rPr>
                        <a:t>289.48803</a:t>
                      </a:r>
                      <a:endParaRPr lang="zh-CN" sz="10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rowSpan="4">
                  <a:txBody>
                    <a:bodyPr/>
                    <a:lstStyle/>
                    <a:p>
                      <a:pPr algn="l"/>
                      <a:r>
                        <a:rPr lang="en-US" altLang="zh-CN" sz="1000" dirty="0">
                          <a:effectLst/>
                          <a:latin typeface="Times New Roman" panose="02020603050405020304" pitchFamily="18" charset="0"/>
                          <a:ea typeface="宋体" panose="02010600030101010101" pitchFamily="2" charset="-122"/>
                          <a:cs typeface="Times New Roman" panose="02020603050405020304" pitchFamily="18" charset="0"/>
                        </a:rPr>
                        <a:t>NA</a:t>
                      </a:r>
                      <a:endParaRPr lang="zh-CN" sz="10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rowSpan="4">
                  <a:txBody>
                    <a:bodyPr/>
                    <a:lstStyle/>
                    <a:p>
                      <a:pPr algn="l"/>
                      <a:r>
                        <a:rPr lang="en-US" altLang="zh-CN" sz="1000" dirty="0">
                          <a:effectLst/>
                          <a:latin typeface="Times New Roman" panose="02020603050405020304" pitchFamily="18" charset="0"/>
                          <a:ea typeface="宋体" panose="02010600030101010101" pitchFamily="2" charset="-122"/>
                          <a:cs typeface="Times New Roman" panose="02020603050405020304" pitchFamily="18" charset="0"/>
                        </a:rPr>
                        <a:t>NA</a:t>
                      </a:r>
                      <a:endParaRPr lang="zh-CN" sz="10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408321406"/>
                  </a:ext>
                </a:extLst>
              </a:tr>
              <a:tr h="160057">
                <a:tc vMerge="1">
                  <a:txBody>
                    <a:bodyPr/>
                    <a:lstStyle/>
                    <a:p>
                      <a:pPr algn="l"/>
                      <a:endParaRPr lang="zh-CN" sz="18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l"/>
                      <a:r>
                        <a:rPr lang="en-US" altLang="zh-CN" sz="1000" dirty="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NO2</a:t>
                      </a:r>
                      <a:endParaRPr lang="zh-CN" sz="1000" dirty="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solidFill>
                      <a:schemeClr val="accent1"/>
                    </a:solidFill>
                  </a:tcPr>
                </a:tc>
                <a:tc>
                  <a:txBody>
                    <a:bodyPr/>
                    <a:lstStyle/>
                    <a:p>
                      <a:pPr algn="l"/>
                      <a:r>
                        <a:rPr lang="en-US" altLang="zh-CN" sz="1000" dirty="0">
                          <a:effectLst/>
                          <a:latin typeface="Times New Roman" panose="02020603050405020304" pitchFamily="18" charset="0"/>
                          <a:ea typeface="宋体" panose="02010600030101010101" pitchFamily="2" charset="-122"/>
                          <a:cs typeface="Times New Roman" panose="02020603050405020304" pitchFamily="18" charset="0"/>
                        </a:rPr>
                        <a:t>0</a:t>
                      </a:r>
                      <a:endParaRPr lang="zh-CN" sz="10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l"/>
                      <a:r>
                        <a:rPr lang="en-US" altLang="zh-CN" sz="1000" dirty="0">
                          <a:effectLst/>
                          <a:latin typeface="Times New Roman" panose="02020603050405020304" pitchFamily="18" charset="0"/>
                          <a:ea typeface="宋体" panose="02010600030101010101" pitchFamily="2" charset="-122"/>
                          <a:cs typeface="Times New Roman" panose="02020603050405020304" pitchFamily="18" charset="0"/>
                        </a:rPr>
                        <a:t>280.85473</a:t>
                      </a:r>
                      <a:endParaRPr lang="zh-CN" sz="10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vMerge="1">
                  <a:txBody>
                    <a:bodyPr/>
                    <a:lstStyle/>
                    <a:p>
                      <a:pPr algn="l"/>
                      <a:endParaRPr lang="zh-CN" sz="10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vMerge="1">
                  <a:txBody>
                    <a:bodyPr/>
                    <a:lstStyle/>
                    <a:p>
                      <a:pPr algn="l"/>
                      <a:endParaRPr lang="zh-CN" sz="10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958878828"/>
                  </a:ext>
                </a:extLst>
              </a:tr>
              <a:tr h="160057">
                <a:tc vMerge="1">
                  <a:txBody>
                    <a:bodyPr/>
                    <a:lstStyle/>
                    <a:p>
                      <a:pPr algn="l"/>
                      <a:endParaRPr lang="zh-CN" sz="18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l"/>
                      <a:r>
                        <a:rPr lang="en-US" altLang="zh-CN" sz="1000" dirty="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O3</a:t>
                      </a:r>
                      <a:endParaRPr lang="zh-CN" sz="1000" dirty="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solidFill>
                      <a:schemeClr val="accent1"/>
                    </a:solidFill>
                  </a:tcPr>
                </a:tc>
                <a:tc>
                  <a:txBody>
                    <a:bodyPr/>
                    <a:lstStyle/>
                    <a:p>
                      <a:pPr algn="l"/>
                      <a:r>
                        <a:rPr lang="en-US" altLang="zh-CN" sz="1000" dirty="0">
                          <a:effectLst/>
                          <a:latin typeface="Times New Roman" panose="02020603050405020304" pitchFamily="18" charset="0"/>
                          <a:ea typeface="宋体" panose="02010600030101010101" pitchFamily="2" charset="-122"/>
                          <a:cs typeface="Times New Roman" panose="02020603050405020304" pitchFamily="18" charset="0"/>
                        </a:rPr>
                        <a:t>0</a:t>
                      </a:r>
                      <a:endParaRPr lang="zh-CN" sz="10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l"/>
                      <a:r>
                        <a:rPr lang="en-US" altLang="zh-CN" sz="1000" dirty="0">
                          <a:effectLst/>
                          <a:latin typeface="Times New Roman" panose="02020603050405020304" pitchFamily="18" charset="0"/>
                          <a:ea typeface="宋体" panose="02010600030101010101" pitchFamily="2" charset="-122"/>
                          <a:cs typeface="Times New Roman" panose="02020603050405020304" pitchFamily="18" charset="0"/>
                        </a:rPr>
                        <a:t>352.41701</a:t>
                      </a:r>
                      <a:endParaRPr lang="zh-CN" sz="10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vMerge="1">
                  <a:txBody>
                    <a:bodyPr/>
                    <a:lstStyle/>
                    <a:p>
                      <a:pPr algn="l"/>
                      <a:endParaRPr lang="zh-CN" sz="10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vMerge="1">
                  <a:txBody>
                    <a:bodyPr/>
                    <a:lstStyle/>
                    <a:p>
                      <a:pPr algn="l"/>
                      <a:endParaRPr lang="zh-CN" sz="10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824009575"/>
                  </a:ext>
                </a:extLst>
              </a:tr>
              <a:tr h="160057">
                <a:tc vMerge="1">
                  <a:txBody>
                    <a:bodyPr/>
                    <a:lstStyle/>
                    <a:p>
                      <a:pPr algn="l"/>
                      <a:endParaRPr lang="zh-CN" sz="18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l"/>
                      <a:r>
                        <a:rPr lang="en-US" altLang="zh-CN" sz="1000" dirty="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HC</a:t>
                      </a:r>
                      <a:endParaRPr lang="zh-CN" sz="1000" dirty="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solidFill>
                      <a:schemeClr val="accent1"/>
                    </a:solidFill>
                  </a:tcPr>
                </a:tc>
                <a:tc>
                  <a:txBody>
                    <a:bodyPr/>
                    <a:lstStyle/>
                    <a:p>
                      <a:pPr algn="l"/>
                      <a:r>
                        <a:rPr lang="en-US" altLang="zh-CN" sz="1000" dirty="0">
                          <a:effectLst/>
                          <a:latin typeface="Times New Roman" panose="02020603050405020304" pitchFamily="18" charset="0"/>
                          <a:ea typeface="宋体" panose="02010600030101010101" pitchFamily="2" charset="-122"/>
                          <a:cs typeface="Times New Roman" panose="02020603050405020304" pitchFamily="18" charset="0"/>
                        </a:rPr>
                        <a:t>0</a:t>
                      </a:r>
                      <a:endParaRPr lang="zh-CN" sz="10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l"/>
                      <a:r>
                        <a:rPr lang="en-US" altLang="zh-CN" sz="1000" dirty="0">
                          <a:effectLst/>
                          <a:latin typeface="Times New Roman" panose="02020603050405020304" pitchFamily="18" charset="0"/>
                          <a:ea typeface="宋体" panose="02010600030101010101" pitchFamily="2" charset="-122"/>
                          <a:cs typeface="Times New Roman" panose="02020603050405020304" pitchFamily="18" charset="0"/>
                        </a:rPr>
                        <a:t>252.85296</a:t>
                      </a:r>
                      <a:endParaRPr lang="zh-CN" sz="10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vMerge="1">
                  <a:txBody>
                    <a:bodyPr/>
                    <a:lstStyle/>
                    <a:p>
                      <a:pPr algn="l"/>
                      <a:endParaRPr lang="zh-CN" sz="10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vMerge="1">
                  <a:txBody>
                    <a:bodyPr/>
                    <a:lstStyle/>
                    <a:p>
                      <a:pPr algn="l"/>
                      <a:endParaRPr lang="zh-CN" sz="10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319834682"/>
                  </a:ext>
                </a:extLst>
              </a:tr>
              <a:tr h="160057">
                <a:tc rowSpan="4">
                  <a:txBody>
                    <a:bodyPr/>
                    <a:lstStyle/>
                    <a:p>
                      <a:pPr algn="l"/>
                      <a:r>
                        <a:rPr lang="en-US" altLang="zh-CN" sz="1000" dirty="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ES</a:t>
                      </a:r>
                      <a:endParaRPr lang="zh-CN" sz="1000" dirty="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l"/>
                      <a:r>
                        <a:rPr lang="en-US" altLang="zh-CN" sz="1000" dirty="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CO</a:t>
                      </a:r>
                      <a:endParaRPr lang="zh-CN" sz="1000" dirty="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solidFill>
                      <a:schemeClr val="accent1"/>
                    </a:solidFill>
                  </a:tcPr>
                </a:tc>
                <a:tc>
                  <a:txBody>
                    <a:bodyPr/>
                    <a:lstStyle/>
                    <a:p>
                      <a:pPr algn="l"/>
                      <a:r>
                        <a:rPr lang="en-US" altLang="zh-CN" sz="1000" dirty="0">
                          <a:effectLst/>
                          <a:latin typeface="Times New Roman" panose="02020603050405020304" pitchFamily="18" charset="0"/>
                          <a:ea typeface="宋体" panose="02010600030101010101" pitchFamily="2" charset="-122"/>
                          <a:cs typeface="Times New Roman" panose="02020603050405020304" pitchFamily="18" charset="0"/>
                        </a:rPr>
                        <a:t>160.04575</a:t>
                      </a:r>
                      <a:endParaRPr lang="zh-CN" sz="10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l"/>
                      <a:r>
                        <a:rPr lang="en-US" altLang="zh-CN" sz="1000" dirty="0">
                          <a:effectLst/>
                          <a:latin typeface="Times New Roman" panose="02020603050405020304" pitchFamily="18" charset="0"/>
                          <a:ea typeface="宋体" panose="02010600030101010101" pitchFamily="2" charset="-122"/>
                          <a:cs typeface="Times New Roman" panose="02020603050405020304" pitchFamily="18" charset="0"/>
                        </a:rPr>
                        <a:t>201.99180</a:t>
                      </a:r>
                      <a:endParaRPr lang="zh-CN" sz="10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l"/>
                      <a:r>
                        <a:rPr lang="en-US" altLang="zh-CN" sz="1000" dirty="0">
                          <a:effectLst/>
                          <a:latin typeface="Times New Roman" panose="02020603050405020304" pitchFamily="18" charset="0"/>
                          <a:ea typeface="宋体" panose="02010600030101010101" pitchFamily="2" charset="-122"/>
                          <a:cs typeface="Times New Roman" panose="02020603050405020304" pitchFamily="18" charset="0"/>
                        </a:rPr>
                        <a:t>2782.30348</a:t>
                      </a:r>
                      <a:endParaRPr lang="zh-CN" sz="10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l"/>
                      <a:r>
                        <a:rPr lang="en-US" altLang="zh-CN" sz="1000" dirty="0">
                          <a:effectLst/>
                          <a:latin typeface="Times New Roman" panose="02020603050405020304" pitchFamily="18" charset="0"/>
                          <a:ea typeface="宋体" panose="02010600030101010101" pitchFamily="2" charset="-122"/>
                          <a:cs typeface="Times New Roman" panose="02020603050405020304" pitchFamily="18" charset="0"/>
                        </a:rPr>
                        <a:t>2813.81400</a:t>
                      </a:r>
                      <a:endParaRPr lang="zh-CN" sz="10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598797888"/>
                  </a:ext>
                </a:extLst>
              </a:tr>
              <a:tr h="160057">
                <a:tc vMerge="1">
                  <a:txBody>
                    <a:bodyPr/>
                    <a:lstStyle/>
                    <a:p>
                      <a:pPr algn="l"/>
                      <a:endParaRPr lang="zh-CN" sz="12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l"/>
                      <a:r>
                        <a:rPr lang="en-US" altLang="zh-CN" sz="1000" dirty="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NO2</a:t>
                      </a:r>
                      <a:endParaRPr lang="zh-CN" sz="1000" dirty="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solidFill>
                      <a:schemeClr val="accent1"/>
                    </a:solidFill>
                  </a:tcPr>
                </a:tc>
                <a:tc>
                  <a:txBody>
                    <a:bodyPr/>
                    <a:lstStyle/>
                    <a:p>
                      <a:pPr algn="l"/>
                      <a:r>
                        <a:rPr lang="en-US" altLang="zh-CN" sz="1000" dirty="0">
                          <a:effectLst/>
                          <a:latin typeface="Times New Roman" panose="02020603050405020304" pitchFamily="18" charset="0"/>
                          <a:ea typeface="宋体" panose="02010600030101010101" pitchFamily="2" charset="-122"/>
                          <a:cs typeface="Times New Roman" panose="02020603050405020304" pitchFamily="18" charset="0"/>
                        </a:rPr>
                        <a:t>152.00947</a:t>
                      </a:r>
                      <a:endParaRPr lang="zh-CN" sz="10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l"/>
                      <a:r>
                        <a:rPr lang="en-US" altLang="zh-CN" sz="1000" dirty="0">
                          <a:effectLst/>
                          <a:latin typeface="Times New Roman" panose="02020603050405020304" pitchFamily="18" charset="0"/>
                          <a:ea typeface="宋体" panose="02010600030101010101" pitchFamily="2" charset="-122"/>
                          <a:cs typeface="Times New Roman" panose="02020603050405020304" pitchFamily="18" charset="0"/>
                        </a:rPr>
                        <a:t>182.55447</a:t>
                      </a:r>
                      <a:endParaRPr lang="zh-CN" sz="10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l"/>
                      <a:r>
                        <a:rPr lang="en-US" altLang="zh-CN" sz="1000" dirty="0">
                          <a:effectLst/>
                          <a:latin typeface="Times New Roman" panose="02020603050405020304" pitchFamily="18" charset="0"/>
                          <a:ea typeface="宋体" panose="02010600030101010101" pitchFamily="2" charset="-122"/>
                          <a:cs typeface="Times New Roman" panose="02020603050405020304" pitchFamily="18" charset="0"/>
                        </a:rPr>
                        <a:t>2770.39539</a:t>
                      </a:r>
                      <a:endParaRPr lang="zh-CN" sz="10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l"/>
                      <a:r>
                        <a:rPr lang="en-US" altLang="zh-CN" sz="1000" dirty="0">
                          <a:effectLst/>
                          <a:latin typeface="Times New Roman" panose="02020603050405020304" pitchFamily="18" charset="0"/>
                          <a:ea typeface="宋体" panose="02010600030101010101" pitchFamily="2" charset="-122"/>
                          <a:cs typeface="Times New Roman" panose="02020603050405020304" pitchFamily="18" charset="0"/>
                        </a:rPr>
                        <a:t>2801.90590</a:t>
                      </a:r>
                      <a:endParaRPr lang="zh-CN" sz="10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781212862"/>
                  </a:ext>
                </a:extLst>
              </a:tr>
              <a:tr h="160057">
                <a:tc vMerge="1">
                  <a:txBody>
                    <a:bodyPr/>
                    <a:lstStyle/>
                    <a:p>
                      <a:pPr algn="l"/>
                      <a:endParaRPr lang="zh-CN" sz="12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l"/>
                      <a:r>
                        <a:rPr lang="en-US" altLang="zh-CN" sz="1000" dirty="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O3</a:t>
                      </a:r>
                      <a:endParaRPr lang="zh-CN" sz="1000" dirty="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solidFill>
                      <a:schemeClr val="accent1"/>
                    </a:solidFill>
                  </a:tcPr>
                </a:tc>
                <a:tc>
                  <a:txBody>
                    <a:bodyPr/>
                    <a:lstStyle/>
                    <a:p>
                      <a:pPr algn="l"/>
                      <a:r>
                        <a:rPr lang="en-US" altLang="zh-CN" sz="1000" dirty="0">
                          <a:effectLst/>
                          <a:latin typeface="Times New Roman" panose="02020603050405020304" pitchFamily="18" charset="0"/>
                          <a:ea typeface="宋体" panose="02010600030101010101" pitchFamily="2" charset="-122"/>
                          <a:cs typeface="Times New Roman" panose="02020603050405020304" pitchFamily="18" charset="0"/>
                        </a:rPr>
                        <a:t>181.81021</a:t>
                      </a:r>
                      <a:endParaRPr lang="zh-CN" sz="10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l"/>
                      <a:r>
                        <a:rPr lang="en-US" altLang="zh-CN" sz="1000" dirty="0">
                          <a:effectLst/>
                          <a:latin typeface="Times New Roman" panose="02020603050405020304" pitchFamily="18" charset="0"/>
                          <a:ea typeface="宋体" panose="02010600030101010101" pitchFamily="2" charset="-122"/>
                          <a:cs typeface="Times New Roman" panose="02020603050405020304" pitchFamily="18" charset="0"/>
                        </a:rPr>
                        <a:t>270.03746</a:t>
                      </a:r>
                      <a:endParaRPr lang="zh-CN" sz="10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l"/>
                      <a:r>
                        <a:rPr lang="en-US" altLang="zh-CN" sz="1000" dirty="0">
                          <a:effectLst/>
                          <a:latin typeface="Times New Roman" panose="02020603050405020304" pitchFamily="18" charset="0"/>
                          <a:ea typeface="宋体" panose="02010600030101010101" pitchFamily="2" charset="-122"/>
                          <a:cs typeface="Times New Roman" panose="02020603050405020304" pitchFamily="18" charset="0"/>
                        </a:rPr>
                        <a:t>2853.54569</a:t>
                      </a:r>
                      <a:endParaRPr lang="zh-CN" sz="10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l"/>
                      <a:r>
                        <a:rPr lang="en-US" altLang="zh-CN" sz="1000" dirty="0">
                          <a:effectLst/>
                          <a:latin typeface="Times New Roman" panose="02020603050405020304" pitchFamily="18" charset="0"/>
                          <a:ea typeface="宋体" panose="02010600030101010101" pitchFamily="2" charset="-122"/>
                          <a:cs typeface="Times New Roman" panose="02020603050405020304" pitchFamily="18" charset="0"/>
                        </a:rPr>
                        <a:t>2885.05621</a:t>
                      </a:r>
                      <a:endParaRPr lang="zh-CN" sz="10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316676424"/>
                  </a:ext>
                </a:extLst>
              </a:tr>
              <a:tr h="160057">
                <a:tc vMerge="1">
                  <a:txBody>
                    <a:bodyPr/>
                    <a:lstStyle/>
                    <a:p>
                      <a:pPr algn="l"/>
                      <a:endParaRPr lang="zh-CN" sz="12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l"/>
                      <a:r>
                        <a:rPr lang="en-US" altLang="zh-CN" sz="1000" dirty="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HC</a:t>
                      </a:r>
                      <a:endParaRPr lang="zh-CN" sz="1000" dirty="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solidFill>
                      <a:schemeClr val="accent1"/>
                    </a:solidFill>
                  </a:tcPr>
                </a:tc>
                <a:tc>
                  <a:txBody>
                    <a:bodyPr/>
                    <a:lstStyle/>
                    <a:p>
                      <a:pPr algn="l"/>
                      <a:r>
                        <a:rPr lang="en-US" altLang="zh-CN" sz="1000" dirty="0">
                          <a:effectLst/>
                          <a:latin typeface="Times New Roman" panose="02020603050405020304" pitchFamily="18" charset="0"/>
                          <a:ea typeface="宋体" panose="02010600030101010101" pitchFamily="2" charset="-122"/>
                          <a:cs typeface="Times New Roman" panose="02020603050405020304" pitchFamily="18" charset="0"/>
                        </a:rPr>
                        <a:t>142.44258</a:t>
                      </a:r>
                      <a:endParaRPr lang="zh-CN" sz="10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l"/>
                      <a:r>
                        <a:rPr lang="en-US" altLang="zh-CN" sz="1000" dirty="0">
                          <a:effectLst/>
                          <a:latin typeface="Times New Roman" panose="02020603050405020304" pitchFamily="18" charset="0"/>
                          <a:ea typeface="宋体" panose="02010600030101010101" pitchFamily="2" charset="-122"/>
                          <a:cs typeface="Times New Roman" panose="02020603050405020304" pitchFamily="18" charset="0"/>
                        </a:rPr>
                        <a:t>183.38840</a:t>
                      </a:r>
                      <a:endParaRPr lang="zh-CN" sz="10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l"/>
                      <a:r>
                        <a:rPr lang="en-US" altLang="zh-CN" sz="1000" dirty="0">
                          <a:effectLst/>
                          <a:latin typeface="Times New Roman" panose="02020603050405020304" pitchFamily="18" charset="0"/>
                          <a:ea typeface="宋体" panose="02010600030101010101" pitchFamily="2" charset="-122"/>
                          <a:cs typeface="Times New Roman" panose="02020603050405020304" pitchFamily="18" charset="0"/>
                        </a:rPr>
                        <a:t>2734.16357</a:t>
                      </a:r>
                      <a:endParaRPr lang="zh-CN" sz="10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l"/>
                      <a:r>
                        <a:rPr lang="en-US" altLang="zh-CN" sz="1000" dirty="0">
                          <a:effectLst/>
                          <a:latin typeface="Times New Roman" panose="02020603050405020304" pitchFamily="18" charset="0"/>
                          <a:ea typeface="宋体" panose="02010600030101010101" pitchFamily="2" charset="-122"/>
                          <a:cs typeface="Times New Roman" panose="02020603050405020304" pitchFamily="18" charset="0"/>
                        </a:rPr>
                        <a:t>2765.67409</a:t>
                      </a:r>
                      <a:endParaRPr lang="zh-CN" sz="10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091429684"/>
                  </a:ext>
                </a:extLst>
              </a:tr>
              <a:tr h="160057">
                <a:tc rowSpan="4">
                  <a:txBody>
                    <a:bodyPr/>
                    <a:lstStyle/>
                    <a:p>
                      <a:pPr algn="l"/>
                      <a:r>
                        <a:rPr lang="en-US" altLang="zh-CN" sz="1000" dirty="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ARIMAX</a:t>
                      </a:r>
                      <a:endParaRPr lang="zh-CN" sz="1000" dirty="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l"/>
                      <a:r>
                        <a:rPr lang="en-US" altLang="zh-CN" sz="1000" dirty="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CO</a:t>
                      </a:r>
                      <a:endParaRPr lang="zh-CN" sz="1000" dirty="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solidFill>
                      <a:schemeClr val="accent1"/>
                    </a:solidFill>
                  </a:tcPr>
                </a:tc>
                <a:tc>
                  <a:txBody>
                    <a:bodyPr/>
                    <a:lstStyle/>
                    <a:p>
                      <a:pPr algn="l"/>
                      <a:r>
                        <a:rPr lang="en-US" altLang="zh-CN" sz="1000" dirty="0">
                          <a:effectLst/>
                          <a:latin typeface="Times New Roman" panose="02020603050405020304" pitchFamily="18" charset="0"/>
                          <a:ea typeface="宋体" panose="02010600030101010101" pitchFamily="2" charset="-122"/>
                          <a:cs typeface="Times New Roman" panose="02020603050405020304" pitchFamily="18" charset="0"/>
                        </a:rPr>
                        <a:t>66.46117</a:t>
                      </a:r>
                      <a:endParaRPr lang="zh-CN" sz="10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l"/>
                      <a:r>
                        <a:rPr lang="en-US" altLang="zh-CN" sz="1000" dirty="0">
                          <a:effectLst/>
                          <a:latin typeface="Times New Roman" panose="02020603050405020304" pitchFamily="18" charset="0"/>
                          <a:ea typeface="宋体" panose="02010600030101010101" pitchFamily="2" charset="-122"/>
                          <a:cs typeface="Times New Roman" panose="02020603050405020304" pitchFamily="18" charset="0"/>
                        </a:rPr>
                        <a:t>123.25631</a:t>
                      </a:r>
                      <a:endParaRPr lang="zh-CN" sz="10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l"/>
                      <a:r>
                        <a:rPr lang="en-US" altLang="zh-CN" sz="1000" dirty="0">
                          <a:effectLst/>
                          <a:latin typeface="Times New Roman" panose="02020603050405020304" pitchFamily="18" charset="0"/>
                          <a:ea typeface="宋体" panose="02010600030101010101" pitchFamily="2" charset="-122"/>
                          <a:cs typeface="Times New Roman" panose="02020603050405020304" pitchFamily="18" charset="0"/>
                        </a:rPr>
                        <a:t>3114.19139</a:t>
                      </a:r>
                      <a:endParaRPr lang="zh-CN" sz="10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l"/>
                      <a:r>
                        <a:rPr lang="en-US" altLang="zh-CN" sz="1000" dirty="0">
                          <a:effectLst/>
                          <a:latin typeface="Times New Roman" panose="02020603050405020304" pitchFamily="18" charset="0"/>
                          <a:ea typeface="宋体" panose="02010600030101010101" pitchFamily="2" charset="-122"/>
                          <a:cs typeface="Times New Roman" panose="02020603050405020304" pitchFamily="18" charset="0"/>
                        </a:rPr>
                        <a:t>3139.06223</a:t>
                      </a:r>
                      <a:endParaRPr lang="zh-CN" sz="10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535324219"/>
                  </a:ext>
                </a:extLst>
              </a:tr>
              <a:tr h="160057">
                <a:tc vMerge="1">
                  <a:txBody>
                    <a:bodyPr/>
                    <a:lstStyle/>
                    <a:p>
                      <a:pPr algn="l"/>
                      <a:endParaRPr lang="zh-CN" sz="12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l"/>
                      <a:r>
                        <a:rPr lang="en-US" altLang="zh-CN" sz="1000" dirty="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NO2</a:t>
                      </a:r>
                      <a:endParaRPr lang="zh-CN" sz="1000" dirty="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solidFill>
                      <a:schemeClr val="accent1"/>
                    </a:solidFill>
                  </a:tcPr>
                </a:tc>
                <a:tc>
                  <a:txBody>
                    <a:bodyPr/>
                    <a:lstStyle/>
                    <a:p>
                      <a:pPr algn="l"/>
                      <a:r>
                        <a:rPr lang="en-US" altLang="zh-CN" sz="1000" dirty="0">
                          <a:effectLst/>
                          <a:latin typeface="Times New Roman" panose="02020603050405020304" pitchFamily="18" charset="0"/>
                          <a:ea typeface="宋体" panose="02010600030101010101" pitchFamily="2" charset="-122"/>
                          <a:cs typeface="Times New Roman" panose="02020603050405020304" pitchFamily="18" charset="0"/>
                        </a:rPr>
                        <a:t>88.35335</a:t>
                      </a:r>
                      <a:endParaRPr lang="zh-CN" sz="10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l"/>
                      <a:r>
                        <a:rPr lang="en-US" altLang="zh-CN" sz="1000" dirty="0">
                          <a:effectLst/>
                          <a:latin typeface="Times New Roman" panose="02020603050405020304" pitchFamily="18" charset="0"/>
                          <a:ea typeface="宋体" panose="02010600030101010101" pitchFamily="2" charset="-122"/>
                          <a:cs typeface="Times New Roman" panose="02020603050405020304" pitchFamily="18" charset="0"/>
                        </a:rPr>
                        <a:t>148.04473</a:t>
                      </a:r>
                      <a:endParaRPr lang="zh-CN" sz="10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l"/>
                      <a:r>
                        <a:rPr lang="en-US" altLang="zh-CN" sz="1000" dirty="0">
                          <a:effectLst/>
                          <a:latin typeface="Times New Roman" panose="02020603050405020304" pitchFamily="18" charset="0"/>
                          <a:ea typeface="宋体" panose="02010600030101010101" pitchFamily="2" charset="-122"/>
                          <a:cs typeface="Times New Roman" panose="02020603050405020304" pitchFamily="18" charset="0"/>
                        </a:rPr>
                        <a:t>3341.68995</a:t>
                      </a:r>
                      <a:endParaRPr lang="zh-CN" sz="10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l"/>
                      <a:r>
                        <a:rPr lang="en-US" altLang="zh-CN" sz="1000" dirty="0">
                          <a:effectLst/>
                          <a:latin typeface="Times New Roman" panose="02020603050405020304" pitchFamily="18" charset="0"/>
                          <a:ea typeface="宋体" panose="02010600030101010101" pitchFamily="2" charset="-122"/>
                          <a:cs typeface="Times New Roman" panose="02020603050405020304" pitchFamily="18" charset="0"/>
                        </a:rPr>
                        <a:t>3370.05157</a:t>
                      </a:r>
                      <a:endParaRPr lang="zh-CN" sz="10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260746441"/>
                  </a:ext>
                </a:extLst>
              </a:tr>
              <a:tr h="160057">
                <a:tc vMerge="1">
                  <a:txBody>
                    <a:bodyPr/>
                    <a:lstStyle/>
                    <a:p>
                      <a:pPr algn="l"/>
                      <a:endParaRPr lang="zh-CN" sz="12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l"/>
                      <a:r>
                        <a:rPr lang="en-US" altLang="zh-CN" sz="1000" dirty="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O3</a:t>
                      </a:r>
                      <a:endParaRPr lang="zh-CN" sz="1000" dirty="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solidFill>
                      <a:schemeClr val="accent1"/>
                    </a:solidFill>
                  </a:tcPr>
                </a:tc>
                <a:tc>
                  <a:txBody>
                    <a:bodyPr/>
                    <a:lstStyle/>
                    <a:p>
                      <a:pPr algn="l"/>
                      <a:r>
                        <a:rPr lang="en-US" altLang="zh-CN" sz="1000" dirty="0">
                          <a:effectLst/>
                          <a:latin typeface="Times New Roman" panose="02020603050405020304" pitchFamily="18" charset="0"/>
                          <a:ea typeface="宋体" panose="02010600030101010101" pitchFamily="2" charset="-122"/>
                          <a:cs typeface="Times New Roman" panose="02020603050405020304" pitchFamily="18" charset="0"/>
                        </a:rPr>
                        <a:t>131.95594</a:t>
                      </a:r>
                      <a:endParaRPr lang="zh-CN" sz="10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l"/>
                      <a:r>
                        <a:rPr lang="en-US" altLang="zh-CN" sz="1000" dirty="0">
                          <a:effectLst/>
                          <a:latin typeface="Times New Roman" panose="02020603050405020304" pitchFamily="18" charset="0"/>
                          <a:ea typeface="宋体" panose="02010600030101010101" pitchFamily="2" charset="-122"/>
                          <a:cs typeface="Times New Roman" panose="02020603050405020304" pitchFamily="18" charset="0"/>
                        </a:rPr>
                        <a:t>218.10398</a:t>
                      </a:r>
                      <a:endParaRPr lang="zh-CN" sz="10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l"/>
                      <a:r>
                        <a:rPr lang="en-US" altLang="zh-CN" sz="1000" dirty="0">
                          <a:effectLst/>
                          <a:latin typeface="Times New Roman" panose="02020603050405020304" pitchFamily="18" charset="0"/>
                          <a:ea typeface="宋体" panose="02010600030101010101" pitchFamily="2" charset="-122"/>
                          <a:cs typeface="Times New Roman" panose="02020603050405020304" pitchFamily="18" charset="0"/>
                        </a:rPr>
                        <a:t>3499.26377</a:t>
                      </a:r>
                      <a:endParaRPr lang="zh-CN" sz="10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l"/>
                      <a:r>
                        <a:rPr lang="en-US" altLang="zh-CN" sz="1000" dirty="0">
                          <a:effectLst/>
                          <a:latin typeface="Times New Roman" panose="02020603050405020304" pitchFamily="18" charset="0"/>
                          <a:ea typeface="宋体" panose="02010600030101010101" pitchFamily="2" charset="-122"/>
                          <a:cs typeface="Times New Roman" panose="02020603050405020304" pitchFamily="18" charset="0"/>
                        </a:rPr>
                        <a:t>3520.62794</a:t>
                      </a:r>
                      <a:endParaRPr lang="zh-CN" sz="10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173851510"/>
                  </a:ext>
                </a:extLst>
              </a:tr>
              <a:tr h="160057">
                <a:tc vMerge="1">
                  <a:txBody>
                    <a:bodyPr/>
                    <a:lstStyle/>
                    <a:p>
                      <a:pPr algn="l"/>
                      <a:endParaRPr lang="zh-CN" sz="12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l"/>
                      <a:r>
                        <a:rPr lang="en-US" altLang="zh-CN" sz="1000" dirty="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HC</a:t>
                      </a:r>
                      <a:endParaRPr lang="zh-CN" sz="1000" dirty="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solidFill>
                      <a:schemeClr val="accent1"/>
                    </a:solidFill>
                  </a:tcPr>
                </a:tc>
                <a:tc>
                  <a:txBody>
                    <a:bodyPr/>
                    <a:lstStyle/>
                    <a:p>
                      <a:pPr algn="l"/>
                      <a:r>
                        <a:rPr lang="en-US" altLang="zh-CN" sz="1000" dirty="0">
                          <a:effectLst/>
                          <a:latin typeface="Times New Roman" panose="02020603050405020304" pitchFamily="18" charset="0"/>
                          <a:ea typeface="宋体" panose="02010600030101010101" pitchFamily="2" charset="-122"/>
                          <a:cs typeface="Times New Roman" panose="02020603050405020304" pitchFamily="18" charset="0"/>
                        </a:rPr>
                        <a:t>75.08477</a:t>
                      </a:r>
                      <a:endParaRPr lang="zh-CN" sz="10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l"/>
                      <a:r>
                        <a:rPr lang="en-US" altLang="zh-CN" sz="1000" dirty="0">
                          <a:effectLst/>
                          <a:latin typeface="Times New Roman" panose="02020603050405020304" pitchFamily="18" charset="0"/>
                          <a:ea typeface="宋体" panose="02010600030101010101" pitchFamily="2" charset="-122"/>
                          <a:cs typeface="Times New Roman" panose="02020603050405020304" pitchFamily="18" charset="0"/>
                        </a:rPr>
                        <a:t>118.21494</a:t>
                      </a:r>
                      <a:endParaRPr lang="zh-CN" sz="10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l"/>
                      <a:r>
                        <a:rPr lang="en-US" altLang="zh-CN" sz="1000" dirty="0">
                          <a:effectLst/>
                          <a:latin typeface="Times New Roman" panose="02020603050405020304" pitchFamily="18" charset="0"/>
                          <a:ea typeface="宋体" panose="02010600030101010101" pitchFamily="2" charset="-122"/>
                          <a:cs typeface="Times New Roman" panose="02020603050405020304" pitchFamily="18" charset="0"/>
                        </a:rPr>
                        <a:t>3226.91124</a:t>
                      </a:r>
                      <a:endParaRPr lang="zh-CN" sz="10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l"/>
                      <a:r>
                        <a:rPr lang="en-US" altLang="zh-CN" sz="1000" dirty="0">
                          <a:effectLst/>
                          <a:latin typeface="Times New Roman" panose="02020603050405020304" pitchFamily="18" charset="0"/>
                          <a:ea typeface="宋体" panose="02010600030101010101" pitchFamily="2" charset="-122"/>
                          <a:cs typeface="Times New Roman" panose="02020603050405020304" pitchFamily="18" charset="0"/>
                        </a:rPr>
                        <a:t>3251.78208</a:t>
                      </a:r>
                      <a:endParaRPr lang="zh-CN" sz="10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835990137"/>
                  </a:ext>
                </a:extLst>
              </a:tr>
              <a:tr h="160057">
                <a:tc rowSpan="4">
                  <a:txBody>
                    <a:bodyPr/>
                    <a:lstStyle/>
                    <a:p>
                      <a:pPr algn="l"/>
                      <a:r>
                        <a:rPr lang="en-US" altLang="zh-CN" sz="1000" dirty="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SARIMAX</a:t>
                      </a:r>
                      <a:endParaRPr lang="zh-CN" altLang="en-US" sz="1000" dirty="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l"/>
                      <a:r>
                        <a:rPr lang="en-US" altLang="zh-CN" sz="1000" dirty="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CO</a:t>
                      </a:r>
                      <a:endParaRPr lang="zh-CN" sz="1000" dirty="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solidFill>
                      <a:schemeClr val="accent1"/>
                    </a:solidFill>
                  </a:tcPr>
                </a:tc>
                <a:tc>
                  <a:txBody>
                    <a:bodyPr/>
                    <a:lstStyle/>
                    <a:p>
                      <a:pPr algn="l"/>
                      <a:r>
                        <a:rPr lang="en-US" altLang="zh-CN" sz="1000" dirty="0">
                          <a:effectLst/>
                          <a:latin typeface="Times New Roman" panose="02020603050405020304" pitchFamily="18" charset="0"/>
                          <a:ea typeface="宋体" panose="02010600030101010101" pitchFamily="2" charset="-122"/>
                          <a:cs typeface="Times New Roman" panose="02020603050405020304" pitchFamily="18" charset="0"/>
                        </a:rPr>
                        <a:t>106.65033</a:t>
                      </a:r>
                      <a:endParaRPr lang="zh-CN" sz="10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l"/>
                      <a:r>
                        <a:rPr lang="en-US" altLang="zh-CN" sz="1000" dirty="0">
                          <a:effectLst/>
                          <a:latin typeface="Times New Roman" panose="02020603050405020304" pitchFamily="18" charset="0"/>
                          <a:ea typeface="宋体" panose="02010600030101010101" pitchFamily="2" charset="-122"/>
                          <a:cs typeface="Times New Roman" panose="02020603050405020304" pitchFamily="18" charset="0"/>
                        </a:rPr>
                        <a:t>106.52771</a:t>
                      </a:r>
                      <a:endParaRPr lang="zh-CN" sz="10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l"/>
                      <a:r>
                        <a:rPr lang="en-US" altLang="zh-CN" sz="1000" dirty="0">
                          <a:effectLst/>
                          <a:latin typeface="Times New Roman" panose="02020603050405020304" pitchFamily="18" charset="0"/>
                          <a:ea typeface="宋体" panose="02010600030101010101" pitchFamily="2" charset="-122"/>
                          <a:cs typeface="Times New Roman" panose="02020603050405020304" pitchFamily="18" charset="0"/>
                        </a:rPr>
                        <a:t>3163.43636</a:t>
                      </a:r>
                      <a:endParaRPr lang="zh-CN" sz="10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l"/>
                      <a:r>
                        <a:rPr lang="en-US" altLang="zh-CN" sz="1000" dirty="0">
                          <a:effectLst/>
                          <a:latin typeface="Times New Roman" panose="02020603050405020304" pitchFamily="18" charset="0"/>
                          <a:ea typeface="宋体" panose="02010600030101010101" pitchFamily="2" charset="-122"/>
                          <a:cs typeface="Times New Roman" panose="02020603050405020304" pitchFamily="18" charset="0"/>
                        </a:rPr>
                        <a:t>3185.80052</a:t>
                      </a:r>
                      <a:endParaRPr lang="zh-CN" sz="10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118249970"/>
                  </a:ext>
                </a:extLst>
              </a:tr>
              <a:tr h="160057">
                <a:tc vMerge="1">
                  <a:txBody>
                    <a:bodyPr/>
                    <a:lstStyle/>
                    <a:p>
                      <a:pPr algn="l"/>
                      <a:endParaRPr lang="zh-CN" sz="12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l"/>
                      <a:r>
                        <a:rPr lang="en-US" altLang="zh-CN" sz="1000" dirty="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NO2</a:t>
                      </a:r>
                      <a:endParaRPr lang="zh-CN" sz="1000" dirty="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solidFill>
                      <a:schemeClr val="accent1"/>
                    </a:solidFill>
                  </a:tcPr>
                </a:tc>
                <a:tc>
                  <a:txBody>
                    <a:bodyPr/>
                    <a:lstStyle/>
                    <a:p>
                      <a:pPr algn="l"/>
                      <a:r>
                        <a:rPr lang="en-US" altLang="zh-CN" sz="1000" dirty="0">
                          <a:effectLst/>
                          <a:latin typeface="Times New Roman" panose="02020603050405020304" pitchFamily="18" charset="0"/>
                          <a:ea typeface="宋体" panose="02010600030101010101" pitchFamily="2" charset="-122"/>
                          <a:cs typeface="Times New Roman" panose="02020603050405020304" pitchFamily="18" charset="0"/>
                        </a:rPr>
                        <a:t>125.30030</a:t>
                      </a:r>
                      <a:endParaRPr lang="zh-CN" sz="10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l"/>
                      <a:r>
                        <a:rPr lang="en-US" altLang="zh-CN" sz="1000" dirty="0">
                          <a:effectLst/>
                          <a:latin typeface="Times New Roman" panose="02020603050405020304" pitchFamily="18" charset="0"/>
                          <a:ea typeface="宋体" panose="02010600030101010101" pitchFamily="2" charset="-122"/>
                          <a:cs typeface="Times New Roman" panose="02020603050405020304" pitchFamily="18" charset="0"/>
                        </a:rPr>
                        <a:t>167.80547</a:t>
                      </a:r>
                      <a:endParaRPr lang="zh-CN" sz="10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l"/>
                      <a:r>
                        <a:rPr lang="en-US" altLang="zh-CN" sz="1000" dirty="0">
                          <a:effectLst/>
                          <a:latin typeface="Times New Roman" panose="02020603050405020304" pitchFamily="18" charset="0"/>
                          <a:ea typeface="宋体" panose="02010600030101010101" pitchFamily="2" charset="-122"/>
                          <a:cs typeface="Times New Roman" panose="02020603050405020304" pitchFamily="18" charset="0"/>
                        </a:rPr>
                        <a:t>3336.48396</a:t>
                      </a:r>
                      <a:endParaRPr lang="zh-CN" sz="10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l"/>
                      <a:r>
                        <a:rPr lang="en-US" altLang="zh-CN" sz="1000" dirty="0">
                          <a:effectLst/>
                          <a:latin typeface="Times New Roman" panose="02020603050405020304" pitchFamily="18" charset="0"/>
                          <a:ea typeface="宋体" panose="02010600030101010101" pitchFamily="2" charset="-122"/>
                          <a:cs typeface="Times New Roman" panose="02020603050405020304" pitchFamily="18" charset="0"/>
                        </a:rPr>
                        <a:t>3361.35480</a:t>
                      </a:r>
                      <a:endParaRPr lang="zh-CN" sz="10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567826060"/>
                  </a:ext>
                </a:extLst>
              </a:tr>
              <a:tr h="160057">
                <a:tc vMerge="1">
                  <a:txBody>
                    <a:bodyPr/>
                    <a:lstStyle/>
                    <a:p>
                      <a:pPr algn="l"/>
                      <a:endParaRPr lang="zh-CN" sz="12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l"/>
                      <a:r>
                        <a:rPr lang="en-US" altLang="zh-CN" sz="1000" dirty="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O3</a:t>
                      </a:r>
                      <a:endParaRPr lang="zh-CN" sz="1000" dirty="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solidFill>
                      <a:schemeClr val="accent1"/>
                    </a:solidFill>
                  </a:tcPr>
                </a:tc>
                <a:tc>
                  <a:txBody>
                    <a:bodyPr/>
                    <a:lstStyle/>
                    <a:p>
                      <a:pPr algn="l"/>
                      <a:r>
                        <a:rPr lang="en-US" altLang="zh-CN" sz="1000" dirty="0">
                          <a:effectLst/>
                          <a:latin typeface="Times New Roman" panose="02020603050405020304" pitchFamily="18" charset="0"/>
                          <a:ea typeface="宋体" panose="02010600030101010101" pitchFamily="2" charset="-122"/>
                          <a:cs typeface="Times New Roman" panose="02020603050405020304" pitchFamily="18" charset="0"/>
                        </a:rPr>
                        <a:t>162.31195</a:t>
                      </a:r>
                      <a:endParaRPr lang="zh-CN" sz="10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l"/>
                      <a:r>
                        <a:rPr lang="en-US" altLang="zh-CN" sz="1000" dirty="0">
                          <a:effectLst/>
                          <a:latin typeface="Times New Roman" panose="02020603050405020304" pitchFamily="18" charset="0"/>
                          <a:ea typeface="宋体" panose="02010600030101010101" pitchFamily="2" charset="-122"/>
                          <a:cs typeface="Times New Roman" panose="02020603050405020304" pitchFamily="18" charset="0"/>
                        </a:rPr>
                        <a:t>241.41474</a:t>
                      </a:r>
                      <a:endParaRPr lang="zh-CN" sz="10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l"/>
                      <a:r>
                        <a:rPr lang="en-US" altLang="zh-CN" sz="1000" dirty="0">
                          <a:effectLst/>
                          <a:latin typeface="Times New Roman" panose="02020603050405020304" pitchFamily="18" charset="0"/>
                          <a:ea typeface="宋体" panose="02010600030101010101" pitchFamily="2" charset="-122"/>
                          <a:cs typeface="Times New Roman" panose="02020603050405020304" pitchFamily="18" charset="0"/>
                        </a:rPr>
                        <a:t>3513.55371</a:t>
                      </a:r>
                      <a:endParaRPr lang="zh-CN" sz="10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l"/>
                      <a:r>
                        <a:rPr lang="en-US" altLang="zh-CN" sz="1000" dirty="0">
                          <a:effectLst/>
                          <a:latin typeface="Times New Roman" panose="02020603050405020304" pitchFamily="18" charset="0"/>
                          <a:ea typeface="宋体" panose="02010600030101010101" pitchFamily="2" charset="-122"/>
                          <a:cs typeface="Times New Roman" panose="02020603050405020304" pitchFamily="18" charset="0"/>
                        </a:rPr>
                        <a:t>3528.42456</a:t>
                      </a:r>
                      <a:endParaRPr lang="zh-CN" sz="10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040880479"/>
                  </a:ext>
                </a:extLst>
              </a:tr>
              <a:tr h="160057">
                <a:tc vMerge="1">
                  <a:txBody>
                    <a:bodyPr/>
                    <a:lstStyle/>
                    <a:p>
                      <a:pPr algn="l"/>
                      <a:r>
                        <a:rPr lang="en-US" altLang="zh-CN" sz="1200" dirty="0">
                          <a:effectLst/>
                          <a:latin typeface="Times New Roman" panose="02020603050405020304" pitchFamily="18" charset="0"/>
                          <a:ea typeface="宋体" panose="02010600030101010101" pitchFamily="2" charset="-122"/>
                          <a:cs typeface="Times New Roman" panose="02020603050405020304" pitchFamily="18" charset="0"/>
                        </a:rPr>
                        <a:t>SARIMAX</a:t>
                      </a:r>
                      <a:endParaRPr lang="zh-CN" sz="12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l"/>
                      <a:r>
                        <a:rPr lang="en-US" altLang="zh-CN" sz="1000" dirty="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HC</a:t>
                      </a:r>
                      <a:endParaRPr lang="zh-CN" sz="1000" dirty="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solidFill>
                      <a:schemeClr val="accent1"/>
                    </a:solidFill>
                  </a:tcPr>
                </a:tc>
                <a:tc>
                  <a:txBody>
                    <a:bodyPr/>
                    <a:lstStyle/>
                    <a:p>
                      <a:pPr algn="l"/>
                      <a:r>
                        <a:rPr lang="en-US" altLang="zh-CN" sz="1000" dirty="0">
                          <a:effectLst/>
                          <a:latin typeface="Times New Roman" panose="02020603050405020304" pitchFamily="18" charset="0"/>
                          <a:ea typeface="宋体" panose="02010600030101010101" pitchFamily="2" charset="-122"/>
                          <a:cs typeface="Times New Roman" panose="02020603050405020304" pitchFamily="18" charset="0"/>
                        </a:rPr>
                        <a:t>95.45927</a:t>
                      </a:r>
                      <a:endParaRPr lang="zh-CN" sz="10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l"/>
                      <a:r>
                        <a:rPr lang="en-US" altLang="zh-CN" sz="1000" dirty="0">
                          <a:effectLst/>
                          <a:latin typeface="Times New Roman" panose="02020603050405020304" pitchFamily="18" charset="0"/>
                          <a:ea typeface="宋体" panose="02010600030101010101" pitchFamily="2" charset="-122"/>
                          <a:cs typeface="Times New Roman" panose="02020603050405020304" pitchFamily="18" charset="0"/>
                        </a:rPr>
                        <a:t>117.31122</a:t>
                      </a:r>
                      <a:endParaRPr lang="zh-CN" sz="10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l"/>
                      <a:r>
                        <a:rPr lang="en-US" altLang="zh-CN" sz="1000" dirty="0">
                          <a:effectLst/>
                          <a:latin typeface="Times New Roman" panose="02020603050405020304" pitchFamily="18" charset="0"/>
                          <a:ea typeface="宋体" panose="02010600030101010101" pitchFamily="2" charset="-122"/>
                          <a:cs typeface="Times New Roman" panose="02020603050405020304" pitchFamily="18" charset="0"/>
                        </a:rPr>
                        <a:t>3241.74595</a:t>
                      </a:r>
                      <a:endParaRPr lang="zh-CN" sz="10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l"/>
                      <a:r>
                        <a:rPr lang="en-US" altLang="zh-CN" sz="1000" dirty="0">
                          <a:effectLst/>
                          <a:latin typeface="Times New Roman" panose="02020603050405020304" pitchFamily="18" charset="0"/>
                          <a:ea typeface="宋体" panose="02010600030101010101" pitchFamily="2" charset="-122"/>
                          <a:cs typeface="Times New Roman" panose="02020603050405020304" pitchFamily="18" charset="0"/>
                        </a:rPr>
                        <a:t>3266.61679</a:t>
                      </a:r>
                      <a:endParaRPr lang="zh-CN" sz="10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996892438"/>
                  </a:ext>
                </a:extLst>
              </a:tr>
              <a:tr h="160057">
                <a:tc rowSpan="4">
                  <a:txBody>
                    <a:bodyPr/>
                    <a:lstStyle/>
                    <a:p>
                      <a:pPr algn="l"/>
                      <a:r>
                        <a:rPr lang="en-US" altLang="zh-CN" sz="1000" dirty="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DF</a:t>
                      </a:r>
                      <a:endParaRPr lang="zh-CN" sz="1000" dirty="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l"/>
                      <a:r>
                        <a:rPr lang="en-US" altLang="zh-CN" sz="1000" dirty="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CO</a:t>
                      </a:r>
                      <a:endParaRPr lang="zh-CN" sz="1000" dirty="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solidFill>
                      <a:schemeClr val="accent1"/>
                    </a:solidFill>
                  </a:tcPr>
                </a:tc>
                <a:tc>
                  <a:txBody>
                    <a:bodyPr/>
                    <a:lstStyle/>
                    <a:p>
                      <a:pPr algn="l"/>
                      <a:r>
                        <a:rPr lang="en-US" altLang="zh-CN" sz="1000" dirty="0">
                          <a:effectLst/>
                          <a:latin typeface="Times New Roman" panose="02020603050405020304" pitchFamily="18" charset="0"/>
                          <a:ea typeface="宋体" panose="02010600030101010101" pitchFamily="2" charset="-122"/>
                          <a:cs typeface="Times New Roman" panose="02020603050405020304" pitchFamily="18" charset="0"/>
                        </a:rPr>
                        <a:t>587.71864</a:t>
                      </a:r>
                      <a:endParaRPr lang="zh-CN" sz="10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l"/>
                      <a:r>
                        <a:rPr lang="en-US" altLang="zh-CN" sz="1000" dirty="0">
                          <a:effectLst/>
                          <a:latin typeface="Times New Roman" panose="02020603050405020304" pitchFamily="18" charset="0"/>
                          <a:ea typeface="宋体" panose="02010600030101010101" pitchFamily="2" charset="-122"/>
                          <a:cs typeface="Times New Roman" panose="02020603050405020304" pitchFamily="18" charset="0"/>
                        </a:rPr>
                        <a:t>951.32542</a:t>
                      </a:r>
                      <a:endParaRPr lang="zh-CN" sz="10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rowSpan="4">
                  <a:txBody>
                    <a:bodyPr/>
                    <a:lstStyle/>
                    <a:p>
                      <a:pPr algn="l"/>
                      <a:r>
                        <a:rPr lang="en-US" altLang="zh-CN" sz="1000" dirty="0">
                          <a:effectLst/>
                          <a:latin typeface="Times New Roman" panose="02020603050405020304" pitchFamily="18" charset="0"/>
                          <a:ea typeface="宋体" panose="02010600030101010101" pitchFamily="2" charset="-122"/>
                          <a:cs typeface="Times New Roman" panose="02020603050405020304" pitchFamily="18" charset="0"/>
                        </a:rPr>
                        <a:t>2982.18470</a:t>
                      </a:r>
                      <a:endParaRPr lang="zh-CN" sz="10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rowSpan="4">
                  <a:txBody>
                    <a:bodyPr/>
                    <a:lstStyle/>
                    <a:p>
                      <a:pPr algn="l"/>
                      <a:r>
                        <a:rPr lang="en-US" altLang="zh-CN" sz="1000" dirty="0">
                          <a:effectLst/>
                          <a:latin typeface="Times New Roman" panose="02020603050405020304" pitchFamily="18" charset="0"/>
                          <a:ea typeface="宋体" panose="02010600030101010101" pitchFamily="2" charset="-122"/>
                          <a:cs typeface="Times New Roman" panose="02020603050405020304" pitchFamily="18" charset="0"/>
                        </a:rPr>
                        <a:t>3002.42463</a:t>
                      </a:r>
                      <a:endParaRPr lang="zh-CN" sz="10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546871538"/>
                  </a:ext>
                </a:extLst>
              </a:tr>
              <a:tr h="160057">
                <a:tc vMerge="1">
                  <a:txBody>
                    <a:bodyPr/>
                    <a:lstStyle/>
                    <a:p>
                      <a:pPr algn="l"/>
                      <a:endParaRPr lang="zh-CN" sz="12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l"/>
                      <a:r>
                        <a:rPr lang="en-US" altLang="zh-CN" sz="1000" dirty="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NO2</a:t>
                      </a:r>
                      <a:endParaRPr lang="zh-CN" sz="1000" dirty="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solidFill>
                      <a:schemeClr val="accent1"/>
                    </a:solidFill>
                  </a:tcPr>
                </a:tc>
                <a:tc>
                  <a:txBody>
                    <a:bodyPr/>
                    <a:lstStyle/>
                    <a:p>
                      <a:pPr algn="l"/>
                      <a:r>
                        <a:rPr lang="en-US" altLang="zh-CN" sz="1000" dirty="0">
                          <a:effectLst/>
                          <a:latin typeface="Times New Roman" panose="02020603050405020304" pitchFamily="18" charset="0"/>
                          <a:ea typeface="宋体" panose="02010600030101010101" pitchFamily="2" charset="-122"/>
                          <a:cs typeface="Times New Roman" panose="02020603050405020304" pitchFamily="18" charset="0"/>
                        </a:rPr>
                        <a:t>237.36752</a:t>
                      </a:r>
                      <a:endParaRPr lang="zh-CN" sz="10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l"/>
                      <a:r>
                        <a:rPr lang="en-US" altLang="zh-CN" sz="1000" dirty="0">
                          <a:effectLst/>
                          <a:latin typeface="Times New Roman" panose="02020603050405020304" pitchFamily="18" charset="0"/>
                          <a:ea typeface="宋体" panose="02010600030101010101" pitchFamily="2" charset="-122"/>
                          <a:cs typeface="Times New Roman" panose="02020603050405020304" pitchFamily="18" charset="0"/>
                        </a:rPr>
                        <a:t>245.96620</a:t>
                      </a:r>
                      <a:endParaRPr lang="zh-CN" sz="10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vMerge="1">
                  <a:txBody>
                    <a:bodyPr/>
                    <a:lstStyle/>
                    <a:p>
                      <a:pPr algn="l"/>
                      <a:endParaRPr lang="zh-CN" sz="10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vMerge="1">
                  <a:txBody>
                    <a:bodyPr/>
                    <a:lstStyle/>
                    <a:p>
                      <a:pPr algn="l"/>
                      <a:endParaRPr lang="zh-CN" sz="10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872194518"/>
                  </a:ext>
                </a:extLst>
              </a:tr>
              <a:tr h="160057">
                <a:tc vMerge="1">
                  <a:txBody>
                    <a:bodyPr/>
                    <a:lstStyle/>
                    <a:p>
                      <a:pPr algn="l"/>
                      <a:endParaRPr lang="zh-CN" sz="12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l"/>
                      <a:r>
                        <a:rPr lang="en-US" altLang="zh-CN" sz="1000" dirty="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O3</a:t>
                      </a:r>
                      <a:endParaRPr lang="zh-CN" sz="1000" dirty="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solidFill>
                      <a:schemeClr val="accent1"/>
                    </a:solidFill>
                  </a:tcPr>
                </a:tc>
                <a:tc>
                  <a:txBody>
                    <a:bodyPr/>
                    <a:lstStyle/>
                    <a:p>
                      <a:pPr algn="l"/>
                      <a:r>
                        <a:rPr lang="en-US" altLang="zh-CN" sz="1000" dirty="0">
                          <a:effectLst/>
                          <a:latin typeface="Times New Roman" panose="02020603050405020304" pitchFamily="18" charset="0"/>
                          <a:ea typeface="宋体" panose="02010600030101010101" pitchFamily="2" charset="-122"/>
                          <a:cs typeface="Times New Roman" panose="02020603050405020304" pitchFamily="18" charset="0"/>
                        </a:rPr>
                        <a:t>705.57671</a:t>
                      </a:r>
                      <a:endParaRPr lang="zh-CN" sz="10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l"/>
                      <a:r>
                        <a:rPr lang="en-US" altLang="zh-CN" sz="1000" dirty="0">
                          <a:effectLst/>
                          <a:latin typeface="Times New Roman" panose="02020603050405020304" pitchFamily="18" charset="0"/>
                          <a:ea typeface="宋体" panose="02010600030101010101" pitchFamily="2" charset="-122"/>
                          <a:cs typeface="Times New Roman" panose="02020603050405020304" pitchFamily="18" charset="0"/>
                        </a:rPr>
                        <a:t>1184.26896</a:t>
                      </a:r>
                      <a:endParaRPr lang="zh-CN" sz="10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vMerge="1">
                  <a:txBody>
                    <a:bodyPr/>
                    <a:lstStyle/>
                    <a:p>
                      <a:pPr algn="l"/>
                      <a:endParaRPr lang="zh-CN" sz="10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vMerge="1">
                  <a:txBody>
                    <a:bodyPr/>
                    <a:lstStyle/>
                    <a:p>
                      <a:pPr algn="l"/>
                      <a:endParaRPr lang="zh-CN" sz="10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001041356"/>
                  </a:ext>
                </a:extLst>
              </a:tr>
              <a:tr h="160057">
                <a:tc vMerge="1">
                  <a:txBody>
                    <a:bodyPr/>
                    <a:lstStyle/>
                    <a:p>
                      <a:pPr algn="l"/>
                      <a:endParaRPr lang="zh-CN" sz="12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l"/>
                      <a:r>
                        <a:rPr lang="en-US" altLang="zh-CN" sz="1000" dirty="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HC</a:t>
                      </a:r>
                      <a:endParaRPr lang="zh-CN" sz="1000" dirty="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solidFill>
                      <a:schemeClr val="accent1"/>
                    </a:solidFill>
                  </a:tcPr>
                </a:tc>
                <a:tc>
                  <a:txBody>
                    <a:bodyPr/>
                    <a:lstStyle/>
                    <a:p>
                      <a:pPr algn="l"/>
                      <a:r>
                        <a:rPr lang="en-US" altLang="zh-CN" sz="1000" dirty="0">
                          <a:effectLst/>
                          <a:latin typeface="Times New Roman" panose="02020603050405020304" pitchFamily="18" charset="0"/>
                          <a:ea typeface="宋体" panose="02010600030101010101" pitchFamily="2" charset="-122"/>
                          <a:cs typeface="Times New Roman" panose="02020603050405020304" pitchFamily="18" charset="0"/>
                        </a:rPr>
                        <a:t>523.35934</a:t>
                      </a:r>
                      <a:endParaRPr lang="zh-CN" sz="10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l"/>
                      <a:r>
                        <a:rPr lang="en-US" altLang="zh-CN" sz="1000" dirty="0">
                          <a:effectLst/>
                          <a:latin typeface="Times New Roman" panose="02020603050405020304" pitchFamily="18" charset="0"/>
                          <a:ea typeface="宋体" panose="02010600030101010101" pitchFamily="2" charset="-122"/>
                          <a:cs typeface="Times New Roman" panose="02020603050405020304" pitchFamily="18" charset="0"/>
                        </a:rPr>
                        <a:t>861.50733</a:t>
                      </a:r>
                      <a:endParaRPr lang="zh-CN" sz="10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vMerge="1">
                  <a:txBody>
                    <a:bodyPr/>
                    <a:lstStyle/>
                    <a:p>
                      <a:pPr algn="l"/>
                      <a:endParaRPr lang="zh-CN" sz="10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vMerge="1">
                  <a:txBody>
                    <a:bodyPr/>
                    <a:lstStyle/>
                    <a:p>
                      <a:pPr algn="l"/>
                      <a:endParaRPr lang="zh-CN" sz="10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179220681"/>
                  </a:ext>
                </a:extLst>
              </a:tr>
              <a:tr h="160057">
                <a:tc rowSpan="4">
                  <a:txBody>
                    <a:bodyPr/>
                    <a:lstStyle/>
                    <a:p>
                      <a:pPr algn="l"/>
                      <a:r>
                        <a:rPr lang="en-US" altLang="zh-CN" sz="1000" dirty="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VARMAX</a:t>
                      </a:r>
                      <a:endParaRPr lang="zh-CN" altLang="en-US" sz="1000" dirty="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l"/>
                      <a:r>
                        <a:rPr lang="en-US" altLang="zh-CN" sz="1000" dirty="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CO</a:t>
                      </a:r>
                      <a:endParaRPr lang="zh-CN" sz="1000" dirty="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solidFill>
                      <a:schemeClr val="accent1"/>
                    </a:solidFill>
                  </a:tcPr>
                </a:tc>
                <a:tc>
                  <a:txBody>
                    <a:bodyPr/>
                    <a:lstStyle/>
                    <a:p>
                      <a:pPr algn="l"/>
                      <a:r>
                        <a:rPr lang="en-US" altLang="zh-CN" sz="1000" dirty="0">
                          <a:effectLst/>
                          <a:latin typeface="Times New Roman" panose="02020603050405020304" pitchFamily="18" charset="0"/>
                          <a:ea typeface="宋体" panose="02010600030101010101" pitchFamily="2" charset="-122"/>
                          <a:cs typeface="Times New Roman" panose="02020603050405020304" pitchFamily="18" charset="0"/>
                        </a:rPr>
                        <a:t>62.91469</a:t>
                      </a:r>
                      <a:endParaRPr lang="zh-CN" sz="10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l"/>
                      <a:r>
                        <a:rPr lang="en-US" altLang="zh-CN" sz="1000" dirty="0">
                          <a:effectLst/>
                          <a:latin typeface="Times New Roman" panose="02020603050405020304" pitchFamily="18" charset="0"/>
                          <a:ea typeface="宋体" panose="02010600030101010101" pitchFamily="2" charset="-122"/>
                          <a:cs typeface="Times New Roman" panose="02020603050405020304" pitchFamily="18" charset="0"/>
                        </a:rPr>
                        <a:t>108.55392</a:t>
                      </a:r>
                      <a:endParaRPr lang="zh-CN" sz="10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rowSpan="4">
                  <a:txBody>
                    <a:bodyPr/>
                    <a:lstStyle/>
                    <a:p>
                      <a:pPr algn="l"/>
                      <a:r>
                        <a:rPr lang="en-US" altLang="zh-CN" sz="1000" dirty="0">
                          <a:effectLst/>
                          <a:latin typeface="Times New Roman" panose="02020603050405020304" pitchFamily="18" charset="0"/>
                          <a:ea typeface="宋体" panose="02010600030101010101" pitchFamily="2" charset="-122"/>
                          <a:cs typeface="Times New Roman" panose="02020603050405020304" pitchFamily="18" charset="0"/>
                        </a:rPr>
                        <a:t>2383.87786</a:t>
                      </a:r>
                      <a:endParaRPr lang="zh-CN" sz="10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rowSpan="4">
                  <a:txBody>
                    <a:bodyPr/>
                    <a:lstStyle/>
                    <a:p>
                      <a:pPr algn="l"/>
                      <a:r>
                        <a:rPr lang="en-US" altLang="zh-CN" sz="1000" dirty="0">
                          <a:effectLst/>
                          <a:latin typeface="Times New Roman" panose="02020603050405020304" pitchFamily="18" charset="0"/>
                          <a:ea typeface="宋体" panose="02010600030101010101" pitchFamily="2" charset="-122"/>
                          <a:cs typeface="Times New Roman" panose="02020603050405020304" pitchFamily="18" charset="0"/>
                        </a:rPr>
                        <a:t>2426.58849</a:t>
                      </a:r>
                      <a:endParaRPr lang="zh-CN" sz="10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746521832"/>
                  </a:ext>
                </a:extLst>
              </a:tr>
              <a:tr h="160057">
                <a:tc vMerge="1">
                  <a:txBody>
                    <a:bodyPr/>
                    <a:lstStyle/>
                    <a:p>
                      <a:pPr algn="l"/>
                      <a:endParaRPr lang="zh-CN" sz="12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l"/>
                      <a:r>
                        <a:rPr lang="en-US" altLang="zh-CN" sz="1000" dirty="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NO2</a:t>
                      </a:r>
                      <a:endParaRPr lang="zh-CN" sz="1000" dirty="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solidFill>
                      <a:schemeClr val="accent1"/>
                    </a:solidFill>
                  </a:tcPr>
                </a:tc>
                <a:tc>
                  <a:txBody>
                    <a:bodyPr/>
                    <a:lstStyle/>
                    <a:p>
                      <a:pPr algn="l"/>
                      <a:r>
                        <a:rPr lang="en-US" altLang="zh-CN" sz="1000" dirty="0">
                          <a:effectLst/>
                          <a:latin typeface="Times New Roman" panose="02020603050405020304" pitchFamily="18" charset="0"/>
                          <a:ea typeface="宋体" panose="02010600030101010101" pitchFamily="2" charset="-122"/>
                          <a:cs typeface="Times New Roman" panose="02020603050405020304" pitchFamily="18" charset="0"/>
                        </a:rPr>
                        <a:t>87.43273</a:t>
                      </a:r>
                      <a:endParaRPr lang="zh-CN" sz="10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l"/>
                      <a:r>
                        <a:rPr lang="en-US" altLang="zh-CN" sz="1000" dirty="0">
                          <a:effectLst/>
                          <a:latin typeface="Times New Roman" panose="02020603050405020304" pitchFamily="18" charset="0"/>
                          <a:ea typeface="宋体" panose="02010600030101010101" pitchFamily="2" charset="-122"/>
                          <a:cs typeface="Times New Roman" panose="02020603050405020304" pitchFamily="18" charset="0"/>
                        </a:rPr>
                        <a:t>153.49475</a:t>
                      </a:r>
                      <a:endParaRPr lang="zh-CN" sz="10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vMerge="1">
                  <a:txBody>
                    <a:bodyPr/>
                    <a:lstStyle/>
                    <a:p>
                      <a:pPr algn="l"/>
                      <a:endParaRPr lang="zh-CN" sz="10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vMerge="1">
                  <a:txBody>
                    <a:bodyPr/>
                    <a:lstStyle/>
                    <a:p>
                      <a:pPr algn="l"/>
                      <a:endParaRPr lang="zh-CN" sz="10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251268269"/>
                  </a:ext>
                </a:extLst>
              </a:tr>
              <a:tr h="160057">
                <a:tc vMerge="1">
                  <a:txBody>
                    <a:bodyPr/>
                    <a:lstStyle/>
                    <a:p>
                      <a:pPr algn="l"/>
                      <a:endParaRPr lang="zh-CN" sz="12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l"/>
                      <a:r>
                        <a:rPr lang="en-US" altLang="zh-CN" sz="1000" dirty="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O3</a:t>
                      </a:r>
                      <a:endParaRPr lang="zh-CN" sz="1000" dirty="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solidFill>
                      <a:schemeClr val="accent1"/>
                    </a:solidFill>
                  </a:tcPr>
                </a:tc>
                <a:tc>
                  <a:txBody>
                    <a:bodyPr/>
                    <a:lstStyle/>
                    <a:p>
                      <a:pPr algn="l"/>
                      <a:r>
                        <a:rPr lang="en-US" altLang="zh-CN" sz="1000" dirty="0">
                          <a:effectLst/>
                          <a:latin typeface="Times New Roman" panose="02020603050405020304" pitchFamily="18" charset="0"/>
                          <a:ea typeface="宋体" panose="02010600030101010101" pitchFamily="2" charset="-122"/>
                          <a:cs typeface="Times New Roman" panose="02020603050405020304" pitchFamily="18" charset="0"/>
                        </a:rPr>
                        <a:t>129.27513</a:t>
                      </a:r>
                      <a:endParaRPr lang="zh-CN" sz="10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l"/>
                      <a:r>
                        <a:rPr lang="en-US" altLang="zh-CN" sz="1000" dirty="0">
                          <a:effectLst/>
                          <a:latin typeface="Times New Roman" panose="02020603050405020304" pitchFamily="18" charset="0"/>
                          <a:ea typeface="宋体" panose="02010600030101010101" pitchFamily="2" charset="-122"/>
                          <a:cs typeface="Times New Roman" panose="02020603050405020304" pitchFamily="18" charset="0"/>
                        </a:rPr>
                        <a:t>212.34587</a:t>
                      </a:r>
                      <a:endParaRPr lang="zh-CN" sz="10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vMerge="1">
                  <a:txBody>
                    <a:bodyPr/>
                    <a:lstStyle/>
                    <a:p>
                      <a:pPr algn="l"/>
                      <a:endParaRPr lang="zh-CN" sz="10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vMerge="1">
                  <a:txBody>
                    <a:bodyPr/>
                    <a:lstStyle/>
                    <a:p>
                      <a:pPr algn="l"/>
                      <a:endParaRPr lang="zh-CN" sz="10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425404631"/>
                  </a:ext>
                </a:extLst>
              </a:tr>
              <a:tr h="160057">
                <a:tc vMerge="1">
                  <a:txBody>
                    <a:bodyPr/>
                    <a:lstStyle/>
                    <a:p>
                      <a:pPr algn="l"/>
                      <a:r>
                        <a:rPr lang="en-US" altLang="zh-CN" sz="1200" dirty="0">
                          <a:effectLst/>
                          <a:latin typeface="Times New Roman" panose="02020603050405020304" pitchFamily="18" charset="0"/>
                          <a:ea typeface="宋体" panose="02010600030101010101" pitchFamily="2" charset="-122"/>
                          <a:cs typeface="Times New Roman" panose="02020603050405020304" pitchFamily="18" charset="0"/>
                        </a:rPr>
                        <a:t>VARMAX</a:t>
                      </a:r>
                      <a:endParaRPr lang="zh-CN" sz="12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l"/>
                      <a:r>
                        <a:rPr lang="en-US" altLang="zh-CN" sz="1000" dirty="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HC</a:t>
                      </a:r>
                      <a:endParaRPr lang="zh-CN" sz="1000" dirty="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solidFill>
                      <a:schemeClr val="accent1"/>
                    </a:solidFill>
                  </a:tcPr>
                </a:tc>
                <a:tc>
                  <a:txBody>
                    <a:bodyPr/>
                    <a:lstStyle/>
                    <a:p>
                      <a:pPr algn="l"/>
                      <a:r>
                        <a:rPr lang="en-US" altLang="zh-CN" sz="1000" dirty="0">
                          <a:effectLst/>
                          <a:latin typeface="Times New Roman" panose="02020603050405020304" pitchFamily="18" charset="0"/>
                          <a:ea typeface="宋体" panose="02010600030101010101" pitchFamily="2" charset="-122"/>
                          <a:cs typeface="Times New Roman" panose="02020603050405020304" pitchFamily="18" charset="0"/>
                        </a:rPr>
                        <a:t>74.10377</a:t>
                      </a:r>
                      <a:endParaRPr lang="zh-CN" sz="10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l"/>
                      <a:r>
                        <a:rPr lang="en-US" altLang="zh-CN" sz="1000" dirty="0">
                          <a:effectLst/>
                          <a:latin typeface="Times New Roman" panose="02020603050405020304" pitchFamily="18" charset="0"/>
                          <a:ea typeface="宋体" panose="02010600030101010101" pitchFamily="2" charset="-122"/>
                          <a:cs typeface="Times New Roman" panose="02020603050405020304" pitchFamily="18" charset="0"/>
                        </a:rPr>
                        <a:t>117.94882</a:t>
                      </a:r>
                      <a:endParaRPr lang="zh-CN" sz="10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vMerge="1">
                  <a:txBody>
                    <a:bodyPr/>
                    <a:lstStyle/>
                    <a:p>
                      <a:pPr algn="l"/>
                      <a:endParaRPr lang="zh-CN" sz="10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vMerge="1">
                  <a:txBody>
                    <a:bodyPr/>
                    <a:lstStyle/>
                    <a:p>
                      <a:pPr algn="l"/>
                      <a:endParaRPr lang="zh-CN" sz="10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332772943"/>
                  </a:ext>
                </a:extLst>
              </a:tr>
            </a:tbl>
          </a:graphicData>
        </a:graphic>
      </p:graphicFrame>
    </p:spTree>
    <p:extLst>
      <p:ext uri="{BB962C8B-B14F-4D97-AF65-F5344CB8AC3E}">
        <p14:creationId xmlns:p14="http://schemas.microsoft.com/office/powerpoint/2010/main" val="16932767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AD502BC3-51C6-FEE1-C515-52BAA8DB28B8}"/>
              </a:ext>
            </a:extLst>
          </p:cNvPr>
          <p:cNvSpPr/>
          <p:nvPr/>
        </p:nvSpPr>
        <p:spPr>
          <a:xfrm>
            <a:off x="329609" y="425302"/>
            <a:ext cx="11461898" cy="1446028"/>
          </a:xfrm>
          <a:prstGeom prst="rect">
            <a:avLst/>
          </a:prstGeom>
          <a:solidFill>
            <a:srgbClr val="99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descr="文本&#10;&#10;中度可信度描述已自动生成">
            <a:extLst>
              <a:ext uri="{FF2B5EF4-FFF2-40B4-BE49-F238E27FC236}">
                <a16:creationId xmlns:a16="http://schemas.microsoft.com/office/drawing/2014/main" id="{A587B94F-09B0-7D66-1A65-A5C2291685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60785" y="754025"/>
            <a:ext cx="2857500" cy="990600"/>
          </a:xfrm>
          <a:prstGeom prst="rect">
            <a:avLst/>
          </a:prstGeom>
        </p:spPr>
      </p:pic>
      <p:pic>
        <p:nvPicPr>
          <p:cNvPr id="12" name="图片 11" descr="文本, 徽标&#10;&#10;描述已自动生成">
            <a:extLst>
              <a:ext uri="{FF2B5EF4-FFF2-40B4-BE49-F238E27FC236}">
                <a16:creationId xmlns:a16="http://schemas.microsoft.com/office/drawing/2014/main" id="{F26A98A8-23AD-C38A-F942-518DE28EBAE0}"/>
              </a:ext>
            </a:extLst>
          </p:cNvPr>
          <p:cNvPicPr>
            <a:picLocks noChangeAspect="1"/>
          </p:cNvPicPr>
          <p:nvPr/>
        </p:nvPicPr>
        <p:blipFill rotWithShape="1">
          <a:blip r:embed="rId3">
            <a:extLst>
              <a:ext uri="{28A0092B-C50C-407E-A947-70E740481C1C}">
                <a14:useLocalDpi xmlns:a14="http://schemas.microsoft.com/office/drawing/2010/main" val="0"/>
              </a:ext>
            </a:extLst>
          </a:blip>
          <a:srcRect l="74892" b="-1570"/>
          <a:stretch/>
        </p:blipFill>
        <p:spPr>
          <a:xfrm>
            <a:off x="10887740" y="754025"/>
            <a:ext cx="730545" cy="1035826"/>
          </a:xfrm>
          <a:prstGeom prst="rect">
            <a:avLst/>
          </a:prstGeom>
        </p:spPr>
      </p:pic>
      <p:sp>
        <p:nvSpPr>
          <p:cNvPr id="14" name="标题 2">
            <a:extLst>
              <a:ext uri="{FF2B5EF4-FFF2-40B4-BE49-F238E27FC236}">
                <a16:creationId xmlns:a16="http://schemas.microsoft.com/office/drawing/2014/main" id="{68567A0F-6C18-8758-1896-0D2E81DE5023}"/>
              </a:ext>
            </a:extLst>
          </p:cNvPr>
          <p:cNvSpPr>
            <a:spLocks noGrp="1"/>
          </p:cNvSpPr>
          <p:nvPr>
            <p:ph type="title"/>
          </p:nvPr>
        </p:nvSpPr>
        <p:spPr>
          <a:xfrm>
            <a:off x="1009858" y="739171"/>
            <a:ext cx="7750927" cy="1015200"/>
          </a:xfrm>
        </p:spPr>
        <p:txBody>
          <a:bodyPr>
            <a:normAutofit/>
          </a:bodyPr>
          <a:lstStyle/>
          <a:p>
            <a:r>
              <a:rPr kumimoji="1" lang="en-US" altLang="zh-CN" sz="2800" dirty="0">
                <a:solidFill>
                  <a:schemeClr val="bg1"/>
                </a:solidFill>
                <a:latin typeface="Times New Roman" panose="02020603050405020304" pitchFamily="18" charset="0"/>
                <a:cs typeface="Times New Roman" panose="02020603050405020304" pitchFamily="18" charset="0"/>
              </a:rPr>
              <a:t>Results and Discussion</a:t>
            </a:r>
            <a:endParaRPr kumimoji="1" lang="zh-CN" altLang="en-US" sz="2800" dirty="0">
              <a:solidFill>
                <a:schemeClr val="bg1"/>
              </a:solidFill>
              <a:latin typeface="Times New Roman" panose="02020603050405020304" pitchFamily="18" charset="0"/>
              <a:cs typeface="Times New Roman" panose="02020603050405020304" pitchFamily="18" charset="0"/>
            </a:endParaRPr>
          </a:p>
        </p:txBody>
      </p:sp>
      <p:sp>
        <p:nvSpPr>
          <p:cNvPr id="3" name="文本框 2">
            <a:extLst>
              <a:ext uri="{FF2B5EF4-FFF2-40B4-BE49-F238E27FC236}">
                <a16:creationId xmlns:a16="http://schemas.microsoft.com/office/drawing/2014/main" id="{298027DF-1737-D6A2-AFCA-B70D2BDE2D14}"/>
              </a:ext>
            </a:extLst>
          </p:cNvPr>
          <p:cNvSpPr txBox="1"/>
          <p:nvPr/>
        </p:nvSpPr>
        <p:spPr>
          <a:xfrm>
            <a:off x="625400" y="2064875"/>
            <a:ext cx="10992885" cy="1200329"/>
          </a:xfrm>
          <a:prstGeom prst="rect">
            <a:avLst/>
          </a:prstGeom>
          <a:noFill/>
        </p:spPr>
        <p:txBody>
          <a:bodyPr wrap="square" rtlCol="0">
            <a:spAutoFit/>
          </a:bodyPr>
          <a:lstStyle/>
          <a:p>
            <a:pPr marL="285750" indent="-285750">
              <a:buFont typeface="Wingdings" panose="05000000000000000000" pitchFamily="2" charset="2"/>
              <a:buChar char="n"/>
            </a:pPr>
            <a:r>
              <a:rPr lang="en-US" altLang="zh-CN" dirty="0">
                <a:solidFill>
                  <a:srgbClr val="990000"/>
                </a:solidFill>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Considering both all 3 metrics, we will in cooperate the VARMAX(for predicting CO,NO2,O3) and the SARIMAX(for predicting HC) as the model that has the highest performance in predicting the 4 gas. </a:t>
            </a:r>
          </a:p>
          <a:p>
            <a:pPr marL="285750" indent="-285750">
              <a:buFont typeface="Wingdings" panose="05000000000000000000" pitchFamily="2" charset="2"/>
              <a:buChar char="n"/>
            </a:pPr>
            <a:r>
              <a:rPr lang="zh-CN" altLang="en-US" dirty="0">
                <a:solidFill>
                  <a:srgbClr val="990000"/>
                </a:solidFill>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The VARMAX model has reach a low RMSE of 108.56,153.49,212.35 for CO,NO2,O3 gases respectively. </a:t>
            </a:r>
          </a:p>
          <a:p>
            <a:pPr marL="285750" indent="-285750">
              <a:buFont typeface="Wingdings" panose="05000000000000000000" pitchFamily="2" charset="2"/>
              <a:buChar char="n"/>
            </a:pPr>
            <a:r>
              <a:rPr lang="zh-CN" altLang="en-US" dirty="0">
                <a:solidFill>
                  <a:srgbClr val="990000"/>
                </a:solidFill>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The SARIMAX model has reach a low RMSE of 117.31 for HC gas.</a:t>
            </a:r>
          </a:p>
        </p:txBody>
      </p:sp>
    </p:spTree>
    <p:extLst>
      <p:ext uri="{BB962C8B-B14F-4D97-AF65-F5344CB8AC3E}">
        <p14:creationId xmlns:p14="http://schemas.microsoft.com/office/powerpoint/2010/main" val="24275764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AD502BC3-51C6-FEE1-C515-52BAA8DB28B8}"/>
              </a:ext>
            </a:extLst>
          </p:cNvPr>
          <p:cNvSpPr/>
          <p:nvPr/>
        </p:nvSpPr>
        <p:spPr>
          <a:xfrm>
            <a:off x="329609" y="425302"/>
            <a:ext cx="11461898" cy="1446028"/>
          </a:xfrm>
          <a:prstGeom prst="rect">
            <a:avLst/>
          </a:prstGeom>
          <a:solidFill>
            <a:srgbClr val="99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descr="文本&#10;&#10;中度可信度描述已自动生成">
            <a:extLst>
              <a:ext uri="{FF2B5EF4-FFF2-40B4-BE49-F238E27FC236}">
                <a16:creationId xmlns:a16="http://schemas.microsoft.com/office/drawing/2014/main" id="{A587B94F-09B0-7D66-1A65-A5C2291685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60785" y="754025"/>
            <a:ext cx="2857500" cy="990600"/>
          </a:xfrm>
          <a:prstGeom prst="rect">
            <a:avLst/>
          </a:prstGeom>
        </p:spPr>
      </p:pic>
      <p:pic>
        <p:nvPicPr>
          <p:cNvPr id="12" name="图片 11" descr="文本, 徽标&#10;&#10;描述已自动生成">
            <a:extLst>
              <a:ext uri="{FF2B5EF4-FFF2-40B4-BE49-F238E27FC236}">
                <a16:creationId xmlns:a16="http://schemas.microsoft.com/office/drawing/2014/main" id="{F26A98A8-23AD-C38A-F942-518DE28EBAE0}"/>
              </a:ext>
            </a:extLst>
          </p:cNvPr>
          <p:cNvPicPr>
            <a:picLocks noChangeAspect="1"/>
          </p:cNvPicPr>
          <p:nvPr/>
        </p:nvPicPr>
        <p:blipFill rotWithShape="1">
          <a:blip r:embed="rId3">
            <a:extLst>
              <a:ext uri="{28A0092B-C50C-407E-A947-70E740481C1C}">
                <a14:useLocalDpi xmlns:a14="http://schemas.microsoft.com/office/drawing/2010/main" val="0"/>
              </a:ext>
            </a:extLst>
          </a:blip>
          <a:srcRect l="74892" b="-1570"/>
          <a:stretch/>
        </p:blipFill>
        <p:spPr>
          <a:xfrm>
            <a:off x="10887740" y="754025"/>
            <a:ext cx="730545" cy="1035826"/>
          </a:xfrm>
          <a:prstGeom prst="rect">
            <a:avLst/>
          </a:prstGeom>
        </p:spPr>
      </p:pic>
      <p:sp>
        <p:nvSpPr>
          <p:cNvPr id="14" name="标题 2">
            <a:extLst>
              <a:ext uri="{FF2B5EF4-FFF2-40B4-BE49-F238E27FC236}">
                <a16:creationId xmlns:a16="http://schemas.microsoft.com/office/drawing/2014/main" id="{68567A0F-6C18-8758-1896-0D2E81DE5023}"/>
              </a:ext>
            </a:extLst>
          </p:cNvPr>
          <p:cNvSpPr>
            <a:spLocks noGrp="1"/>
          </p:cNvSpPr>
          <p:nvPr>
            <p:ph type="title"/>
          </p:nvPr>
        </p:nvSpPr>
        <p:spPr>
          <a:xfrm>
            <a:off x="1009858" y="739171"/>
            <a:ext cx="7750927" cy="1015200"/>
          </a:xfrm>
        </p:spPr>
        <p:txBody>
          <a:bodyPr>
            <a:normAutofit/>
          </a:bodyPr>
          <a:lstStyle/>
          <a:p>
            <a:r>
              <a:rPr kumimoji="1" lang="en-US" altLang="zh-CN" sz="2800" dirty="0">
                <a:solidFill>
                  <a:schemeClr val="bg1"/>
                </a:solidFill>
                <a:latin typeface="Times New Roman" panose="02020603050405020304" pitchFamily="18" charset="0"/>
                <a:cs typeface="Times New Roman" panose="02020603050405020304" pitchFamily="18" charset="0"/>
              </a:rPr>
              <a:t>Final Evaluation</a:t>
            </a:r>
            <a:endParaRPr kumimoji="1" lang="zh-CN" altLang="en-US" sz="2800" dirty="0">
              <a:solidFill>
                <a:schemeClr val="bg1"/>
              </a:solidFill>
              <a:latin typeface="Times New Roman" panose="02020603050405020304" pitchFamily="18" charset="0"/>
              <a:cs typeface="Times New Roman" panose="02020603050405020304" pitchFamily="18" charset="0"/>
            </a:endParaRPr>
          </a:p>
        </p:txBody>
      </p:sp>
      <p:sp>
        <p:nvSpPr>
          <p:cNvPr id="3" name="文本框 2">
            <a:extLst>
              <a:ext uri="{FF2B5EF4-FFF2-40B4-BE49-F238E27FC236}">
                <a16:creationId xmlns:a16="http://schemas.microsoft.com/office/drawing/2014/main" id="{298027DF-1737-D6A2-AFCA-B70D2BDE2D14}"/>
              </a:ext>
            </a:extLst>
          </p:cNvPr>
          <p:cNvSpPr txBox="1"/>
          <p:nvPr/>
        </p:nvSpPr>
        <p:spPr>
          <a:xfrm>
            <a:off x="625400" y="2200053"/>
            <a:ext cx="10992885" cy="369332"/>
          </a:xfrm>
          <a:prstGeom prst="rect">
            <a:avLst/>
          </a:prstGeom>
          <a:noFill/>
        </p:spPr>
        <p:txBody>
          <a:bodyPr wrap="square" rtlCol="0">
            <a:spAutoFit/>
          </a:bodyPr>
          <a:lstStyle/>
          <a:p>
            <a:pPr marL="285750" indent="-285750">
              <a:buFont typeface="Wingdings" panose="05000000000000000000" pitchFamily="2" charset="2"/>
              <a:buChar char="n"/>
            </a:pPr>
            <a:r>
              <a:rPr lang="en-US" altLang="zh-CN" dirty="0">
                <a:solidFill>
                  <a:srgbClr val="990000"/>
                </a:solidFill>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Now we will test our model on our unseen test data.</a:t>
            </a:r>
          </a:p>
        </p:txBody>
      </p:sp>
      <p:sp>
        <p:nvSpPr>
          <p:cNvPr id="2" name="文本框 1">
            <a:extLst>
              <a:ext uri="{FF2B5EF4-FFF2-40B4-BE49-F238E27FC236}">
                <a16:creationId xmlns:a16="http://schemas.microsoft.com/office/drawing/2014/main" id="{5FC76E7E-CFAD-AE67-CCDD-2C2F23550C8A}"/>
              </a:ext>
            </a:extLst>
          </p:cNvPr>
          <p:cNvSpPr txBox="1"/>
          <p:nvPr/>
        </p:nvSpPr>
        <p:spPr>
          <a:xfrm>
            <a:off x="625400" y="3062999"/>
            <a:ext cx="3706757" cy="1938992"/>
          </a:xfrm>
          <a:prstGeom prst="rect">
            <a:avLst/>
          </a:prstGeom>
          <a:noFill/>
        </p:spPr>
        <p:txBody>
          <a:bodyPr wrap="square" rtlCol="0">
            <a:spAutoFit/>
          </a:bodyPr>
          <a:lstStyle/>
          <a:p>
            <a:r>
              <a:rPr lang="en-US" altLang="zh-CN" sz="2400" dirty="0">
                <a:solidFill>
                  <a:srgbClr val="990000"/>
                </a:solidFill>
                <a:latin typeface="Times New Roman" panose="02020603050405020304" pitchFamily="18" charset="0"/>
                <a:cs typeface="Times New Roman" panose="02020603050405020304" pitchFamily="18" charset="0"/>
              </a:rPr>
              <a:t>Kaggle’s Public Score</a:t>
            </a:r>
          </a:p>
          <a:p>
            <a:endParaRPr lang="en-US" altLang="zh-CN" sz="2400" u="sng" dirty="0">
              <a:solidFill>
                <a:srgbClr val="990000"/>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n"/>
            </a:pPr>
            <a:r>
              <a:rPr lang="en-US" altLang="zh-CN" dirty="0">
                <a:solidFill>
                  <a:srgbClr val="990000"/>
                </a:solidFill>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Upon testing our model with the unseen test data, it return an average RMSE of 151.52 and ranked 6</a:t>
            </a:r>
            <a:r>
              <a:rPr lang="en-US" altLang="zh-CN" baseline="30000" dirty="0">
                <a:latin typeface="Times New Roman" panose="02020603050405020304" pitchFamily="18" charset="0"/>
                <a:cs typeface="Times New Roman" panose="02020603050405020304" pitchFamily="18" charset="0"/>
              </a:rPr>
              <a:t>th</a:t>
            </a:r>
            <a:r>
              <a:rPr lang="en-US" altLang="zh-CN" dirty="0">
                <a:latin typeface="Times New Roman" panose="02020603050405020304" pitchFamily="18" charset="0"/>
                <a:cs typeface="Times New Roman" panose="02020603050405020304" pitchFamily="18" charset="0"/>
              </a:rPr>
              <a:t> place.</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130251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AD502BC3-51C6-FEE1-C515-52BAA8DB28B8}"/>
              </a:ext>
            </a:extLst>
          </p:cNvPr>
          <p:cNvSpPr/>
          <p:nvPr/>
        </p:nvSpPr>
        <p:spPr>
          <a:xfrm>
            <a:off x="329609" y="425302"/>
            <a:ext cx="11461898" cy="1446028"/>
          </a:xfrm>
          <a:prstGeom prst="rect">
            <a:avLst/>
          </a:prstGeom>
          <a:solidFill>
            <a:srgbClr val="99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descr="文本&#10;&#10;中度可信度描述已自动生成">
            <a:extLst>
              <a:ext uri="{FF2B5EF4-FFF2-40B4-BE49-F238E27FC236}">
                <a16:creationId xmlns:a16="http://schemas.microsoft.com/office/drawing/2014/main" id="{A587B94F-09B0-7D66-1A65-A5C2291685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60785" y="754025"/>
            <a:ext cx="2857500" cy="990600"/>
          </a:xfrm>
          <a:prstGeom prst="rect">
            <a:avLst/>
          </a:prstGeom>
        </p:spPr>
      </p:pic>
      <p:pic>
        <p:nvPicPr>
          <p:cNvPr id="12" name="图片 11" descr="文本, 徽标&#10;&#10;描述已自动生成">
            <a:extLst>
              <a:ext uri="{FF2B5EF4-FFF2-40B4-BE49-F238E27FC236}">
                <a16:creationId xmlns:a16="http://schemas.microsoft.com/office/drawing/2014/main" id="{F26A98A8-23AD-C38A-F942-518DE28EBAE0}"/>
              </a:ext>
            </a:extLst>
          </p:cNvPr>
          <p:cNvPicPr>
            <a:picLocks noChangeAspect="1"/>
          </p:cNvPicPr>
          <p:nvPr/>
        </p:nvPicPr>
        <p:blipFill rotWithShape="1">
          <a:blip r:embed="rId3">
            <a:extLst>
              <a:ext uri="{28A0092B-C50C-407E-A947-70E740481C1C}">
                <a14:useLocalDpi xmlns:a14="http://schemas.microsoft.com/office/drawing/2010/main" val="0"/>
              </a:ext>
            </a:extLst>
          </a:blip>
          <a:srcRect l="74892" b="-1570"/>
          <a:stretch/>
        </p:blipFill>
        <p:spPr>
          <a:xfrm>
            <a:off x="10887740" y="754025"/>
            <a:ext cx="730545" cy="1035826"/>
          </a:xfrm>
          <a:prstGeom prst="rect">
            <a:avLst/>
          </a:prstGeom>
        </p:spPr>
      </p:pic>
      <p:sp>
        <p:nvSpPr>
          <p:cNvPr id="14" name="标题 2">
            <a:extLst>
              <a:ext uri="{FF2B5EF4-FFF2-40B4-BE49-F238E27FC236}">
                <a16:creationId xmlns:a16="http://schemas.microsoft.com/office/drawing/2014/main" id="{68567A0F-6C18-8758-1896-0D2E81DE5023}"/>
              </a:ext>
            </a:extLst>
          </p:cNvPr>
          <p:cNvSpPr>
            <a:spLocks noGrp="1"/>
          </p:cNvSpPr>
          <p:nvPr>
            <p:ph type="title"/>
          </p:nvPr>
        </p:nvSpPr>
        <p:spPr>
          <a:xfrm>
            <a:off x="1009858" y="739171"/>
            <a:ext cx="7750927" cy="1015200"/>
          </a:xfrm>
        </p:spPr>
        <p:txBody>
          <a:bodyPr>
            <a:normAutofit/>
          </a:bodyPr>
          <a:lstStyle/>
          <a:p>
            <a:r>
              <a:rPr kumimoji="1" lang="en-US" altLang="zh-CN" sz="2800" dirty="0">
                <a:solidFill>
                  <a:schemeClr val="bg1"/>
                </a:solidFill>
                <a:latin typeface="Times New Roman" panose="02020603050405020304" pitchFamily="18" charset="0"/>
                <a:cs typeface="Times New Roman" panose="02020603050405020304" pitchFamily="18" charset="0"/>
              </a:rPr>
              <a:t>Conclusion and Limitation</a:t>
            </a:r>
            <a:endParaRPr kumimoji="1" lang="zh-CN" altLang="en-US" sz="2800" dirty="0">
              <a:solidFill>
                <a:schemeClr val="bg1"/>
              </a:solidFill>
              <a:latin typeface="Times New Roman" panose="02020603050405020304" pitchFamily="18" charset="0"/>
              <a:cs typeface="Times New Roman" panose="02020603050405020304" pitchFamily="18" charset="0"/>
            </a:endParaRPr>
          </a:p>
        </p:txBody>
      </p:sp>
      <p:sp>
        <p:nvSpPr>
          <p:cNvPr id="2" name="文本框 1">
            <a:extLst>
              <a:ext uri="{FF2B5EF4-FFF2-40B4-BE49-F238E27FC236}">
                <a16:creationId xmlns:a16="http://schemas.microsoft.com/office/drawing/2014/main" id="{3775FC1C-E925-AB12-482B-9C6D11C64B69}"/>
              </a:ext>
            </a:extLst>
          </p:cNvPr>
          <p:cNvSpPr txBox="1"/>
          <p:nvPr/>
        </p:nvSpPr>
        <p:spPr>
          <a:xfrm>
            <a:off x="468206" y="2737469"/>
            <a:ext cx="5861897" cy="2769989"/>
          </a:xfrm>
          <a:prstGeom prst="rect">
            <a:avLst/>
          </a:prstGeom>
          <a:noFill/>
        </p:spPr>
        <p:txBody>
          <a:bodyPr wrap="square" rtlCol="0">
            <a:spAutoFit/>
          </a:bodyPr>
          <a:lstStyle/>
          <a:p>
            <a:r>
              <a:rPr lang="en-US" altLang="zh-CN" sz="2400" dirty="0">
                <a:solidFill>
                  <a:srgbClr val="990000"/>
                </a:solidFill>
                <a:latin typeface="Times New Roman" panose="02020603050405020304" pitchFamily="18" charset="0"/>
                <a:cs typeface="Times New Roman" panose="02020603050405020304" pitchFamily="18" charset="0"/>
              </a:rPr>
              <a:t>Conclusion</a:t>
            </a:r>
          </a:p>
          <a:p>
            <a:endParaRPr lang="en-US" altLang="zh-CN" sz="2400" u="sng" dirty="0">
              <a:solidFill>
                <a:srgbClr val="990000"/>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n"/>
            </a:pPr>
            <a:r>
              <a:rPr lang="en-US" altLang="zh-CN" dirty="0">
                <a:solidFill>
                  <a:srgbClr val="990000"/>
                </a:solidFill>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In</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this paper, we have explored the dataset, carried out several analysis and investigated the time series models that have the highest performance in predicting the 4 gases. We evaluated and end up with a combination of the model VARMAX(for predicting CO,NO2,O3) and the SARIMAX(for predicting HC) for prediction of gases.</a:t>
            </a:r>
          </a:p>
          <a:p>
            <a:endParaRPr lang="en-US" altLang="zh-CN" dirty="0">
              <a:latin typeface="Times New Roman" panose="02020603050405020304" pitchFamily="18" charset="0"/>
              <a:cs typeface="Times New Roman" panose="02020603050405020304" pitchFamily="18" charset="0"/>
            </a:endParaRPr>
          </a:p>
        </p:txBody>
      </p:sp>
      <p:sp>
        <p:nvSpPr>
          <p:cNvPr id="5" name="文本框 4">
            <a:extLst>
              <a:ext uri="{FF2B5EF4-FFF2-40B4-BE49-F238E27FC236}">
                <a16:creationId xmlns:a16="http://schemas.microsoft.com/office/drawing/2014/main" id="{84E74A8D-804F-2109-5F5C-E4DF0120F8B4}"/>
              </a:ext>
            </a:extLst>
          </p:cNvPr>
          <p:cNvSpPr txBox="1"/>
          <p:nvPr/>
        </p:nvSpPr>
        <p:spPr>
          <a:xfrm>
            <a:off x="6194179" y="2737469"/>
            <a:ext cx="5861897" cy="2492990"/>
          </a:xfrm>
          <a:prstGeom prst="rect">
            <a:avLst/>
          </a:prstGeom>
          <a:noFill/>
        </p:spPr>
        <p:txBody>
          <a:bodyPr wrap="square" rtlCol="0">
            <a:spAutoFit/>
          </a:bodyPr>
          <a:lstStyle/>
          <a:p>
            <a:r>
              <a:rPr lang="en-US" altLang="zh-CN" sz="2400" dirty="0">
                <a:solidFill>
                  <a:srgbClr val="990000"/>
                </a:solidFill>
                <a:latin typeface="Times New Roman" panose="02020603050405020304" pitchFamily="18" charset="0"/>
                <a:cs typeface="Times New Roman" panose="02020603050405020304" pitchFamily="18" charset="0"/>
              </a:rPr>
              <a:t>Limitation</a:t>
            </a:r>
          </a:p>
          <a:p>
            <a:endParaRPr lang="en-US" altLang="zh-CN" sz="2400" u="sng" dirty="0">
              <a:solidFill>
                <a:srgbClr val="990000"/>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n"/>
            </a:pPr>
            <a:r>
              <a:rPr lang="en-US" altLang="zh-CN" dirty="0">
                <a:solidFill>
                  <a:srgbClr val="990000"/>
                </a:solidFill>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The result of this experiment has to be seen in light of some limitation.</a:t>
            </a:r>
          </a:p>
          <a:p>
            <a:pPr marL="285750" indent="-285750">
              <a:buFont typeface="Wingdings" panose="05000000000000000000" pitchFamily="2" charset="2"/>
              <a:buChar char="n"/>
            </a:pPr>
            <a:r>
              <a:rPr lang="en-US" altLang="zh-CN" dirty="0">
                <a:solidFill>
                  <a:srgbClr val="990000"/>
                </a:solidFill>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Firstly, we have limited amount of time in carrying out the experiment.</a:t>
            </a:r>
          </a:p>
          <a:p>
            <a:pPr marL="285750" indent="-285750">
              <a:buFont typeface="Wingdings" panose="05000000000000000000" pitchFamily="2" charset="2"/>
              <a:buChar char="n"/>
            </a:pPr>
            <a:r>
              <a:rPr lang="en-US" altLang="zh-CN" dirty="0">
                <a:solidFill>
                  <a:srgbClr val="990000"/>
                </a:solidFill>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Secondly, we only have around a year of gas data which is insufficient for a more complete analysis.</a:t>
            </a:r>
          </a:p>
        </p:txBody>
      </p:sp>
    </p:spTree>
    <p:extLst>
      <p:ext uri="{BB962C8B-B14F-4D97-AF65-F5344CB8AC3E}">
        <p14:creationId xmlns:p14="http://schemas.microsoft.com/office/powerpoint/2010/main" val="8004360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AD502BC3-51C6-FEE1-C515-52BAA8DB28B8}"/>
              </a:ext>
            </a:extLst>
          </p:cNvPr>
          <p:cNvSpPr/>
          <p:nvPr/>
        </p:nvSpPr>
        <p:spPr>
          <a:xfrm>
            <a:off x="329609" y="425302"/>
            <a:ext cx="11461898" cy="1446028"/>
          </a:xfrm>
          <a:prstGeom prst="rect">
            <a:avLst/>
          </a:prstGeom>
          <a:solidFill>
            <a:srgbClr val="99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descr="文本&#10;&#10;中度可信度描述已自动生成">
            <a:extLst>
              <a:ext uri="{FF2B5EF4-FFF2-40B4-BE49-F238E27FC236}">
                <a16:creationId xmlns:a16="http://schemas.microsoft.com/office/drawing/2014/main" id="{A587B94F-09B0-7D66-1A65-A5C2291685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60785" y="754025"/>
            <a:ext cx="2857500" cy="990600"/>
          </a:xfrm>
          <a:prstGeom prst="rect">
            <a:avLst/>
          </a:prstGeom>
        </p:spPr>
      </p:pic>
      <p:pic>
        <p:nvPicPr>
          <p:cNvPr id="12" name="图片 11" descr="文本, 徽标&#10;&#10;描述已自动生成">
            <a:extLst>
              <a:ext uri="{FF2B5EF4-FFF2-40B4-BE49-F238E27FC236}">
                <a16:creationId xmlns:a16="http://schemas.microsoft.com/office/drawing/2014/main" id="{F26A98A8-23AD-C38A-F942-518DE28EBAE0}"/>
              </a:ext>
            </a:extLst>
          </p:cNvPr>
          <p:cNvPicPr>
            <a:picLocks noChangeAspect="1"/>
          </p:cNvPicPr>
          <p:nvPr/>
        </p:nvPicPr>
        <p:blipFill rotWithShape="1">
          <a:blip r:embed="rId3">
            <a:extLst>
              <a:ext uri="{28A0092B-C50C-407E-A947-70E740481C1C}">
                <a14:useLocalDpi xmlns:a14="http://schemas.microsoft.com/office/drawing/2010/main" val="0"/>
              </a:ext>
            </a:extLst>
          </a:blip>
          <a:srcRect l="74892" b="-1570"/>
          <a:stretch/>
        </p:blipFill>
        <p:spPr>
          <a:xfrm>
            <a:off x="10887740" y="754025"/>
            <a:ext cx="730545" cy="1035826"/>
          </a:xfrm>
          <a:prstGeom prst="rect">
            <a:avLst/>
          </a:prstGeom>
        </p:spPr>
      </p:pic>
      <p:sp>
        <p:nvSpPr>
          <p:cNvPr id="14" name="标题 2">
            <a:extLst>
              <a:ext uri="{FF2B5EF4-FFF2-40B4-BE49-F238E27FC236}">
                <a16:creationId xmlns:a16="http://schemas.microsoft.com/office/drawing/2014/main" id="{68567A0F-6C18-8758-1896-0D2E81DE5023}"/>
              </a:ext>
            </a:extLst>
          </p:cNvPr>
          <p:cNvSpPr>
            <a:spLocks noGrp="1"/>
          </p:cNvSpPr>
          <p:nvPr>
            <p:ph type="title"/>
          </p:nvPr>
        </p:nvSpPr>
        <p:spPr>
          <a:xfrm>
            <a:off x="1009858" y="739171"/>
            <a:ext cx="7750927" cy="1015200"/>
          </a:xfrm>
        </p:spPr>
        <p:txBody>
          <a:bodyPr>
            <a:normAutofit/>
          </a:bodyPr>
          <a:lstStyle/>
          <a:p>
            <a:r>
              <a:rPr kumimoji="1" lang="en-US" altLang="zh-CN" sz="2800" dirty="0">
                <a:solidFill>
                  <a:schemeClr val="bg1"/>
                </a:solidFill>
                <a:latin typeface="Times New Roman" panose="02020603050405020304" pitchFamily="18" charset="0"/>
                <a:cs typeface="Times New Roman" panose="02020603050405020304" pitchFamily="18" charset="0"/>
              </a:rPr>
              <a:t>Acknowledgement</a:t>
            </a:r>
            <a:endParaRPr kumimoji="1" lang="zh-CN" altLang="en-US" sz="2800" dirty="0">
              <a:solidFill>
                <a:schemeClr val="bg1"/>
              </a:solidFill>
              <a:latin typeface="Times New Roman" panose="02020603050405020304" pitchFamily="18" charset="0"/>
              <a:cs typeface="Times New Roman" panose="02020603050405020304" pitchFamily="18" charset="0"/>
            </a:endParaRPr>
          </a:p>
        </p:txBody>
      </p:sp>
      <p:sp>
        <p:nvSpPr>
          <p:cNvPr id="2" name="文本框 1">
            <a:extLst>
              <a:ext uri="{FF2B5EF4-FFF2-40B4-BE49-F238E27FC236}">
                <a16:creationId xmlns:a16="http://schemas.microsoft.com/office/drawing/2014/main" id="{3775FC1C-E925-AB12-482B-9C6D11C64B69}"/>
              </a:ext>
            </a:extLst>
          </p:cNvPr>
          <p:cNvSpPr txBox="1"/>
          <p:nvPr/>
        </p:nvSpPr>
        <p:spPr>
          <a:xfrm>
            <a:off x="752411" y="2292625"/>
            <a:ext cx="10865874" cy="1477328"/>
          </a:xfrm>
          <a:prstGeom prst="rect">
            <a:avLst/>
          </a:prstGeom>
          <a:noFill/>
        </p:spPr>
        <p:txBody>
          <a:bodyPr wrap="square" rtlCol="0">
            <a:spAutoFit/>
          </a:bodyPr>
          <a:lstStyle/>
          <a:p>
            <a:pPr marL="285750" indent="-285750">
              <a:buFont typeface="Wingdings" panose="05000000000000000000" pitchFamily="2" charset="2"/>
              <a:buChar char="n"/>
            </a:pPr>
            <a:r>
              <a:rPr lang="en-US" altLang="zh-CN" dirty="0">
                <a:solidFill>
                  <a:srgbClr val="990000"/>
                </a:solidFill>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The completion of this experiment would not have been possible without the guidance and participation of so many people. Their contributions are sincerely appreciated. </a:t>
            </a:r>
          </a:p>
          <a:p>
            <a:pPr marL="285750" indent="-285750">
              <a:buFont typeface="Wingdings" panose="05000000000000000000" pitchFamily="2" charset="2"/>
              <a:buChar char="n"/>
            </a:pPr>
            <a:r>
              <a:rPr lang="en-US" altLang="zh-CN" dirty="0">
                <a:solidFill>
                  <a:srgbClr val="990000"/>
                </a:solidFill>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Particularly, I would like to express my appreciation to my respected lecturer, Dr. Wilson </a:t>
            </a:r>
            <a:r>
              <a:rPr lang="en-US" altLang="zh-CN" dirty="0" err="1">
                <a:latin typeface="Times New Roman" panose="02020603050405020304" pitchFamily="18" charset="0"/>
                <a:cs typeface="Times New Roman" panose="02020603050405020304" pitchFamily="18" charset="0"/>
              </a:rPr>
              <a:t>Qiu</a:t>
            </a:r>
            <a:r>
              <a:rPr lang="en-US" altLang="zh-CN" dirty="0">
                <a:latin typeface="Times New Roman" panose="02020603050405020304" pitchFamily="18" charset="0"/>
                <a:cs typeface="Times New Roman" panose="02020603050405020304" pitchFamily="18" charset="0"/>
              </a:rPr>
              <a:t>, for his continuous support and motivation. His sincerity and patience have truly inspired me. </a:t>
            </a:r>
          </a:p>
          <a:p>
            <a:pPr marL="285750" indent="-285750">
              <a:buFont typeface="Wingdings" panose="05000000000000000000" pitchFamily="2" charset="2"/>
              <a:buChar char="n"/>
            </a:pPr>
            <a:endParaRPr lang="en-US" altLang="zh-C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34282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7F9CCBA5-011C-7119-BDFC-E3AFBB6C8F13}"/>
              </a:ext>
            </a:extLst>
          </p:cNvPr>
          <p:cNvSpPr/>
          <p:nvPr/>
        </p:nvSpPr>
        <p:spPr>
          <a:xfrm>
            <a:off x="0" y="1699928"/>
            <a:ext cx="12192000" cy="2584993"/>
          </a:xfrm>
          <a:prstGeom prst="rect">
            <a:avLst/>
          </a:prstGeom>
          <a:solidFill>
            <a:srgbClr val="99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descr="图片包含 徽标&#10;&#10;描述已自动生成">
            <a:extLst>
              <a:ext uri="{FF2B5EF4-FFF2-40B4-BE49-F238E27FC236}">
                <a16:creationId xmlns:a16="http://schemas.microsoft.com/office/drawing/2014/main" id="{51BC3658-36F2-87FE-BE50-64C4CF710E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473" y="243663"/>
            <a:ext cx="2857500" cy="990600"/>
          </a:xfrm>
          <a:prstGeom prst="rect">
            <a:avLst/>
          </a:prstGeom>
        </p:spPr>
      </p:pic>
      <p:sp>
        <p:nvSpPr>
          <p:cNvPr id="9" name="文本框 8">
            <a:extLst>
              <a:ext uri="{FF2B5EF4-FFF2-40B4-BE49-F238E27FC236}">
                <a16:creationId xmlns:a16="http://schemas.microsoft.com/office/drawing/2014/main" id="{E79FD600-9B4A-BFCB-072E-2EBA61D0A53D}"/>
              </a:ext>
            </a:extLst>
          </p:cNvPr>
          <p:cNvSpPr txBox="1"/>
          <p:nvPr/>
        </p:nvSpPr>
        <p:spPr>
          <a:xfrm>
            <a:off x="0" y="2669258"/>
            <a:ext cx="12192000" cy="646331"/>
          </a:xfrm>
          <a:prstGeom prst="rect">
            <a:avLst/>
          </a:prstGeom>
          <a:noFill/>
        </p:spPr>
        <p:txBody>
          <a:bodyPr wrap="square" rtlCol="0">
            <a:spAutoFit/>
          </a:bodyPr>
          <a:lstStyle/>
          <a:p>
            <a:pPr algn="ctr"/>
            <a:r>
              <a:rPr lang="en-US" altLang="zh-CN" sz="3600" dirty="0">
                <a:solidFill>
                  <a:schemeClr val="bg1"/>
                </a:solidFill>
                <a:latin typeface="Times New Roman" panose="02020603050405020304" pitchFamily="18" charset="0"/>
                <a:cs typeface="Times New Roman" panose="02020603050405020304" pitchFamily="18" charset="0"/>
              </a:rPr>
              <a:t>Thank You</a:t>
            </a:r>
            <a:endParaRPr lang="zh-CN" altLang="en-US" sz="3600" dirty="0">
              <a:solidFill>
                <a:schemeClr val="bg1"/>
              </a:solidFill>
              <a:latin typeface="Times New Roman" panose="02020603050405020304" pitchFamily="18" charset="0"/>
              <a:cs typeface="Times New Roman" panose="02020603050405020304" pitchFamily="18" charset="0"/>
            </a:endParaRPr>
          </a:p>
        </p:txBody>
      </p:sp>
      <p:sp>
        <p:nvSpPr>
          <p:cNvPr id="10" name="文本框 9">
            <a:extLst>
              <a:ext uri="{FF2B5EF4-FFF2-40B4-BE49-F238E27FC236}">
                <a16:creationId xmlns:a16="http://schemas.microsoft.com/office/drawing/2014/main" id="{321C1D75-81CB-C2DA-42FE-4FC2359A1179}"/>
              </a:ext>
            </a:extLst>
          </p:cNvPr>
          <p:cNvSpPr txBox="1"/>
          <p:nvPr/>
        </p:nvSpPr>
        <p:spPr>
          <a:xfrm>
            <a:off x="2284228" y="4668974"/>
            <a:ext cx="7623544" cy="1421992"/>
          </a:xfrm>
          <a:prstGeom prst="rect">
            <a:avLst/>
          </a:prstGeom>
          <a:noFill/>
        </p:spPr>
        <p:txBody>
          <a:bodyPr wrap="square" rtlCol="0">
            <a:spAutoFit/>
          </a:bodyPr>
          <a:lstStyle/>
          <a:p>
            <a:pPr algn="ctr">
              <a:lnSpc>
                <a:spcPct val="150000"/>
              </a:lnSpc>
            </a:pPr>
            <a:r>
              <a:rPr lang="en-US" altLang="zh-CN" sz="2000" dirty="0">
                <a:latin typeface="Times New Roman" panose="02020603050405020304" pitchFamily="18" charset="0"/>
                <a:cs typeface="Times New Roman" panose="02020603050405020304" pitchFamily="18" charset="0"/>
              </a:rPr>
              <a:t>Chen ZhuoFan (P2100746)</a:t>
            </a:r>
          </a:p>
          <a:p>
            <a:pPr algn="ctr">
              <a:lnSpc>
                <a:spcPct val="150000"/>
              </a:lnSpc>
            </a:pPr>
            <a:r>
              <a:rPr lang="en-US" altLang="zh-CN" sz="2000" dirty="0">
                <a:latin typeface="Times New Roman" panose="02020603050405020304" pitchFamily="18" charset="0"/>
                <a:cs typeface="Times New Roman" panose="02020603050405020304" pitchFamily="18" charset="0"/>
              </a:rPr>
              <a:t>DAAA/FT/XX/XX</a:t>
            </a:r>
          </a:p>
          <a:p>
            <a:pPr algn="ctr">
              <a:lnSpc>
                <a:spcPct val="150000"/>
              </a:lnSpc>
            </a:pPr>
            <a:r>
              <a:rPr lang="en-US" altLang="zh-CN" sz="2000" dirty="0">
                <a:latin typeface="Times New Roman" panose="02020603050405020304" pitchFamily="18" charset="0"/>
                <a:cs typeface="Times New Roman" panose="02020603050405020304" pitchFamily="18" charset="0"/>
              </a:rPr>
              <a:t>6 June 2022</a:t>
            </a:r>
            <a:endParaRPr lang="zh-CN"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85845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95A61859-9BC5-D9B6-21FF-775DCE8CBC83}"/>
              </a:ext>
            </a:extLst>
          </p:cNvPr>
          <p:cNvSpPr/>
          <p:nvPr/>
        </p:nvSpPr>
        <p:spPr>
          <a:xfrm>
            <a:off x="-1" y="0"/>
            <a:ext cx="4295553" cy="6858000"/>
          </a:xfrm>
          <a:prstGeom prst="rect">
            <a:avLst/>
          </a:prstGeom>
          <a:solidFill>
            <a:srgbClr val="99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D80EEEF4-598F-A770-278E-C24445979283}"/>
              </a:ext>
            </a:extLst>
          </p:cNvPr>
          <p:cNvSpPr txBox="1"/>
          <p:nvPr/>
        </p:nvSpPr>
        <p:spPr>
          <a:xfrm>
            <a:off x="1446026" y="2715491"/>
            <a:ext cx="2849526" cy="646331"/>
          </a:xfrm>
          <a:prstGeom prst="rect">
            <a:avLst/>
          </a:prstGeom>
          <a:noFill/>
        </p:spPr>
        <p:txBody>
          <a:bodyPr wrap="square" rtlCol="0">
            <a:spAutoFit/>
          </a:bodyPr>
          <a:lstStyle/>
          <a:p>
            <a:r>
              <a:rPr lang="en-US" altLang="zh-CN" sz="3600" dirty="0">
                <a:solidFill>
                  <a:schemeClr val="bg1"/>
                </a:solidFill>
                <a:latin typeface="Times New Roman" panose="02020603050405020304" pitchFamily="18" charset="0"/>
                <a:cs typeface="Times New Roman" panose="02020603050405020304" pitchFamily="18" charset="0"/>
              </a:rPr>
              <a:t>Content</a:t>
            </a:r>
            <a:endParaRPr lang="zh-CN" altLang="en-US" sz="3600" dirty="0">
              <a:solidFill>
                <a:schemeClr val="bg1"/>
              </a:solidFill>
              <a:latin typeface="Times New Roman" panose="02020603050405020304" pitchFamily="18" charset="0"/>
              <a:cs typeface="Times New Roman" panose="02020603050405020304" pitchFamily="18" charset="0"/>
            </a:endParaRPr>
          </a:p>
        </p:txBody>
      </p:sp>
      <p:pic>
        <p:nvPicPr>
          <p:cNvPr id="7" name="图片 6" descr="图片包含 徽标&#10;&#10;描述已自动生成">
            <a:extLst>
              <a:ext uri="{FF2B5EF4-FFF2-40B4-BE49-F238E27FC236}">
                <a16:creationId xmlns:a16="http://schemas.microsoft.com/office/drawing/2014/main" id="{290D21BC-4D87-87BA-BABE-2C7F79E74F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3557" y="286194"/>
            <a:ext cx="2857500" cy="990600"/>
          </a:xfrm>
          <a:prstGeom prst="rect">
            <a:avLst/>
          </a:prstGeom>
        </p:spPr>
      </p:pic>
      <p:sp>
        <p:nvSpPr>
          <p:cNvPr id="8" name="文本框 7">
            <a:extLst>
              <a:ext uri="{FF2B5EF4-FFF2-40B4-BE49-F238E27FC236}">
                <a16:creationId xmlns:a16="http://schemas.microsoft.com/office/drawing/2014/main" id="{33036414-0EC9-CCED-E512-6781F3C33CEA}"/>
              </a:ext>
            </a:extLst>
          </p:cNvPr>
          <p:cNvSpPr txBox="1"/>
          <p:nvPr/>
        </p:nvSpPr>
        <p:spPr>
          <a:xfrm>
            <a:off x="5061098" y="2349795"/>
            <a:ext cx="6390167" cy="3046988"/>
          </a:xfrm>
          <a:prstGeom prst="rect">
            <a:avLst/>
          </a:prstGeom>
          <a:noFill/>
        </p:spPr>
        <p:txBody>
          <a:bodyPr wrap="square" rtlCol="0">
            <a:spAutoFit/>
          </a:bodyPr>
          <a:lstStyle/>
          <a:p>
            <a:pPr marL="285750" indent="-285750">
              <a:buClr>
                <a:srgbClr val="990000"/>
              </a:buClr>
              <a:buFont typeface="Wingdings" panose="05000000000000000000" pitchFamily="2" charset="2"/>
              <a:buChar char="n"/>
            </a:pPr>
            <a:r>
              <a:rPr lang="en-US" altLang="zh-CN" sz="3200" dirty="0">
                <a:latin typeface="Times New Roman" panose="02020603050405020304" pitchFamily="18" charset="0"/>
                <a:cs typeface="Times New Roman" panose="02020603050405020304" pitchFamily="18" charset="0"/>
              </a:rPr>
              <a:t> Problem Background</a:t>
            </a:r>
          </a:p>
          <a:p>
            <a:pPr marL="285750" indent="-285750">
              <a:buClr>
                <a:srgbClr val="990000"/>
              </a:buClr>
              <a:buFont typeface="Wingdings" panose="05000000000000000000" pitchFamily="2" charset="2"/>
              <a:buChar char="n"/>
            </a:pPr>
            <a:r>
              <a:rPr lang="en-US" altLang="zh-CN" sz="3200" dirty="0">
                <a:latin typeface="Times New Roman" panose="02020603050405020304" pitchFamily="18" charset="0"/>
                <a:cs typeface="Times New Roman" panose="02020603050405020304" pitchFamily="18" charset="0"/>
              </a:rPr>
              <a:t> Data Exploration</a:t>
            </a:r>
          </a:p>
          <a:p>
            <a:pPr marL="285750" indent="-285750">
              <a:buClr>
                <a:srgbClr val="990000"/>
              </a:buClr>
              <a:buFont typeface="Wingdings" panose="05000000000000000000" pitchFamily="2" charset="2"/>
              <a:buChar char="n"/>
            </a:pPr>
            <a:r>
              <a:rPr lang="en-US" altLang="zh-CN" sz="3200" dirty="0">
                <a:latin typeface="Times New Roman" panose="02020603050405020304" pitchFamily="18" charset="0"/>
                <a:cs typeface="Times New Roman" panose="02020603050405020304" pitchFamily="18" charset="0"/>
              </a:rPr>
              <a:t> Methodology</a:t>
            </a:r>
          </a:p>
          <a:p>
            <a:pPr marL="285750" indent="-285750">
              <a:buClr>
                <a:srgbClr val="990000"/>
              </a:buClr>
              <a:buFont typeface="Wingdings" panose="05000000000000000000" pitchFamily="2" charset="2"/>
              <a:buChar char="n"/>
            </a:pPr>
            <a:r>
              <a:rPr lang="en-US" altLang="zh-CN" sz="3200" dirty="0">
                <a:latin typeface="Times New Roman" panose="02020603050405020304" pitchFamily="18" charset="0"/>
                <a:cs typeface="Times New Roman" panose="02020603050405020304" pitchFamily="18" charset="0"/>
              </a:rPr>
              <a:t> Optimization</a:t>
            </a:r>
          </a:p>
          <a:p>
            <a:pPr marL="285750" indent="-285750">
              <a:buClr>
                <a:srgbClr val="990000"/>
              </a:buClr>
              <a:buFont typeface="Wingdings" panose="05000000000000000000" pitchFamily="2" charset="2"/>
              <a:buChar char="n"/>
            </a:pPr>
            <a:r>
              <a:rPr lang="en-US" altLang="zh-CN" sz="3200" dirty="0">
                <a:latin typeface="Times New Roman" panose="02020603050405020304" pitchFamily="18" charset="0"/>
                <a:cs typeface="Times New Roman" panose="02020603050405020304" pitchFamily="18" charset="0"/>
              </a:rPr>
              <a:t> Conclusion</a:t>
            </a:r>
          </a:p>
          <a:p>
            <a:pPr marL="285750" indent="-285750">
              <a:buClr>
                <a:srgbClr val="990000"/>
              </a:buClr>
              <a:buFont typeface="Wingdings" panose="05000000000000000000" pitchFamily="2" charset="2"/>
              <a:buChar char="n"/>
            </a:pPr>
            <a:endParaRPr lang="zh-CN" alt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225725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AD502BC3-51C6-FEE1-C515-52BAA8DB28B8}"/>
              </a:ext>
            </a:extLst>
          </p:cNvPr>
          <p:cNvSpPr/>
          <p:nvPr/>
        </p:nvSpPr>
        <p:spPr>
          <a:xfrm>
            <a:off x="329609" y="425302"/>
            <a:ext cx="11461898" cy="1446028"/>
          </a:xfrm>
          <a:prstGeom prst="rect">
            <a:avLst/>
          </a:prstGeom>
          <a:solidFill>
            <a:srgbClr val="99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descr="文本&#10;&#10;中度可信度描述已自动生成">
            <a:extLst>
              <a:ext uri="{FF2B5EF4-FFF2-40B4-BE49-F238E27FC236}">
                <a16:creationId xmlns:a16="http://schemas.microsoft.com/office/drawing/2014/main" id="{A587B94F-09B0-7D66-1A65-A5C2291685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60785" y="754025"/>
            <a:ext cx="2857500" cy="990600"/>
          </a:xfrm>
          <a:prstGeom prst="rect">
            <a:avLst/>
          </a:prstGeom>
        </p:spPr>
      </p:pic>
      <p:pic>
        <p:nvPicPr>
          <p:cNvPr id="12" name="图片 11" descr="文本, 徽标&#10;&#10;描述已自动生成">
            <a:extLst>
              <a:ext uri="{FF2B5EF4-FFF2-40B4-BE49-F238E27FC236}">
                <a16:creationId xmlns:a16="http://schemas.microsoft.com/office/drawing/2014/main" id="{F26A98A8-23AD-C38A-F942-518DE28EBAE0}"/>
              </a:ext>
            </a:extLst>
          </p:cNvPr>
          <p:cNvPicPr>
            <a:picLocks noChangeAspect="1"/>
          </p:cNvPicPr>
          <p:nvPr/>
        </p:nvPicPr>
        <p:blipFill rotWithShape="1">
          <a:blip r:embed="rId3">
            <a:extLst>
              <a:ext uri="{28A0092B-C50C-407E-A947-70E740481C1C}">
                <a14:useLocalDpi xmlns:a14="http://schemas.microsoft.com/office/drawing/2010/main" val="0"/>
              </a:ext>
            </a:extLst>
          </a:blip>
          <a:srcRect l="74892" b="-1570"/>
          <a:stretch/>
        </p:blipFill>
        <p:spPr>
          <a:xfrm>
            <a:off x="10887740" y="754025"/>
            <a:ext cx="730545" cy="1035826"/>
          </a:xfrm>
          <a:prstGeom prst="rect">
            <a:avLst/>
          </a:prstGeom>
        </p:spPr>
      </p:pic>
      <p:sp>
        <p:nvSpPr>
          <p:cNvPr id="14" name="标题 2">
            <a:extLst>
              <a:ext uri="{FF2B5EF4-FFF2-40B4-BE49-F238E27FC236}">
                <a16:creationId xmlns:a16="http://schemas.microsoft.com/office/drawing/2014/main" id="{68567A0F-6C18-8758-1896-0D2E81DE5023}"/>
              </a:ext>
            </a:extLst>
          </p:cNvPr>
          <p:cNvSpPr>
            <a:spLocks noGrp="1"/>
          </p:cNvSpPr>
          <p:nvPr>
            <p:ph type="title"/>
          </p:nvPr>
        </p:nvSpPr>
        <p:spPr>
          <a:xfrm>
            <a:off x="1009858" y="739171"/>
            <a:ext cx="7750927" cy="1015200"/>
          </a:xfrm>
        </p:spPr>
        <p:txBody>
          <a:bodyPr>
            <a:normAutofit/>
          </a:bodyPr>
          <a:lstStyle/>
          <a:p>
            <a:r>
              <a:rPr kumimoji="1" lang="en-US" altLang="zh-CN" sz="2800" dirty="0">
                <a:solidFill>
                  <a:schemeClr val="bg1"/>
                </a:solidFill>
                <a:latin typeface="Times New Roman" panose="02020603050405020304" pitchFamily="18" charset="0"/>
                <a:cs typeface="Times New Roman" panose="02020603050405020304" pitchFamily="18" charset="0"/>
              </a:rPr>
              <a:t>Problem Background</a:t>
            </a:r>
            <a:endParaRPr kumimoji="1" lang="zh-CN" altLang="en-US" sz="2800" dirty="0">
              <a:solidFill>
                <a:schemeClr val="bg1"/>
              </a:solidFill>
              <a:latin typeface="Times New Roman" panose="02020603050405020304" pitchFamily="18" charset="0"/>
              <a:cs typeface="Times New Roman" panose="02020603050405020304" pitchFamily="18" charset="0"/>
            </a:endParaRPr>
          </a:p>
        </p:txBody>
      </p:sp>
      <p:sp>
        <p:nvSpPr>
          <p:cNvPr id="17" name="文本框 16">
            <a:extLst>
              <a:ext uri="{FF2B5EF4-FFF2-40B4-BE49-F238E27FC236}">
                <a16:creationId xmlns:a16="http://schemas.microsoft.com/office/drawing/2014/main" id="{934FB9FD-8BBE-02EF-9ED0-05BF5B8A263F}"/>
              </a:ext>
            </a:extLst>
          </p:cNvPr>
          <p:cNvSpPr txBox="1"/>
          <p:nvPr/>
        </p:nvSpPr>
        <p:spPr>
          <a:xfrm>
            <a:off x="669617" y="2059523"/>
            <a:ext cx="10218123" cy="5293757"/>
          </a:xfrm>
          <a:prstGeom prst="rect">
            <a:avLst/>
          </a:prstGeom>
          <a:noFill/>
        </p:spPr>
        <p:txBody>
          <a:bodyPr wrap="square" rtlCol="0">
            <a:spAutoFit/>
          </a:bodyPr>
          <a:lstStyle/>
          <a:p>
            <a:pPr marL="285750" indent="-285750">
              <a:buClr>
                <a:srgbClr val="990000"/>
              </a:buClr>
              <a:buFont typeface="Wingdings" panose="05000000000000000000" pitchFamily="2" charset="2"/>
              <a:buChar char="n"/>
            </a:pPr>
            <a:r>
              <a:rPr lang="en-US" altLang="zh-CN" dirty="0">
                <a:latin typeface="Times New Roman" panose="02020603050405020304" pitchFamily="18" charset="0"/>
                <a:cs typeface="Times New Roman" panose="02020603050405020304" pitchFamily="18" charset="0"/>
              </a:rPr>
              <a:t>Air pollution is contamination of the indoor or outdoor environment by any chemical, physical or biological agent that modifies the natural characteristics of the atmosphere.</a:t>
            </a:r>
          </a:p>
          <a:p>
            <a:pPr marL="285750" indent="-285750">
              <a:buClr>
                <a:srgbClr val="990000"/>
              </a:buClr>
              <a:buFont typeface="Wingdings" panose="05000000000000000000" pitchFamily="2" charset="2"/>
              <a:buChar char="n"/>
            </a:pPr>
            <a:endParaRPr lang="en-US" altLang="zh-CN" dirty="0">
              <a:latin typeface="Times New Roman" panose="02020603050405020304" pitchFamily="18" charset="0"/>
              <a:cs typeface="Times New Roman" panose="02020603050405020304" pitchFamily="18" charset="0"/>
            </a:endParaRPr>
          </a:p>
          <a:p>
            <a:pPr marL="285750" indent="-285750">
              <a:buClr>
                <a:srgbClr val="990000"/>
              </a:buClr>
              <a:buFont typeface="Wingdings" panose="05000000000000000000" pitchFamily="2" charset="2"/>
              <a:buChar char="n"/>
            </a:pPr>
            <a:r>
              <a:rPr lang="en-US" altLang="zh-CN" dirty="0">
                <a:latin typeface="Times New Roman" panose="02020603050405020304" pitchFamily="18" charset="0"/>
                <a:cs typeface="Times New Roman" panose="02020603050405020304" pitchFamily="18" charset="0"/>
              </a:rPr>
              <a:t>There is suggestive evidence that many diseases are highly associated with air pollution. These diseases include stroke, </a:t>
            </a:r>
            <a:r>
              <a:rPr lang="en-US" altLang="zh-CN" dirty="0" err="1">
                <a:latin typeface="Times New Roman" panose="02020603050405020304" pitchFamily="18" charset="0"/>
                <a:cs typeface="Times New Roman" panose="02020603050405020304" pitchFamily="18" charset="0"/>
              </a:rPr>
              <a:t>ischaemic</a:t>
            </a:r>
            <a:r>
              <a:rPr lang="en-US" altLang="zh-CN" dirty="0">
                <a:latin typeface="Times New Roman" panose="02020603050405020304" pitchFamily="18" charset="0"/>
                <a:cs typeface="Times New Roman" panose="02020603050405020304" pitchFamily="18" charset="0"/>
              </a:rPr>
              <a:t> heart disease, and etc.</a:t>
            </a:r>
          </a:p>
          <a:p>
            <a:pPr marL="285750" indent="-285750">
              <a:buClr>
                <a:srgbClr val="990000"/>
              </a:buClr>
              <a:buFont typeface="Wingdings" panose="05000000000000000000" pitchFamily="2" charset="2"/>
              <a:buChar char="n"/>
            </a:pPr>
            <a:endParaRPr lang="en-US" altLang="zh-CN" dirty="0">
              <a:latin typeface="Times New Roman" panose="02020603050405020304" pitchFamily="18" charset="0"/>
              <a:cs typeface="Times New Roman" panose="02020603050405020304" pitchFamily="18" charset="0"/>
            </a:endParaRPr>
          </a:p>
          <a:p>
            <a:pPr marL="285750" indent="-285750">
              <a:buClr>
                <a:srgbClr val="990000"/>
              </a:buClr>
              <a:buFont typeface="Wingdings" panose="05000000000000000000" pitchFamily="2" charset="2"/>
              <a:buChar char="n"/>
            </a:pPr>
            <a:r>
              <a:rPr lang="en-US" altLang="zh-CN" dirty="0">
                <a:latin typeface="Times New Roman" panose="02020603050405020304" pitchFamily="18" charset="0"/>
                <a:cs typeface="Times New Roman" panose="02020603050405020304" pitchFamily="18" charset="0"/>
              </a:rPr>
              <a:t>Moreover, air pollution can cause a large impact to the environment. Air pollution can accelerate the presence of greenhouse effect leading to more extreme weather effect and climate.</a:t>
            </a:r>
          </a:p>
          <a:p>
            <a:pPr marL="285750" indent="-285750">
              <a:buClr>
                <a:srgbClr val="990000"/>
              </a:buClr>
              <a:buFont typeface="Wingdings" panose="05000000000000000000" pitchFamily="2" charset="2"/>
              <a:buChar char="n"/>
            </a:pPr>
            <a:endParaRPr lang="en-US" altLang="zh-CN" dirty="0">
              <a:latin typeface="Times New Roman" panose="02020603050405020304" pitchFamily="18" charset="0"/>
              <a:cs typeface="Times New Roman" panose="02020603050405020304" pitchFamily="18" charset="0"/>
            </a:endParaRPr>
          </a:p>
          <a:p>
            <a:pPr marL="285750" indent="-285750">
              <a:buClr>
                <a:srgbClr val="990000"/>
              </a:buClr>
              <a:buFont typeface="Wingdings" panose="05000000000000000000" pitchFamily="2" charset="2"/>
              <a:buChar char="n"/>
            </a:pPr>
            <a:r>
              <a:rPr lang="en-US" altLang="zh-CN" dirty="0">
                <a:latin typeface="Times New Roman" panose="02020603050405020304" pitchFamily="18" charset="0"/>
                <a:cs typeface="Times New Roman" panose="02020603050405020304" pitchFamily="18" charset="0"/>
              </a:rPr>
              <a:t>Hence, mitigating the effect of air pollution becomes especially crucial. However, reducing air pollution is a long-term effort .Countries need to set a suitable target every few years to keep track of consumption.</a:t>
            </a:r>
          </a:p>
          <a:p>
            <a:pPr marL="285750" indent="-285750">
              <a:buClr>
                <a:srgbClr val="990000"/>
              </a:buClr>
              <a:buFont typeface="Wingdings" panose="05000000000000000000" pitchFamily="2" charset="2"/>
              <a:buChar char="n"/>
            </a:pPr>
            <a:endParaRPr lang="en-US" altLang="zh-CN" dirty="0">
              <a:latin typeface="Times New Roman" panose="02020603050405020304" pitchFamily="18" charset="0"/>
              <a:cs typeface="Times New Roman" panose="02020603050405020304" pitchFamily="18" charset="0"/>
            </a:endParaRPr>
          </a:p>
          <a:p>
            <a:pPr marL="285750" indent="-285750">
              <a:buClr>
                <a:srgbClr val="990000"/>
              </a:buClr>
              <a:buFont typeface="Wingdings" panose="05000000000000000000" pitchFamily="2" charset="2"/>
              <a:buChar char="n"/>
            </a:pPr>
            <a:r>
              <a:rPr lang="en-US" altLang="zh-CN" dirty="0">
                <a:latin typeface="Times New Roman" panose="02020603050405020304" pitchFamily="18" charset="0"/>
                <a:cs typeface="Times New Roman" panose="02020603050405020304" pitchFamily="18" charset="0"/>
              </a:rPr>
              <a:t>In this situation, forecasting could be used to predict the future trend. The obtained result can then be used to carried out calculations and be set as the target for the country.</a:t>
            </a:r>
          </a:p>
          <a:p>
            <a:pPr marL="285750" indent="-285750">
              <a:buClr>
                <a:srgbClr val="990000"/>
              </a:buClr>
              <a:buFont typeface="Wingdings" panose="05000000000000000000" pitchFamily="2" charset="2"/>
              <a:buChar char="n"/>
            </a:pPr>
            <a:endParaRPr lang="en-US" altLang="zh-CN" dirty="0">
              <a:latin typeface="Times New Roman" panose="02020603050405020304" pitchFamily="18" charset="0"/>
              <a:cs typeface="Times New Roman" panose="02020603050405020304" pitchFamily="18" charset="0"/>
            </a:endParaRPr>
          </a:p>
          <a:p>
            <a:pPr marL="285750" indent="-285750">
              <a:buClr>
                <a:srgbClr val="990000"/>
              </a:buClr>
              <a:buFont typeface="Wingdings" panose="05000000000000000000" pitchFamily="2" charset="2"/>
              <a:buChar char="n"/>
            </a:pPr>
            <a:r>
              <a:rPr lang="en-US" altLang="zh-CN" dirty="0">
                <a:latin typeface="Times New Roman" panose="02020603050405020304" pitchFamily="18" charset="0"/>
                <a:cs typeface="Times New Roman" panose="02020603050405020304" pitchFamily="18" charset="0"/>
              </a:rPr>
              <a:t>In this experiment, we will attempt to use machine learning and evaluate a forecasting model that has the highest performance in predicting the pollution gases over an interval.</a:t>
            </a:r>
          </a:p>
          <a:p>
            <a:pPr marL="285750" indent="-285750">
              <a:buClr>
                <a:srgbClr val="990000"/>
              </a:buClr>
              <a:buFont typeface="Wingdings" panose="05000000000000000000" pitchFamily="2" charset="2"/>
              <a:buChar char="n"/>
            </a:pPr>
            <a:endParaRPr lang="zh-CN" alt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126546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AD502BC3-51C6-FEE1-C515-52BAA8DB28B8}"/>
              </a:ext>
            </a:extLst>
          </p:cNvPr>
          <p:cNvSpPr/>
          <p:nvPr/>
        </p:nvSpPr>
        <p:spPr>
          <a:xfrm>
            <a:off x="329609" y="425302"/>
            <a:ext cx="11461898" cy="1446028"/>
          </a:xfrm>
          <a:prstGeom prst="rect">
            <a:avLst/>
          </a:prstGeom>
          <a:solidFill>
            <a:srgbClr val="99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descr="文本&#10;&#10;中度可信度描述已自动生成">
            <a:extLst>
              <a:ext uri="{FF2B5EF4-FFF2-40B4-BE49-F238E27FC236}">
                <a16:creationId xmlns:a16="http://schemas.microsoft.com/office/drawing/2014/main" id="{A587B94F-09B0-7D66-1A65-A5C2291685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60785" y="754025"/>
            <a:ext cx="2857500" cy="990600"/>
          </a:xfrm>
          <a:prstGeom prst="rect">
            <a:avLst/>
          </a:prstGeom>
        </p:spPr>
      </p:pic>
      <p:pic>
        <p:nvPicPr>
          <p:cNvPr id="12" name="图片 11" descr="文本, 徽标&#10;&#10;描述已自动生成">
            <a:extLst>
              <a:ext uri="{FF2B5EF4-FFF2-40B4-BE49-F238E27FC236}">
                <a16:creationId xmlns:a16="http://schemas.microsoft.com/office/drawing/2014/main" id="{F26A98A8-23AD-C38A-F942-518DE28EBAE0}"/>
              </a:ext>
            </a:extLst>
          </p:cNvPr>
          <p:cNvPicPr>
            <a:picLocks noChangeAspect="1"/>
          </p:cNvPicPr>
          <p:nvPr/>
        </p:nvPicPr>
        <p:blipFill rotWithShape="1">
          <a:blip r:embed="rId3">
            <a:extLst>
              <a:ext uri="{28A0092B-C50C-407E-A947-70E740481C1C}">
                <a14:useLocalDpi xmlns:a14="http://schemas.microsoft.com/office/drawing/2010/main" val="0"/>
              </a:ext>
            </a:extLst>
          </a:blip>
          <a:srcRect l="74892" b="-1570"/>
          <a:stretch/>
        </p:blipFill>
        <p:spPr>
          <a:xfrm>
            <a:off x="10887740" y="754025"/>
            <a:ext cx="730545" cy="1035826"/>
          </a:xfrm>
          <a:prstGeom prst="rect">
            <a:avLst/>
          </a:prstGeom>
        </p:spPr>
      </p:pic>
      <p:sp>
        <p:nvSpPr>
          <p:cNvPr id="14" name="标题 2">
            <a:extLst>
              <a:ext uri="{FF2B5EF4-FFF2-40B4-BE49-F238E27FC236}">
                <a16:creationId xmlns:a16="http://schemas.microsoft.com/office/drawing/2014/main" id="{68567A0F-6C18-8758-1896-0D2E81DE5023}"/>
              </a:ext>
            </a:extLst>
          </p:cNvPr>
          <p:cNvSpPr>
            <a:spLocks noGrp="1"/>
          </p:cNvSpPr>
          <p:nvPr>
            <p:ph type="title"/>
          </p:nvPr>
        </p:nvSpPr>
        <p:spPr>
          <a:xfrm>
            <a:off x="1009858" y="739171"/>
            <a:ext cx="7750927" cy="1015200"/>
          </a:xfrm>
        </p:spPr>
        <p:txBody>
          <a:bodyPr>
            <a:normAutofit/>
          </a:bodyPr>
          <a:lstStyle/>
          <a:p>
            <a:r>
              <a:rPr kumimoji="1" lang="en-US" altLang="zh-CN" sz="2800" dirty="0">
                <a:solidFill>
                  <a:schemeClr val="bg1"/>
                </a:solidFill>
                <a:latin typeface="Times New Roman" panose="02020603050405020304" pitchFamily="18" charset="0"/>
                <a:cs typeface="Times New Roman" panose="02020603050405020304" pitchFamily="18" charset="0"/>
              </a:rPr>
              <a:t>Problem Background</a:t>
            </a:r>
            <a:endParaRPr kumimoji="1" lang="zh-CN" altLang="en-US" sz="2800" dirty="0">
              <a:solidFill>
                <a:schemeClr val="bg1"/>
              </a:solidFill>
              <a:latin typeface="Times New Roman" panose="02020603050405020304" pitchFamily="18" charset="0"/>
              <a:cs typeface="Times New Roman" panose="02020603050405020304" pitchFamily="18" charset="0"/>
            </a:endParaRPr>
          </a:p>
        </p:txBody>
      </p:sp>
      <p:sp>
        <p:nvSpPr>
          <p:cNvPr id="17" name="文本框 16">
            <a:extLst>
              <a:ext uri="{FF2B5EF4-FFF2-40B4-BE49-F238E27FC236}">
                <a16:creationId xmlns:a16="http://schemas.microsoft.com/office/drawing/2014/main" id="{934FB9FD-8BBE-02EF-9ED0-05BF5B8A263F}"/>
              </a:ext>
            </a:extLst>
          </p:cNvPr>
          <p:cNvSpPr txBox="1"/>
          <p:nvPr/>
        </p:nvSpPr>
        <p:spPr>
          <a:xfrm>
            <a:off x="1034889" y="2185199"/>
            <a:ext cx="10218123" cy="2246769"/>
          </a:xfrm>
          <a:prstGeom prst="rect">
            <a:avLst/>
          </a:prstGeom>
          <a:noFill/>
        </p:spPr>
        <p:txBody>
          <a:bodyPr wrap="square" rtlCol="0">
            <a:spAutoFit/>
          </a:bodyPr>
          <a:lstStyle/>
          <a:p>
            <a:pPr marL="285750" indent="-285750">
              <a:buClr>
                <a:srgbClr val="990000"/>
              </a:buClr>
              <a:buFont typeface="Wingdings" panose="05000000000000000000" pitchFamily="2" charset="2"/>
              <a:buChar char="n"/>
            </a:pPr>
            <a:r>
              <a:rPr lang="en-US" altLang="zh-CN" dirty="0">
                <a:latin typeface="Times New Roman" panose="02020603050405020304" pitchFamily="18" charset="0"/>
                <a:cs typeface="Times New Roman" panose="02020603050405020304" pitchFamily="18" charset="0"/>
              </a:rPr>
              <a:t>The dataset used in the experiment was the “Air Pollution Forecasting Dataset” retrieved from the Kaggle Data Science Community. </a:t>
            </a:r>
          </a:p>
          <a:p>
            <a:pPr marL="285750" indent="-285750">
              <a:buClr>
                <a:srgbClr val="990000"/>
              </a:buClr>
              <a:buFont typeface="Wingdings" panose="05000000000000000000" pitchFamily="2" charset="2"/>
              <a:buChar char="n"/>
            </a:pPr>
            <a:r>
              <a:rPr lang="en-US" altLang="zh-CN" dirty="0">
                <a:latin typeface="Times New Roman" panose="02020603050405020304" pitchFamily="18" charset="0"/>
                <a:cs typeface="Times New Roman" panose="02020603050405020304" pitchFamily="18" charset="0"/>
              </a:rPr>
              <a:t>The dataset consist of a total of 6 attributes, 4 of the attributes are gases that needs to be forecasted. </a:t>
            </a:r>
          </a:p>
          <a:p>
            <a:pPr marL="285750" indent="-285750">
              <a:buClr>
                <a:srgbClr val="990000"/>
              </a:buClr>
              <a:buFont typeface="Wingdings" panose="05000000000000000000" pitchFamily="2" charset="2"/>
              <a:buChar char="n"/>
            </a:pPr>
            <a:r>
              <a:rPr lang="en-US" altLang="zh-CN" dirty="0">
                <a:latin typeface="Times New Roman" panose="02020603050405020304" pitchFamily="18" charset="0"/>
                <a:cs typeface="Times New Roman" panose="02020603050405020304" pitchFamily="18" charset="0"/>
              </a:rPr>
              <a:t>The dataset compound of records from 15 March 2016 to 05 February 2017 . </a:t>
            </a:r>
          </a:p>
          <a:p>
            <a:pPr marL="285750" indent="-285750">
              <a:buClr>
                <a:srgbClr val="990000"/>
              </a:buClr>
              <a:buFont typeface="Wingdings" panose="05000000000000000000" pitchFamily="2" charset="2"/>
              <a:buChar char="n"/>
            </a:pPr>
            <a:r>
              <a:rPr lang="en-US" altLang="zh-CN" dirty="0">
                <a:latin typeface="Times New Roman" panose="02020603050405020304" pitchFamily="18" charset="0"/>
                <a:cs typeface="Times New Roman" panose="02020603050405020304" pitchFamily="18" charset="0"/>
              </a:rPr>
              <a:t>There is a total of 328 days of records in daily frequency </a:t>
            </a:r>
          </a:p>
          <a:p>
            <a:pPr marL="285750" indent="-285750">
              <a:buClr>
                <a:srgbClr val="990000"/>
              </a:buClr>
              <a:buFont typeface="Wingdings" panose="05000000000000000000" pitchFamily="2" charset="2"/>
              <a:buChar char="n"/>
            </a:pPr>
            <a:r>
              <a:rPr lang="en-US" altLang="zh-CN" dirty="0">
                <a:latin typeface="Times New Roman" panose="02020603050405020304" pitchFamily="18" charset="0"/>
                <a:cs typeface="Times New Roman" panose="02020603050405020304" pitchFamily="18" charset="0"/>
              </a:rPr>
              <a:t>The attributes of the datasets are demonstrated in the figure below.</a:t>
            </a:r>
          </a:p>
          <a:p>
            <a:pPr marL="285750" indent="-285750">
              <a:buClr>
                <a:srgbClr val="990000"/>
              </a:buClr>
              <a:buFont typeface="Wingdings" panose="05000000000000000000" pitchFamily="2" charset="2"/>
              <a:buChar char="n"/>
            </a:pPr>
            <a:endParaRPr lang="zh-CN" altLang="en-US" sz="3200" dirty="0">
              <a:latin typeface="Times New Roman" panose="02020603050405020304" pitchFamily="18" charset="0"/>
              <a:cs typeface="Times New Roman" panose="02020603050405020304" pitchFamily="18" charset="0"/>
            </a:endParaRPr>
          </a:p>
        </p:txBody>
      </p:sp>
      <p:graphicFrame>
        <p:nvGraphicFramePr>
          <p:cNvPr id="7" name="表格 2">
            <a:extLst>
              <a:ext uri="{FF2B5EF4-FFF2-40B4-BE49-F238E27FC236}">
                <a16:creationId xmlns:a16="http://schemas.microsoft.com/office/drawing/2014/main" id="{0C8EB86E-5481-D5AB-94D3-442A4B395396}"/>
              </a:ext>
            </a:extLst>
          </p:cNvPr>
          <p:cNvGraphicFramePr>
            <a:graphicFrameLocks noGrp="1"/>
          </p:cNvGraphicFramePr>
          <p:nvPr>
            <p:extLst>
              <p:ext uri="{D42A27DB-BD31-4B8C-83A1-F6EECF244321}">
                <p14:modId xmlns:p14="http://schemas.microsoft.com/office/powerpoint/2010/main" val="3929315577"/>
              </p:ext>
            </p:extLst>
          </p:nvPr>
        </p:nvGraphicFramePr>
        <p:xfrm>
          <a:off x="1034889" y="4299098"/>
          <a:ext cx="6875129" cy="2133600"/>
        </p:xfrm>
        <a:graphic>
          <a:graphicData uri="http://schemas.openxmlformats.org/drawingml/2006/table">
            <a:tbl>
              <a:tblPr firstRow="1" bandRow="1">
                <a:tableStyleId>{5C22544A-7EE6-4342-B048-85BDC9FD1C3A}</a:tableStyleId>
              </a:tblPr>
              <a:tblGrid>
                <a:gridCol w="796529">
                  <a:extLst>
                    <a:ext uri="{9D8B030D-6E8A-4147-A177-3AD203B41FA5}">
                      <a16:colId xmlns:a16="http://schemas.microsoft.com/office/drawing/2014/main" val="1761901147"/>
                    </a:ext>
                  </a:extLst>
                </a:gridCol>
                <a:gridCol w="3356666">
                  <a:extLst>
                    <a:ext uri="{9D8B030D-6E8A-4147-A177-3AD203B41FA5}">
                      <a16:colId xmlns:a16="http://schemas.microsoft.com/office/drawing/2014/main" val="2234975020"/>
                    </a:ext>
                  </a:extLst>
                </a:gridCol>
                <a:gridCol w="2721934">
                  <a:extLst>
                    <a:ext uri="{9D8B030D-6E8A-4147-A177-3AD203B41FA5}">
                      <a16:colId xmlns:a16="http://schemas.microsoft.com/office/drawing/2014/main" val="366276920"/>
                    </a:ext>
                  </a:extLst>
                </a:gridCol>
              </a:tblGrid>
              <a:tr h="220569">
                <a:tc>
                  <a:txBody>
                    <a:bodyPr/>
                    <a:lstStyle/>
                    <a:p>
                      <a:r>
                        <a:rPr lang="en-US" altLang="zh-CN" sz="1400" dirty="0">
                          <a:latin typeface="Times New Roman" panose="02020603050405020304" pitchFamily="18" charset="0"/>
                          <a:cs typeface="Times New Roman" panose="02020603050405020304" pitchFamily="18" charset="0"/>
                        </a:rPr>
                        <a:t>No.</a:t>
                      </a:r>
                      <a:endParaRPr lang="zh-CN" altLang="en-US" sz="1400" dirty="0">
                        <a:latin typeface="Times New Roman" panose="02020603050405020304" pitchFamily="18" charset="0"/>
                        <a:cs typeface="Times New Roman" panose="02020603050405020304" pitchFamily="18" charset="0"/>
                      </a:endParaRPr>
                    </a:p>
                  </a:txBody>
                  <a:tcPr/>
                </a:tc>
                <a:tc>
                  <a:txBody>
                    <a:bodyPr/>
                    <a:lstStyle/>
                    <a:p>
                      <a:r>
                        <a:rPr lang="en-US" altLang="zh-CN" sz="1400" dirty="0">
                          <a:latin typeface="Times New Roman" panose="02020603050405020304" pitchFamily="18" charset="0"/>
                          <a:cs typeface="Times New Roman" panose="02020603050405020304" pitchFamily="18" charset="0"/>
                        </a:rPr>
                        <a:t>Attributes</a:t>
                      </a:r>
                      <a:endParaRPr lang="zh-CN" altLang="en-US" sz="1400" dirty="0">
                        <a:latin typeface="Times New Roman" panose="02020603050405020304" pitchFamily="18" charset="0"/>
                        <a:cs typeface="Times New Roman" panose="02020603050405020304" pitchFamily="18" charset="0"/>
                      </a:endParaRPr>
                    </a:p>
                  </a:txBody>
                  <a:tcPr/>
                </a:tc>
                <a:tc>
                  <a:txBody>
                    <a:bodyPr/>
                    <a:lstStyle/>
                    <a:p>
                      <a:r>
                        <a:rPr lang="en-US" altLang="zh-CN" sz="1400" dirty="0">
                          <a:latin typeface="Times New Roman" panose="02020603050405020304" pitchFamily="18" charset="0"/>
                          <a:cs typeface="Times New Roman" panose="02020603050405020304" pitchFamily="18" charset="0"/>
                        </a:rPr>
                        <a:t>Value</a:t>
                      </a:r>
                      <a:endParaRPr lang="zh-CN" alt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950484148"/>
                  </a:ext>
                </a:extLst>
              </a:tr>
              <a:tr h="264683">
                <a:tc>
                  <a:txBody>
                    <a:bodyPr/>
                    <a:lstStyle/>
                    <a:p>
                      <a:r>
                        <a:rPr lang="en-US" altLang="zh-CN" sz="1400" dirty="0">
                          <a:latin typeface="Times New Roman" panose="02020603050405020304" pitchFamily="18" charset="0"/>
                          <a:cs typeface="Times New Roman" panose="02020603050405020304" pitchFamily="18" charset="0"/>
                        </a:rPr>
                        <a:t>1</a:t>
                      </a:r>
                      <a:endParaRPr lang="zh-CN" altLang="en-US" sz="1400" dirty="0">
                        <a:latin typeface="Times New Roman" panose="02020603050405020304" pitchFamily="18" charset="0"/>
                        <a:cs typeface="Times New Roman" panose="02020603050405020304" pitchFamily="18" charset="0"/>
                      </a:endParaRPr>
                    </a:p>
                  </a:txBody>
                  <a:tcPr/>
                </a:tc>
                <a:tc>
                  <a:txBody>
                    <a:bodyPr/>
                    <a:lstStyle/>
                    <a:p>
                      <a:r>
                        <a:rPr lang="en-US" altLang="zh-CN" sz="1400" dirty="0">
                          <a:latin typeface="Times New Roman" panose="02020603050405020304" pitchFamily="18" charset="0"/>
                          <a:cs typeface="Times New Roman" panose="02020603050405020304" pitchFamily="18" charset="0"/>
                        </a:rPr>
                        <a:t>Carbon Monoxide (CO)</a:t>
                      </a:r>
                      <a:endParaRPr lang="zh-CN" altLang="en-US" sz="1400" dirty="0">
                        <a:latin typeface="Times New Roman" panose="02020603050405020304" pitchFamily="18" charset="0"/>
                        <a:cs typeface="Times New Roman" panose="02020603050405020304" pitchFamily="18" charset="0"/>
                      </a:endParaRPr>
                    </a:p>
                  </a:txBody>
                  <a:tcPr/>
                </a:tc>
                <a:tc>
                  <a:txBody>
                    <a:bodyPr/>
                    <a:lstStyle/>
                    <a:p>
                      <a:r>
                        <a:rPr lang="en-US" altLang="zh-CN" sz="1400" dirty="0">
                          <a:latin typeface="Times New Roman" panose="02020603050405020304" pitchFamily="18" charset="0"/>
                          <a:cs typeface="Times New Roman" panose="02020603050405020304" pitchFamily="18" charset="0"/>
                        </a:rPr>
                        <a:t>Float number</a:t>
                      </a:r>
                      <a:endParaRPr lang="zh-CN" alt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184736577"/>
                  </a:ext>
                </a:extLst>
              </a:tr>
              <a:tr h="264683">
                <a:tc>
                  <a:txBody>
                    <a:bodyPr/>
                    <a:lstStyle/>
                    <a:p>
                      <a:r>
                        <a:rPr lang="en-US" altLang="zh-CN" sz="1400" dirty="0">
                          <a:latin typeface="Times New Roman" panose="02020603050405020304" pitchFamily="18" charset="0"/>
                          <a:cs typeface="Times New Roman" panose="02020603050405020304" pitchFamily="18" charset="0"/>
                        </a:rPr>
                        <a:t>2</a:t>
                      </a:r>
                      <a:endParaRPr lang="zh-CN" altLang="en-US" sz="1400" dirty="0">
                        <a:latin typeface="Times New Roman" panose="02020603050405020304" pitchFamily="18" charset="0"/>
                        <a:cs typeface="Times New Roman" panose="02020603050405020304" pitchFamily="18" charset="0"/>
                      </a:endParaRPr>
                    </a:p>
                  </a:txBody>
                  <a:tcPr/>
                </a:tc>
                <a:tc>
                  <a:txBody>
                    <a:bodyPr/>
                    <a:lstStyle/>
                    <a:p>
                      <a:r>
                        <a:rPr lang="en-US" altLang="zh-CN" sz="1400" dirty="0">
                          <a:latin typeface="Times New Roman" panose="02020603050405020304" pitchFamily="18" charset="0"/>
                          <a:cs typeface="Times New Roman" panose="02020603050405020304" pitchFamily="18" charset="0"/>
                        </a:rPr>
                        <a:t>Hydrocarbon (HC)</a:t>
                      </a:r>
                      <a:endParaRPr lang="zh-CN" altLang="en-US" sz="1400" dirty="0">
                        <a:latin typeface="Times New Roman" panose="02020603050405020304" pitchFamily="18" charset="0"/>
                        <a:cs typeface="Times New Roman" panose="02020603050405020304" pitchFamily="18" charset="0"/>
                      </a:endParaRPr>
                    </a:p>
                  </a:txBody>
                  <a:tcPr/>
                </a:tc>
                <a:tc>
                  <a:txBody>
                    <a:bodyPr/>
                    <a:lstStyle/>
                    <a:p>
                      <a:r>
                        <a:rPr lang="en-US" altLang="zh-CN" sz="1400" dirty="0">
                          <a:latin typeface="Times New Roman" panose="02020603050405020304" pitchFamily="18" charset="0"/>
                          <a:cs typeface="Times New Roman" panose="02020603050405020304" pitchFamily="18" charset="0"/>
                        </a:rPr>
                        <a:t>Float number</a:t>
                      </a:r>
                      <a:endParaRPr lang="zh-CN" alt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77879009"/>
                  </a:ext>
                </a:extLst>
              </a:tr>
              <a:tr h="264683">
                <a:tc>
                  <a:txBody>
                    <a:bodyPr/>
                    <a:lstStyle/>
                    <a:p>
                      <a:r>
                        <a:rPr lang="en-US" altLang="zh-CN" sz="1400" dirty="0">
                          <a:latin typeface="Times New Roman" panose="02020603050405020304" pitchFamily="18" charset="0"/>
                          <a:cs typeface="Times New Roman" panose="02020603050405020304" pitchFamily="18" charset="0"/>
                        </a:rPr>
                        <a:t>3</a:t>
                      </a:r>
                      <a:endParaRPr lang="zh-CN" altLang="en-US" sz="1400" dirty="0">
                        <a:latin typeface="Times New Roman" panose="02020603050405020304" pitchFamily="18" charset="0"/>
                        <a:cs typeface="Times New Roman" panose="02020603050405020304" pitchFamily="18" charset="0"/>
                      </a:endParaRPr>
                    </a:p>
                  </a:txBody>
                  <a:tcPr/>
                </a:tc>
                <a:tc>
                  <a:txBody>
                    <a:bodyPr/>
                    <a:lstStyle/>
                    <a:p>
                      <a:r>
                        <a:rPr lang="en-US" altLang="zh-CN" sz="1400" dirty="0">
                          <a:latin typeface="Times New Roman" panose="02020603050405020304" pitchFamily="18" charset="0"/>
                          <a:cs typeface="Times New Roman" panose="02020603050405020304" pitchFamily="18" charset="0"/>
                        </a:rPr>
                        <a:t>Nitrogen Oxide (NO2)</a:t>
                      </a:r>
                      <a:endParaRPr lang="zh-CN" altLang="en-US" sz="1400" dirty="0">
                        <a:latin typeface="Times New Roman" panose="02020603050405020304" pitchFamily="18" charset="0"/>
                        <a:cs typeface="Times New Roman" panose="02020603050405020304" pitchFamily="18" charset="0"/>
                      </a:endParaRPr>
                    </a:p>
                  </a:txBody>
                  <a:tcPr/>
                </a:tc>
                <a:tc>
                  <a:txBody>
                    <a:bodyPr/>
                    <a:lstStyle/>
                    <a:p>
                      <a:r>
                        <a:rPr lang="en-US" altLang="zh-CN" sz="1400" dirty="0">
                          <a:latin typeface="Times New Roman" panose="02020603050405020304" pitchFamily="18" charset="0"/>
                          <a:cs typeface="Times New Roman" panose="02020603050405020304" pitchFamily="18" charset="0"/>
                        </a:rPr>
                        <a:t>Float number</a:t>
                      </a:r>
                      <a:endParaRPr lang="zh-CN" alt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096836291"/>
                  </a:ext>
                </a:extLst>
              </a:tr>
              <a:tr h="264683">
                <a:tc>
                  <a:txBody>
                    <a:bodyPr/>
                    <a:lstStyle/>
                    <a:p>
                      <a:r>
                        <a:rPr lang="en-US" altLang="zh-CN" sz="1400" dirty="0">
                          <a:latin typeface="Times New Roman" panose="02020603050405020304" pitchFamily="18" charset="0"/>
                          <a:cs typeface="Times New Roman" panose="02020603050405020304" pitchFamily="18" charset="0"/>
                        </a:rPr>
                        <a:t>4</a:t>
                      </a:r>
                      <a:endParaRPr lang="zh-CN" altLang="en-US" sz="1400" dirty="0">
                        <a:latin typeface="Times New Roman" panose="02020603050405020304" pitchFamily="18" charset="0"/>
                        <a:cs typeface="Times New Roman" panose="02020603050405020304" pitchFamily="18" charset="0"/>
                      </a:endParaRPr>
                    </a:p>
                  </a:txBody>
                  <a:tcPr/>
                </a:tc>
                <a:tc>
                  <a:txBody>
                    <a:bodyPr/>
                    <a:lstStyle/>
                    <a:p>
                      <a:r>
                        <a:rPr lang="en-US" altLang="zh-CN" sz="1400" dirty="0">
                          <a:latin typeface="Times New Roman" panose="02020603050405020304" pitchFamily="18" charset="0"/>
                          <a:cs typeface="Times New Roman" panose="02020603050405020304" pitchFamily="18" charset="0"/>
                        </a:rPr>
                        <a:t>Ozone (O3)</a:t>
                      </a:r>
                      <a:endParaRPr lang="zh-CN" altLang="en-US" sz="1400" dirty="0">
                        <a:latin typeface="Times New Roman" panose="02020603050405020304" pitchFamily="18" charset="0"/>
                        <a:cs typeface="Times New Roman" panose="02020603050405020304" pitchFamily="18" charset="0"/>
                      </a:endParaRPr>
                    </a:p>
                  </a:txBody>
                  <a:tcPr/>
                </a:tc>
                <a:tc>
                  <a:txBody>
                    <a:bodyPr/>
                    <a:lstStyle/>
                    <a:p>
                      <a:r>
                        <a:rPr lang="en-US" altLang="zh-CN" sz="1400" dirty="0">
                          <a:latin typeface="Times New Roman" panose="02020603050405020304" pitchFamily="18" charset="0"/>
                          <a:cs typeface="Times New Roman" panose="02020603050405020304" pitchFamily="18" charset="0"/>
                        </a:rPr>
                        <a:t>Float number</a:t>
                      </a:r>
                      <a:endParaRPr lang="zh-CN" alt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309692391"/>
                  </a:ext>
                </a:extLst>
              </a:tr>
              <a:tr h="264683">
                <a:tc>
                  <a:txBody>
                    <a:bodyPr/>
                    <a:lstStyle/>
                    <a:p>
                      <a:r>
                        <a:rPr lang="en-US" altLang="zh-CN" sz="1400" dirty="0">
                          <a:latin typeface="Times New Roman" panose="02020603050405020304" pitchFamily="18" charset="0"/>
                          <a:cs typeface="Times New Roman" panose="02020603050405020304" pitchFamily="18" charset="0"/>
                        </a:rPr>
                        <a:t>5</a:t>
                      </a:r>
                      <a:endParaRPr lang="zh-CN" altLang="en-US" sz="1400" dirty="0">
                        <a:latin typeface="Times New Roman" panose="02020603050405020304" pitchFamily="18" charset="0"/>
                        <a:cs typeface="Times New Roman" panose="02020603050405020304" pitchFamily="18" charset="0"/>
                      </a:endParaRPr>
                    </a:p>
                  </a:txBody>
                  <a:tcPr/>
                </a:tc>
                <a:tc>
                  <a:txBody>
                    <a:bodyPr/>
                    <a:lstStyle/>
                    <a:p>
                      <a:r>
                        <a:rPr lang="en-US" altLang="zh-CN" sz="1400" dirty="0">
                          <a:latin typeface="Times New Roman" panose="02020603050405020304" pitchFamily="18" charset="0"/>
                          <a:cs typeface="Times New Roman" panose="02020603050405020304" pitchFamily="18" charset="0"/>
                        </a:rPr>
                        <a:t>Temperature (T)</a:t>
                      </a:r>
                      <a:endParaRPr lang="zh-CN" altLang="en-US" sz="14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400" dirty="0">
                          <a:latin typeface="Times New Roman" panose="02020603050405020304" pitchFamily="18" charset="0"/>
                          <a:cs typeface="Times New Roman" panose="02020603050405020304" pitchFamily="18" charset="0"/>
                        </a:rPr>
                        <a:t>Float number</a:t>
                      </a:r>
                      <a:endParaRPr lang="zh-CN" alt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864383931"/>
                  </a:ext>
                </a:extLst>
              </a:tr>
              <a:tr h="264683">
                <a:tc>
                  <a:txBody>
                    <a:bodyPr/>
                    <a:lstStyle/>
                    <a:p>
                      <a:r>
                        <a:rPr lang="en-US" altLang="zh-CN" sz="1400" dirty="0">
                          <a:latin typeface="Times New Roman" panose="02020603050405020304" pitchFamily="18" charset="0"/>
                          <a:cs typeface="Times New Roman" panose="02020603050405020304" pitchFamily="18" charset="0"/>
                        </a:rPr>
                        <a:t>6</a:t>
                      </a:r>
                      <a:endParaRPr lang="zh-CN" altLang="en-US" sz="1400" dirty="0">
                        <a:latin typeface="Times New Roman" panose="02020603050405020304" pitchFamily="18" charset="0"/>
                        <a:cs typeface="Times New Roman" panose="02020603050405020304" pitchFamily="18" charset="0"/>
                      </a:endParaRPr>
                    </a:p>
                  </a:txBody>
                  <a:tcPr/>
                </a:tc>
                <a:tc>
                  <a:txBody>
                    <a:bodyPr/>
                    <a:lstStyle/>
                    <a:p>
                      <a:r>
                        <a:rPr lang="en-US" altLang="zh-CN" sz="1400" dirty="0">
                          <a:latin typeface="Times New Roman" panose="02020603050405020304" pitchFamily="18" charset="0"/>
                          <a:cs typeface="Times New Roman" panose="02020603050405020304" pitchFamily="18" charset="0"/>
                        </a:rPr>
                        <a:t>Relative Humidity (RH)</a:t>
                      </a:r>
                      <a:endParaRPr lang="zh-CN" altLang="en-US" sz="1400" dirty="0">
                        <a:latin typeface="Times New Roman" panose="02020603050405020304" pitchFamily="18" charset="0"/>
                        <a:cs typeface="Times New Roman" panose="02020603050405020304" pitchFamily="18" charset="0"/>
                      </a:endParaRPr>
                    </a:p>
                  </a:txBody>
                  <a:tcPr/>
                </a:tc>
                <a:tc>
                  <a:txBody>
                    <a:bodyPr/>
                    <a:lstStyle/>
                    <a:p>
                      <a:r>
                        <a:rPr lang="en-US" altLang="zh-CN" sz="1400" dirty="0">
                          <a:latin typeface="Times New Roman" panose="02020603050405020304" pitchFamily="18" charset="0"/>
                          <a:cs typeface="Times New Roman" panose="02020603050405020304" pitchFamily="18" charset="0"/>
                        </a:rPr>
                        <a:t>Float number</a:t>
                      </a:r>
                      <a:endParaRPr lang="zh-CN" alt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251872295"/>
                  </a:ext>
                </a:extLst>
              </a:tr>
            </a:tbl>
          </a:graphicData>
        </a:graphic>
      </p:graphicFrame>
      <p:pic>
        <p:nvPicPr>
          <p:cNvPr id="3" name="图片 2" descr="表格&#10;&#10;中度可信度描述已自动生成">
            <a:extLst>
              <a:ext uri="{FF2B5EF4-FFF2-40B4-BE49-F238E27FC236}">
                <a16:creationId xmlns:a16="http://schemas.microsoft.com/office/drawing/2014/main" id="{B2F12A3C-738A-DE08-AEC2-2661817768D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50786" y="4299098"/>
            <a:ext cx="3841214" cy="1853765"/>
          </a:xfrm>
          <a:prstGeom prst="rect">
            <a:avLst/>
          </a:prstGeom>
        </p:spPr>
      </p:pic>
      <p:pic>
        <p:nvPicPr>
          <p:cNvPr id="6" name="图片 5" descr="图形用户界面, 文本, 应用程序&#10;&#10;描述已自动生成">
            <a:extLst>
              <a:ext uri="{FF2B5EF4-FFF2-40B4-BE49-F238E27FC236}">
                <a16:creationId xmlns:a16="http://schemas.microsoft.com/office/drawing/2014/main" id="{32F3E615-677B-64EC-D63F-103907FDBA6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35954" y="5927074"/>
            <a:ext cx="3707162" cy="783800"/>
          </a:xfrm>
          <a:prstGeom prst="rect">
            <a:avLst/>
          </a:prstGeom>
        </p:spPr>
      </p:pic>
    </p:spTree>
    <p:extLst>
      <p:ext uri="{BB962C8B-B14F-4D97-AF65-F5344CB8AC3E}">
        <p14:creationId xmlns:p14="http://schemas.microsoft.com/office/powerpoint/2010/main" val="699656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AD502BC3-51C6-FEE1-C515-52BAA8DB28B8}"/>
              </a:ext>
            </a:extLst>
          </p:cNvPr>
          <p:cNvSpPr/>
          <p:nvPr/>
        </p:nvSpPr>
        <p:spPr>
          <a:xfrm>
            <a:off x="329609" y="425302"/>
            <a:ext cx="11461898" cy="1446028"/>
          </a:xfrm>
          <a:prstGeom prst="rect">
            <a:avLst/>
          </a:prstGeom>
          <a:solidFill>
            <a:srgbClr val="99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descr="文本&#10;&#10;中度可信度描述已自动生成">
            <a:extLst>
              <a:ext uri="{FF2B5EF4-FFF2-40B4-BE49-F238E27FC236}">
                <a16:creationId xmlns:a16="http://schemas.microsoft.com/office/drawing/2014/main" id="{A587B94F-09B0-7D66-1A65-A5C2291685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60785" y="754025"/>
            <a:ext cx="2857500" cy="990600"/>
          </a:xfrm>
          <a:prstGeom prst="rect">
            <a:avLst/>
          </a:prstGeom>
        </p:spPr>
      </p:pic>
      <p:pic>
        <p:nvPicPr>
          <p:cNvPr id="12" name="图片 11" descr="文本, 徽标&#10;&#10;描述已自动生成">
            <a:extLst>
              <a:ext uri="{FF2B5EF4-FFF2-40B4-BE49-F238E27FC236}">
                <a16:creationId xmlns:a16="http://schemas.microsoft.com/office/drawing/2014/main" id="{F26A98A8-23AD-C38A-F942-518DE28EBAE0}"/>
              </a:ext>
            </a:extLst>
          </p:cNvPr>
          <p:cNvPicPr>
            <a:picLocks noChangeAspect="1"/>
          </p:cNvPicPr>
          <p:nvPr/>
        </p:nvPicPr>
        <p:blipFill rotWithShape="1">
          <a:blip r:embed="rId3">
            <a:extLst>
              <a:ext uri="{28A0092B-C50C-407E-A947-70E740481C1C}">
                <a14:useLocalDpi xmlns:a14="http://schemas.microsoft.com/office/drawing/2010/main" val="0"/>
              </a:ext>
            </a:extLst>
          </a:blip>
          <a:srcRect l="74892" b="-1570"/>
          <a:stretch/>
        </p:blipFill>
        <p:spPr>
          <a:xfrm>
            <a:off x="10887740" y="754025"/>
            <a:ext cx="730545" cy="1035826"/>
          </a:xfrm>
          <a:prstGeom prst="rect">
            <a:avLst/>
          </a:prstGeom>
        </p:spPr>
      </p:pic>
      <p:sp>
        <p:nvSpPr>
          <p:cNvPr id="14" name="标题 2">
            <a:extLst>
              <a:ext uri="{FF2B5EF4-FFF2-40B4-BE49-F238E27FC236}">
                <a16:creationId xmlns:a16="http://schemas.microsoft.com/office/drawing/2014/main" id="{68567A0F-6C18-8758-1896-0D2E81DE5023}"/>
              </a:ext>
            </a:extLst>
          </p:cNvPr>
          <p:cNvSpPr>
            <a:spLocks noGrp="1"/>
          </p:cNvSpPr>
          <p:nvPr>
            <p:ph type="title"/>
          </p:nvPr>
        </p:nvSpPr>
        <p:spPr>
          <a:xfrm>
            <a:off x="1009858" y="739171"/>
            <a:ext cx="7750927" cy="1015200"/>
          </a:xfrm>
        </p:spPr>
        <p:txBody>
          <a:bodyPr>
            <a:normAutofit/>
          </a:bodyPr>
          <a:lstStyle/>
          <a:p>
            <a:r>
              <a:rPr kumimoji="1" lang="en-US" altLang="zh-CN" sz="2800" dirty="0">
                <a:solidFill>
                  <a:schemeClr val="bg1"/>
                </a:solidFill>
                <a:latin typeface="Times New Roman" panose="02020603050405020304" pitchFamily="18" charset="0"/>
                <a:cs typeface="Times New Roman" panose="02020603050405020304" pitchFamily="18" charset="0"/>
              </a:rPr>
              <a:t>Data Exploration</a:t>
            </a:r>
            <a:endParaRPr kumimoji="1" lang="zh-CN" altLang="en-US" sz="2800" dirty="0">
              <a:solidFill>
                <a:schemeClr val="bg1"/>
              </a:solidFill>
              <a:latin typeface="Times New Roman" panose="02020603050405020304" pitchFamily="18" charset="0"/>
              <a:cs typeface="Times New Roman" panose="02020603050405020304" pitchFamily="18" charset="0"/>
            </a:endParaRPr>
          </a:p>
        </p:txBody>
      </p:sp>
      <p:sp>
        <p:nvSpPr>
          <p:cNvPr id="2" name="文本框 1">
            <a:extLst>
              <a:ext uri="{FF2B5EF4-FFF2-40B4-BE49-F238E27FC236}">
                <a16:creationId xmlns:a16="http://schemas.microsoft.com/office/drawing/2014/main" id="{06D57926-5857-DBDB-B832-43CE2C7E8B6C}"/>
              </a:ext>
            </a:extLst>
          </p:cNvPr>
          <p:cNvSpPr txBox="1"/>
          <p:nvPr/>
        </p:nvSpPr>
        <p:spPr>
          <a:xfrm>
            <a:off x="4489905" y="2372496"/>
            <a:ext cx="3707027" cy="1661993"/>
          </a:xfrm>
          <a:prstGeom prst="rect">
            <a:avLst/>
          </a:prstGeom>
          <a:noFill/>
        </p:spPr>
        <p:txBody>
          <a:bodyPr wrap="square" rtlCol="0">
            <a:spAutoFit/>
          </a:bodyPr>
          <a:lstStyle/>
          <a:p>
            <a:r>
              <a:rPr lang="en-US" altLang="zh-CN" sz="2400" dirty="0">
                <a:solidFill>
                  <a:srgbClr val="990000"/>
                </a:solidFill>
                <a:latin typeface="Times New Roman" panose="02020603050405020304" pitchFamily="18" charset="0"/>
                <a:cs typeface="Times New Roman" panose="02020603050405020304" pitchFamily="18" charset="0"/>
              </a:rPr>
              <a:t>Missing Data</a:t>
            </a:r>
          </a:p>
          <a:p>
            <a:endParaRPr lang="en-US" altLang="zh-CN" sz="2400" dirty="0">
              <a:solidFill>
                <a:srgbClr val="990000"/>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n"/>
            </a:pPr>
            <a:r>
              <a:rPr lang="en-US" altLang="zh-CN" dirty="0">
                <a:solidFill>
                  <a:srgbClr val="990000"/>
                </a:solidFill>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There seems to have no missing data in dataset. </a:t>
            </a:r>
          </a:p>
          <a:p>
            <a:endParaRPr lang="en-US" altLang="zh-CN" dirty="0">
              <a:solidFill>
                <a:srgbClr val="990000"/>
              </a:solidFill>
              <a:latin typeface="Times New Roman" panose="02020603050405020304" pitchFamily="18" charset="0"/>
              <a:cs typeface="Times New Roman" panose="02020603050405020304" pitchFamily="18" charset="0"/>
            </a:endParaRPr>
          </a:p>
        </p:txBody>
      </p:sp>
      <p:sp>
        <p:nvSpPr>
          <p:cNvPr id="5" name="文本框 4">
            <a:extLst>
              <a:ext uri="{FF2B5EF4-FFF2-40B4-BE49-F238E27FC236}">
                <a16:creationId xmlns:a16="http://schemas.microsoft.com/office/drawing/2014/main" id="{8FFBBDF7-CE44-3307-CCA5-1B6BDBCBB2FF}"/>
              </a:ext>
            </a:extLst>
          </p:cNvPr>
          <p:cNvSpPr txBox="1"/>
          <p:nvPr/>
        </p:nvSpPr>
        <p:spPr>
          <a:xfrm>
            <a:off x="614442" y="2372496"/>
            <a:ext cx="3707027" cy="3046988"/>
          </a:xfrm>
          <a:prstGeom prst="rect">
            <a:avLst/>
          </a:prstGeom>
          <a:noFill/>
        </p:spPr>
        <p:txBody>
          <a:bodyPr wrap="square" rtlCol="0">
            <a:spAutoFit/>
          </a:bodyPr>
          <a:lstStyle/>
          <a:p>
            <a:r>
              <a:rPr lang="en-US" altLang="zh-CN" sz="2400" dirty="0">
                <a:solidFill>
                  <a:srgbClr val="990000"/>
                </a:solidFill>
                <a:latin typeface="Times New Roman" panose="02020603050405020304" pitchFamily="18" charset="0"/>
                <a:cs typeface="Times New Roman" panose="02020603050405020304" pitchFamily="18" charset="0"/>
              </a:rPr>
              <a:t>Invalid Data</a:t>
            </a:r>
          </a:p>
          <a:p>
            <a:endParaRPr lang="en-US" altLang="zh-CN" sz="2400" dirty="0">
              <a:solidFill>
                <a:srgbClr val="990000"/>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n"/>
            </a:pPr>
            <a:r>
              <a:rPr lang="en-US" altLang="zh-CN" dirty="0">
                <a:solidFill>
                  <a:srgbClr val="990000"/>
                </a:solidFill>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In the dataset , we observed several readings of gases and other attributes that is impossible to exist.</a:t>
            </a:r>
          </a:p>
          <a:p>
            <a:pPr marL="285750" indent="-285750">
              <a:buFont typeface="Wingdings" panose="05000000000000000000" pitchFamily="2" charset="2"/>
              <a:buChar char="n"/>
            </a:pPr>
            <a:r>
              <a:rPr lang="en-US" altLang="zh-CN" dirty="0">
                <a:solidFill>
                  <a:srgbClr val="990000"/>
                </a:solidFill>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These appearance of invalid data that can be due to several reason such as extreme weather environment that cause the failure of sensor.</a:t>
            </a:r>
            <a:endParaRPr lang="zh-CN" altLang="en-US" dirty="0">
              <a:latin typeface="Times New Roman" panose="02020603050405020304" pitchFamily="18" charset="0"/>
              <a:cs typeface="Times New Roman" panose="02020603050405020304" pitchFamily="18" charset="0"/>
            </a:endParaRPr>
          </a:p>
        </p:txBody>
      </p:sp>
      <p:sp>
        <p:nvSpPr>
          <p:cNvPr id="7" name="文本框 6">
            <a:extLst>
              <a:ext uri="{FF2B5EF4-FFF2-40B4-BE49-F238E27FC236}">
                <a16:creationId xmlns:a16="http://schemas.microsoft.com/office/drawing/2014/main" id="{6AD26BBD-1F6A-E866-FCEC-C394810187AE}"/>
              </a:ext>
            </a:extLst>
          </p:cNvPr>
          <p:cNvSpPr txBox="1"/>
          <p:nvPr/>
        </p:nvSpPr>
        <p:spPr>
          <a:xfrm>
            <a:off x="4489904" y="3902838"/>
            <a:ext cx="3707027" cy="2215991"/>
          </a:xfrm>
          <a:prstGeom prst="rect">
            <a:avLst/>
          </a:prstGeom>
          <a:noFill/>
        </p:spPr>
        <p:txBody>
          <a:bodyPr wrap="square" rtlCol="0">
            <a:spAutoFit/>
          </a:bodyPr>
          <a:lstStyle/>
          <a:p>
            <a:r>
              <a:rPr lang="en-US" altLang="zh-CN" sz="2400" dirty="0">
                <a:solidFill>
                  <a:srgbClr val="990000"/>
                </a:solidFill>
                <a:latin typeface="Times New Roman" panose="02020603050405020304" pitchFamily="18" charset="0"/>
                <a:cs typeface="Times New Roman" panose="02020603050405020304" pitchFamily="18" charset="0"/>
              </a:rPr>
              <a:t>Distribution</a:t>
            </a:r>
          </a:p>
          <a:p>
            <a:endParaRPr lang="en-US" altLang="zh-CN" sz="2400" dirty="0">
              <a:solidFill>
                <a:srgbClr val="990000"/>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n"/>
            </a:pPr>
            <a:r>
              <a:rPr lang="en-US" altLang="zh-CN" dirty="0">
                <a:solidFill>
                  <a:srgbClr val="990000"/>
                </a:solidFill>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We observed that the CO , HC and O3 gases seems to be negatively skewed.</a:t>
            </a:r>
          </a:p>
          <a:p>
            <a:pPr marL="285750" indent="-285750">
              <a:buFont typeface="Wingdings" panose="05000000000000000000" pitchFamily="2" charset="2"/>
              <a:buChar char="n"/>
            </a:pPr>
            <a:r>
              <a:rPr lang="en-US" altLang="zh-CN" dirty="0">
                <a:solidFill>
                  <a:srgbClr val="990000"/>
                </a:solidFill>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The NO2 seems to be normal distributed. </a:t>
            </a:r>
            <a:endParaRPr lang="zh-CN" altLang="en-US" dirty="0">
              <a:latin typeface="Times New Roman" panose="02020603050405020304" pitchFamily="18" charset="0"/>
              <a:cs typeface="Times New Roman" panose="02020603050405020304" pitchFamily="18" charset="0"/>
            </a:endParaRPr>
          </a:p>
        </p:txBody>
      </p:sp>
      <p:sp>
        <p:nvSpPr>
          <p:cNvPr id="8" name="文本框 7">
            <a:extLst>
              <a:ext uri="{FF2B5EF4-FFF2-40B4-BE49-F238E27FC236}">
                <a16:creationId xmlns:a16="http://schemas.microsoft.com/office/drawing/2014/main" id="{30C02172-4895-C87A-D091-8FD1348FBB0A}"/>
              </a:ext>
            </a:extLst>
          </p:cNvPr>
          <p:cNvSpPr txBox="1"/>
          <p:nvPr/>
        </p:nvSpPr>
        <p:spPr>
          <a:xfrm>
            <a:off x="8365368" y="2313431"/>
            <a:ext cx="3707027" cy="3046988"/>
          </a:xfrm>
          <a:prstGeom prst="rect">
            <a:avLst/>
          </a:prstGeom>
          <a:noFill/>
        </p:spPr>
        <p:txBody>
          <a:bodyPr wrap="square" rtlCol="0">
            <a:spAutoFit/>
          </a:bodyPr>
          <a:lstStyle/>
          <a:p>
            <a:r>
              <a:rPr lang="en-US" altLang="zh-CN" sz="2400" dirty="0">
                <a:solidFill>
                  <a:srgbClr val="990000"/>
                </a:solidFill>
                <a:latin typeface="Times New Roman" panose="02020603050405020304" pitchFamily="18" charset="0"/>
                <a:cs typeface="Times New Roman" panose="02020603050405020304" pitchFamily="18" charset="0"/>
              </a:rPr>
              <a:t>Anomaly Detection</a:t>
            </a:r>
          </a:p>
          <a:p>
            <a:endParaRPr lang="en-US" altLang="zh-CN" sz="2400" dirty="0">
              <a:solidFill>
                <a:srgbClr val="990000"/>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n"/>
            </a:pPr>
            <a:r>
              <a:rPr lang="en-US" altLang="zh-CN" dirty="0">
                <a:solidFill>
                  <a:srgbClr val="990000"/>
                </a:solidFill>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In the experiment, we utilize the Exponential Weighted Moving Average (EMVA) to carry out anomaly detection.</a:t>
            </a:r>
          </a:p>
          <a:p>
            <a:pPr marL="285750" indent="-285750">
              <a:buFont typeface="Wingdings" panose="05000000000000000000" pitchFamily="2" charset="2"/>
              <a:buChar char="n"/>
            </a:pPr>
            <a:r>
              <a:rPr lang="en-US" altLang="zh-CN" dirty="0">
                <a:solidFill>
                  <a:srgbClr val="990000"/>
                </a:solidFill>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Several anomalies was discovered.</a:t>
            </a:r>
          </a:p>
          <a:p>
            <a:pPr marL="285750" indent="-285750">
              <a:buFont typeface="Wingdings" panose="05000000000000000000" pitchFamily="2" charset="2"/>
              <a:buChar char="n"/>
            </a:pPr>
            <a:r>
              <a:rPr lang="en-US" altLang="zh-CN" dirty="0">
                <a:solidFill>
                  <a:srgbClr val="990000"/>
                </a:solidFill>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Most anomalies tend to be common throughout the gases, relative humidity and temperature.</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573218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AD502BC3-51C6-FEE1-C515-52BAA8DB28B8}"/>
              </a:ext>
            </a:extLst>
          </p:cNvPr>
          <p:cNvSpPr/>
          <p:nvPr/>
        </p:nvSpPr>
        <p:spPr>
          <a:xfrm>
            <a:off x="329609" y="425302"/>
            <a:ext cx="11461898" cy="1446028"/>
          </a:xfrm>
          <a:prstGeom prst="rect">
            <a:avLst/>
          </a:prstGeom>
          <a:solidFill>
            <a:srgbClr val="99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descr="文本&#10;&#10;中度可信度描述已自动生成">
            <a:extLst>
              <a:ext uri="{FF2B5EF4-FFF2-40B4-BE49-F238E27FC236}">
                <a16:creationId xmlns:a16="http://schemas.microsoft.com/office/drawing/2014/main" id="{A587B94F-09B0-7D66-1A65-A5C2291685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60785" y="754025"/>
            <a:ext cx="2857500" cy="990600"/>
          </a:xfrm>
          <a:prstGeom prst="rect">
            <a:avLst/>
          </a:prstGeom>
        </p:spPr>
      </p:pic>
      <p:pic>
        <p:nvPicPr>
          <p:cNvPr id="12" name="图片 11" descr="文本, 徽标&#10;&#10;描述已自动生成">
            <a:extLst>
              <a:ext uri="{FF2B5EF4-FFF2-40B4-BE49-F238E27FC236}">
                <a16:creationId xmlns:a16="http://schemas.microsoft.com/office/drawing/2014/main" id="{F26A98A8-23AD-C38A-F942-518DE28EBAE0}"/>
              </a:ext>
            </a:extLst>
          </p:cNvPr>
          <p:cNvPicPr>
            <a:picLocks noChangeAspect="1"/>
          </p:cNvPicPr>
          <p:nvPr/>
        </p:nvPicPr>
        <p:blipFill rotWithShape="1">
          <a:blip r:embed="rId3">
            <a:extLst>
              <a:ext uri="{28A0092B-C50C-407E-A947-70E740481C1C}">
                <a14:useLocalDpi xmlns:a14="http://schemas.microsoft.com/office/drawing/2010/main" val="0"/>
              </a:ext>
            </a:extLst>
          </a:blip>
          <a:srcRect l="74892" b="-1570"/>
          <a:stretch/>
        </p:blipFill>
        <p:spPr>
          <a:xfrm>
            <a:off x="10887740" y="754025"/>
            <a:ext cx="730545" cy="1035826"/>
          </a:xfrm>
          <a:prstGeom prst="rect">
            <a:avLst/>
          </a:prstGeom>
        </p:spPr>
      </p:pic>
      <p:sp>
        <p:nvSpPr>
          <p:cNvPr id="14" name="标题 2">
            <a:extLst>
              <a:ext uri="{FF2B5EF4-FFF2-40B4-BE49-F238E27FC236}">
                <a16:creationId xmlns:a16="http://schemas.microsoft.com/office/drawing/2014/main" id="{68567A0F-6C18-8758-1896-0D2E81DE5023}"/>
              </a:ext>
            </a:extLst>
          </p:cNvPr>
          <p:cNvSpPr>
            <a:spLocks noGrp="1"/>
          </p:cNvSpPr>
          <p:nvPr>
            <p:ph type="title"/>
          </p:nvPr>
        </p:nvSpPr>
        <p:spPr>
          <a:xfrm>
            <a:off x="1009858" y="739171"/>
            <a:ext cx="7750927" cy="1015200"/>
          </a:xfrm>
        </p:spPr>
        <p:txBody>
          <a:bodyPr>
            <a:normAutofit/>
          </a:bodyPr>
          <a:lstStyle/>
          <a:p>
            <a:r>
              <a:rPr kumimoji="1" lang="en-US" altLang="zh-CN" sz="2800" dirty="0">
                <a:solidFill>
                  <a:schemeClr val="bg1"/>
                </a:solidFill>
                <a:latin typeface="Times New Roman" panose="02020603050405020304" pitchFamily="18" charset="0"/>
                <a:cs typeface="Times New Roman" panose="02020603050405020304" pitchFamily="18" charset="0"/>
              </a:rPr>
              <a:t>Data Exploration</a:t>
            </a:r>
            <a:endParaRPr kumimoji="1" lang="zh-CN" altLang="en-US" sz="2800" dirty="0">
              <a:solidFill>
                <a:schemeClr val="bg1"/>
              </a:solidFill>
              <a:latin typeface="Times New Roman" panose="02020603050405020304" pitchFamily="18" charset="0"/>
              <a:cs typeface="Times New Roman" panose="02020603050405020304" pitchFamily="18" charset="0"/>
            </a:endParaRPr>
          </a:p>
        </p:txBody>
      </p:sp>
      <p:sp>
        <p:nvSpPr>
          <p:cNvPr id="2" name="文本框 1">
            <a:extLst>
              <a:ext uri="{FF2B5EF4-FFF2-40B4-BE49-F238E27FC236}">
                <a16:creationId xmlns:a16="http://schemas.microsoft.com/office/drawing/2014/main" id="{06D57926-5857-DBDB-B832-43CE2C7E8B6C}"/>
              </a:ext>
            </a:extLst>
          </p:cNvPr>
          <p:cNvSpPr txBox="1"/>
          <p:nvPr/>
        </p:nvSpPr>
        <p:spPr>
          <a:xfrm>
            <a:off x="815545" y="2471351"/>
            <a:ext cx="4053017" cy="3323987"/>
          </a:xfrm>
          <a:prstGeom prst="rect">
            <a:avLst/>
          </a:prstGeom>
          <a:noFill/>
        </p:spPr>
        <p:txBody>
          <a:bodyPr wrap="square" rtlCol="0">
            <a:spAutoFit/>
          </a:bodyPr>
          <a:lstStyle/>
          <a:p>
            <a:r>
              <a:rPr lang="en-US" altLang="zh-CN" sz="2400" dirty="0">
                <a:solidFill>
                  <a:srgbClr val="990000"/>
                </a:solidFill>
                <a:latin typeface="Times New Roman" panose="02020603050405020304" pitchFamily="18" charset="0"/>
                <a:cs typeface="Times New Roman" panose="02020603050405020304" pitchFamily="18" charset="0"/>
              </a:rPr>
              <a:t>STL Decomposition</a:t>
            </a:r>
          </a:p>
          <a:p>
            <a:endParaRPr lang="en-US" altLang="zh-CN" sz="2400" dirty="0">
              <a:solidFill>
                <a:srgbClr val="990000"/>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n"/>
            </a:pPr>
            <a:r>
              <a:rPr lang="en-US" altLang="zh-CN" dirty="0">
                <a:solidFill>
                  <a:srgbClr val="990000"/>
                </a:solidFill>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The STL decomposition is robust to outliers and allows for the seasonal component to varies. </a:t>
            </a:r>
          </a:p>
          <a:p>
            <a:pPr marL="285750" indent="-285750">
              <a:buFont typeface="Wingdings" panose="05000000000000000000" pitchFamily="2" charset="2"/>
              <a:buChar char="n"/>
            </a:pPr>
            <a:r>
              <a:rPr lang="en-US" altLang="zh-CN" dirty="0">
                <a:solidFill>
                  <a:srgbClr val="990000"/>
                </a:solidFill>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We found out that the seasonal period of the gases seems to be weekly.</a:t>
            </a:r>
          </a:p>
          <a:p>
            <a:pPr marL="285750" indent="-285750">
              <a:buFont typeface="Wingdings" panose="05000000000000000000" pitchFamily="2" charset="2"/>
              <a:buChar char="n"/>
            </a:pPr>
            <a:r>
              <a:rPr lang="en-US" altLang="zh-CN" dirty="0">
                <a:solidFill>
                  <a:srgbClr val="990000"/>
                </a:solidFill>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The seasonality for all gases seems to be inconsistent which may imply a multiplicative seasonality.</a:t>
            </a:r>
          </a:p>
          <a:p>
            <a:pPr marL="285750" indent="-285750">
              <a:buFont typeface="Wingdings" panose="05000000000000000000" pitchFamily="2" charset="2"/>
              <a:buChar char="n"/>
            </a:pPr>
            <a:r>
              <a:rPr lang="en-US" altLang="zh-CN" dirty="0">
                <a:solidFill>
                  <a:srgbClr val="990000"/>
                </a:solidFill>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The trend for gases seems non-linear.</a:t>
            </a:r>
            <a:endParaRPr lang="zh-CN" altLang="en-US" dirty="0">
              <a:latin typeface="Times New Roman" panose="02020603050405020304" pitchFamily="18" charset="0"/>
              <a:cs typeface="Times New Roman" panose="02020603050405020304" pitchFamily="18" charset="0"/>
            </a:endParaRPr>
          </a:p>
        </p:txBody>
      </p:sp>
      <p:sp>
        <p:nvSpPr>
          <p:cNvPr id="5" name="文本框 4">
            <a:extLst>
              <a:ext uri="{FF2B5EF4-FFF2-40B4-BE49-F238E27FC236}">
                <a16:creationId xmlns:a16="http://schemas.microsoft.com/office/drawing/2014/main" id="{8FFBBDF7-CE44-3307-CCA5-1B6BDBCBB2FF}"/>
              </a:ext>
            </a:extLst>
          </p:cNvPr>
          <p:cNvSpPr txBox="1"/>
          <p:nvPr/>
        </p:nvSpPr>
        <p:spPr>
          <a:xfrm>
            <a:off x="4868562" y="2471351"/>
            <a:ext cx="3707027" cy="3600986"/>
          </a:xfrm>
          <a:prstGeom prst="rect">
            <a:avLst/>
          </a:prstGeom>
          <a:noFill/>
        </p:spPr>
        <p:txBody>
          <a:bodyPr wrap="square" rtlCol="0">
            <a:spAutoFit/>
          </a:bodyPr>
          <a:lstStyle/>
          <a:p>
            <a:r>
              <a:rPr lang="en-US" altLang="zh-CN" sz="2400" dirty="0">
                <a:solidFill>
                  <a:srgbClr val="990000"/>
                </a:solidFill>
                <a:latin typeface="Times New Roman" panose="02020603050405020304" pitchFamily="18" charset="0"/>
                <a:cs typeface="Times New Roman" panose="02020603050405020304" pitchFamily="18" charset="0"/>
              </a:rPr>
              <a:t>Strength of Seasonality</a:t>
            </a:r>
          </a:p>
          <a:p>
            <a:endParaRPr lang="en-US" altLang="zh-CN" sz="2400" dirty="0">
              <a:solidFill>
                <a:srgbClr val="990000"/>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n"/>
            </a:pPr>
            <a:r>
              <a:rPr lang="en-US" altLang="zh-CN" dirty="0">
                <a:solidFill>
                  <a:srgbClr val="990000"/>
                </a:solidFill>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We observed that the strength of seasonality is very weak. </a:t>
            </a:r>
          </a:p>
          <a:p>
            <a:pPr marL="285750" indent="-285750">
              <a:buFont typeface="Wingdings" panose="05000000000000000000" pitchFamily="2" charset="2"/>
              <a:buChar char="n"/>
            </a:pPr>
            <a:r>
              <a:rPr lang="en-US" altLang="zh-CN" dirty="0">
                <a:solidFill>
                  <a:srgbClr val="990000"/>
                </a:solidFill>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All components have a seasonality less than 0.15.</a:t>
            </a:r>
          </a:p>
          <a:p>
            <a:pPr marL="285750" indent="-285750">
              <a:buFont typeface="Wingdings" panose="05000000000000000000" pitchFamily="2" charset="2"/>
              <a:buChar char="n"/>
            </a:pPr>
            <a:r>
              <a:rPr lang="en-US" altLang="zh-CN" dirty="0">
                <a:solidFill>
                  <a:srgbClr val="990000"/>
                </a:solidFill>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Since the trend of seasonality for all gases are below 0.64, no seasonal differencing is recommended.</a:t>
            </a:r>
          </a:p>
          <a:p>
            <a:pPr marL="285750" indent="-285750">
              <a:buFont typeface="Wingdings" panose="05000000000000000000" pitchFamily="2" charset="2"/>
              <a:buChar char="n"/>
            </a:pPr>
            <a:endParaRPr lang="en-US" altLang="zh-C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n"/>
            </a:pPr>
            <a:endParaRPr lang="en-US" altLang="zh-CN" dirty="0">
              <a:latin typeface="Times New Roman" panose="02020603050405020304" pitchFamily="18" charset="0"/>
              <a:cs typeface="Times New Roman" panose="02020603050405020304" pitchFamily="18" charset="0"/>
            </a:endParaRPr>
          </a:p>
        </p:txBody>
      </p:sp>
      <p:sp>
        <p:nvSpPr>
          <p:cNvPr id="6" name="文本框 5">
            <a:extLst>
              <a:ext uri="{FF2B5EF4-FFF2-40B4-BE49-F238E27FC236}">
                <a16:creationId xmlns:a16="http://schemas.microsoft.com/office/drawing/2014/main" id="{5C8FC203-3C04-98F8-3258-9440BE072179}"/>
              </a:ext>
            </a:extLst>
          </p:cNvPr>
          <p:cNvSpPr txBox="1"/>
          <p:nvPr/>
        </p:nvSpPr>
        <p:spPr>
          <a:xfrm>
            <a:off x="8592348" y="2471351"/>
            <a:ext cx="3707027" cy="1938992"/>
          </a:xfrm>
          <a:prstGeom prst="rect">
            <a:avLst/>
          </a:prstGeom>
          <a:noFill/>
        </p:spPr>
        <p:txBody>
          <a:bodyPr wrap="square" rtlCol="0">
            <a:spAutoFit/>
          </a:bodyPr>
          <a:lstStyle/>
          <a:p>
            <a:r>
              <a:rPr lang="en-US" altLang="zh-CN" sz="2400" dirty="0">
                <a:solidFill>
                  <a:srgbClr val="990000"/>
                </a:solidFill>
                <a:latin typeface="Times New Roman" panose="02020603050405020304" pitchFamily="18" charset="0"/>
                <a:cs typeface="Times New Roman" panose="02020603050405020304" pitchFamily="18" charset="0"/>
              </a:rPr>
              <a:t>Strength of Trend</a:t>
            </a:r>
          </a:p>
          <a:p>
            <a:endParaRPr lang="en-US" altLang="zh-CN" sz="2400" dirty="0">
              <a:solidFill>
                <a:srgbClr val="990000"/>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n"/>
            </a:pPr>
            <a:r>
              <a:rPr lang="en-US" altLang="zh-CN" dirty="0">
                <a:solidFill>
                  <a:srgbClr val="990000"/>
                </a:solidFill>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The strength of trend for the gases was relatively weak.</a:t>
            </a:r>
          </a:p>
          <a:p>
            <a:pPr marL="285750" indent="-285750">
              <a:buFont typeface="Wingdings" panose="05000000000000000000" pitchFamily="2" charset="2"/>
              <a:buChar char="n"/>
            </a:pPr>
            <a:r>
              <a:rPr lang="en-US" altLang="zh-CN" dirty="0">
                <a:solidFill>
                  <a:srgbClr val="990000"/>
                </a:solidFill>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Gases have a trend strength of less than 0.30.</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538162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AD502BC3-51C6-FEE1-C515-52BAA8DB28B8}"/>
              </a:ext>
            </a:extLst>
          </p:cNvPr>
          <p:cNvSpPr/>
          <p:nvPr/>
        </p:nvSpPr>
        <p:spPr>
          <a:xfrm>
            <a:off x="329609" y="425302"/>
            <a:ext cx="11461898" cy="1446028"/>
          </a:xfrm>
          <a:prstGeom prst="rect">
            <a:avLst/>
          </a:prstGeom>
          <a:solidFill>
            <a:srgbClr val="99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descr="文本&#10;&#10;中度可信度描述已自动生成">
            <a:extLst>
              <a:ext uri="{FF2B5EF4-FFF2-40B4-BE49-F238E27FC236}">
                <a16:creationId xmlns:a16="http://schemas.microsoft.com/office/drawing/2014/main" id="{A587B94F-09B0-7D66-1A65-A5C2291685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60785" y="754025"/>
            <a:ext cx="2857500" cy="990600"/>
          </a:xfrm>
          <a:prstGeom prst="rect">
            <a:avLst/>
          </a:prstGeom>
        </p:spPr>
      </p:pic>
      <p:pic>
        <p:nvPicPr>
          <p:cNvPr id="12" name="图片 11" descr="文本, 徽标&#10;&#10;描述已自动生成">
            <a:extLst>
              <a:ext uri="{FF2B5EF4-FFF2-40B4-BE49-F238E27FC236}">
                <a16:creationId xmlns:a16="http://schemas.microsoft.com/office/drawing/2014/main" id="{F26A98A8-23AD-C38A-F942-518DE28EBAE0}"/>
              </a:ext>
            </a:extLst>
          </p:cNvPr>
          <p:cNvPicPr>
            <a:picLocks noChangeAspect="1"/>
          </p:cNvPicPr>
          <p:nvPr/>
        </p:nvPicPr>
        <p:blipFill rotWithShape="1">
          <a:blip r:embed="rId3">
            <a:extLst>
              <a:ext uri="{28A0092B-C50C-407E-A947-70E740481C1C}">
                <a14:useLocalDpi xmlns:a14="http://schemas.microsoft.com/office/drawing/2010/main" val="0"/>
              </a:ext>
            </a:extLst>
          </a:blip>
          <a:srcRect l="74892" b="-1570"/>
          <a:stretch/>
        </p:blipFill>
        <p:spPr>
          <a:xfrm>
            <a:off x="10887740" y="754025"/>
            <a:ext cx="730545" cy="1035826"/>
          </a:xfrm>
          <a:prstGeom prst="rect">
            <a:avLst/>
          </a:prstGeom>
        </p:spPr>
      </p:pic>
      <p:sp>
        <p:nvSpPr>
          <p:cNvPr id="14" name="标题 2">
            <a:extLst>
              <a:ext uri="{FF2B5EF4-FFF2-40B4-BE49-F238E27FC236}">
                <a16:creationId xmlns:a16="http://schemas.microsoft.com/office/drawing/2014/main" id="{68567A0F-6C18-8758-1896-0D2E81DE5023}"/>
              </a:ext>
            </a:extLst>
          </p:cNvPr>
          <p:cNvSpPr>
            <a:spLocks noGrp="1"/>
          </p:cNvSpPr>
          <p:nvPr>
            <p:ph type="title"/>
          </p:nvPr>
        </p:nvSpPr>
        <p:spPr>
          <a:xfrm>
            <a:off x="1009858" y="739171"/>
            <a:ext cx="7750927" cy="1015200"/>
          </a:xfrm>
        </p:spPr>
        <p:txBody>
          <a:bodyPr>
            <a:normAutofit/>
          </a:bodyPr>
          <a:lstStyle/>
          <a:p>
            <a:r>
              <a:rPr kumimoji="1" lang="en-US" altLang="zh-CN" sz="2800" dirty="0">
                <a:solidFill>
                  <a:schemeClr val="bg1"/>
                </a:solidFill>
                <a:latin typeface="Times New Roman" panose="02020603050405020304" pitchFamily="18" charset="0"/>
                <a:cs typeface="Times New Roman" panose="02020603050405020304" pitchFamily="18" charset="0"/>
              </a:rPr>
              <a:t>Data Exploration</a:t>
            </a:r>
            <a:endParaRPr kumimoji="1" lang="zh-CN" altLang="en-US" sz="2800" dirty="0">
              <a:solidFill>
                <a:schemeClr val="bg1"/>
              </a:solidFill>
              <a:latin typeface="Times New Roman" panose="02020603050405020304" pitchFamily="18" charset="0"/>
              <a:cs typeface="Times New Roman" panose="02020603050405020304" pitchFamily="18" charset="0"/>
            </a:endParaRPr>
          </a:p>
        </p:txBody>
      </p:sp>
      <p:sp>
        <p:nvSpPr>
          <p:cNvPr id="2" name="文本框 1">
            <a:extLst>
              <a:ext uri="{FF2B5EF4-FFF2-40B4-BE49-F238E27FC236}">
                <a16:creationId xmlns:a16="http://schemas.microsoft.com/office/drawing/2014/main" id="{06D57926-5857-DBDB-B832-43CE2C7E8B6C}"/>
              </a:ext>
            </a:extLst>
          </p:cNvPr>
          <p:cNvSpPr txBox="1"/>
          <p:nvPr/>
        </p:nvSpPr>
        <p:spPr>
          <a:xfrm>
            <a:off x="1009858" y="2471350"/>
            <a:ext cx="5086141" cy="3323987"/>
          </a:xfrm>
          <a:prstGeom prst="rect">
            <a:avLst/>
          </a:prstGeom>
          <a:noFill/>
        </p:spPr>
        <p:txBody>
          <a:bodyPr wrap="square" rtlCol="0">
            <a:spAutoFit/>
          </a:bodyPr>
          <a:lstStyle/>
          <a:p>
            <a:r>
              <a:rPr lang="en-US" altLang="zh-CN" sz="2400" dirty="0">
                <a:solidFill>
                  <a:srgbClr val="990000"/>
                </a:solidFill>
                <a:latin typeface="Times New Roman" panose="02020603050405020304" pitchFamily="18" charset="0"/>
                <a:cs typeface="Times New Roman" panose="02020603050405020304" pitchFamily="18" charset="0"/>
              </a:rPr>
              <a:t>Granger’s Causality Test</a:t>
            </a:r>
          </a:p>
          <a:p>
            <a:endParaRPr lang="en-US" altLang="zh-CN" sz="2400" dirty="0">
              <a:solidFill>
                <a:srgbClr val="990000"/>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n"/>
            </a:pPr>
            <a:r>
              <a:rPr lang="en-US" altLang="zh-CN" dirty="0">
                <a:solidFill>
                  <a:srgbClr val="990000"/>
                </a:solidFill>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We tested whether the temperature and relative humidity is useful in forecasting the gases using the Granger’s Causality Test.</a:t>
            </a:r>
          </a:p>
          <a:p>
            <a:pPr marL="285750" indent="-285750">
              <a:buFont typeface="Wingdings" panose="05000000000000000000" pitchFamily="2" charset="2"/>
              <a:buChar char="n"/>
            </a:pPr>
            <a:r>
              <a:rPr lang="en-US" altLang="zh-CN" dirty="0">
                <a:solidFill>
                  <a:srgbClr val="990000"/>
                </a:solidFill>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We observed that the temperature and relative humidity is useful in predicting O3 and HC.</a:t>
            </a:r>
          </a:p>
          <a:p>
            <a:pPr marL="285750" indent="-285750">
              <a:buFont typeface="Wingdings" panose="05000000000000000000" pitchFamily="2" charset="2"/>
              <a:buChar char="n"/>
            </a:pPr>
            <a:r>
              <a:rPr lang="en-US" altLang="zh-CN" dirty="0">
                <a:solidFill>
                  <a:srgbClr val="990000"/>
                </a:solidFill>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For CO and NO2 , H0 is not rejected and therefore ,it cannot be confirmed that whether the temperature and relative humidity it is useful in forecasting.</a:t>
            </a:r>
            <a:endParaRPr lang="zh-CN" altLang="en-US" dirty="0">
              <a:latin typeface="Times New Roman" panose="02020603050405020304" pitchFamily="18" charset="0"/>
              <a:cs typeface="Times New Roman" panose="02020603050405020304" pitchFamily="18" charset="0"/>
            </a:endParaRPr>
          </a:p>
        </p:txBody>
      </p:sp>
      <p:sp>
        <p:nvSpPr>
          <p:cNvPr id="9" name="文本框 8">
            <a:extLst>
              <a:ext uri="{FF2B5EF4-FFF2-40B4-BE49-F238E27FC236}">
                <a16:creationId xmlns:a16="http://schemas.microsoft.com/office/drawing/2014/main" id="{75F5A24A-359B-D548-9A1A-526CD09E6473}"/>
              </a:ext>
            </a:extLst>
          </p:cNvPr>
          <p:cNvSpPr txBox="1"/>
          <p:nvPr/>
        </p:nvSpPr>
        <p:spPr>
          <a:xfrm>
            <a:off x="6665062" y="2500583"/>
            <a:ext cx="4707896" cy="2215991"/>
          </a:xfrm>
          <a:prstGeom prst="rect">
            <a:avLst/>
          </a:prstGeom>
          <a:noFill/>
        </p:spPr>
        <p:txBody>
          <a:bodyPr wrap="square" rtlCol="0">
            <a:spAutoFit/>
          </a:bodyPr>
          <a:lstStyle/>
          <a:p>
            <a:r>
              <a:rPr lang="en-US" altLang="zh-CN" sz="2400" dirty="0">
                <a:solidFill>
                  <a:srgbClr val="990000"/>
                </a:solidFill>
                <a:latin typeface="Times New Roman" panose="02020603050405020304" pitchFamily="18" charset="0"/>
                <a:cs typeface="Times New Roman" panose="02020603050405020304" pitchFamily="18" charset="0"/>
              </a:rPr>
              <a:t>Unit Root Test and Stationary Test</a:t>
            </a:r>
          </a:p>
          <a:p>
            <a:endParaRPr lang="en-US" altLang="zh-CN" sz="2400" dirty="0">
              <a:solidFill>
                <a:srgbClr val="990000"/>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n"/>
            </a:pPr>
            <a:r>
              <a:rPr lang="en-US" altLang="zh-CN" dirty="0">
                <a:solidFill>
                  <a:srgbClr val="990000"/>
                </a:solidFill>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We tested unit root and trend-stationary using the ADF test and KPSS test respectively.</a:t>
            </a:r>
          </a:p>
          <a:p>
            <a:pPr marL="285750" indent="-285750">
              <a:buFont typeface="Wingdings" panose="05000000000000000000" pitchFamily="2" charset="2"/>
              <a:buChar char="n"/>
            </a:pPr>
            <a:r>
              <a:rPr lang="en-US" altLang="zh-CN" dirty="0">
                <a:solidFill>
                  <a:srgbClr val="990000"/>
                </a:solidFill>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All the gases rejected H0 in ADF test and did not reject H0 in KPSS test.</a:t>
            </a:r>
          </a:p>
          <a:p>
            <a:pPr marL="285750" indent="-285750">
              <a:buFont typeface="Wingdings" panose="05000000000000000000" pitchFamily="2" charset="2"/>
              <a:buChar char="n"/>
            </a:pPr>
            <a:r>
              <a:rPr lang="en-US" altLang="zh-CN" dirty="0">
                <a:solidFill>
                  <a:srgbClr val="990000"/>
                </a:solidFill>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This implies that all gases are stationary.</a:t>
            </a:r>
          </a:p>
        </p:txBody>
      </p:sp>
    </p:spTree>
    <p:extLst>
      <p:ext uri="{BB962C8B-B14F-4D97-AF65-F5344CB8AC3E}">
        <p14:creationId xmlns:p14="http://schemas.microsoft.com/office/powerpoint/2010/main" val="3930923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AD502BC3-51C6-FEE1-C515-52BAA8DB28B8}"/>
              </a:ext>
            </a:extLst>
          </p:cNvPr>
          <p:cNvSpPr/>
          <p:nvPr/>
        </p:nvSpPr>
        <p:spPr>
          <a:xfrm>
            <a:off x="365051" y="4742120"/>
            <a:ext cx="11461898" cy="1446028"/>
          </a:xfrm>
          <a:prstGeom prst="rect">
            <a:avLst/>
          </a:prstGeom>
          <a:solidFill>
            <a:srgbClr val="99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descr="文本&#10;&#10;中度可信度描述已自动生成">
            <a:extLst>
              <a:ext uri="{FF2B5EF4-FFF2-40B4-BE49-F238E27FC236}">
                <a16:creationId xmlns:a16="http://schemas.microsoft.com/office/drawing/2014/main" id="{A587B94F-09B0-7D66-1A65-A5C2291685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96227" y="5070843"/>
            <a:ext cx="2857500" cy="990600"/>
          </a:xfrm>
          <a:prstGeom prst="rect">
            <a:avLst/>
          </a:prstGeom>
        </p:spPr>
      </p:pic>
      <p:pic>
        <p:nvPicPr>
          <p:cNvPr id="12" name="图片 11" descr="文本, 徽标&#10;&#10;描述已自动生成">
            <a:extLst>
              <a:ext uri="{FF2B5EF4-FFF2-40B4-BE49-F238E27FC236}">
                <a16:creationId xmlns:a16="http://schemas.microsoft.com/office/drawing/2014/main" id="{F26A98A8-23AD-C38A-F942-518DE28EBAE0}"/>
              </a:ext>
            </a:extLst>
          </p:cNvPr>
          <p:cNvPicPr>
            <a:picLocks noChangeAspect="1"/>
          </p:cNvPicPr>
          <p:nvPr/>
        </p:nvPicPr>
        <p:blipFill rotWithShape="1">
          <a:blip r:embed="rId3">
            <a:extLst>
              <a:ext uri="{28A0092B-C50C-407E-A947-70E740481C1C}">
                <a14:useLocalDpi xmlns:a14="http://schemas.microsoft.com/office/drawing/2010/main" val="0"/>
              </a:ext>
            </a:extLst>
          </a:blip>
          <a:srcRect l="74892" b="-1570"/>
          <a:stretch/>
        </p:blipFill>
        <p:spPr>
          <a:xfrm>
            <a:off x="10923182" y="5070843"/>
            <a:ext cx="730545" cy="1035826"/>
          </a:xfrm>
          <a:prstGeom prst="rect">
            <a:avLst/>
          </a:prstGeom>
        </p:spPr>
      </p:pic>
      <p:sp>
        <p:nvSpPr>
          <p:cNvPr id="2" name="文本框 1">
            <a:extLst>
              <a:ext uri="{FF2B5EF4-FFF2-40B4-BE49-F238E27FC236}">
                <a16:creationId xmlns:a16="http://schemas.microsoft.com/office/drawing/2014/main" id="{9F755CF4-22A2-44FF-CD19-62127D541C75}"/>
              </a:ext>
            </a:extLst>
          </p:cNvPr>
          <p:cNvSpPr txBox="1"/>
          <p:nvPr/>
        </p:nvSpPr>
        <p:spPr>
          <a:xfrm>
            <a:off x="967564" y="3429000"/>
            <a:ext cx="6315739" cy="646331"/>
          </a:xfrm>
          <a:prstGeom prst="rect">
            <a:avLst/>
          </a:prstGeom>
          <a:noFill/>
        </p:spPr>
        <p:txBody>
          <a:bodyPr wrap="square" rtlCol="0">
            <a:spAutoFit/>
          </a:bodyPr>
          <a:lstStyle/>
          <a:p>
            <a:r>
              <a:rPr lang="en-US" altLang="zh-CN" sz="3600" dirty="0">
                <a:solidFill>
                  <a:srgbClr val="990000"/>
                </a:solidFill>
                <a:latin typeface="Times New Roman" panose="02020603050405020304" pitchFamily="18" charset="0"/>
                <a:cs typeface="Times New Roman" panose="02020603050405020304" pitchFamily="18" charset="0"/>
              </a:rPr>
              <a:t>Methodology</a:t>
            </a:r>
            <a:endParaRPr lang="zh-CN" altLang="en-US" sz="3600" dirty="0">
              <a:solidFill>
                <a:srgbClr val="99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971008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AD502BC3-51C6-FEE1-C515-52BAA8DB28B8}"/>
              </a:ext>
            </a:extLst>
          </p:cNvPr>
          <p:cNvSpPr/>
          <p:nvPr/>
        </p:nvSpPr>
        <p:spPr>
          <a:xfrm>
            <a:off x="329609" y="425302"/>
            <a:ext cx="11461898" cy="1446028"/>
          </a:xfrm>
          <a:prstGeom prst="rect">
            <a:avLst/>
          </a:prstGeom>
          <a:solidFill>
            <a:srgbClr val="99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descr="文本&#10;&#10;中度可信度描述已自动生成">
            <a:extLst>
              <a:ext uri="{FF2B5EF4-FFF2-40B4-BE49-F238E27FC236}">
                <a16:creationId xmlns:a16="http://schemas.microsoft.com/office/drawing/2014/main" id="{A587B94F-09B0-7D66-1A65-A5C2291685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60785" y="754025"/>
            <a:ext cx="2857500" cy="990600"/>
          </a:xfrm>
          <a:prstGeom prst="rect">
            <a:avLst/>
          </a:prstGeom>
        </p:spPr>
      </p:pic>
      <p:pic>
        <p:nvPicPr>
          <p:cNvPr id="12" name="图片 11" descr="文本, 徽标&#10;&#10;描述已自动生成">
            <a:extLst>
              <a:ext uri="{FF2B5EF4-FFF2-40B4-BE49-F238E27FC236}">
                <a16:creationId xmlns:a16="http://schemas.microsoft.com/office/drawing/2014/main" id="{F26A98A8-23AD-C38A-F942-518DE28EBAE0}"/>
              </a:ext>
            </a:extLst>
          </p:cNvPr>
          <p:cNvPicPr>
            <a:picLocks noChangeAspect="1"/>
          </p:cNvPicPr>
          <p:nvPr/>
        </p:nvPicPr>
        <p:blipFill rotWithShape="1">
          <a:blip r:embed="rId3">
            <a:extLst>
              <a:ext uri="{28A0092B-C50C-407E-A947-70E740481C1C}">
                <a14:useLocalDpi xmlns:a14="http://schemas.microsoft.com/office/drawing/2010/main" val="0"/>
              </a:ext>
            </a:extLst>
          </a:blip>
          <a:srcRect l="74892" b="-1570"/>
          <a:stretch/>
        </p:blipFill>
        <p:spPr>
          <a:xfrm>
            <a:off x="10887740" y="754025"/>
            <a:ext cx="730545" cy="1035826"/>
          </a:xfrm>
          <a:prstGeom prst="rect">
            <a:avLst/>
          </a:prstGeom>
        </p:spPr>
      </p:pic>
      <p:sp>
        <p:nvSpPr>
          <p:cNvPr id="14" name="标题 2">
            <a:extLst>
              <a:ext uri="{FF2B5EF4-FFF2-40B4-BE49-F238E27FC236}">
                <a16:creationId xmlns:a16="http://schemas.microsoft.com/office/drawing/2014/main" id="{68567A0F-6C18-8758-1896-0D2E81DE5023}"/>
              </a:ext>
            </a:extLst>
          </p:cNvPr>
          <p:cNvSpPr>
            <a:spLocks noGrp="1"/>
          </p:cNvSpPr>
          <p:nvPr>
            <p:ph type="title"/>
          </p:nvPr>
        </p:nvSpPr>
        <p:spPr>
          <a:xfrm>
            <a:off x="1009858" y="739171"/>
            <a:ext cx="7750927" cy="1015200"/>
          </a:xfrm>
        </p:spPr>
        <p:txBody>
          <a:bodyPr>
            <a:normAutofit/>
          </a:bodyPr>
          <a:lstStyle/>
          <a:p>
            <a:r>
              <a:rPr kumimoji="1" lang="en-US" altLang="zh-CN" sz="2800" dirty="0">
                <a:solidFill>
                  <a:schemeClr val="bg1"/>
                </a:solidFill>
                <a:latin typeface="Times New Roman" panose="02020603050405020304" pitchFamily="18" charset="0"/>
                <a:cs typeface="Times New Roman" panose="02020603050405020304" pitchFamily="18" charset="0"/>
              </a:rPr>
              <a:t>Workflow</a:t>
            </a:r>
            <a:endParaRPr kumimoji="1" lang="zh-CN" altLang="en-US" sz="2800" dirty="0">
              <a:solidFill>
                <a:schemeClr val="bg1"/>
              </a:solidFill>
              <a:latin typeface="Times New Roman" panose="02020603050405020304" pitchFamily="18" charset="0"/>
              <a:cs typeface="Times New Roman" panose="02020603050405020304" pitchFamily="18" charset="0"/>
            </a:endParaRPr>
          </a:p>
        </p:txBody>
      </p:sp>
      <p:pic>
        <p:nvPicPr>
          <p:cNvPr id="3" name="图片 2" descr="图形用户界面&#10;&#10;中度可信度描述已自动生成">
            <a:extLst>
              <a:ext uri="{FF2B5EF4-FFF2-40B4-BE49-F238E27FC236}">
                <a16:creationId xmlns:a16="http://schemas.microsoft.com/office/drawing/2014/main" id="{C8067690-FDAD-D0A2-9D56-DE402D9E594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30207" y="1994259"/>
            <a:ext cx="3660702" cy="4863741"/>
          </a:xfrm>
          <a:prstGeom prst="rect">
            <a:avLst/>
          </a:prstGeom>
        </p:spPr>
      </p:pic>
    </p:spTree>
    <p:extLst>
      <p:ext uri="{BB962C8B-B14F-4D97-AF65-F5344CB8AC3E}">
        <p14:creationId xmlns:p14="http://schemas.microsoft.com/office/powerpoint/2010/main" val="32712764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mplate.pptx" id="{5E0E1821-D32A-479C-9297-DCA6678FCA48}" vid="{AFC8E08B-5D65-4656-B503-B65FCF3D17B0}"/>
    </a:ext>
  </a:extLst>
</a:theme>
</file>

<file path=docProps/app.xml><?xml version="1.0" encoding="utf-8"?>
<Properties xmlns="http://schemas.openxmlformats.org/officeDocument/2006/extended-properties" xmlns:vt="http://schemas.openxmlformats.org/officeDocument/2006/docPropsVTypes">
  <Template>Office 主题​​</Template>
  <TotalTime>1159</TotalTime>
  <Words>1420</Words>
  <Application>Microsoft Macintosh PowerPoint</Application>
  <PresentationFormat>宽屏</PresentationFormat>
  <Paragraphs>262</Paragraphs>
  <Slides>17</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17</vt:i4>
      </vt:variant>
    </vt:vector>
  </HeadingPairs>
  <TitlesOfParts>
    <vt:vector size="23" baseType="lpstr">
      <vt:lpstr>等线</vt:lpstr>
      <vt:lpstr>等线 Light</vt:lpstr>
      <vt:lpstr>Arial</vt:lpstr>
      <vt:lpstr>Times New Roman</vt:lpstr>
      <vt:lpstr>Wingdings</vt:lpstr>
      <vt:lpstr>Office 主题​​</vt:lpstr>
      <vt:lpstr>PowerPoint 演示文稿</vt:lpstr>
      <vt:lpstr>PowerPoint 演示文稿</vt:lpstr>
      <vt:lpstr>Problem Background</vt:lpstr>
      <vt:lpstr>Problem Background</vt:lpstr>
      <vt:lpstr>Data Exploration</vt:lpstr>
      <vt:lpstr>Data Exploration</vt:lpstr>
      <vt:lpstr>Data Exploration</vt:lpstr>
      <vt:lpstr>PowerPoint 演示文稿</vt:lpstr>
      <vt:lpstr>Workflow</vt:lpstr>
      <vt:lpstr>Evaluation Methodology</vt:lpstr>
      <vt:lpstr>Optimization</vt:lpstr>
      <vt:lpstr>Results and Discussion</vt:lpstr>
      <vt:lpstr>Results and Discussion</vt:lpstr>
      <vt:lpstr>Final Evaluation</vt:lpstr>
      <vt:lpstr>Conclusion and Limitation</vt:lpstr>
      <vt:lpstr>Acknowledgement</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ZHUOFAN CHEN</dc:creator>
  <cp:lastModifiedBy>ZHUOFAN CHEN</cp:lastModifiedBy>
  <cp:revision>6</cp:revision>
  <dcterms:created xsi:type="dcterms:W3CDTF">2022-07-30T17:20:23Z</dcterms:created>
  <dcterms:modified xsi:type="dcterms:W3CDTF">2022-07-31T13:22:44Z</dcterms:modified>
</cp:coreProperties>
</file>