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7" r:id="rId6"/>
    <p:sldId id="268" r:id="rId7"/>
    <p:sldId id="269" r:id="rId8"/>
    <p:sldId id="259" r:id="rId9"/>
    <p:sldId id="270" r:id="rId10"/>
    <p:sldId id="271" r:id="rId11"/>
    <p:sldId id="275" r:id="rId12"/>
    <p:sldId id="273" r:id="rId13"/>
    <p:sldId id="274" r:id="rId14"/>
    <p:sldId id="276" r:id="rId15"/>
    <p:sldId id="280" r:id="rId16"/>
    <p:sldId id="283" r:id="rId17"/>
    <p:sldId id="281" r:id="rId18"/>
    <p:sldId id="282" r:id="rId19"/>
    <p:sldId id="279" r:id="rId20"/>
    <p:sldId id="278" r:id="rId21"/>
    <p:sldId id="277" r:id="rId22"/>
    <p:sldId id="284" r:id="rId23"/>
    <p:sldId id="26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E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4660"/>
  </p:normalViewPr>
  <p:slideViewPr>
    <p:cSldViewPr snapToGrid="0">
      <p:cViewPr varScale="1">
        <p:scale>
          <a:sx n="114" d="100"/>
          <a:sy n="114" d="100"/>
        </p:scale>
        <p:origin x="280"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0625C-EE82-0FA9-46A3-B6302C990B1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8DB637-9672-459F-BDDE-DB281858F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74EEE3-B858-2C23-BC75-9DC7FA3D8354}"/>
              </a:ext>
            </a:extLst>
          </p:cNvPr>
          <p:cNvSpPr>
            <a:spLocks noGrp="1"/>
          </p:cNvSpPr>
          <p:nvPr>
            <p:ph type="dt" sz="half" idx="10"/>
          </p:nvPr>
        </p:nvSpPr>
        <p:spPr/>
        <p:txBody>
          <a:bodyPr/>
          <a:lstStyle/>
          <a:p>
            <a:fld id="{2E92DED3-7330-456C-8156-D883A6F0AC0C}" type="datetimeFigureOut">
              <a:rPr lang="zh-CN" altLang="en-US" smtClean="0"/>
              <a:t>2022/7/30</a:t>
            </a:fld>
            <a:endParaRPr lang="zh-CN" altLang="en-US"/>
          </a:p>
        </p:txBody>
      </p:sp>
      <p:sp>
        <p:nvSpPr>
          <p:cNvPr id="5" name="页脚占位符 4">
            <a:extLst>
              <a:ext uri="{FF2B5EF4-FFF2-40B4-BE49-F238E27FC236}">
                <a16:creationId xmlns:a16="http://schemas.microsoft.com/office/drawing/2014/main" id="{6F98B956-048F-DA52-F178-7021C5B366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14B4B2-CBD3-455E-DF0A-F2A669462178}"/>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240445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8FE2-2D22-00C5-BFA5-44868BEB0E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9C325C-6DC8-3185-97D2-52C1CFD5CC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E7BED4-EEAD-C988-F297-E414DB322AE4}"/>
              </a:ext>
            </a:extLst>
          </p:cNvPr>
          <p:cNvSpPr>
            <a:spLocks noGrp="1"/>
          </p:cNvSpPr>
          <p:nvPr>
            <p:ph type="dt" sz="half" idx="10"/>
          </p:nvPr>
        </p:nvSpPr>
        <p:spPr/>
        <p:txBody>
          <a:bodyPr/>
          <a:lstStyle/>
          <a:p>
            <a:fld id="{2E92DED3-7330-456C-8156-D883A6F0AC0C}" type="datetimeFigureOut">
              <a:rPr lang="zh-CN" altLang="en-US" smtClean="0"/>
              <a:t>2022/7/30</a:t>
            </a:fld>
            <a:endParaRPr lang="zh-CN" altLang="en-US"/>
          </a:p>
        </p:txBody>
      </p:sp>
      <p:sp>
        <p:nvSpPr>
          <p:cNvPr id="5" name="页脚占位符 4">
            <a:extLst>
              <a:ext uri="{FF2B5EF4-FFF2-40B4-BE49-F238E27FC236}">
                <a16:creationId xmlns:a16="http://schemas.microsoft.com/office/drawing/2014/main" id="{7EDB6A84-67DA-F817-AD81-C2D62529FA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606BCB-799D-FF6B-A282-DE77C16A9F47}"/>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116857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EB976C-A22D-EB21-EFE0-617148CB5B1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1A62C8-8B05-D761-9AD6-152AEF7BE4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EF89FE-763B-B50A-8289-F6601BDDC3E1}"/>
              </a:ext>
            </a:extLst>
          </p:cNvPr>
          <p:cNvSpPr>
            <a:spLocks noGrp="1"/>
          </p:cNvSpPr>
          <p:nvPr>
            <p:ph type="dt" sz="half" idx="10"/>
          </p:nvPr>
        </p:nvSpPr>
        <p:spPr/>
        <p:txBody>
          <a:bodyPr/>
          <a:lstStyle/>
          <a:p>
            <a:fld id="{2E92DED3-7330-456C-8156-D883A6F0AC0C}" type="datetimeFigureOut">
              <a:rPr lang="zh-CN" altLang="en-US" smtClean="0"/>
              <a:t>2022/7/30</a:t>
            </a:fld>
            <a:endParaRPr lang="zh-CN" altLang="en-US"/>
          </a:p>
        </p:txBody>
      </p:sp>
      <p:sp>
        <p:nvSpPr>
          <p:cNvPr id="5" name="页脚占位符 4">
            <a:extLst>
              <a:ext uri="{FF2B5EF4-FFF2-40B4-BE49-F238E27FC236}">
                <a16:creationId xmlns:a16="http://schemas.microsoft.com/office/drawing/2014/main" id="{B969B8E8-5772-4B79-569C-0E576484CB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B3E917-24D3-AA8B-FE6D-442EE2F1B1A0}"/>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111802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F5DD9-82DD-D21E-2CDB-1B9750250C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B07615-49F6-C367-2353-5A14F961049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C6D8D3-DF91-6406-F5C9-A67ACDD03C47}"/>
              </a:ext>
            </a:extLst>
          </p:cNvPr>
          <p:cNvSpPr>
            <a:spLocks noGrp="1"/>
          </p:cNvSpPr>
          <p:nvPr>
            <p:ph type="dt" sz="half" idx="10"/>
          </p:nvPr>
        </p:nvSpPr>
        <p:spPr/>
        <p:txBody>
          <a:bodyPr/>
          <a:lstStyle/>
          <a:p>
            <a:fld id="{2E92DED3-7330-456C-8156-D883A6F0AC0C}" type="datetimeFigureOut">
              <a:rPr lang="zh-CN" altLang="en-US" smtClean="0"/>
              <a:t>2022/7/30</a:t>
            </a:fld>
            <a:endParaRPr lang="zh-CN" altLang="en-US"/>
          </a:p>
        </p:txBody>
      </p:sp>
      <p:sp>
        <p:nvSpPr>
          <p:cNvPr id="5" name="页脚占位符 4">
            <a:extLst>
              <a:ext uri="{FF2B5EF4-FFF2-40B4-BE49-F238E27FC236}">
                <a16:creationId xmlns:a16="http://schemas.microsoft.com/office/drawing/2014/main" id="{75867474-10C0-6C93-472D-1929C1ED54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FEE5A8-C4E5-0312-922B-CA2CF6CD97BD}"/>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298008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49D37-0BE6-5BF6-58F7-9C59CEB70B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444E94-D0ED-2729-8348-B5C93D7F2F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6D67CB0-ACFD-83F4-197C-9534FFA674B0}"/>
              </a:ext>
            </a:extLst>
          </p:cNvPr>
          <p:cNvSpPr>
            <a:spLocks noGrp="1"/>
          </p:cNvSpPr>
          <p:nvPr>
            <p:ph type="dt" sz="half" idx="10"/>
          </p:nvPr>
        </p:nvSpPr>
        <p:spPr/>
        <p:txBody>
          <a:bodyPr/>
          <a:lstStyle/>
          <a:p>
            <a:fld id="{2E92DED3-7330-456C-8156-D883A6F0AC0C}" type="datetimeFigureOut">
              <a:rPr lang="zh-CN" altLang="en-US" smtClean="0"/>
              <a:t>2022/7/30</a:t>
            </a:fld>
            <a:endParaRPr lang="zh-CN" altLang="en-US"/>
          </a:p>
        </p:txBody>
      </p:sp>
      <p:sp>
        <p:nvSpPr>
          <p:cNvPr id="5" name="页脚占位符 4">
            <a:extLst>
              <a:ext uri="{FF2B5EF4-FFF2-40B4-BE49-F238E27FC236}">
                <a16:creationId xmlns:a16="http://schemas.microsoft.com/office/drawing/2014/main" id="{4356225D-41F6-38B6-D14A-384CD6CD11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963CAC-15E0-3EF9-377B-3E19134CD10B}"/>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363157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2AC40-5D99-94A8-7387-AA3EBF840F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A2447E-8279-FA47-0F8A-0250E6F9857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E5F70D-1E58-352E-3832-91E2BD702D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CC05CD9-0EF1-7389-8393-674A83A2EA9E}"/>
              </a:ext>
            </a:extLst>
          </p:cNvPr>
          <p:cNvSpPr>
            <a:spLocks noGrp="1"/>
          </p:cNvSpPr>
          <p:nvPr>
            <p:ph type="dt" sz="half" idx="10"/>
          </p:nvPr>
        </p:nvSpPr>
        <p:spPr/>
        <p:txBody>
          <a:bodyPr/>
          <a:lstStyle/>
          <a:p>
            <a:fld id="{2E92DED3-7330-456C-8156-D883A6F0AC0C}" type="datetimeFigureOut">
              <a:rPr lang="zh-CN" altLang="en-US" smtClean="0"/>
              <a:t>2022/7/30</a:t>
            </a:fld>
            <a:endParaRPr lang="zh-CN" altLang="en-US"/>
          </a:p>
        </p:txBody>
      </p:sp>
      <p:sp>
        <p:nvSpPr>
          <p:cNvPr id="6" name="页脚占位符 5">
            <a:extLst>
              <a:ext uri="{FF2B5EF4-FFF2-40B4-BE49-F238E27FC236}">
                <a16:creationId xmlns:a16="http://schemas.microsoft.com/office/drawing/2014/main" id="{80B51892-0033-0B5E-7965-D1A2FD51CE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163E56-91DC-45B9-1E5B-C26344950A44}"/>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358323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56C95-491C-C81F-8851-4906AC101AC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DBCEA8-9976-9A4E-3546-B2DBB7A289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57103E2-9F5C-0F81-A2C1-46C32D0756D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6E7F4B3-6E22-7425-04A8-DFEF83861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F6C01D-F694-4194-C05E-C4B747B4EB9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23B2A50-3D9A-0523-25BB-D1934E556CC6}"/>
              </a:ext>
            </a:extLst>
          </p:cNvPr>
          <p:cNvSpPr>
            <a:spLocks noGrp="1"/>
          </p:cNvSpPr>
          <p:nvPr>
            <p:ph type="dt" sz="half" idx="10"/>
          </p:nvPr>
        </p:nvSpPr>
        <p:spPr/>
        <p:txBody>
          <a:bodyPr/>
          <a:lstStyle/>
          <a:p>
            <a:fld id="{2E92DED3-7330-456C-8156-D883A6F0AC0C}" type="datetimeFigureOut">
              <a:rPr lang="zh-CN" altLang="en-US" smtClean="0"/>
              <a:t>2022/7/30</a:t>
            </a:fld>
            <a:endParaRPr lang="zh-CN" altLang="en-US"/>
          </a:p>
        </p:txBody>
      </p:sp>
      <p:sp>
        <p:nvSpPr>
          <p:cNvPr id="8" name="页脚占位符 7">
            <a:extLst>
              <a:ext uri="{FF2B5EF4-FFF2-40B4-BE49-F238E27FC236}">
                <a16:creationId xmlns:a16="http://schemas.microsoft.com/office/drawing/2014/main" id="{F499195F-8D49-2E0E-E7D2-EE87EB4F6CF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D4F074-7FE8-CFFD-114E-ADF6CB1FDED5}"/>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416107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A86D3-A76B-1C1D-0F88-64BFFE810D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1DAAC91-E36C-2ED6-307D-80CE051574C4}"/>
              </a:ext>
            </a:extLst>
          </p:cNvPr>
          <p:cNvSpPr>
            <a:spLocks noGrp="1"/>
          </p:cNvSpPr>
          <p:nvPr>
            <p:ph type="dt" sz="half" idx="10"/>
          </p:nvPr>
        </p:nvSpPr>
        <p:spPr/>
        <p:txBody>
          <a:bodyPr/>
          <a:lstStyle/>
          <a:p>
            <a:fld id="{2E92DED3-7330-456C-8156-D883A6F0AC0C}" type="datetimeFigureOut">
              <a:rPr lang="zh-CN" altLang="en-US" smtClean="0"/>
              <a:t>2022/7/30</a:t>
            </a:fld>
            <a:endParaRPr lang="zh-CN" altLang="en-US"/>
          </a:p>
        </p:txBody>
      </p:sp>
      <p:sp>
        <p:nvSpPr>
          <p:cNvPr id="4" name="页脚占位符 3">
            <a:extLst>
              <a:ext uri="{FF2B5EF4-FFF2-40B4-BE49-F238E27FC236}">
                <a16:creationId xmlns:a16="http://schemas.microsoft.com/office/drawing/2014/main" id="{B42D1F15-E348-407B-4C37-E45ACE4E313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B23B3D1-3BD3-ED1F-9123-828D80508D03}"/>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244491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D77BA6-867C-096F-0DD6-2A8D8DE9A05F}"/>
              </a:ext>
            </a:extLst>
          </p:cNvPr>
          <p:cNvSpPr>
            <a:spLocks noGrp="1"/>
          </p:cNvSpPr>
          <p:nvPr>
            <p:ph type="dt" sz="half" idx="10"/>
          </p:nvPr>
        </p:nvSpPr>
        <p:spPr/>
        <p:txBody>
          <a:bodyPr/>
          <a:lstStyle/>
          <a:p>
            <a:fld id="{2E92DED3-7330-456C-8156-D883A6F0AC0C}" type="datetimeFigureOut">
              <a:rPr lang="zh-CN" altLang="en-US" smtClean="0"/>
              <a:t>2022/7/30</a:t>
            </a:fld>
            <a:endParaRPr lang="zh-CN" altLang="en-US"/>
          </a:p>
        </p:txBody>
      </p:sp>
      <p:sp>
        <p:nvSpPr>
          <p:cNvPr id="3" name="页脚占位符 2">
            <a:extLst>
              <a:ext uri="{FF2B5EF4-FFF2-40B4-BE49-F238E27FC236}">
                <a16:creationId xmlns:a16="http://schemas.microsoft.com/office/drawing/2014/main" id="{62606961-C07E-8644-CC5B-CBE3A0D5F70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75A6B1-D256-6885-C4E1-FD0042A9CFF5}"/>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151272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0A4A1-86B4-38A9-EC93-080C7D593B6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3A8C1E6-DFA5-A6CD-2364-4FFE6B8C3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1C597F-4956-D82A-AED8-7D44E1996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6AE7AB-FD05-4757-EC9D-7B65BC4FF369}"/>
              </a:ext>
            </a:extLst>
          </p:cNvPr>
          <p:cNvSpPr>
            <a:spLocks noGrp="1"/>
          </p:cNvSpPr>
          <p:nvPr>
            <p:ph type="dt" sz="half" idx="10"/>
          </p:nvPr>
        </p:nvSpPr>
        <p:spPr/>
        <p:txBody>
          <a:bodyPr/>
          <a:lstStyle/>
          <a:p>
            <a:fld id="{2E92DED3-7330-456C-8156-D883A6F0AC0C}" type="datetimeFigureOut">
              <a:rPr lang="zh-CN" altLang="en-US" smtClean="0"/>
              <a:t>2022/7/30</a:t>
            </a:fld>
            <a:endParaRPr lang="zh-CN" altLang="en-US"/>
          </a:p>
        </p:txBody>
      </p:sp>
      <p:sp>
        <p:nvSpPr>
          <p:cNvPr id="6" name="页脚占位符 5">
            <a:extLst>
              <a:ext uri="{FF2B5EF4-FFF2-40B4-BE49-F238E27FC236}">
                <a16:creationId xmlns:a16="http://schemas.microsoft.com/office/drawing/2014/main" id="{E2A373C7-C782-7798-5E67-E16E06727D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7F1167-DFBE-0C0F-F1AC-3486F2303F7F}"/>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43436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74734-A58F-85DF-9254-92D1C5CEF97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866C3FF-BF3D-4B63-F635-0EFC5AF32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9FF7DF0E-920B-E3E3-3DEF-9BF4A09C4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E003C7-2BD8-5951-D6FD-1C4634BB4E87}"/>
              </a:ext>
            </a:extLst>
          </p:cNvPr>
          <p:cNvSpPr>
            <a:spLocks noGrp="1"/>
          </p:cNvSpPr>
          <p:nvPr>
            <p:ph type="dt" sz="half" idx="10"/>
          </p:nvPr>
        </p:nvSpPr>
        <p:spPr/>
        <p:txBody>
          <a:bodyPr/>
          <a:lstStyle/>
          <a:p>
            <a:fld id="{2E92DED3-7330-456C-8156-D883A6F0AC0C}" type="datetimeFigureOut">
              <a:rPr lang="zh-CN" altLang="en-US" smtClean="0"/>
              <a:t>2022/7/30</a:t>
            </a:fld>
            <a:endParaRPr lang="zh-CN" altLang="en-US"/>
          </a:p>
        </p:txBody>
      </p:sp>
      <p:sp>
        <p:nvSpPr>
          <p:cNvPr id="6" name="页脚占位符 5">
            <a:extLst>
              <a:ext uri="{FF2B5EF4-FFF2-40B4-BE49-F238E27FC236}">
                <a16:creationId xmlns:a16="http://schemas.microsoft.com/office/drawing/2014/main" id="{5EC7E35F-C113-5877-9FBF-0BD36D3EA7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0B2762-5F87-EEB2-15F3-D6B4FE10A00B}"/>
              </a:ext>
            </a:extLst>
          </p:cNvPr>
          <p:cNvSpPr>
            <a:spLocks noGrp="1"/>
          </p:cNvSpPr>
          <p:nvPr>
            <p:ph type="sldNum" sz="quarter" idx="12"/>
          </p:nvPr>
        </p:nvSpPr>
        <p:spPr/>
        <p:txBody>
          <a:body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980969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C16E43-277B-C71A-5DA1-2A7B362185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B6B1008-8D71-5798-7E10-1D96678CF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4B7EAA-034E-C284-91C7-38A8F4DA56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2DED3-7330-456C-8156-D883A6F0AC0C}" type="datetimeFigureOut">
              <a:rPr lang="zh-CN" altLang="en-US" smtClean="0"/>
              <a:t>2022/7/30</a:t>
            </a:fld>
            <a:endParaRPr lang="zh-CN" altLang="en-US"/>
          </a:p>
        </p:txBody>
      </p:sp>
      <p:sp>
        <p:nvSpPr>
          <p:cNvPr id="5" name="页脚占位符 4">
            <a:extLst>
              <a:ext uri="{FF2B5EF4-FFF2-40B4-BE49-F238E27FC236}">
                <a16:creationId xmlns:a16="http://schemas.microsoft.com/office/drawing/2014/main" id="{28469B5F-A3A4-3F26-4FB6-9EEEE42E1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3F844C9-981D-5A3F-39BB-3E2BACADF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CF552-9062-466F-B6AD-A65BF66503FC}" type="slidenum">
              <a:rPr lang="zh-CN" altLang="en-US" smtClean="0"/>
              <a:t>‹#›</a:t>
            </a:fld>
            <a:endParaRPr lang="zh-CN" altLang="en-US"/>
          </a:p>
        </p:txBody>
      </p:sp>
    </p:spTree>
    <p:extLst>
      <p:ext uri="{BB962C8B-B14F-4D97-AF65-F5344CB8AC3E}">
        <p14:creationId xmlns:p14="http://schemas.microsoft.com/office/powerpoint/2010/main" val="1311190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9CCBA5-011C-7119-BDFC-E3AFBB6C8F13}"/>
              </a:ext>
            </a:extLst>
          </p:cNvPr>
          <p:cNvSpPr/>
          <p:nvPr/>
        </p:nvSpPr>
        <p:spPr>
          <a:xfrm>
            <a:off x="0" y="1699928"/>
            <a:ext cx="12192000" cy="2584993"/>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图片包含 徽标&#10;&#10;描述已自动生成">
            <a:extLst>
              <a:ext uri="{FF2B5EF4-FFF2-40B4-BE49-F238E27FC236}">
                <a16:creationId xmlns:a16="http://schemas.microsoft.com/office/drawing/2014/main" id="{51BC3658-36F2-87FE-BE50-64C4CF710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73" y="243663"/>
            <a:ext cx="2857500" cy="990600"/>
          </a:xfrm>
          <a:prstGeom prst="rect">
            <a:avLst/>
          </a:prstGeom>
        </p:spPr>
      </p:pic>
      <p:sp>
        <p:nvSpPr>
          <p:cNvPr id="9" name="文本框 8">
            <a:extLst>
              <a:ext uri="{FF2B5EF4-FFF2-40B4-BE49-F238E27FC236}">
                <a16:creationId xmlns:a16="http://schemas.microsoft.com/office/drawing/2014/main" id="{E79FD600-9B4A-BFCB-072E-2EBA61D0A53D}"/>
              </a:ext>
            </a:extLst>
          </p:cNvPr>
          <p:cNvSpPr txBox="1"/>
          <p:nvPr/>
        </p:nvSpPr>
        <p:spPr>
          <a:xfrm>
            <a:off x="0" y="2669258"/>
            <a:ext cx="12192000" cy="646331"/>
          </a:xfrm>
          <a:prstGeom prst="rect">
            <a:avLst/>
          </a:prstGeom>
          <a:noFill/>
        </p:spPr>
        <p:txBody>
          <a:bodyPr wrap="square" rtlCol="0">
            <a:spAutoFit/>
          </a:bodyPr>
          <a:lstStyle/>
          <a:p>
            <a:pPr algn="ctr"/>
            <a:r>
              <a:rPr lang="en-US" altLang="zh-CN" sz="3600" dirty="0">
                <a:solidFill>
                  <a:schemeClr val="bg1"/>
                </a:solidFill>
                <a:latin typeface="Times New Roman" panose="02020603050405020304" pitchFamily="18" charset="0"/>
                <a:cs typeface="Times New Roman" panose="02020603050405020304" pitchFamily="18" charset="0"/>
              </a:rPr>
              <a:t>Application of Machine Learning in Employee Profiling</a:t>
            </a:r>
            <a:endParaRPr lang="zh-CN" altLang="en-US" sz="3600" dirty="0">
              <a:solidFill>
                <a:schemeClr val="bg1"/>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321C1D75-81CB-C2DA-42FE-4FC2359A1179}"/>
              </a:ext>
            </a:extLst>
          </p:cNvPr>
          <p:cNvSpPr txBox="1"/>
          <p:nvPr/>
        </p:nvSpPr>
        <p:spPr>
          <a:xfrm>
            <a:off x="2284228" y="4668974"/>
            <a:ext cx="7623544" cy="1421992"/>
          </a:xfrm>
          <a:prstGeom prst="rect">
            <a:avLst/>
          </a:prstGeom>
          <a:noFill/>
        </p:spPr>
        <p:txBody>
          <a:bodyPr wrap="square"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rPr>
              <a:t>Chen ZhuoFan (P2100746)</a:t>
            </a:r>
          </a:p>
          <a:p>
            <a:pPr algn="ctr">
              <a:lnSpc>
                <a:spcPct val="150000"/>
              </a:lnSpc>
            </a:pPr>
            <a:r>
              <a:rPr lang="en-US" altLang="zh-CN" sz="2000" dirty="0">
                <a:latin typeface="Times New Roman" panose="02020603050405020304" pitchFamily="18" charset="0"/>
                <a:cs typeface="Times New Roman" panose="02020603050405020304" pitchFamily="18" charset="0"/>
              </a:rPr>
              <a:t>DAAA/FT/2A/04</a:t>
            </a:r>
          </a:p>
          <a:p>
            <a:pPr algn="ctr">
              <a:lnSpc>
                <a:spcPct val="150000"/>
              </a:lnSpc>
            </a:pPr>
            <a:r>
              <a:rPr lang="en-US" altLang="zh-CN" sz="2000" dirty="0">
                <a:latin typeface="Times New Roman" panose="02020603050405020304" pitchFamily="18" charset="0"/>
                <a:cs typeface="Times New Roman" panose="02020603050405020304" pitchFamily="18" charset="0"/>
              </a:rPr>
              <a:t>30 July 2022</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364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Data Preprocessing</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640B93F4-3AED-4F10-EC5A-2C03472487A0}"/>
              </a:ext>
            </a:extLst>
          </p:cNvPr>
          <p:cNvSpPr txBox="1"/>
          <p:nvPr/>
        </p:nvSpPr>
        <p:spPr>
          <a:xfrm>
            <a:off x="6581622" y="2200053"/>
            <a:ext cx="4781469" cy="2492990"/>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Feature Selection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 attempted to carry out feature selection using the Laplacian Score(LS) statistic.</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It is then evaluated and plot against the silhouette score and Davies Bouldin score.</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result recommended us to select 2 features.</a:t>
            </a: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4984978" cy="3600986"/>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Dimensionality Reduction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nature of our dataset is mixed-type data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experiment, we utilized the Factor Analysis for Mixed Data (FAMD) to carry out dimensionality reduction</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FAMD combines the Multiple Correspond Analysis(MCA) and Principal Component Analysis(PCA) to be able process mixed data.</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 selection of components ,we kept components which account for a total variance of at least 60%. </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C18289E-AF5C-7D12-9751-0E14D1051FE1}"/>
              </a:ext>
            </a:extLst>
          </p:cNvPr>
          <p:cNvSpPr txBox="1"/>
          <p:nvPr/>
        </p:nvSpPr>
        <p:spPr>
          <a:xfrm>
            <a:off x="6638811" y="4693043"/>
            <a:ext cx="4614201" cy="1938992"/>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Scaling</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this paper, we used the standard scaler to scale the quantitative data.</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mean will be removed and scaled to unit variance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27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Optimization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2BFB3A06-DA79-E34C-BB2F-F505CF313A75}"/>
              </a:ext>
            </a:extLst>
          </p:cNvPr>
          <p:cNvSpPr txBox="1"/>
          <p:nvPr/>
        </p:nvSpPr>
        <p:spPr>
          <a:xfrm>
            <a:off x="625400" y="2200053"/>
            <a:ext cx="3402903" cy="1938992"/>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Grid Search</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experiment,  grid search was used to search for the best hyper parameters for the models.</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7E23D32-33B9-A936-2294-8E676D5D592C}"/>
              </a:ext>
            </a:extLst>
          </p:cNvPr>
          <p:cNvSpPr txBox="1"/>
          <p:nvPr/>
        </p:nvSpPr>
        <p:spPr>
          <a:xfrm>
            <a:off x="4193703" y="2200053"/>
            <a:ext cx="3804593" cy="1938992"/>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Elbow Plot </a:t>
            </a:r>
            <a:r>
              <a:rPr lang="en-US" altLang="zh-CN" sz="2400" dirty="0" err="1">
                <a:solidFill>
                  <a:srgbClr val="990000"/>
                </a:solidFill>
                <a:latin typeface="Times New Roman" panose="02020603050405020304" pitchFamily="18" charset="0"/>
                <a:cs typeface="Times New Roman" panose="02020603050405020304" pitchFamily="18" charset="0"/>
              </a:rPr>
              <a:t>Elbatta’s</a:t>
            </a:r>
            <a:r>
              <a:rPr lang="en-US" altLang="zh-CN" sz="2400" dirty="0">
                <a:solidFill>
                  <a:srgbClr val="990000"/>
                </a:solidFill>
                <a:latin typeface="Times New Roman" panose="02020603050405020304" pitchFamily="18" charset="0"/>
                <a:cs typeface="Times New Roman" panose="02020603050405020304" pitchFamily="18" charset="0"/>
              </a:rPr>
              <a:t> Eps Plot</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Elbow plot and the </a:t>
            </a:r>
            <a:r>
              <a:rPr lang="en-US" altLang="zh-CN" dirty="0" err="1">
                <a:latin typeface="Times New Roman" panose="02020603050405020304" pitchFamily="18" charset="0"/>
                <a:cs typeface="Times New Roman" panose="02020603050405020304" pitchFamily="18" charset="0"/>
              </a:rPr>
              <a:t>Elbatta’s</a:t>
            </a:r>
            <a:r>
              <a:rPr lang="en-US" altLang="zh-CN" dirty="0">
                <a:latin typeface="Times New Roman" panose="02020603050405020304" pitchFamily="18" charset="0"/>
                <a:cs typeface="Times New Roman" panose="02020603050405020304" pitchFamily="18" charset="0"/>
              </a:rPr>
              <a:t> Eps plot was evaluated together with grid search to select number of cluster for partitional clustering</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B6CEA723-210C-29C1-28E4-BFB954B6CD27}"/>
              </a:ext>
            </a:extLst>
          </p:cNvPr>
          <p:cNvSpPr txBox="1"/>
          <p:nvPr/>
        </p:nvSpPr>
        <p:spPr>
          <a:xfrm>
            <a:off x="8388604" y="2216682"/>
            <a:ext cx="3654713" cy="2769989"/>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Cluster Visualization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 believe that the score may not be able to show everything especially for unsupervised learning.</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Therefore, we utilized scatterplot and pair plot to evaluate more accurately.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174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Evaluation Methodology</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10992885" cy="2862322"/>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this paper, we experimented 5 models. </a:t>
            </a:r>
          </a:p>
          <a:p>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k-Medoids</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k-Means++</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Hierarchical Clustering (AGC)</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Density-Based Spatial Clustering of Applications with Noise (DBSCAN)</a:t>
            </a:r>
          </a:p>
          <a:p>
            <a:pPr marL="742950" lvl="1"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Spectral Clustering (SC)</a:t>
            </a:r>
          </a:p>
          <a:p>
            <a:pPr lvl="1"/>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experiment, we select the silhouette score as our main scoring metric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Davies Bouldin score will serve as our sub metric which we will also take into considerations.</a:t>
            </a:r>
          </a:p>
        </p:txBody>
      </p:sp>
    </p:spTree>
    <p:extLst>
      <p:ext uri="{BB962C8B-B14F-4D97-AF65-F5344CB8AC3E}">
        <p14:creationId xmlns:p14="http://schemas.microsoft.com/office/powerpoint/2010/main" val="1868139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Results and Discussion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10992885" cy="2308324"/>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table below shows the performance of all model used in experiment.</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From the table, we observed that the Hierarchical Clustering has the highest overall performance.</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It reach a relatively high silhouette score of 0.45 and a low Davies Bouldin score of 0.744.</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However, despite the good paper score, we observed that the clustered formed by it was not as well as we expected.</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clustering were done badly as when we look at the scatter plot and pair plot.</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After several evaluations and consideration , we choose the K-Mean ++ which possess the second-best performance.</a:t>
            </a:r>
          </a:p>
        </p:txBody>
      </p:sp>
      <p:graphicFrame>
        <p:nvGraphicFramePr>
          <p:cNvPr id="5" name="表格 4">
            <a:extLst>
              <a:ext uri="{FF2B5EF4-FFF2-40B4-BE49-F238E27FC236}">
                <a16:creationId xmlns:a16="http://schemas.microsoft.com/office/drawing/2014/main" id="{4EF1E6FB-BDA8-BA56-477E-0CEB9BBA5F56}"/>
              </a:ext>
            </a:extLst>
          </p:cNvPr>
          <p:cNvGraphicFramePr>
            <a:graphicFrameLocks noGrp="1"/>
          </p:cNvGraphicFramePr>
          <p:nvPr>
            <p:extLst>
              <p:ext uri="{D42A27DB-BD31-4B8C-83A1-F6EECF244321}">
                <p14:modId xmlns:p14="http://schemas.microsoft.com/office/powerpoint/2010/main" val="223938632"/>
              </p:ext>
            </p:extLst>
          </p:nvPr>
        </p:nvGraphicFramePr>
        <p:xfrm>
          <a:off x="2487656" y="4355352"/>
          <a:ext cx="6366414" cy="2368687"/>
        </p:xfrm>
        <a:graphic>
          <a:graphicData uri="http://schemas.openxmlformats.org/drawingml/2006/table">
            <a:tbl>
              <a:tblPr firstRow="1" firstCol="1" bandRow="1">
                <a:tableStyleId>{5C22544A-7EE6-4342-B048-85BDC9FD1C3A}</a:tableStyleId>
              </a:tblPr>
              <a:tblGrid>
                <a:gridCol w="2034622">
                  <a:extLst>
                    <a:ext uri="{9D8B030D-6E8A-4147-A177-3AD203B41FA5}">
                      <a16:colId xmlns:a16="http://schemas.microsoft.com/office/drawing/2014/main" val="2699494922"/>
                    </a:ext>
                  </a:extLst>
                </a:gridCol>
                <a:gridCol w="2128956">
                  <a:extLst>
                    <a:ext uri="{9D8B030D-6E8A-4147-A177-3AD203B41FA5}">
                      <a16:colId xmlns:a16="http://schemas.microsoft.com/office/drawing/2014/main" val="4215376168"/>
                    </a:ext>
                  </a:extLst>
                </a:gridCol>
                <a:gridCol w="2202836">
                  <a:extLst>
                    <a:ext uri="{9D8B030D-6E8A-4147-A177-3AD203B41FA5}">
                      <a16:colId xmlns:a16="http://schemas.microsoft.com/office/drawing/2014/main" val="655099576"/>
                    </a:ext>
                  </a:extLst>
                </a:gridCol>
              </a:tblGrid>
              <a:tr h="246090">
                <a:tc gridSpan="3">
                  <a:txBody>
                    <a:bodyPr/>
                    <a:lstStyle/>
                    <a:p>
                      <a:pPr algn="l"/>
                      <a:r>
                        <a:rPr lang="en-US" sz="1800" dirty="0">
                          <a:effectLst/>
                          <a:latin typeface="Times New Roman" panose="02020603050405020304" pitchFamily="18" charset="0"/>
                          <a:cs typeface="Times New Roman" panose="02020603050405020304" pitchFamily="18" charset="0"/>
                        </a:rPr>
                        <a:t>Experiment Result</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87992471"/>
                  </a:ext>
                </a:extLst>
              </a:tr>
              <a:tr h="448447">
                <a:tc>
                  <a:txBody>
                    <a:bodyPr/>
                    <a:lstStyle/>
                    <a:p>
                      <a:pPr algn="l"/>
                      <a:r>
                        <a:rPr lang="en-US" sz="1800" dirty="0">
                          <a:effectLst/>
                          <a:latin typeface="Times New Roman" panose="02020603050405020304" pitchFamily="18" charset="0"/>
                          <a:cs typeface="Times New Roman" panose="02020603050405020304" pitchFamily="18" charset="0"/>
                        </a:rPr>
                        <a:t>Name</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sz="1800" dirty="0">
                          <a:effectLst/>
                          <a:latin typeface="Times New Roman" panose="02020603050405020304" pitchFamily="18" charset="0"/>
                          <a:cs typeface="Times New Roman" panose="02020603050405020304" pitchFamily="18" charset="0"/>
                        </a:rPr>
                        <a:t>Silhouette Score</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Davies Bouldin Score</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26391228"/>
                  </a:ext>
                </a:extLst>
              </a:tr>
              <a:tr h="246090">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K-Medoids</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0.368147</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0.883279</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8321406"/>
                  </a:ext>
                </a:extLst>
              </a:tr>
              <a:tr h="246090">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K-Means++</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0.370927</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0.875172</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98797888"/>
                  </a:ext>
                </a:extLst>
              </a:tr>
              <a:tr h="489214">
                <a:tc>
                  <a:txBody>
                    <a:bodyPr/>
                    <a:lstStyle/>
                    <a:p>
                      <a:pPr algn="l"/>
                      <a:r>
                        <a:rPr lang="en-US" altLang="zh-CN" dirty="0">
                          <a:latin typeface="Times New Roman" panose="02020603050405020304" pitchFamily="18" charset="0"/>
                          <a:cs typeface="Times New Roman" panose="02020603050405020304" pitchFamily="18" charset="0"/>
                        </a:rPr>
                        <a:t>Hierarchical Clustering </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0.354730</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0.902888</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35324219"/>
                  </a:ext>
                </a:extLst>
              </a:tr>
              <a:tr h="246090">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DBSCAN</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0.471174</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2.528541</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6892438"/>
                  </a:ext>
                </a:extLst>
              </a:tr>
              <a:tr h="246090">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SC</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0.448073</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l"/>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0.744779</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46871538"/>
                  </a:ext>
                </a:extLst>
              </a:tr>
            </a:tbl>
          </a:graphicData>
        </a:graphic>
      </p:graphicFrame>
    </p:spTree>
    <p:extLst>
      <p:ext uri="{BB962C8B-B14F-4D97-AF65-F5344CB8AC3E}">
        <p14:creationId xmlns:p14="http://schemas.microsoft.com/office/powerpoint/2010/main" val="169327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Final Evaluation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10992885" cy="369332"/>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Here is the result of our final clustering.</a:t>
            </a:r>
          </a:p>
        </p:txBody>
      </p:sp>
      <p:sp>
        <p:nvSpPr>
          <p:cNvPr id="2" name="文本框 1">
            <a:extLst>
              <a:ext uri="{FF2B5EF4-FFF2-40B4-BE49-F238E27FC236}">
                <a16:creationId xmlns:a16="http://schemas.microsoft.com/office/drawing/2014/main" id="{5FC76E7E-CFAD-AE67-CCDD-2C2F23550C8A}"/>
              </a:ext>
            </a:extLst>
          </p:cNvPr>
          <p:cNvSpPr txBox="1"/>
          <p:nvPr/>
        </p:nvSpPr>
        <p:spPr>
          <a:xfrm>
            <a:off x="625400" y="2898108"/>
            <a:ext cx="3402903" cy="1661993"/>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Cluster Plot</a:t>
            </a:r>
          </a:p>
          <a:p>
            <a:endParaRPr lang="en-US" altLang="zh-CN" sz="2400" u="sng"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As we observed in the figure below, the cluster seems to be done relatively well.</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1AAC3721-AEBA-9B0D-E9AD-8B495D82C4B2}"/>
              </a:ext>
            </a:extLst>
          </p:cNvPr>
          <p:cNvSpPr txBox="1"/>
          <p:nvPr/>
        </p:nvSpPr>
        <p:spPr>
          <a:xfrm>
            <a:off x="7583606" y="2898108"/>
            <a:ext cx="3402903" cy="1938992"/>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Data Visualization</a:t>
            </a:r>
          </a:p>
          <a:p>
            <a:endParaRPr lang="en-US" altLang="zh-CN" sz="2400" u="sng"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pattern and the cluster was distinct.</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Information could be recognized and interpret well</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C3FA6076-E6EA-CB23-BD29-9E7D0D95212B}"/>
              </a:ext>
            </a:extLst>
          </p:cNvPr>
          <p:cNvSpPr txBox="1"/>
          <p:nvPr/>
        </p:nvSpPr>
        <p:spPr>
          <a:xfrm>
            <a:off x="4180703" y="2898108"/>
            <a:ext cx="3402903" cy="1661993"/>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Silhouette Analysis</a:t>
            </a:r>
          </a:p>
          <a:p>
            <a:endParaRPr lang="en-US" altLang="zh-CN" sz="2400" u="sng"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silhouette analysis plot seems to look decent with a silhouette score of 0.37</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26927294-9C04-25A6-E34A-33BFDFF21296}"/>
              </a:ext>
            </a:extLst>
          </p:cNvPr>
          <p:cNvPicPr>
            <a:picLocks noChangeAspect="1"/>
          </p:cNvPicPr>
          <p:nvPr/>
        </p:nvPicPr>
        <p:blipFill>
          <a:blip r:embed="rId4"/>
          <a:stretch>
            <a:fillRect/>
          </a:stretch>
        </p:blipFill>
        <p:spPr>
          <a:xfrm>
            <a:off x="1016282" y="4837100"/>
            <a:ext cx="2621137" cy="1796585"/>
          </a:xfrm>
          <a:prstGeom prst="rect">
            <a:avLst/>
          </a:prstGeom>
        </p:spPr>
      </p:pic>
      <p:pic>
        <p:nvPicPr>
          <p:cNvPr id="7" name="图片 6">
            <a:extLst>
              <a:ext uri="{FF2B5EF4-FFF2-40B4-BE49-F238E27FC236}">
                <a16:creationId xmlns:a16="http://schemas.microsoft.com/office/drawing/2014/main" id="{18EFA848-0CE5-E5CD-D556-AD0E4FE25C85}"/>
              </a:ext>
            </a:extLst>
          </p:cNvPr>
          <p:cNvPicPr>
            <a:picLocks noChangeAspect="1"/>
          </p:cNvPicPr>
          <p:nvPr/>
        </p:nvPicPr>
        <p:blipFill>
          <a:blip r:embed="rId5"/>
          <a:stretch>
            <a:fillRect/>
          </a:stretch>
        </p:blipFill>
        <p:spPr>
          <a:xfrm>
            <a:off x="4378444" y="4830553"/>
            <a:ext cx="2464136" cy="1938992"/>
          </a:xfrm>
          <a:prstGeom prst="rect">
            <a:avLst/>
          </a:prstGeom>
        </p:spPr>
      </p:pic>
      <p:pic>
        <p:nvPicPr>
          <p:cNvPr id="8" name="图片 7">
            <a:extLst>
              <a:ext uri="{FF2B5EF4-FFF2-40B4-BE49-F238E27FC236}">
                <a16:creationId xmlns:a16="http://schemas.microsoft.com/office/drawing/2014/main" id="{3E8F9756-519C-1DD2-6DBA-75F7359C109C}"/>
              </a:ext>
            </a:extLst>
          </p:cNvPr>
          <p:cNvPicPr>
            <a:picLocks noChangeAspect="1"/>
          </p:cNvPicPr>
          <p:nvPr/>
        </p:nvPicPr>
        <p:blipFill>
          <a:blip r:embed="rId6"/>
          <a:stretch>
            <a:fillRect/>
          </a:stretch>
        </p:blipFill>
        <p:spPr>
          <a:xfrm>
            <a:off x="7835530" y="4983677"/>
            <a:ext cx="1866756" cy="1785868"/>
          </a:xfrm>
          <a:prstGeom prst="rect">
            <a:avLst/>
          </a:prstGeom>
        </p:spPr>
      </p:pic>
      <p:pic>
        <p:nvPicPr>
          <p:cNvPr id="11" name="图片 10">
            <a:extLst>
              <a:ext uri="{FF2B5EF4-FFF2-40B4-BE49-F238E27FC236}">
                <a16:creationId xmlns:a16="http://schemas.microsoft.com/office/drawing/2014/main" id="{221E33AC-6B97-A15C-F84F-1F7F403D391F}"/>
              </a:ext>
            </a:extLst>
          </p:cNvPr>
          <p:cNvPicPr>
            <a:picLocks noChangeAspect="1"/>
          </p:cNvPicPr>
          <p:nvPr/>
        </p:nvPicPr>
        <p:blipFill>
          <a:blip r:embed="rId7"/>
          <a:stretch>
            <a:fillRect/>
          </a:stretch>
        </p:blipFill>
        <p:spPr>
          <a:xfrm>
            <a:off x="10075587" y="4983677"/>
            <a:ext cx="1542698" cy="1856467"/>
          </a:xfrm>
          <a:prstGeom prst="rect">
            <a:avLst/>
          </a:prstGeom>
        </p:spPr>
      </p:pic>
    </p:spTree>
    <p:extLst>
      <p:ext uri="{BB962C8B-B14F-4D97-AF65-F5344CB8AC3E}">
        <p14:creationId xmlns:p14="http://schemas.microsoft.com/office/powerpoint/2010/main" val="2013025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Interpretation – Characteristic of Cluster 1</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10992885" cy="3139321"/>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 the first cluster ,they are a group of employee that are above the average age.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They have a relatively high education and have the highest satisfaction toward their job.</a:t>
            </a:r>
          </a:p>
          <a:p>
            <a:r>
              <a:rPr lang="en-US" altLang="zh-CN"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Their performance was average.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They have the best work life balance and have work relatively long in the company.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Most of the employee in this group do not travel often.</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On average, this group of employee have above average salary</a:t>
            </a:r>
          </a:p>
        </p:txBody>
      </p:sp>
    </p:spTree>
    <p:extLst>
      <p:ext uri="{BB962C8B-B14F-4D97-AF65-F5344CB8AC3E}">
        <p14:creationId xmlns:p14="http://schemas.microsoft.com/office/powerpoint/2010/main" val="349368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Interpretation – Characteristic of Cluster 2</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10992885" cy="3693319"/>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 the second cluster , they are a group of employees that are mostly one of the oldest in company.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group of employee have donated much of their life in the company ,most stayed the very long in the company.</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They mostly have very high education (average highest) and have the highest salary in the company. </a:t>
            </a:r>
          </a:p>
          <a:p>
            <a:pPr marL="285750" indent="-285750">
              <a:buFont typeface="Wingdings" panose="05000000000000000000" pitchFamily="2" charset="2"/>
              <a:buChar char="n"/>
            </a:pPr>
            <a:endParaRPr lang="en-US" altLang="zh-CN"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More than 80% of the employees from this group are married</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Very less percentage of employee from this group resign.</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can be due to the fact that they are married and have a family to raise. Therefore, they seek for job stability and does not change job regular.</a:t>
            </a:r>
          </a:p>
        </p:txBody>
      </p:sp>
    </p:spTree>
    <p:extLst>
      <p:ext uri="{BB962C8B-B14F-4D97-AF65-F5344CB8AC3E}">
        <p14:creationId xmlns:p14="http://schemas.microsoft.com/office/powerpoint/2010/main" val="2951147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Interpretation – Characteristic of Cluster 3</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10992885" cy="3693319"/>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 the third cluster, they are a group of employee that are of average age.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Most employees in this group are female.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group of employee average have slightly higher than the average salary of employee.</a:t>
            </a: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Their average performance is the highest and have average work life balance.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Many employee in this group are married.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However, employee in this group average have below average job satisfaction.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Nevertheless, very less percentage of people in this group(average lowest) choose to resign. </a:t>
            </a:r>
          </a:p>
        </p:txBody>
      </p:sp>
    </p:spTree>
    <p:extLst>
      <p:ext uri="{BB962C8B-B14F-4D97-AF65-F5344CB8AC3E}">
        <p14:creationId xmlns:p14="http://schemas.microsoft.com/office/powerpoint/2010/main" val="26573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Interpretation – Characteristic of Cluster 4</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298027DF-1737-D6A2-AFCA-B70D2BDE2D14}"/>
              </a:ext>
            </a:extLst>
          </p:cNvPr>
          <p:cNvSpPr txBox="1"/>
          <p:nvPr/>
        </p:nvSpPr>
        <p:spPr>
          <a:xfrm>
            <a:off x="625400" y="2200053"/>
            <a:ext cx="10992885" cy="4524315"/>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For the last cluster, they are a group of very young employees(average 28 years old).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Average employee in this group has education that is not high.(below average).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Their average work life balance is below average, but their job satisfaction is average.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Average employee in this group does not work long.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Their average salary is quite low.</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Most of the employees in this group are single.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Many employees in this group tend to resign. This is not surprising as they are still young, mostly single and therefore still have the opportunity to switch their job.</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group of employees looks mainly like postgraduate students that have just entered the industry.</a:t>
            </a:r>
          </a:p>
        </p:txBody>
      </p:sp>
    </p:spTree>
    <p:extLst>
      <p:ext uri="{BB962C8B-B14F-4D97-AF65-F5344CB8AC3E}">
        <p14:creationId xmlns:p14="http://schemas.microsoft.com/office/powerpoint/2010/main" val="2644702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Interpretation – Suggestions and Improvement</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5FC76E7E-CFAD-AE67-CCDD-2C2F23550C8A}"/>
              </a:ext>
            </a:extLst>
          </p:cNvPr>
          <p:cNvSpPr txBox="1"/>
          <p:nvPr/>
        </p:nvSpPr>
        <p:spPr>
          <a:xfrm>
            <a:off x="625400" y="2118574"/>
            <a:ext cx="10262340" cy="3693319"/>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After serious consideration , we thought that the management should try do something to retain the employees of the third cluster.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employees from the third cluster has the highest average performance and a relatively high average work life balance.</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Retaining them can help to ensure high work performance and good employee health at the same time which is beneficial for the overall growth of company.</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Looking at the average job satisfaction, their satisfaction are the lowest. The company should try to improve their work experience and improve their salary to improve their satisfaction to avoid loss of these human resources.</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97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5A61859-9BC5-D9B6-21FF-775DCE8CBC83}"/>
              </a:ext>
            </a:extLst>
          </p:cNvPr>
          <p:cNvSpPr/>
          <p:nvPr/>
        </p:nvSpPr>
        <p:spPr>
          <a:xfrm>
            <a:off x="-1" y="0"/>
            <a:ext cx="4295553" cy="6858000"/>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80EEEF4-598F-A770-278E-C24445979283}"/>
              </a:ext>
            </a:extLst>
          </p:cNvPr>
          <p:cNvSpPr txBox="1"/>
          <p:nvPr/>
        </p:nvSpPr>
        <p:spPr>
          <a:xfrm>
            <a:off x="1446026" y="2715491"/>
            <a:ext cx="2849526" cy="646331"/>
          </a:xfrm>
          <a:prstGeom prst="rect">
            <a:avLst/>
          </a:prstGeom>
          <a:noFill/>
        </p:spPr>
        <p:txBody>
          <a:bodyPr wrap="square" rtlCol="0">
            <a:spAutoFit/>
          </a:bodyPr>
          <a:lstStyle/>
          <a:p>
            <a:r>
              <a:rPr lang="en-US" altLang="zh-CN" sz="3600" dirty="0">
                <a:solidFill>
                  <a:schemeClr val="bg1"/>
                </a:solidFill>
                <a:latin typeface="Times New Roman" panose="02020603050405020304" pitchFamily="18" charset="0"/>
                <a:cs typeface="Times New Roman" panose="02020603050405020304" pitchFamily="18" charset="0"/>
              </a:rPr>
              <a:t>Content</a:t>
            </a:r>
            <a:endParaRPr lang="zh-CN" altLang="en-US" sz="3600" dirty="0">
              <a:solidFill>
                <a:schemeClr val="bg1"/>
              </a:solidFill>
              <a:latin typeface="Times New Roman" panose="02020603050405020304" pitchFamily="18" charset="0"/>
              <a:cs typeface="Times New Roman" panose="02020603050405020304" pitchFamily="18" charset="0"/>
            </a:endParaRPr>
          </a:p>
        </p:txBody>
      </p:sp>
      <p:pic>
        <p:nvPicPr>
          <p:cNvPr id="7" name="图片 6" descr="图片包含 徽标&#10;&#10;描述已自动生成">
            <a:extLst>
              <a:ext uri="{FF2B5EF4-FFF2-40B4-BE49-F238E27FC236}">
                <a16:creationId xmlns:a16="http://schemas.microsoft.com/office/drawing/2014/main" id="{290D21BC-4D87-87BA-BABE-2C7F79E74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557" y="286194"/>
            <a:ext cx="2857500" cy="990600"/>
          </a:xfrm>
          <a:prstGeom prst="rect">
            <a:avLst/>
          </a:prstGeom>
        </p:spPr>
      </p:pic>
      <p:sp>
        <p:nvSpPr>
          <p:cNvPr id="8" name="文本框 7">
            <a:extLst>
              <a:ext uri="{FF2B5EF4-FFF2-40B4-BE49-F238E27FC236}">
                <a16:creationId xmlns:a16="http://schemas.microsoft.com/office/drawing/2014/main" id="{33036414-0EC9-CCED-E512-6781F3C33CEA}"/>
              </a:ext>
            </a:extLst>
          </p:cNvPr>
          <p:cNvSpPr txBox="1"/>
          <p:nvPr/>
        </p:nvSpPr>
        <p:spPr>
          <a:xfrm>
            <a:off x="5061098" y="2349795"/>
            <a:ext cx="6390167" cy="3046988"/>
          </a:xfrm>
          <a:prstGeom prst="rect">
            <a:avLst/>
          </a:prstGeom>
          <a:noFill/>
        </p:spPr>
        <p:txBody>
          <a:bodyPr wrap="square" rtlCol="0">
            <a:spAutoFit/>
          </a:bodyPr>
          <a:lstStyle/>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Problem Background</a:t>
            </a:r>
          </a:p>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Data Exploration</a:t>
            </a:r>
          </a:p>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Methodology</a:t>
            </a:r>
          </a:p>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Optimization</a:t>
            </a:r>
          </a:p>
          <a:p>
            <a:pPr marL="285750" indent="-285750">
              <a:buClr>
                <a:srgbClr val="990000"/>
              </a:buClr>
              <a:buFont typeface="Wingdings" panose="05000000000000000000" pitchFamily="2" charset="2"/>
              <a:buChar char="n"/>
            </a:pPr>
            <a:r>
              <a:rPr lang="en-US" altLang="zh-CN" sz="3200" dirty="0">
                <a:latin typeface="Times New Roman" panose="02020603050405020304" pitchFamily="18" charset="0"/>
                <a:cs typeface="Times New Roman" panose="02020603050405020304" pitchFamily="18" charset="0"/>
              </a:rPr>
              <a:t> Conclusion</a:t>
            </a:r>
          </a:p>
          <a:p>
            <a:pPr marL="285750" indent="-285750">
              <a:buClr>
                <a:srgbClr val="990000"/>
              </a:buClr>
              <a:buFont typeface="Wingdings" panose="05000000000000000000" pitchFamily="2" charset="2"/>
              <a:buChar char="n"/>
            </a:pP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572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Interpretation – Other Suggestions</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5FC76E7E-CFAD-AE67-CCDD-2C2F23550C8A}"/>
              </a:ext>
            </a:extLst>
          </p:cNvPr>
          <p:cNvSpPr txBox="1"/>
          <p:nvPr/>
        </p:nvSpPr>
        <p:spPr>
          <a:xfrm>
            <a:off x="625400" y="2118574"/>
            <a:ext cx="10262340" cy="4247317"/>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Other general suggestions includes to give regular training to staff as we see that the average performance of long-staying staff (Long length of service) isn't very high.</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this case, training can be provided to them to upgrade and improve efficiency.</a:t>
            </a:r>
            <a:r>
              <a:rPr lang="en-US" altLang="zh-CN" dirty="0">
                <a:solidFill>
                  <a:srgbClr val="99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n"/>
            </a:pPr>
            <a:endParaRPr lang="en-US" altLang="zh-CN"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Other than that, the company should also try to retain employees of forth cluster by providing better job environment and experience. (such as discounted meals or free bus service for employees staying far)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This is because that the employee in cluster 4 are mainly young employee.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Old employees will definitely retire one day. </a:t>
            </a: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ensure consistent supply of man-power in the company, the company should make attempt to retain these young talents in the time.</a:t>
            </a:r>
          </a:p>
          <a:p>
            <a:pPr marL="285750" indent="-285750">
              <a:buFont typeface="Wingdings" panose="05000000000000000000" pitchFamily="2" charset="2"/>
              <a:buChar char="n"/>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993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Conclusion and Limitation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775FC1C-E925-AB12-482B-9C6D11C64B69}"/>
              </a:ext>
            </a:extLst>
          </p:cNvPr>
          <p:cNvSpPr txBox="1"/>
          <p:nvPr/>
        </p:nvSpPr>
        <p:spPr>
          <a:xfrm>
            <a:off x="468206" y="2737469"/>
            <a:ext cx="5861897" cy="3046988"/>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Conclusion</a:t>
            </a:r>
          </a:p>
          <a:p>
            <a:endParaRPr lang="en-US" altLang="zh-CN" sz="2400" u="sng"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this experiment, we carried out several data preprocessing and clustering methods and evaluated that the clusters formed by K-mean++ is the best. We successfully identified and differentiate each clusters. Several recommendation and suggestion for the company was also made. We recommend the company to focus more on the employees of the third cluster for the success of the company.</a:t>
            </a:r>
          </a:p>
        </p:txBody>
      </p:sp>
      <p:sp>
        <p:nvSpPr>
          <p:cNvPr id="5" name="文本框 4">
            <a:extLst>
              <a:ext uri="{FF2B5EF4-FFF2-40B4-BE49-F238E27FC236}">
                <a16:creationId xmlns:a16="http://schemas.microsoft.com/office/drawing/2014/main" id="{84E74A8D-804F-2109-5F5C-E4DF0120F8B4}"/>
              </a:ext>
            </a:extLst>
          </p:cNvPr>
          <p:cNvSpPr txBox="1"/>
          <p:nvPr/>
        </p:nvSpPr>
        <p:spPr>
          <a:xfrm>
            <a:off x="6194179" y="2737469"/>
            <a:ext cx="5861897" cy="2492990"/>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Limitation</a:t>
            </a:r>
          </a:p>
          <a:p>
            <a:endParaRPr lang="en-US" altLang="zh-CN" sz="2400" u="sng"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research of this experiment has to be seen in light of some limitations.</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experiment , we have limited time while carrying out the experiment. Additionally, the number of sample of the dataset was relatively small which bought some constrict to the experiment.</a:t>
            </a:r>
          </a:p>
        </p:txBody>
      </p:sp>
    </p:spTree>
    <p:extLst>
      <p:ext uri="{BB962C8B-B14F-4D97-AF65-F5344CB8AC3E}">
        <p14:creationId xmlns:p14="http://schemas.microsoft.com/office/powerpoint/2010/main" val="800436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Acknowledgement</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4E74A8D-804F-2109-5F5C-E4DF0120F8B4}"/>
              </a:ext>
            </a:extLst>
          </p:cNvPr>
          <p:cNvSpPr txBox="1"/>
          <p:nvPr/>
        </p:nvSpPr>
        <p:spPr>
          <a:xfrm>
            <a:off x="644585" y="2313723"/>
            <a:ext cx="11146922" cy="1754326"/>
          </a:xfrm>
          <a:prstGeom prst="rect">
            <a:avLst/>
          </a:prstGeom>
          <a:noFill/>
        </p:spPr>
        <p:txBody>
          <a:bodyPr wrap="square" rtlCol="0">
            <a:spAutoFit/>
          </a:bodyPr>
          <a:lstStyle/>
          <a:p>
            <a:pPr marL="285750" indent="-285750" algn="just">
              <a:buFont typeface="Wingdings"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a:t>
            </a:r>
            <a:r>
              <a:rPr lang="en-US" altLang="zh-CN" kern="100" dirty="0">
                <a:latin typeface="Times New Roman" panose="02020603050405020304" pitchFamily="18" charset="0"/>
                <a:ea typeface="DengXian" panose="02010600030101010101" pitchFamily="2" charset="-122"/>
                <a:cs typeface="Times New Roman" panose="02020603050405020304" pitchFamily="18" charset="0"/>
              </a:rPr>
              <a:t>he completion of this paper would not have been possible without the guidance and assistant of so many people. I sincerely appreciate their contribution and effort. </a:t>
            </a:r>
            <a:endParaRPr lang="en-US" altLang="zh-CN" sz="2000" kern="100" dirty="0">
              <a:latin typeface="DengXian" panose="02010600030101010101" pitchFamily="2" charset="-122"/>
              <a:ea typeface="DengXian" panose="02010600030101010101" pitchFamily="2" charset="-122"/>
              <a:cs typeface="Times New Roman" panose="02020603050405020304" pitchFamily="18" charset="0"/>
            </a:endParaRPr>
          </a:p>
          <a:p>
            <a:pPr marL="285750" indent="-285750" algn="just">
              <a:buFont typeface="Wingdings" pitchFamily="2" charset="2"/>
              <a:buChar char="n"/>
            </a:pPr>
            <a:r>
              <a:rPr lang="en-US" altLang="zh-CN" kern="100" dirty="0">
                <a:solidFill>
                  <a:srgbClr val="99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kern="100" dirty="0">
                <a:latin typeface="Times New Roman" panose="02020603050405020304" pitchFamily="18" charset="0"/>
                <a:ea typeface="DengXian" panose="02010600030101010101" pitchFamily="2" charset="-122"/>
                <a:cs typeface="Times New Roman" panose="02020603050405020304" pitchFamily="18" charset="0"/>
              </a:rPr>
              <a:t>Particularly, I would like to thank my respected lecturer, Dr Wilson </a:t>
            </a:r>
            <a:r>
              <a:rPr lang="en-US" altLang="zh-CN" kern="100" dirty="0" err="1">
                <a:latin typeface="Times New Roman" panose="02020603050405020304" pitchFamily="18" charset="0"/>
                <a:ea typeface="DengXian" panose="02010600030101010101" pitchFamily="2" charset="-122"/>
                <a:cs typeface="Times New Roman" panose="02020603050405020304" pitchFamily="18" charset="0"/>
              </a:rPr>
              <a:t>Qiu</a:t>
            </a:r>
            <a:r>
              <a:rPr lang="en-US" altLang="zh-CN" kern="100" dirty="0">
                <a:latin typeface="Times New Roman" panose="02020603050405020304" pitchFamily="18" charset="0"/>
                <a:ea typeface="DengXian" panose="02010600030101010101" pitchFamily="2" charset="-122"/>
                <a:cs typeface="Times New Roman" panose="02020603050405020304" pitchFamily="18" charset="0"/>
              </a:rPr>
              <a:t>, for his continuous support and motivation. His guidance has helped me in the whole duration of the research. I could not have imagined a better lecturer for my machine learning study.</a:t>
            </a:r>
            <a:endParaRPr lang="zh-CN" altLang="zh-CN" sz="2000" kern="100" dirty="0">
              <a:latin typeface="DengXian" panose="02010600030101010101" pitchFamily="2" charset="-122"/>
              <a:ea typeface="DengXian" panose="02010600030101010101" pitchFamily="2" charset="-122"/>
              <a:cs typeface="Times New Roman" panose="02020603050405020304" pitchFamily="18" charset="0"/>
            </a:endParaRPr>
          </a:p>
          <a:p>
            <a:pPr marL="285750" indent="-285750">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998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9CCBA5-011C-7119-BDFC-E3AFBB6C8F13}"/>
              </a:ext>
            </a:extLst>
          </p:cNvPr>
          <p:cNvSpPr/>
          <p:nvPr/>
        </p:nvSpPr>
        <p:spPr>
          <a:xfrm>
            <a:off x="0" y="1699928"/>
            <a:ext cx="12192000" cy="2584993"/>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图片包含 徽标&#10;&#10;描述已自动生成">
            <a:extLst>
              <a:ext uri="{FF2B5EF4-FFF2-40B4-BE49-F238E27FC236}">
                <a16:creationId xmlns:a16="http://schemas.microsoft.com/office/drawing/2014/main" id="{51BC3658-36F2-87FE-BE50-64C4CF710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73" y="243663"/>
            <a:ext cx="2857500" cy="990600"/>
          </a:xfrm>
          <a:prstGeom prst="rect">
            <a:avLst/>
          </a:prstGeom>
        </p:spPr>
      </p:pic>
      <p:sp>
        <p:nvSpPr>
          <p:cNvPr id="9" name="文本框 8">
            <a:extLst>
              <a:ext uri="{FF2B5EF4-FFF2-40B4-BE49-F238E27FC236}">
                <a16:creationId xmlns:a16="http://schemas.microsoft.com/office/drawing/2014/main" id="{E79FD600-9B4A-BFCB-072E-2EBA61D0A53D}"/>
              </a:ext>
            </a:extLst>
          </p:cNvPr>
          <p:cNvSpPr txBox="1"/>
          <p:nvPr/>
        </p:nvSpPr>
        <p:spPr>
          <a:xfrm>
            <a:off x="0" y="2669258"/>
            <a:ext cx="12192000" cy="646331"/>
          </a:xfrm>
          <a:prstGeom prst="rect">
            <a:avLst/>
          </a:prstGeom>
          <a:noFill/>
        </p:spPr>
        <p:txBody>
          <a:bodyPr wrap="square" rtlCol="0">
            <a:spAutoFit/>
          </a:bodyPr>
          <a:lstStyle/>
          <a:p>
            <a:pPr algn="ctr"/>
            <a:r>
              <a:rPr lang="en-US" altLang="zh-CN" sz="3600" dirty="0">
                <a:solidFill>
                  <a:schemeClr val="bg1"/>
                </a:solidFill>
                <a:latin typeface="Times New Roman" panose="02020603050405020304" pitchFamily="18" charset="0"/>
                <a:cs typeface="Times New Roman" panose="02020603050405020304" pitchFamily="18" charset="0"/>
              </a:rPr>
              <a:t>Thank You</a:t>
            </a:r>
            <a:endParaRPr lang="zh-CN" altLang="en-US" sz="3600" dirty="0">
              <a:solidFill>
                <a:schemeClr val="bg1"/>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321C1D75-81CB-C2DA-42FE-4FC2359A1179}"/>
              </a:ext>
            </a:extLst>
          </p:cNvPr>
          <p:cNvSpPr txBox="1"/>
          <p:nvPr/>
        </p:nvSpPr>
        <p:spPr>
          <a:xfrm>
            <a:off x="2284228" y="4668974"/>
            <a:ext cx="7623544" cy="1421992"/>
          </a:xfrm>
          <a:prstGeom prst="rect">
            <a:avLst/>
          </a:prstGeom>
          <a:noFill/>
        </p:spPr>
        <p:txBody>
          <a:bodyPr wrap="square" rtlCol="0">
            <a:spAutoFit/>
          </a:bodyPr>
          <a:lstStyle/>
          <a:p>
            <a:pPr algn="ctr">
              <a:lnSpc>
                <a:spcPct val="150000"/>
              </a:lnSpc>
            </a:pPr>
            <a:r>
              <a:rPr lang="en-US" altLang="zh-CN" sz="2000" dirty="0">
                <a:latin typeface="Times New Roman" panose="02020603050405020304" pitchFamily="18" charset="0"/>
                <a:cs typeface="Times New Roman" panose="02020603050405020304" pitchFamily="18" charset="0"/>
              </a:rPr>
              <a:t>Chen ZhuoFan (P2100746)</a:t>
            </a:r>
          </a:p>
          <a:p>
            <a:pPr algn="ctr">
              <a:lnSpc>
                <a:spcPct val="150000"/>
              </a:lnSpc>
            </a:pPr>
            <a:r>
              <a:rPr lang="en-US" altLang="zh-CN" sz="2000" dirty="0">
                <a:latin typeface="Times New Roman" panose="02020603050405020304" pitchFamily="18" charset="0"/>
                <a:cs typeface="Times New Roman" panose="02020603050405020304" pitchFamily="18" charset="0"/>
              </a:rPr>
              <a:t>DAAA/FT/2A/04</a:t>
            </a:r>
          </a:p>
          <a:p>
            <a:pPr algn="ctr">
              <a:lnSpc>
                <a:spcPct val="150000"/>
              </a:lnSpc>
            </a:pPr>
            <a:r>
              <a:rPr lang="en-US" altLang="zh-CN" sz="2000" dirty="0">
                <a:latin typeface="Times New Roman" panose="02020603050405020304" pitchFamily="18" charset="0"/>
                <a:cs typeface="Times New Roman" panose="02020603050405020304" pitchFamily="18" charset="0"/>
              </a:rPr>
              <a:t>30 July 2022</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84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Problem Background</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934FB9FD-8BBE-02EF-9ED0-05BF5B8A263F}"/>
              </a:ext>
            </a:extLst>
          </p:cNvPr>
          <p:cNvSpPr txBox="1"/>
          <p:nvPr/>
        </p:nvSpPr>
        <p:spPr>
          <a:xfrm>
            <a:off x="1034889" y="2444115"/>
            <a:ext cx="10218123" cy="4247317"/>
          </a:xfrm>
          <a:prstGeom prst="rect">
            <a:avLst/>
          </a:prstGeom>
          <a:noFill/>
        </p:spPr>
        <p:txBody>
          <a:bodyPr wrap="square" rtlCol="0">
            <a:spAutoFit/>
          </a:bodyPr>
          <a:lstStyle/>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HR analytics is the process of collecting and analyzing of employee data to improve management strategics and business outcomes. Useful insights can be used to improve workforce processes and promote positive employee experience.</a:t>
            </a:r>
          </a:p>
          <a:p>
            <a:pPr marL="285750" indent="-285750">
              <a:buClr>
                <a:srgbClr val="9900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Employees in a company can be diverse in background and interest.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Knowing employees helps the management team to understand their needs and expectations from the organization. This helps to adjust management strategies according to the needs and interest.</a:t>
            </a:r>
          </a:p>
          <a:p>
            <a:pPr marL="285750" indent="-285750">
              <a:buClr>
                <a:srgbClr val="9900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Good management strategies motivate employees to spare no effort in executing daily tasks and be positive.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Most importantly , it helps to retain talents in the organization.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Otherwise,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improper management strategies can lead to disappointments and lose of employee. </a:t>
            </a:r>
          </a:p>
          <a:p>
            <a:pPr marL="285750" indent="-285750">
              <a:buClr>
                <a:srgbClr val="9900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In this paper, we will make use of machine learning techniques to assist us in clustering the employee so that we can better understand them.</a:t>
            </a:r>
          </a:p>
          <a:p>
            <a:pPr marL="285750" indent="-285750">
              <a:buClr>
                <a:srgbClr val="990000"/>
              </a:buClr>
              <a:buFont typeface="Wingdings" panose="05000000000000000000" pitchFamily="2" charset="2"/>
              <a:buChar char="n"/>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6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Dataset Information</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934FB9FD-8BBE-02EF-9ED0-05BF5B8A263F}"/>
              </a:ext>
            </a:extLst>
          </p:cNvPr>
          <p:cNvSpPr txBox="1"/>
          <p:nvPr/>
        </p:nvSpPr>
        <p:spPr>
          <a:xfrm>
            <a:off x="1009858" y="2132629"/>
            <a:ext cx="10218123" cy="1754326"/>
          </a:xfrm>
          <a:prstGeom prst="rect">
            <a:avLst/>
          </a:prstGeom>
          <a:noFill/>
        </p:spPr>
        <p:txBody>
          <a:bodyPr wrap="square" rtlCol="0">
            <a:spAutoFit/>
          </a:bodyPr>
          <a:lstStyle/>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 dataset used in the experiment was the “IBM HR Analytics Employee Attrition &amp; Performance” obtained from Kaggle Machine Learning Community.</a:t>
            </a: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 initial datasets consist of 35 independent features. </a:t>
            </a: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 35 features have been reduced to a subset of 13 independent features through feature selection by the contributors of the experiment.</a:t>
            </a:r>
          </a:p>
          <a:p>
            <a:pPr marL="285750" indent="-285750">
              <a:buClr>
                <a:srgbClr val="990000"/>
              </a:buClr>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The dataset attributes are shown in the figure below.</a:t>
            </a:r>
            <a:endParaRPr lang="zh-CN" altLang="en-US" sz="3200" dirty="0">
              <a:latin typeface="Times New Roman" panose="02020603050405020304" pitchFamily="18" charset="0"/>
              <a:cs typeface="Times New Roman" panose="02020603050405020304" pitchFamily="18" charset="0"/>
            </a:endParaRPr>
          </a:p>
        </p:txBody>
      </p:sp>
      <p:graphicFrame>
        <p:nvGraphicFramePr>
          <p:cNvPr id="7" name="表格 2">
            <a:extLst>
              <a:ext uri="{FF2B5EF4-FFF2-40B4-BE49-F238E27FC236}">
                <a16:creationId xmlns:a16="http://schemas.microsoft.com/office/drawing/2014/main" id="{0FDE0DB5-7471-37E5-D918-87062DB3B363}"/>
              </a:ext>
            </a:extLst>
          </p:cNvPr>
          <p:cNvGraphicFramePr>
            <a:graphicFrameLocks noGrp="1"/>
          </p:cNvGraphicFramePr>
          <p:nvPr>
            <p:extLst>
              <p:ext uri="{D42A27DB-BD31-4B8C-83A1-F6EECF244321}">
                <p14:modId xmlns:p14="http://schemas.microsoft.com/office/powerpoint/2010/main" val="1314157391"/>
              </p:ext>
            </p:extLst>
          </p:nvPr>
        </p:nvGraphicFramePr>
        <p:xfrm>
          <a:off x="1009859" y="3909259"/>
          <a:ext cx="5435545" cy="2994660"/>
        </p:xfrm>
        <a:graphic>
          <a:graphicData uri="http://schemas.openxmlformats.org/drawingml/2006/table">
            <a:tbl>
              <a:tblPr firstRow="1" bandRow="1">
                <a:tableStyleId>{5C22544A-7EE6-4342-B048-85BDC9FD1C3A}</a:tableStyleId>
              </a:tblPr>
              <a:tblGrid>
                <a:gridCol w="464081">
                  <a:extLst>
                    <a:ext uri="{9D8B030D-6E8A-4147-A177-3AD203B41FA5}">
                      <a16:colId xmlns:a16="http://schemas.microsoft.com/office/drawing/2014/main" val="1761901147"/>
                    </a:ext>
                  </a:extLst>
                </a:gridCol>
                <a:gridCol w="2090653">
                  <a:extLst>
                    <a:ext uri="{9D8B030D-6E8A-4147-A177-3AD203B41FA5}">
                      <a16:colId xmlns:a16="http://schemas.microsoft.com/office/drawing/2014/main" val="2234975020"/>
                    </a:ext>
                  </a:extLst>
                </a:gridCol>
                <a:gridCol w="2880811">
                  <a:extLst>
                    <a:ext uri="{9D8B030D-6E8A-4147-A177-3AD203B41FA5}">
                      <a16:colId xmlns:a16="http://schemas.microsoft.com/office/drawing/2014/main" val="366276920"/>
                    </a:ext>
                  </a:extLst>
                </a:gridCol>
              </a:tblGrid>
              <a:tr h="190950">
                <a:tc>
                  <a:txBody>
                    <a:bodyPr/>
                    <a:lstStyle/>
                    <a:p>
                      <a:r>
                        <a:rPr lang="en-US" altLang="zh-CN" sz="750" dirty="0">
                          <a:latin typeface="Times New Roman" panose="02020603050405020304" pitchFamily="18" charset="0"/>
                          <a:cs typeface="Times New Roman" panose="02020603050405020304" pitchFamily="18" charset="0"/>
                        </a:rPr>
                        <a:t>No.</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Attributes</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Value</a:t>
                      </a:r>
                      <a:endParaRPr lang="zh-CN" altLang="en-US" sz="7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0484148"/>
                  </a:ext>
                </a:extLst>
              </a:tr>
              <a:tr h="190950">
                <a:tc>
                  <a:txBody>
                    <a:bodyPr/>
                    <a:lstStyle/>
                    <a:p>
                      <a:r>
                        <a:rPr lang="en-US" altLang="zh-CN" sz="750" dirty="0">
                          <a:latin typeface="Times New Roman" panose="02020603050405020304" pitchFamily="18" charset="0"/>
                          <a:cs typeface="Times New Roman" panose="02020603050405020304" pitchFamily="18" charset="0"/>
                        </a:rPr>
                        <a:t>1</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Age</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Integer</a:t>
                      </a:r>
                      <a:endParaRPr lang="zh-CN" altLang="en-US" sz="7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4736577"/>
                  </a:ext>
                </a:extLst>
              </a:tr>
              <a:tr h="190950">
                <a:tc>
                  <a:txBody>
                    <a:bodyPr/>
                    <a:lstStyle/>
                    <a:p>
                      <a:r>
                        <a:rPr lang="en-US" altLang="zh-CN" sz="750" dirty="0">
                          <a:latin typeface="Times New Roman" panose="02020603050405020304" pitchFamily="18" charset="0"/>
                          <a:cs typeface="Times New Roman" panose="02020603050405020304" pitchFamily="18" charset="0"/>
                        </a:rPr>
                        <a:t>2</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Gender</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Male , Female</a:t>
                      </a:r>
                      <a:endParaRPr lang="zh-CN" altLang="en-US" sz="7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879009"/>
                  </a:ext>
                </a:extLst>
              </a:tr>
              <a:tr h="190950">
                <a:tc>
                  <a:txBody>
                    <a:bodyPr/>
                    <a:lstStyle/>
                    <a:p>
                      <a:r>
                        <a:rPr lang="en-US" altLang="zh-CN" sz="750" dirty="0">
                          <a:latin typeface="Times New Roman" panose="02020603050405020304" pitchFamily="18" charset="0"/>
                          <a:cs typeface="Times New Roman" panose="02020603050405020304" pitchFamily="18" charset="0"/>
                        </a:rPr>
                        <a:t>3</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Business Travel</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err="1">
                          <a:latin typeface="Times New Roman" panose="02020603050405020304" pitchFamily="18" charset="0"/>
                          <a:cs typeface="Times New Roman" panose="02020603050405020304" pitchFamily="18" charset="0"/>
                        </a:rPr>
                        <a:t>Travel_Rarely</a:t>
                      </a:r>
                      <a:r>
                        <a:rPr lang="en-US" altLang="zh-CN" sz="750" dirty="0">
                          <a:latin typeface="Times New Roman" panose="02020603050405020304" pitchFamily="18" charset="0"/>
                          <a:cs typeface="Times New Roman" panose="02020603050405020304" pitchFamily="18" charset="0"/>
                        </a:rPr>
                        <a:t>, Travel Frequently, </a:t>
                      </a:r>
                      <a:r>
                        <a:rPr lang="en-US" altLang="zh-CN" sz="750" dirty="0" err="1">
                          <a:latin typeface="Times New Roman" panose="02020603050405020304" pitchFamily="18" charset="0"/>
                          <a:cs typeface="Times New Roman" panose="02020603050405020304" pitchFamily="18" charset="0"/>
                        </a:rPr>
                        <a:t>Non_Travel</a:t>
                      </a:r>
                      <a:endParaRPr lang="zh-CN" altLang="en-US" sz="7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6836291"/>
                  </a:ext>
                </a:extLst>
              </a:tr>
              <a:tr h="190950">
                <a:tc>
                  <a:txBody>
                    <a:bodyPr/>
                    <a:lstStyle/>
                    <a:p>
                      <a:r>
                        <a:rPr lang="en-US" altLang="zh-CN" sz="750" dirty="0">
                          <a:latin typeface="Times New Roman" panose="02020603050405020304" pitchFamily="18" charset="0"/>
                          <a:cs typeface="Times New Roman" panose="02020603050405020304" pitchFamily="18" charset="0"/>
                        </a:rPr>
                        <a:t>4</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Job Function</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Research &amp; Development, Sales, Human Resources</a:t>
                      </a:r>
                      <a:endParaRPr lang="zh-CN" altLang="en-US" sz="7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9692391"/>
                  </a:ext>
                </a:extLst>
              </a:tr>
              <a:tr h="190950">
                <a:tc>
                  <a:txBody>
                    <a:bodyPr/>
                    <a:lstStyle/>
                    <a:p>
                      <a:r>
                        <a:rPr lang="en-US" altLang="zh-CN" sz="750" dirty="0">
                          <a:latin typeface="Times New Roman" panose="02020603050405020304" pitchFamily="18" charset="0"/>
                          <a:cs typeface="Times New Roman" panose="02020603050405020304" pitchFamily="18" charset="0"/>
                        </a:rPr>
                        <a:t>5</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Distance Between Company and Home (KM)</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Integer</a:t>
                      </a:r>
                      <a:endParaRPr lang="zh-CN" altLang="en-US" sz="7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64383931"/>
                  </a:ext>
                </a:extLst>
              </a:tr>
              <a:tr h="300065">
                <a:tc>
                  <a:txBody>
                    <a:bodyPr/>
                    <a:lstStyle/>
                    <a:p>
                      <a:r>
                        <a:rPr lang="en-US" altLang="zh-CN" sz="750" dirty="0">
                          <a:latin typeface="Times New Roman" panose="02020603050405020304" pitchFamily="18" charset="0"/>
                          <a:cs typeface="Times New Roman" panose="02020603050405020304" pitchFamily="18" charset="0"/>
                        </a:rPr>
                        <a:t>6</a:t>
                      </a:r>
                      <a:endParaRPr lang="zh-CN" altLang="en-US" sz="75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altLang="zh-CN" sz="750" dirty="0">
                          <a:latin typeface="Times New Roman" panose="02020603050405020304" pitchFamily="18" charset="0"/>
                          <a:cs typeface="Times New Roman" panose="02020603050405020304" pitchFamily="18" charset="0"/>
                        </a:rPr>
                        <a:t>Education (1 is lowest, 5 is highest)</a:t>
                      </a:r>
                      <a:endParaRPr lang="zh-CN" altLang="en-US" sz="75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750" dirty="0">
                          <a:latin typeface="Times New Roman" panose="02020603050405020304" pitchFamily="18" charset="0"/>
                          <a:cs typeface="Times New Roman" panose="02020603050405020304" pitchFamily="18" charset="0"/>
                        </a:rPr>
                        <a:t>Integer - 1 'Below College' 2 'College' 3 'Bachelor' 4 'Master' 5 'Doctor'</a:t>
                      </a:r>
                      <a:endParaRPr lang="zh-CN" altLang="en-US" sz="7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1872295"/>
                  </a:ext>
                </a:extLst>
              </a:tr>
              <a:tr h="190950">
                <a:tc>
                  <a:txBody>
                    <a:bodyPr/>
                    <a:lstStyle/>
                    <a:p>
                      <a:r>
                        <a:rPr lang="en-US" altLang="zh-CN" sz="750" dirty="0">
                          <a:latin typeface="Times New Roman" panose="02020603050405020304" pitchFamily="18" charset="0"/>
                          <a:cs typeface="Times New Roman" panose="02020603050405020304" pitchFamily="18" charset="0"/>
                        </a:rPr>
                        <a:t>7</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Job Satisfaction (1 is lowest, 4 is highest)</a:t>
                      </a:r>
                      <a:endParaRPr lang="zh-CN" altLang="en-US" sz="75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750" dirty="0">
                          <a:latin typeface="Times New Roman" panose="02020603050405020304" pitchFamily="18" charset="0"/>
                          <a:cs typeface="Times New Roman" panose="02020603050405020304" pitchFamily="18" charset="0"/>
                        </a:rPr>
                        <a:t>Integer - 1 'Low' 2 'Medium' 3 'High' 4 'Very High'</a:t>
                      </a:r>
                    </a:p>
                  </a:txBody>
                  <a:tcPr/>
                </a:tc>
                <a:extLst>
                  <a:ext uri="{0D108BD9-81ED-4DB2-BD59-A6C34878D82A}">
                    <a16:rowId xmlns:a16="http://schemas.microsoft.com/office/drawing/2014/main" val="159712589"/>
                  </a:ext>
                </a:extLst>
              </a:tr>
              <a:tr h="190950">
                <a:tc>
                  <a:txBody>
                    <a:bodyPr/>
                    <a:lstStyle/>
                    <a:p>
                      <a:r>
                        <a:rPr lang="en-US" altLang="zh-CN" sz="750" dirty="0">
                          <a:latin typeface="Times New Roman" panose="02020603050405020304" pitchFamily="18" charset="0"/>
                          <a:cs typeface="Times New Roman" panose="02020603050405020304" pitchFamily="18" charset="0"/>
                        </a:rPr>
                        <a:t>8</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Marital Status</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Single , Married , Divorced</a:t>
                      </a:r>
                      <a:endParaRPr lang="zh-CN" altLang="en-US" sz="7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5577681"/>
                  </a:ext>
                </a:extLst>
              </a:tr>
              <a:tr h="190950">
                <a:tc>
                  <a:txBody>
                    <a:bodyPr/>
                    <a:lstStyle/>
                    <a:p>
                      <a:r>
                        <a:rPr lang="en-US" altLang="zh-CN" sz="750" dirty="0">
                          <a:latin typeface="Times New Roman" panose="02020603050405020304" pitchFamily="18" charset="0"/>
                          <a:cs typeface="Times New Roman" panose="02020603050405020304" pitchFamily="18" charset="0"/>
                        </a:rPr>
                        <a:t>9</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Salary ($)</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Integer</a:t>
                      </a:r>
                      <a:endParaRPr lang="zh-CN" altLang="en-US" sz="7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0869191"/>
                  </a:ext>
                </a:extLst>
              </a:tr>
              <a:tr h="190950">
                <a:tc>
                  <a:txBody>
                    <a:bodyPr/>
                    <a:lstStyle/>
                    <a:p>
                      <a:r>
                        <a:rPr lang="en-US" altLang="zh-CN" sz="750" dirty="0">
                          <a:latin typeface="Times New Roman" panose="02020603050405020304" pitchFamily="18" charset="0"/>
                          <a:cs typeface="Times New Roman" panose="02020603050405020304" pitchFamily="18" charset="0"/>
                        </a:rPr>
                        <a:t>10</a:t>
                      </a:r>
                      <a:endParaRPr lang="zh-CN" altLang="en-US" sz="75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altLang="zh-CN" sz="750" dirty="0">
                          <a:latin typeface="Times New Roman" panose="02020603050405020304" pitchFamily="18" charset="0"/>
                          <a:cs typeface="Times New Roman" panose="02020603050405020304" pitchFamily="18" charset="0"/>
                        </a:rPr>
                        <a:t>Performance Rating (1 is lowest, 4 is highest)</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Integer</a:t>
                      </a:r>
                      <a:endParaRPr lang="zh-CN" altLang="en-US" sz="7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5081476"/>
                  </a:ext>
                </a:extLst>
              </a:tr>
              <a:tr h="190950">
                <a:tc>
                  <a:txBody>
                    <a:bodyPr/>
                    <a:lstStyle/>
                    <a:p>
                      <a:r>
                        <a:rPr lang="en-US" altLang="zh-CN" sz="750" dirty="0">
                          <a:latin typeface="Times New Roman" panose="02020603050405020304" pitchFamily="18" charset="0"/>
                          <a:cs typeface="Times New Roman" panose="02020603050405020304" pitchFamily="18" charset="0"/>
                        </a:rPr>
                        <a:t>11</a:t>
                      </a:r>
                      <a:endParaRPr lang="zh-CN" altLang="en-US" sz="75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altLang="zh-CN" sz="750" dirty="0">
                          <a:latin typeface="Times New Roman" panose="02020603050405020304" pitchFamily="18" charset="0"/>
                          <a:cs typeface="Times New Roman" panose="02020603050405020304" pitchFamily="18" charset="0"/>
                        </a:rPr>
                        <a:t>Work Life Balance (1 is worst, 4 is best)</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Integer</a:t>
                      </a:r>
                      <a:endParaRPr lang="zh-CN" altLang="en-US" sz="7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2196315"/>
                  </a:ext>
                </a:extLst>
              </a:tr>
              <a:tr h="190950">
                <a:tc>
                  <a:txBody>
                    <a:bodyPr/>
                    <a:lstStyle/>
                    <a:p>
                      <a:r>
                        <a:rPr lang="en-US" altLang="zh-CN" sz="750" dirty="0">
                          <a:latin typeface="Times New Roman" panose="02020603050405020304" pitchFamily="18" charset="0"/>
                          <a:cs typeface="Times New Roman" panose="02020603050405020304" pitchFamily="18" charset="0"/>
                        </a:rPr>
                        <a:t>12</a:t>
                      </a:r>
                      <a:endParaRPr lang="zh-CN" altLang="en-US" sz="75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altLang="zh-CN" sz="750" dirty="0">
                          <a:latin typeface="Times New Roman" panose="02020603050405020304" pitchFamily="18" charset="0"/>
                          <a:cs typeface="Times New Roman" panose="02020603050405020304" pitchFamily="18" charset="0"/>
                        </a:rPr>
                        <a:t>Length of Service (Years)</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Integer</a:t>
                      </a:r>
                      <a:endParaRPr lang="zh-CN" altLang="en-US" sz="7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153883"/>
                  </a:ext>
                </a:extLst>
              </a:tr>
              <a:tr h="190950">
                <a:tc>
                  <a:txBody>
                    <a:bodyPr/>
                    <a:lstStyle/>
                    <a:p>
                      <a:r>
                        <a:rPr lang="en-US" altLang="zh-CN" sz="750" dirty="0">
                          <a:latin typeface="Times New Roman" panose="02020603050405020304" pitchFamily="18" charset="0"/>
                          <a:cs typeface="Times New Roman" panose="02020603050405020304" pitchFamily="18" charset="0"/>
                        </a:rPr>
                        <a:t>13</a:t>
                      </a:r>
                      <a:endParaRPr lang="zh-CN" altLang="en-US" sz="75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altLang="zh-CN" sz="750" dirty="0">
                          <a:latin typeface="Times New Roman" panose="02020603050405020304" pitchFamily="18" charset="0"/>
                          <a:cs typeface="Times New Roman" panose="02020603050405020304" pitchFamily="18" charset="0"/>
                        </a:rPr>
                        <a:t>Resign Status</a:t>
                      </a:r>
                      <a:endParaRPr lang="zh-CN" altLang="en-US" sz="750" dirty="0">
                        <a:latin typeface="Times New Roman" panose="02020603050405020304" pitchFamily="18" charset="0"/>
                        <a:cs typeface="Times New Roman" panose="02020603050405020304" pitchFamily="18" charset="0"/>
                      </a:endParaRPr>
                    </a:p>
                  </a:txBody>
                  <a:tcPr/>
                </a:tc>
                <a:tc>
                  <a:txBody>
                    <a:bodyPr/>
                    <a:lstStyle/>
                    <a:p>
                      <a:r>
                        <a:rPr lang="en-US" altLang="zh-CN" sz="750" dirty="0">
                          <a:latin typeface="Times New Roman" panose="02020603050405020304" pitchFamily="18" charset="0"/>
                          <a:cs typeface="Times New Roman" panose="02020603050405020304" pitchFamily="18" charset="0"/>
                        </a:rPr>
                        <a:t>Yes , No</a:t>
                      </a:r>
                      <a:endParaRPr lang="zh-CN" altLang="en-US" sz="7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2759876"/>
                  </a:ext>
                </a:extLst>
              </a:tr>
            </a:tbl>
          </a:graphicData>
        </a:graphic>
      </p:graphicFrame>
      <p:pic>
        <p:nvPicPr>
          <p:cNvPr id="3" name="图片 2" descr="文本&#10;&#10;描述已自动生成">
            <a:extLst>
              <a:ext uri="{FF2B5EF4-FFF2-40B4-BE49-F238E27FC236}">
                <a16:creationId xmlns:a16="http://schemas.microsoft.com/office/drawing/2014/main" id="{66D8E71C-A473-83FE-7CB5-9C1CD3FDB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404" y="3909259"/>
            <a:ext cx="5704114" cy="2994660"/>
          </a:xfrm>
          <a:prstGeom prst="rect">
            <a:avLst/>
          </a:prstGeom>
        </p:spPr>
      </p:pic>
    </p:spTree>
    <p:extLst>
      <p:ext uri="{BB962C8B-B14F-4D97-AF65-F5344CB8AC3E}">
        <p14:creationId xmlns:p14="http://schemas.microsoft.com/office/powerpoint/2010/main" val="421265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Uni-variate Analysis</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FFBBDF7-CE44-3307-CCA5-1B6BDBCBB2FF}"/>
              </a:ext>
            </a:extLst>
          </p:cNvPr>
          <p:cNvSpPr txBox="1"/>
          <p:nvPr/>
        </p:nvSpPr>
        <p:spPr>
          <a:xfrm>
            <a:off x="614442" y="2372496"/>
            <a:ext cx="3707027" cy="1384995"/>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Missing Data</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 the dataset, we observed no missing data </a:t>
            </a:r>
          </a:p>
        </p:txBody>
      </p:sp>
      <p:sp>
        <p:nvSpPr>
          <p:cNvPr id="6" name="文本框 5">
            <a:extLst>
              <a:ext uri="{FF2B5EF4-FFF2-40B4-BE49-F238E27FC236}">
                <a16:creationId xmlns:a16="http://schemas.microsoft.com/office/drawing/2014/main" id="{5C8FC203-3C04-98F8-3258-9440BE072179}"/>
              </a:ext>
            </a:extLst>
          </p:cNvPr>
          <p:cNvSpPr txBox="1"/>
          <p:nvPr/>
        </p:nvSpPr>
        <p:spPr>
          <a:xfrm>
            <a:off x="8196932" y="2458994"/>
            <a:ext cx="3707027" cy="1384995"/>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Low Variance</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work life balance attributes seems to have low variance</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6AD26BBD-1F6A-E866-FCEC-C394810187AE}"/>
              </a:ext>
            </a:extLst>
          </p:cNvPr>
          <p:cNvSpPr txBox="1"/>
          <p:nvPr/>
        </p:nvSpPr>
        <p:spPr>
          <a:xfrm>
            <a:off x="4321468" y="2372496"/>
            <a:ext cx="3875463" cy="4985980"/>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Distribution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distribution of age is slightly positively skewed.</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length of service and the salary is heavily positively skewed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Most employees travel rarely (71%)</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 large portion of employees are in the research &amp; development department (65%)</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Most employees are married (45%)</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There is more male employee in the company</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More than 70% of the employee have above degree qualifications</a:t>
            </a:r>
          </a:p>
          <a:p>
            <a:endParaRPr lang="en-US" altLang="zh-CN"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30C02172-4895-C87A-D091-8FD1348FBB0A}"/>
              </a:ext>
            </a:extLst>
          </p:cNvPr>
          <p:cNvSpPr txBox="1"/>
          <p:nvPr/>
        </p:nvSpPr>
        <p:spPr>
          <a:xfrm>
            <a:off x="614441" y="3878675"/>
            <a:ext cx="3707027" cy="1661993"/>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Outliers</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We observed many extreme outliers in the salary and length of service attribute</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C0F92A7C-3B6C-2D95-A265-351DC63514D9}"/>
              </a:ext>
            </a:extLst>
          </p:cNvPr>
          <p:cNvSpPr txBox="1"/>
          <p:nvPr/>
        </p:nvSpPr>
        <p:spPr>
          <a:xfrm>
            <a:off x="8196931" y="4316320"/>
            <a:ext cx="3707027" cy="1384995"/>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Log Transformation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skewed attributes does not seem to follow a log distribution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321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Bi-variate Analysis</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6D57926-5857-DBDB-B832-43CE2C7E8B6C}"/>
              </a:ext>
            </a:extLst>
          </p:cNvPr>
          <p:cNvSpPr txBox="1"/>
          <p:nvPr/>
        </p:nvSpPr>
        <p:spPr>
          <a:xfrm>
            <a:off x="815545" y="2333685"/>
            <a:ext cx="4793518" cy="3693319"/>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Effect of Resign Status on Distribution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Employees that resign tend to be younger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Many employees that resign has a degree.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Employees that have high job satisfaction are less likely to resign.</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Employees that resign seems to have lower salary.</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Many employees that resign have poor work life balance</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Single employees are more likely to resign</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008E39E9-CACE-E8D3-285A-560BEF1B2FCD}"/>
              </a:ext>
            </a:extLst>
          </p:cNvPr>
          <p:cNvSpPr txBox="1"/>
          <p:nvPr/>
        </p:nvSpPr>
        <p:spPr>
          <a:xfrm>
            <a:off x="6253623" y="2333685"/>
            <a:ext cx="4793518" cy="2031325"/>
          </a:xfrm>
          <a:prstGeom prst="rect">
            <a:avLst/>
          </a:prstGeom>
          <a:noFill/>
        </p:spPr>
        <p:txBody>
          <a:bodyPr wrap="square" rtlCol="0">
            <a:spAutoFit/>
          </a:bodyPr>
          <a:lstStyle/>
          <a:p>
            <a:r>
              <a:rPr lang="en-US" altLang="zh-CN" sz="2400" dirty="0">
                <a:solidFill>
                  <a:srgbClr val="990000"/>
                </a:solidFill>
                <a:latin typeface="Times New Roman" panose="02020603050405020304" pitchFamily="18" charset="0"/>
                <a:cs typeface="Times New Roman" panose="02020603050405020304" pitchFamily="18" charset="0"/>
              </a:rPr>
              <a:t>Relationship between Freshman and Resign</a:t>
            </a:r>
          </a:p>
          <a:p>
            <a:endParaRPr lang="en-US" altLang="zh-CN" sz="2400" dirty="0">
              <a:solidFill>
                <a:srgbClr val="99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Many of the characteristic of people that resign seems to largely refer to postgraduate students that just come into the industry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81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Bi-variate Analysis</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6D57926-5857-DBDB-B832-43CE2C7E8B6C}"/>
              </a:ext>
            </a:extLst>
          </p:cNvPr>
          <p:cNvSpPr txBox="1"/>
          <p:nvPr/>
        </p:nvSpPr>
        <p:spPr>
          <a:xfrm>
            <a:off x="832304" y="2360140"/>
            <a:ext cx="5407858" cy="1938992"/>
          </a:xfrm>
          <a:prstGeom prst="rect">
            <a:avLst/>
          </a:prstGeom>
          <a:noFill/>
        </p:spPr>
        <p:txBody>
          <a:bodyPr wrap="square" rtlCol="0">
            <a:spAutoFit/>
          </a:bodyPr>
          <a:lstStyle/>
          <a:p>
            <a:r>
              <a:rPr lang="en-US" altLang="zh-CN" sz="2400" dirty="0" err="1">
                <a:solidFill>
                  <a:srgbClr val="990000"/>
                </a:solidFill>
                <a:latin typeface="Times New Roman" panose="02020603050405020304" pitchFamily="18" charset="0"/>
                <a:cs typeface="Times New Roman" panose="02020603050405020304" pitchFamily="18" charset="0"/>
              </a:rPr>
              <a:t>Phik’s</a:t>
            </a:r>
            <a:r>
              <a:rPr lang="en-US" altLang="zh-CN" sz="2400" dirty="0">
                <a:solidFill>
                  <a:srgbClr val="990000"/>
                </a:solidFill>
                <a:latin typeface="Times New Roman" panose="02020603050405020304" pitchFamily="18" charset="0"/>
                <a:cs typeface="Times New Roman" panose="02020603050405020304" pitchFamily="18" charset="0"/>
              </a:rPr>
              <a:t> Correlation</a:t>
            </a:r>
          </a:p>
          <a:p>
            <a:r>
              <a:rPr lang="en-US" altLang="zh-CN" sz="2400" dirty="0">
                <a:solidFill>
                  <a:srgbClr val="990000"/>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From the correlation matrix , we did not see any strong correlation between the attributes.</a:t>
            </a:r>
          </a:p>
          <a:p>
            <a:pPr marL="285750" indent="-285750">
              <a:buFont typeface="Wingdings" panose="05000000000000000000" pitchFamily="2" charset="2"/>
              <a:buChar char="n"/>
            </a:pP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highest correlation among attributes was 0.56 from age and length of service.</a:t>
            </a:r>
          </a:p>
        </p:txBody>
      </p:sp>
      <p:pic>
        <p:nvPicPr>
          <p:cNvPr id="3" name="图片 2">
            <a:extLst>
              <a:ext uri="{FF2B5EF4-FFF2-40B4-BE49-F238E27FC236}">
                <a16:creationId xmlns:a16="http://schemas.microsoft.com/office/drawing/2014/main" id="{912823A3-51E8-8079-921B-495E4B7460A5}"/>
              </a:ext>
            </a:extLst>
          </p:cNvPr>
          <p:cNvPicPr>
            <a:picLocks noChangeAspect="1"/>
          </p:cNvPicPr>
          <p:nvPr/>
        </p:nvPicPr>
        <p:blipFill>
          <a:blip r:embed="rId4"/>
          <a:stretch>
            <a:fillRect/>
          </a:stretch>
        </p:blipFill>
        <p:spPr>
          <a:xfrm>
            <a:off x="6481982" y="2360140"/>
            <a:ext cx="5136303" cy="4153385"/>
          </a:xfrm>
          <a:prstGeom prst="rect">
            <a:avLst/>
          </a:prstGeom>
        </p:spPr>
      </p:pic>
    </p:spTree>
    <p:extLst>
      <p:ext uri="{BB962C8B-B14F-4D97-AF65-F5344CB8AC3E}">
        <p14:creationId xmlns:p14="http://schemas.microsoft.com/office/powerpoint/2010/main" val="229662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65051" y="4742120"/>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6227" y="5070843"/>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923182" y="5070843"/>
            <a:ext cx="730545" cy="1035826"/>
          </a:xfrm>
          <a:prstGeom prst="rect">
            <a:avLst/>
          </a:prstGeom>
        </p:spPr>
      </p:pic>
      <p:sp>
        <p:nvSpPr>
          <p:cNvPr id="2" name="文本框 1">
            <a:extLst>
              <a:ext uri="{FF2B5EF4-FFF2-40B4-BE49-F238E27FC236}">
                <a16:creationId xmlns:a16="http://schemas.microsoft.com/office/drawing/2014/main" id="{9F755CF4-22A2-44FF-CD19-62127D541C75}"/>
              </a:ext>
            </a:extLst>
          </p:cNvPr>
          <p:cNvSpPr txBox="1"/>
          <p:nvPr/>
        </p:nvSpPr>
        <p:spPr>
          <a:xfrm>
            <a:off x="967564" y="3429000"/>
            <a:ext cx="6315739" cy="646331"/>
          </a:xfrm>
          <a:prstGeom prst="rect">
            <a:avLst/>
          </a:prstGeom>
          <a:noFill/>
        </p:spPr>
        <p:txBody>
          <a:bodyPr wrap="square" rtlCol="0">
            <a:spAutoFit/>
          </a:bodyPr>
          <a:lstStyle/>
          <a:p>
            <a:r>
              <a:rPr lang="en-US" altLang="zh-CN" sz="3600" dirty="0">
                <a:solidFill>
                  <a:srgbClr val="990000"/>
                </a:solidFill>
                <a:latin typeface="Times New Roman" panose="02020603050405020304" pitchFamily="18" charset="0"/>
                <a:cs typeface="Times New Roman" panose="02020603050405020304" pitchFamily="18" charset="0"/>
              </a:rPr>
              <a:t>Methodology</a:t>
            </a:r>
            <a:endParaRPr lang="zh-CN" altLang="en-US" sz="3600" dirty="0">
              <a:solidFill>
                <a:srgbClr val="99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10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502BC3-51C6-FEE1-C515-52BAA8DB28B8}"/>
              </a:ext>
            </a:extLst>
          </p:cNvPr>
          <p:cNvSpPr/>
          <p:nvPr/>
        </p:nvSpPr>
        <p:spPr>
          <a:xfrm>
            <a:off x="329609" y="425302"/>
            <a:ext cx="11461898" cy="1446028"/>
          </a:xfrm>
          <a:prstGeom prst="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文本&#10;&#10;中度可信度描述已自动生成">
            <a:extLst>
              <a:ext uri="{FF2B5EF4-FFF2-40B4-BE49-F238E27FC236}">
                <a16:creationId xmlns:a16="http://schemas.microsoft.com/office/drawing/2014/main" id="{A587B94F-09B0-7D66-1A65-A5C22916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785" y="754025"/>
            <a:ext cx="2857500" cy="990600"/>
          </a:xfrm>
          <a:prstGeom prst="rect">
            <a:avLst/>
          </a:prstGeom>
        </p:spPr>
      </p:pic>
      <p:pic>
        <p:nvPicPr>
          <p:cNvPr id="12" name="图片 11" descr="文本, 徽标&#10;&#10;描述已自动生成">
            <a:extLst>
              <a:ext uri="{FF2B5EF4-FFF2-40B4-BE49-F238E27FC236}">
                <a16:creationId xmlns:a16="http://schemas.microsoft.com/office/drawing/2014/main" id="{F26A98A8-23AD-C38A-F942-518DE28EBAE0}"/>
              </a:ext>
            </a:extLst>
          </p:cNvPr>
          <p:cNvPicPr>
            <a:picLocks noChangeAspect="1"/>
          </p:cNvPicPr>
          <p:nvPr/>
        </p:nvPicPr>
        <p:blipFill rotWithShape="1">
          <a:blip r:embed="rId3">
            <a:extLst>
              <a:ext uri="{28A0092B-C50C-407E-A947-70E740481C1C}">
                <a14:useLocalDpi xmlns:a14="http://schemas.microsoft.com/office/drawing/2010/main" val="0"/>
              </a:ext>
            </a:extLst>
          </a:blip>
          <a:srcRect l="74892" b="-1570"/>
          <a:stretch/>
        </p:blipFill>
        <p:spPr>
          <a:xfrm>
            <a:off x="10887740" y="754025"/>
            <a:ext cx="730545" cy="1035826"/>
          </a:xfrm>
          <a:prstGeom prst="rect">
            <a:avLst/>
          </a:prstGeom>
        </p:spPr>
      </p:pic>
      <p:sp>
        <p:nvSpPr>
          <p:cNvPr id="14" name="标题 2">
            <a:extLst>
              <a:ext uri="{FF2B5EF4-FFF2-40B4-BE49-F238E27FC236}">
                <a16:creationId xmlns:a16="http://schemas.microsoft.com/office/drawing/2014/main" id="{68567A0F-6C18-8758-1896-0D2E81DE5023}"/>
              </a:ext>
            </a:extLst>
          </p:cNvPr>
          <p:cNvSpPr>
            <a:spLocks noGrp="1"/>
          </p:cNvSpPr>
          <p:nvPr>
            <p:ph type="title"/>
          </p:nvPr>
        </p:nvSpPr>
        <p:spPr>
          <a:xfrm>
            <a:off x="1009858" y="739171"/>
            <a:ext cx="7750927" cy="1015200"/>
          </a:xfrm>
        </p:spPr>
        <p:txBody>
          <a:bodyPr>
            <a:normAutofit/>
          </a:bodyPr>
          <a:lstStyle/>
          <a:p>
            <a:r>
              <a:rPr kumimoji="1" lang="en-US" altLang="zh-CN" sz="2800" dirty="0">
                <a:solidFill>
                  <a:schemeClr val="bg1"/>
                </a:solidFill>
                <a:latin typeface="Times New Roman" panose="02020603050405020304" pitchFamily="18" charset="0"/>
                <a:cs typeface="Times New Roman" panose="02020603050405020304" pitchFamily="18" charset="0"/>
              </a:rPr>
              <a:t>Workflow</a:t>
            </a:r>
            <a:endParaRPr kumimoji="1" lang="zh-CN" altLang="en-US" sz="2800" dirty="0">
              <a:solidFill>
                <a:schemeClr val="bg1"/>
              </a:solidFill>
              <a:latin typeface="Times New Roman" panose="02020603050405020304" pitchFamily="18" charset="0"/>
              <a:cs typeface="Times New Roman" panose="02020603050405020304" pitchFamily="18" charset="0"/>
            </a:endParaRPr>
          </a:p>
        </p:txBody>
      </p:sp>
      <p:pic>
        <p:nvPicPr>
          <p:cNvPr id="3" name="图片 2" descr="图形用户界面, 应用程序, Teams&#10;&#10;描述已自动生成">
            <a:extLst>
              <a:ext uri="{FF2B5EF4-FFF2-40B4-BE49-F238E27FC236}">
                <a16:creationId xmlns:a16="http://schemas.microsoft.com/office/drawing/2014/main" id="{CF4431CC-5029-D25E-B2C0-BCBB3630D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8048" y="1962615"/>
            <a:ext cx="2753888" cy="4817326"/>
          </a:xfrm>
          <a:prstGeom prst="rect">
            <a:avLst/>
          </a:prstGeom>
        </p:spPr>
      </p:pic>
    </p:spTree>
    <p:extLst>
      <p:ext uri="{BB962C8B-B14F-4D97-AF65-F5344CB8AC3E}">
        <p14:creationId xmlns:p14="http://schemas.microsoft.com/office/powerpoint/2010/main" val="3271276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x" id="{5E0E1821-D32A-479C-9297-DCA6678FCA48}" vid="{AFC8E08B-5D65-4656-B503-B65FCF3D17B0}"/>
    </a:ext>
  </a:extLst>
</a:theme>
</file>

<file path=docProps/app.xml><?xml version="1.0" encoding="utf-8"?>
<Properties xmlns="http://schemas.openxmlformats.org/officeDocument/2006/extended-properties" xmlns:vt="http://schemas.openxmlformats.org/officeDocument/2006/docPropsVTypes">
  <Template>Office 主题​​</Template>
  <TotalTime>141</TotalTime>
  <Words>2126</Words>
  <Application>Microsoft Macintosh PowerPoint</Application>
  <PresentationFormat>宽屏</PresentationFormat>
  <Paragraphs>271</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DengXian</vt:lpstr>
      <vt:lpstr>DengXian</vt:lpstr>
      <vt:lpstr>等线 Light</vt:lpstr>
      <vt:lpstr>Arial</vt:lpstr>
      <vt:lpstr>Times New Roman</vt:lpstr>
      <vt:lpstr>Wingdings</vt:lpstr>
      <vt:lpstr>Office 主题​​</vt:lpstr>
      <vt:lpstr>PowerPoint 演示文稿</vt:lpstr>
      <vt:lpstr>PowerPoint 演示文稿</vt:lpstr>
      <vt:lpstr>Problem Background</vt:lpstr>
      <vt:lpstr>Dataset Information</vt:lpstr>
      <vt:lpstr>Uni-variate Analysis</vt:lpstr>
      <vt:lpstr>Bi-variate Analysis</vt:lpstr>
      <vt:lpstr>Bi-variate Analysis</vt:lpstr>
      <vt:lpstr>PowerPoint 演示文稿</vt:lpstr>
      <vt:lpstr>Workflow</vt:lpstr>
      <vt:lpstr>Data Preprocessing</vt:lpstr>
      <vt:lpstr>Optimization</vt:lpstr>
      <vt:lpstr>Evaluation Methodology</vt:lpstr>
      <vt:lpstr>Results and Discussion</vt:lpstr>
      <vt:lpstr>Final Evaluation</vt:lpstr>
      <vt:lpstr>Interpretation – Characteristic of Cluster 1</vt:lpstr>
      <vt:lpstr>Interpretation – Characteristic of Cluster 2</vt:lpstr>
      <vt:lpstr>Interpretation – Characteristic of Cluster 3</vt:lpstr>
      <vt:lpstr>Interpretation – Characteristic of Cluster 4</vt:lpstr>
      <vt:lpstr>Interpretation – Suggestions and Improvement</vt:lpstr>
      <vt:lpstr>Interpretation – Other Suggestions</vt:lpstr>
      <vt:lpstr>Conclusion and Limitation</vt:lpstr>
      <vt:lpstr>Acknowledgement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ZHUOFAN CHEN</dc:creator>
  <cp:lastModifiedBy>ZHUOFAN CHEN</cp:lastModifiedBy>
  <cp:revision>3</cp:revision>
  <dcterms:created xsi:type="dcterms:W3CDTF">2022-07-30T14:56:34Z</dcterms:created>
  <dcterms:modified xsi:type="dcterms:W3CDTF">2022-07-30T17:17:59Z</dcterms:modified>
</cp:coreProperties>
</file>