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7" r:id="rId6"/>
    <p:sldId id="268" r:id="rId7"/>
    <p:sldId id="269" r:id="rId8"/>
    <p:sldId id="259" r:id="rId9"/>
    <p:sldId id="270" r:id="rId10"/>
    <p:sldId id="271" r:id="rId11"/>
    <p:sldId id="272" r:id="rId12"/>
    <p:sldId id="273" r:id="rId13"/>
    <p:sldId id="275" r:id="rId14"/>
    <p:sldId id="274" r:id="rId15"/>
    <p:sldId id="276" r:id="rId16"/>
    <p:sldId id="277" r:id="rId17"/>
    <p:sldId id="278" r:id="rId18"/>
    <p:sldId id="26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E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52" d="100"/>
          <a:sy n="52" d="100"/>
        </p:scale>
        <p:origin x="37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OFAN CHEN" userId="c086606b-7166-46a3-9ac8-5af62fe2826b" providerId="ADAL" clId="{98B4EC4E-A4AD-4917-9F8C-F51D59897623}"/>
    <pc:docChg chg="modSld">
      <pc:chgData name="ZHUOFAN CHEN" userId="c086606b-7166-46a3-9ac8-5af62fe2826b" providerId="ADAL" clId="{98B4EC4E-A4AD-4917-9F8C-F51D59897623}" dt="2022-06-07T09:35:03.125" v="36" actId="20577"/>
      <pc:docMkLst>
        <pc:docMk/>
      </pc:docMkLst>
      <pc:sldChg chg="modSp mod">
        <pc:chgData name="ZHUOFAN CHEN" userId="c086606b-7166-46a3-9ac8-5af62fe2826b" providerId="ADAL" clId="{98B4EC4E-A4AD-4917-9F8C-F51D59897623}" dt="2022-06-07T09:34:30.350" v="30" actId="20577"/>
        <pc:sldMkLst>
          <pc:docMk/>
          <pc:sldMk cId="4222572574" sldId="257"/>
        </pc:sldMkLst>
        <pc:spChg chg="mod">
          <ac:chgData name="ZHUOFAN CHEN" userId="c086606b-7166-46a3-9ac8-5af62fe2826b" providerId="ADAL" clId="{98B4EC4E-A4AD-4917-9F8C-F51D59897623}" dt="2022-06-07T09:34:30.350" v="30" actId="20577"/>
          <ac:spMkLst>
            <pc:docMk/>
            <pc:sldMk cId="4222572574" sldId="257"/>
            <ac:spMk id="8" creationId="{33036414-0EC9-CCED-E512-6781F3C33CEA}"/>
          </ac:spMkLst>
        </pc:spChg>
      </pc:sldChg>
      <pc:sldChg chg="modSp mod">
        <pc:chgData name="ZHUOFAN CHEN" userId="c086606b-7166-46a3-9ac8-5af62fe2826b" providerId="ADAL" clId="{98B4EC4E-A4AD-4917-9F8C-F51D59897623}" dt="2022-06-07T09:35:03.125" v="36" actId="20577"/>
        <pc:sldMkLst>
          <pc:docMk/>
          <pc:sldMk cId="69965628" sldId="258"/>
        </pc:sldMkLst>
        <pc:spChg chg="mod">
          <ac:chgData name="ZHUOFAN CHEN" userId="c086606b-7166-46a3-9ac8-5af62fe2826b" providerId="ADAL" clId="{98B4EC4E-A4AD-4917-9F8C-F51D59897623}" dt="2022-06-07T09:35:03.125" v="36" actId="20577"/>
          <ac:spMkLst>
            <pc:docMk/>
            <pc:sldMk cId="69965628" sldId="258"/>
            <ac:spMk id="17" creationId="{934FB9FD-8BBE-02EF-9ED0-05BF5B8A263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0625C-EE82-0FA9-46A3-B6302C990B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8DB637-9672-459F-BDDE-DB281858F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74EEE3-B858-2C23-BC75-9DC7FA3D8354}"/>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6F98B956-048F-DA52-F178-7021C5B366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14B4B2-CBD3-455E-DF0A-F2A669462178}"/>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240445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8FE2-2D22-00C5-BFA5-44868BEB0E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9C325C-6DC8-3185-97D2-52C1CFD5CC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E7BED4-EEAD-C988-F297-E414DB322AE4}"/>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7EDB6A84-67DA-F817-AD81-C2D62529FA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606BCB-799D-FF6B-A282-DE77C16A9F47}"/>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16857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EB976C-A22D-EB21-EFE0-617148CB5B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1A62C8-8B05-D761-9AD6-152AEF7BE4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EF89FE-763B-B50A-8289-F6601BDDC3E1}"/>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B969B8E8-5772-4B79-569C-0E576484CB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3E917-24D3-AA8B-FE6D-442EE2F1B1A0}"/>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11802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F5DD9-82DD-D21E-2CDB-1B9750250C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B07615-49F6-C367-2353-5A14F96104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C6D8D3-DF91-6406-F5C9-A67ACDD03C47}"/>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75867474-10C0-6C93-472D-1929C1ED54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FEE5A8-C4E5-0312-922B-CA2CF6CD97BD}"/>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298008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49D37-0BE6-5BF6-58F7-9C59CEB70B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444E94-D0ED-2729-8348-B5C93D7F2F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D67CB0-ACFD-83F4-197C-9534FFA674B0}"/>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4356225D-41F6-38B6-D14A-384CD6CD11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963CAC-15E0-3EF9-377B-3E19134CD10B}"/>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363157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2AC40-5D99-94A8-7387-AA3EBF840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A2447E-8279-FA47-0F8A-0250E6F985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E5F70D-1E58-352E-3832-91E2BD702D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C05CD9-0EF1-7389-8393-674A83A2EA9E}"/>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6" name="页脚占位符 5">
            <a:extLst>
              <a:ext uri="{FF2B5EF4-FFF2-40B4-BE49-F238E27FC236}">
                <a16:creationId xmlns:a16="http://schemas.microsoft.com/office/drawing/2014/main" id="{80B51892-0033-0B5E-7965-D1A2FD51CE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63E56-91DC-45B9-1E5B-C26344950A44}"/>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358323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56C95-491C-C81F-8851-4906AC101A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DBCEA8-9976-9A4E-3546-B2DBB7A28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7103E2-9F5C-0F81-A2C1-46C32D0756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6E7F4B3-6E22-7425-04A8-DFEF83861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F6C01D-F694-4194-C05E-C4B747B4EB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3B2A50-3D9A-0523-25BB-D1934E556CC6}"/>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8" name="页脚占位符 7">
            <a:extLst>
              <a:ext uri="{FF2B5EF4-FFF2-40B4-BE49-F238E27FC236}">
                <a16:creationId xmlns:a16="http://schemas.microsoft.com/office/drawing/2014/main" id="{F499195F-8D49-2E0E-E7D2-EE87EB4F6CF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D4F074-7FE8-CFFD-114E-ADF6CB1FDED5}"/>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416107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A86D3-A76B-1C1D-0F88-64BFFE810D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DAAC91-E36C-2ED6-307D-80CE051574C4}"/>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4" name="页脚占位符 3">
            <a:extLst>
              <a:ext uri="{FF2B5EF4-FFF2-40B4-BE49-F238E27FC236}">
                <a16:creationId xmlns:a16="http://schemas.microsoft.com/office/drawing/2014/main" id="{B42D1F15-E348-407B-4C37-E45ACE4E31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23B3D1-3BD3-ED1F-9123-828D80508D03}"/>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244491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D77BA6-867C-096F-0DD6-2A8D8DE9A05F}"/>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3" name="页脚占位符 2">
            <a:extLst>
              <a:ext uri="{FF2B5EF4-FFF2-40B4-BE49-F238E27FC236}">
                <a16:creationId xmlns:a16="http://schemas.microsoft.com/office/drawing/2014/main" id="{62606961-C07E-8644-CC5B-CBE3A0D5F7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75A6B1-D256-6885-C4E1-FD0042A9CFF5}"/>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51272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0A4A1-86B4-38A9-EC93-080C7D593B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A8C1E6-DFA5-A6CD-2364-4FFE6B8C3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1C597F-4956-D82A-AED8-7D44E199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6AE7AB-FD05-4757-EC9D-7B65BC4FF369}"/>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6" name="页脚占位符 5">
            <a:extLst>
              <a:ext uri="{FF2B5EF4-FFF2-40B4-BE49-F238E27FC236}">
                <a16:creationId xmlns:a16="http://schemas.microsoft.com/office/drawing/2014/main" id="{E2A373C7-C782-7798-5E67-E16E06727D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7F1167-DFBE-0C0F-F1AC-3486F2303F7F}"/>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4343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74734-A58F-85DF-9254-92D1C5CEF9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866C3FF-BF3D-4B63-F635-0EFC5AF32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F7DF0E-920B-E3E3-3DEF-9BF4A09C4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E003C7-2BD8-5951-D6FD-1C4634BB4E87}"/>
              </a:ext>
            </a:extLst>
          </p:cNvPr>
          <p:cNvSpPr>
            <a:spLocks noGrp="1"/>
          </p:cNvSpPr>
          <p:nvPr>
            <p:ph type="dt" sz="half" idx="10"/>
          </p:nvPr>
        </p:nvSpPr>
        <p:spPr/>
        <p:txBody>
          <a:bodyPr/>
          <a:lstStyle/>
          <a:p>
            <a:fld id="{2E92DED3-7330-456C-8156-D883A6F0AC0C}" type="datetimeFigureOut">
              <a:rPr lang="zh-CN" altLang="en-US" smtClean="0"/>
              <a:t>2022/6/6</a:t>
            </a:fld>
            <a:endParaRPr lang="zh-CN" altLang="en-US"/>
          </a:p>
        </p:txBody>
      </p:sp>
      <p:sp>
        <p:nvSpPr>
          <p:cNvPr id="6" name="页脚占位符 5">
            <a:extLst>
              <a:ext uri="{FF2B5EF4-FFF2-40B4-BE49-F238E27FC236}">
                <a16:creationId xmlns:a16="http://schemas.microsoft.com/office/drawing/2014/main" id="{5EC7E35F-C113-5877-9FBF-0BD36D3EA7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0B2762-5F87-EEB2-15F3-D6B4FE10A00B}"/>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98096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C16E43-277B-C71A-5DA1-2A7B36218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B1008-8D71-5798-7E10-1D96678CF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4B7EAA-034E-C284-91C7-38A8F4DA5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2DED3-7330-456C-8156-D883A6F0AC0C}" type="datetimeFigureOut">
              <a:rPr lang="zh-CN" altLang="en-US" smtClean="0"/>
              <a:t>2022/6/6</a:t>
            </a:fld>
            <a:endParaRPr lang="zh-CN" altLang="en-US"/>
          </a:p>
        </p:txBody>
      </p:sp>
      <p:sp>
        <p:nvSpPr>
          <p:cNvPr id="5" name="页脚占位符 4">
            <a:extLst>
              <a:ext uri="{FF2B5EF4-FFF2-40B4-BE49-F238E27FC236}">
                <a16:creationId xmlns:a16="http://schemas.microsoft.com/office/drawing/2014/main" id="{28469B5F-A3A4-3F26-4FB6-9EEEE42E1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F844C9-981D-5A3F-39BB-3E2BACADF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31119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9CCBA5-011C-7119-BDFC-E3AFBB6C8F13}"/>
              </a:ext>
            </a:extLst>
          </p:cNvPr>
          <p:cNvSpPr/>
          <p:nvPr/>
        </p:nvSpPr>
        <p:spPr>
          <a:xfrm>
            <a:off x="0" y="1699928"/>
            <a:ext cx="12192000" cy="2584993"/>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图片包含 徽标&#10;&#10;描述已自动生成">
            <a:extLst>
              <a:ext uri="{FF2B5EF4-FFF2-40B4-BE49-F238E27FC236}">
                <a16:creationId xmlns:a16="http://schemas.microsoft.com/office/drawing/2014/main" id="{51BC3658-36F2-87FE-BE50-64C4CF71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3" y="243663"/>
            <a:ext cx="2857500" cy="990600"/>
          </a:xfrm>
          <a:prstGeom prst="rect">
            <a:avLst/>
          </a:prstGeom>
        </p:spPr>
      </p:pic>
      <p:sp>
        <p:nvSpPr>
          <p:cNvPr id="9" name="文本框 8">
            <a:extLst>
              <a:ext uri="{FF2B5EF4-FFF2-40B4-BE49-F238E27FC236}">
                <a16:creationId xmlns:a16="http://schemas.microsoft.com/office/drawing/2014/main" id="{E79FD600-9B4A-BFCB-072E-2EBA61D0A53D}"/>
              </a:ext>
            </a:extLst>
          </p:cNvPr>
          <p:cNvSpPr txBox="1"/>
          <p:nvPr/>
        </p:nvSpPr>
        <p:spPr>
          <a:xfrm>
            <a:off x="0" y="2669258"/>
            <a:ext cx="12192000" cy="646331"/>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Application of Machine Learning in Machine Failure Prediction</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321C1D75-81CB-C2DA-42FE-4FC2359A1179}"/>
              </a:ext>
            </a:extLst>
          </p:cNvPr>
          <p:cNvSpPr txBox="1"/>
          <p:nvPr/>
        </p:nvSpPr>
        <p:spPr>
          <a:xfrm>
            <a:off x="2284228" y="4668974"/>
            <a:ext cx="7623544" cy="1421992"/>
          </a:xfrm>
          <a:prstGeom prst="rect">
            <a:avLst/>
          </a:prstGeom>
          <a:noFill/>
        </p:spPr>
        <p:txBody>
          <a:bodyPr wrap="square"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rPr>
              <a:t>Chen ZhuoFan (P2100746)</a:t>
            </a:r>
          </a:p>
          <a:p>
            <a:pPr algn="ctr">
              <a:lnSpc>
                <a:spcPct val="150000"/>
              </a:lnSpc>
            </a:pPr>
            <a:r>
              <a:rPr lang="en-US" altLang="zh-CN" sz="2000" dirty="0">
                <a:latin typeface="Times New Roman" panose="02020603050405020304" pitchFamily="18" charset="0"/>
                <a:cs typeface="Times New Roman" panose="02020603050405020304" pitchFamily="18" charset="0"/>
              </a:rPr>
              <a:t>DAAA/FT/2A/04</a:t>
            </a:r>
          </a:p>
          <a:p>
            <a:pPr algn="ctr">
              <a:lnSpc>
                <a:spcPct val="150000"/>
              </a:lnSpc>
            </a:pPr>
            <a:r>
              <a:rPr lang="en-US" altLang="zh-CN" sz="2000" dirty="0">
                <a:latin typeface="Times New Roman" panose="02020603050405020304" pitchFamily="18" charset="0"/>
                <a:cs typeface="Times New Roman" panose="02020603050405020304" pitchFamily="18" charset="0"/>
              </a:rPr>
              <a:t>6 June 2022</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36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Data Preprocessing</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640B93F4-3AED-4F10-EC5A-2C03472487A0}"/>
              </a:ext>
            </a:extLst>
          </p:cNvPr>
          <p:cNvSpPr txBox="1"/>
          <p:nvPr/>
        </p:nvSpPr>
        <p:spPr>
          <a:xfrm>
            <a:off x="8107329" y="2200053"/>
            <a:ext cx="3875464" cy="2031325"/>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Remove Unnecessary Features.</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 we discussed from the previous section, we will remove the Product ID and Rotation Speed.</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3402903" cy="443198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Split Data</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we partition the dataset into a training set and a test set in the proportion of 8:2.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Models will be evaluated using 5 folds cross-validation with the recall as the main scoring metric.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independent test data will be applied to the final evaluated model to evaluate the overall performance of the model on unseen data.</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92CC27E-1532-BF8B-DF4A-1F397B8E0C0C}"/>
              </a:ext>
            </a:extLst>
          </p:cNvPr>
          <p:cNvSpPr txBox="1"/>
          <p:nvPr/>
        </p:nvSpPr>
        <p:spPr>
          <a:xfrm>
            <a:off x="4330564" y="4505117"/>
            <a:ext cx="3776765" cy="2492990"/>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Encoding</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One-Hot Encoder will be used in this paper to counter this problem.</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Since the cardinality of our quality feature is not high and our dataset is relatively big. There is no worry for curve of dimension.</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C18289E-AF5C-7D12-9751-0E14D1051FE1}"/>
              </a:ext>
            </a:extLst>
          </p:cNvPr>
          <p:cNvSpPr txBox="1"/>
          <p:nvPr/>
        </p:nvSpPr>
        <p:spPr>
          <a:xfrm>
            <a:off x="4330564" y="2200053"/>
            <a:ext cx="3530872" cy="2492990"/>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Scaling</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paper, we will be using the Min-Max scaling to transform all the quantitative variables into the [0,1] range.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minimum and maximum of the feature will be 0 and 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27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Data Preprocessing</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3402903" cy="3600986"/>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Imputation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paper, we will be using the Miss Forest </a:t>
            </a:r>
            <a:r>
              <a:rPr lang="en-US" altLang="zh-CN" dirty="0" err="1">
                <a:latin typeface="Times New Roman" panose="02020603050405020304" pitchFamily="18" charset="0"/>
                <a:cs typeface="Times New Roman" panose="02020603050405020304" pitchFamily="18" charset="0"/>
              </a:rPr>
              <a:t>imputator</a:t>
            </a:r>
            <a:r>
              <a:rPr lang="en-US" altLang="zh-CN" dirty="0">
                <a:latin typeface="Times New Roman" panose="02020603050405020304" pitchFamily="18" charset="0"/>
                <a:cs typeface="Times New Roman" panose="02020603050405020304" pitchFamily="18" charset="0"/>
              </a:rPr>
              <a:t> to compensate the missing values</a:t>
            </a:r>
            <a:r>
              <a:rPr lang="en-US" altLang="zh-CN" dirty="0">
                <a:solidFill>
                  <a:srgbClr val="99000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 has the capability of managing continuous and/or categorical data including complex interactions and nonlinear relations.</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a:t>
            </a:r>
            <a:r>
              <a:rPr lang="en-US" altLang="zh-CN" dirty="0" err="1">
                <a:latin typeface="Times New Roman" panose="02020603050405020304" pitchFamily="18" charset="0"/>
                <a:cs typeface="Times New Roman" panose="02020603050405020304" pitchFamily="18" charset="0"/>
              </a:rPr>
              <a:t>imputator</a:t>
            </a:r>
            <a:r>
              <a:rPr lang="en-US" altLang="zh-CN" dirty="0">
                <a:latin typeface="Times New Roman" panose="02020603050405020304" pitchFamily="18" charset="0"/>
                <a:cs typeface="Times New Roman" panose="02020603050405020304" pitchFamily="18" charset="0"/>
              </a:rPr>
              <a:t> was also well-known for its high accuracy</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C18289E-AF5C-7D12-9751-0E14D1051FE1}"/>
              </a:ext>
            </a:extLst>
          </p:cNvPr>
          <p:cNvSpPr txBox="1"/>
          <p:nvPr/>
        </p:nvSpPr>
        <p:spPr>
          <a:xfrm>
            <a:off x="4330564" y="2200053"/>
            <a:ext cx="3530872" cy="2769989"/>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Oversampling</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manage the imbalance in target classes will be using the Synthetic Minority Over-sampling Technique for Nominal and Continuous (SMOTE-NC) in this paper.</a:t>
            </a:r>
          </a:p>
          <a:p>
            <a:pPr marL="285750" indent="-285750">
              <a:buFont typeface="Wingdings" panose="05000000000000000000" pitchFamily="2" charset="2"/>
              <a:buChar char="n"/>
            </a:pP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F4B3FABE-40B5-9D3D-38FD-5EAFAA7FCDB4}"/>
              </a:ext>
            </a:extLst>
          </p:cNvPr>
          <p:cNvSpPr txBox="1"/>
          <p:nvPr/>
        </p:nvSpPr>
        <p:spPr>
          <a:xfrm>
            <a:off x="7861436" y="2216682"/>
            <a:ext cx="3530872" cy="2769989"/>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Feature Selection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attempted to carry out feature selection using the chi-square test statistic.</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However, the result recommended us to use all existed features.</a:t>
            </a:r>
          </a:p>
          <a:p>
            <a:pPr marL="285750" indent="-285750">
              <a:buFont typeface="Wingdings" panose="05000000000000000000" pitchFamily="2" charset="2"/>
              <a:buChar char="n"/>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63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Evaluation Methodology</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4247317"/>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paper, we experimented 8 models. A dummy baseline classifier was also added to facilitate comparison and evaluation.</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Hist Gradient Boosting (</a:t>
            </a:r>
            <a:r>
              <a:rPr lang="en-US" altLang="zh-CN" dirty="0" err="1">
                <a:latin typeface="Times New Roman" panose="02020603050405020304" pitchFamily="18" charset="0"/>
                <a:cs typeface="Times New Roman" panose="02020603050405020304" pitchFamily="18" charset="0"/>
              </a:rPr>
              <a:t>HistGBM</a:t>
            </a:r>
            <a:r>
              <a:rPr lang="en-US" altLang="zh-CN"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k-Nearest Neighbors (KNN)</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Decision Tree (DT)</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Random Forest (RF)</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Support Vector Machine (SVM)</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Gradient Boosting Tree (GBT)</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eXtreme</a:t>
            </a:r>
            <a:r>
              <a:rPr lang="en-US" altLang="zh-CN" dirty="0">
                <a:latin typeface="Times New Roman" panose="02020603050405020304" pitchFamily="18" charset="0"/>
                <a:cs typeface="Times New Roman" panose="02020603050405020304" pitchFamily="18" charset="0"/>
              </a:rPr>
              <a:t> Gradient Boosting (</a:t>
            </a:r>
            <a:r>
              <a:rPr lang="en-US" altLang="zh-CN" dirty="0" err="1">
                <a:latin typeface="Times New Roman" panose="02020603050405020304" pitchFamily="18" charset="0"/>
                <a:cs typeface="Times New Roman" panose="02020603050405020304" pitchFamily="18" charset="0"/>
              </a:rPr>
              <a:t>XGBoost</a:t>
            </a:r>
            <a:r>
              <a:rPr lang="en-US" altLang="zh-CN"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Adaptive Boosting (AdaBoost)</a:t>
            </a:r>
          </a:p>
          <a:p>
            <a:pPr marL="742950" lvl="1"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we select recall as our main scoring metric because it is the cost associated with false negative is very high. Reputation and schedule of factory may be affected.</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Accuracy will serve as our sub metric where we will also take into considerations.</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Stratified 5-fold cross validation was be used together with learning curve to further evaluate the model.</a:t>
            </a:r>
          </a:p>
        </p:txBody>
      </p:sp>
    </p:spTree>
    <p:extLst>
      <p:ext uri="{BB962C8B-B14F-4D97-AF65-F5344CB8AC3E}">
        <p14:creationId xmlns:p14="http://schemas.microsoft.com/office/powerpoint/2010/main" val="186813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Optimization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BFB3A06-DA79-E34C-BB2F-F505CF313A75}"/>
              </a:ext>
            </a:extLst>
          </p:cNvPr>
          <p:cNvSpPr txBox="1"/>
          <p:nvPr/>
        </p:nvSpPr>
        <p:spPr>
          <a:xfrm>
            <a:off x="625400" y="2200053"/>
            <a:ext cx="3402903"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Grid Search CV</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grid search cv was used to search for the best hyper parameters for the models.</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7E23D32-33B9-A936-2294-8E676D5D592C}"/>
              </a:ext>
            </a:extLst>
          </p:cNvPr>
          <p:cNvSpPr txBox="1"/>
          <p:nvPr/>
        </p:nvSpPr>
        <p:spPr>
          <a:xfrm>
            <a:off x="4359106" y="2200053"/>
            <a:ext cx="3402903" cy="2215991"/>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Learning Curve</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Learning curve was also implemented to make sure that the model does not suffer from error due to variance and error due to bias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17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Results and Discussion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923330"/>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table below shows the performance of all model used in experiment.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 the table, we observed that the Hist Gradient Boosting has the highest overall performance.</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test recall has reached a high score of  90.41%.with its test accuracy of 90.47%.</a:t>
            </a:r>
          </a:p>
        </p:txBody>
      </p:sp>
      <p:graphicFrame>
        <p:nvGraphicFramePr>
          <p:cNvPr id="5" name="表格 4">
            <a:extLst>
              <a:ext uri="{FF2B5EF4-FFF2-40B4-BE49-F238E27FC236}">
                <a16:creationId xmlns:a16="http://schemas.microsoft.com/office/drawing/2014/main" id="{4EF1E6FB-BDA8-BA56-477E-0CEB9BBA5F56}"/>
              </a:ext>
            </a:extLst>
          </p:cNvPr>
          <p:cNvGraphicFramePr>
            <a:graphicFrameLocks noGrp="1"/>
          </p:cNvGraphicFramePr>
          <p:nvPr>
            <p:extLst>
              <p:ext uri="{D42A27DB-BD31-4B8C-83A1-F6EECF244321}">
                <p14:modId xmlns:p14="http://schemas.microsoft.com/office/powerpoint/2010/main" val="1453874508"/>
              </p:ext>
            </p:extLst>
          </p:nvPr>
        </p:nvGraphicFramePr>
        <p:xfrm>
          <a:off x="1631092" y="3240229"/>
          <a:ext cx="8967091" cy="3448368"/>
        </p:xfrm>
        <a:graphic>
          <a:graphicData uri="http://schemas.openxmlformats.org/drawingml/2006/table">
            <a:tbl>
              <a:tblPr firstRow="1" firstCol="1" bandRow="1">
                <a:tableStyleId>{5C22544A-7EE6-4342-B048-85BDC9FD1C3A}</a:tableStyleId>
              </a:tblPr>
              <a:tblGrid>
                <a:gridCol w="1851765">
                  <a:extLst>
                    <a:ext uri="{9D8B030D-6E8A-4147-A177-3AD203B41FA5}">
                      <a16:colId xmlns:a16="http://schemas.microsoft.com/office/drawing/2014/main" val="2699494922"/>
                    </a:ext>
                  </a:extLst>
                </a:gridCol>
                <a:gridCol w="1779785">
                  <a:extLst>
                    <a:ext uri="{9D8B030D-6E8A-4147-A177-3AD203B41FA5}">
                      <a16:colId xmlns:a16="http://schemas.microsoft.com/office/drawing/2014/main" val="4215376168"/>
                    </a:ext>
                  </a:extLst>
                </a:gridCol>
                <a:gridCol w="1779785">
                  <a:extLst>
                    <a:ext uri="{9D8B030D-6E8A-4147-A177-3AD203B41FA5}">
                      <a16:colId xmlns:a16="http://schemas.microsoft.com/office/drawing/2014/main" val="625501872"/>
                    </a:ext>
                  </a:extLst>
                </a:gridCol>
                <a:gridCol w="1777878">
                  <a:extLst>
                    <a:ext uri="{9D8B030D-6E8A-4147-A177-3AD203B41FA5}">
                      <a16:colId xmlns:a16="http://schemas.microsoft.com/office/drawing/2014/main" val="655099576"/>
                    </a:ext>
                  </a:extLst>
                </a:gridCol>
                <a:gridCol w="1777878">
                  <a:extLst>
                    <a:ext uri="{9D8B030D-6E8A-4147-A177-3AD203B41FA5}">
                      <a16:colId xmlns:a16="http://schemas.microsoft.com/office/drawing/2014/main" val="1077258538"/>
                    </a:ext>
                  </a:extLst>
                </a:gridCol>
              </a:tblGrid>
              <a:tr h="260513">
                <a:tc gridSpan="5">
                  <a:txBody>
                    <a:bodyPr/>
                    <a:lstStyle/>
                    <a:p>
                      <a:pPr algn="l"/>
                      <a:r>
                        <a:rPr lang="en-US" sz="1800" dirty="0">
                          <a:effectLst/>
                          <a:latin typeface="Times New Roman" panose="02020603050405020304" pitchFamily="18" charset="0"/>
                          <a:cs typeface="Times New Roman" panose="02020603050405020304" pitchFamily="18" charset="0"/>
                        </a:rPr>
                        <a:t>Experiment Result</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87992471"/>
                  </a:ext>
                </a:extLst>
              </a:tr>
              <a:tr h="260513">
                <a:tc rowSpan="2">
                  <a:txBody>
                    <a:bodyPr/>
                    <a:lstStyle/>
                    <a:p>
                      <a:pPr algn="l"/>
                      <a:r>
                        <a:rPr lang="en-US" sz="1800" dirty="0">
                          <a:effectLst/>
                          <a:latin typeface="Times New Roman" panose="02020603050405020304" pitchFamily="18" charset="0"/>
                          <a:cs typeface="Times New Roman" panose="02020603050405020304" pitchFamily="18" charset="0"/>
                        </a:rPr>
                        <a:t>Name</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gridSpan="2">
                  <a:txBody>
                    <a:bodyPr/>
                    <a:lstStyle/>
                    <a:p>
                      <a:pPr algn="l"/>
                      <a:r>
                        <a:rPr lang="en-US" sz="1800">
                          <a:effectLst/>
                          <a:latin typeface="Times New Roman" panose="02020603050405020304" pitchFamily="18" charset="0"/>
                          <a:cs typeface="Times New Roman" panose="02020603050405020304" pitchFamily="18" charset="0"/>
                        </a:rPr>
                        <a:t>Training</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l"/>
                      <a:r>
                        <a:rPr lang="en-US" sz="1800">
                          <a:effectLst/>
                          <a:latin typeface="Times New Roman" panose="02020603050405020304" pitchFamily="18" charset="0"/>
                          <a:cs typeface="Times New Roman" panose="02020603050405020304" pitchFamily="18" charset="0"/>
                        </a:rPr>
                        <a:t>CV</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2326391228"/>
                  </a:ext>
                </a:extLst>
              </a:tr>
              <a:tr h="260513">
                <a:tc vMerge="1">
                  <a:txBody>
                    <a:bodyPr/>
                    <a:lstStyle/>
                    <a:p>
                      <a:endParaRPr lang="zh-CN" altLang="en-US"/>
                    </a:p>
                  </a:txBody>
                  <a:tcPr/>
                </a:tc>
                <a:tc>
                  <a:txBody>
                    <a:bodyPr/>
                    <a:lstStyle/>
                    <a:p>
                      <a:pPr algn="l"/>
                      <a:r>
                        <a:rPr lang="en-US" sz="1800" dirty="0">
                          <a:effectLst/>
                          <a:latin typeface="Times New Roman" panose="02020603050405020304" pitchFamily="18" charset="0"/>
                          <a:cs typeface="Times New Roman" panose="02020603050405020304" pitchFamily="18" charset="0"/>
                        </a:rPr>
                        <a:t>Recall</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Acc</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Recall</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sz="1800">
                          <a:effectLst/>
                          <a:latin typeface="Times New Roman" panose="02020603050405020304" pitchFamily="18" charset="0"/>
                          <a:cs typeface="Times New Roman" panose="02020603050405020304" pitchFamily="18" charset="0"/>
                        </a:rPr>
                        <a:t>Acc</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3386882"/>
                  </a:ext>
                </a:extLst>
              </a:tr>
              <a:tr h="260513">
                <a:tc>
                  <a:txBody>
                    <a:bodyPr/>
                    <a:lstStyle/>
                    <a:p>
                      <a:pPr algn="l"/>
                      <a:r>
                        <a:rPr lang="en-US" sz="1800">
                          <a:effectLst/>
                          <a:latin typeface="Times New Roman" panose="02020603050405020304" pitchFamily="18" charset="0"/>
                          <a:cs typeface="Times New Roman" panose="02020603050405020304" pitchFamily="18" charset="0"/>
                        </a:rPr>
                        <a:t>Baseline</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0.000000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0.966125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0.000000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0.966125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8321406"/>
                  </a:ext>
                </a:extLst>
              </a:tr>
              <a:tr h="260513">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DT</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0.945583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0.877578</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0.920676</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0.874875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8797888"/>
                  </a:ext>
                </a:extLst>
              </a:tr>
              <a:tr h="260513">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RF</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0.941876</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0.935859</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0.856099</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0.926937</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5324219"/>
                  </a:ext>
                </a:extLst>
              </a:tr>
              <a:tr h="260513">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SVM</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0.905900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0.893750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0.856099</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0.893563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6892438"/>
                  </a:ext>
                </a:extLst>
              </a:tr>
              <a:tr h="260513">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AdaBoost</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0.876389</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0.910078</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0.861587</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0.807687</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46871538"/>
                  </a:ext>
                </a:extLst>
              </a:tr>
              <a:tr h="260513">
                <a:tc>
                  <a:txBody>
                    <a:bodyPr/>
                    <a:lstStyle/>
                    <a:p>
                      <a:pPr algn="l"/>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XGBoost</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0.920203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0.929094</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0.876300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0.923563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2772943"/>
                  </a:ext>
                </a:extLst>
              </a:tr>
              <a:tr h="260513">
                <a:tc>
                  <a:txBody>
                    <a:bodyPr/>
                    <a:lstStyle/>
                    <a:p>
                      <a:pPr algn="l"/>
                      <a:r>
                        <a:rPr lang="en-US" sz="1800" dirty="0">
                          <a:effectLst/>
                          <a:latin typeface="Times New Roman" panose="02020603050405020304" pitchFamily="18" charset="0"/>
                          <a:cs typeface="Times New Roman" panose="02020603050405020304" pitchFamily="18" charset="0"/>
                        </a:rPr>
                        <a:t>GBM</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0.931269</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0.926266</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0.893051</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0.922875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39337143"/>
                  </a:ext>
                </a:extLst>
              </a:tr>
              <a:tr h="260513">
                <a:tc>
                  <a:txBody>
                    <a:bodyPr/>
                    <a:lstStyle/>
                    <a:p>
                      <a:pPr algn="l"/>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HistGBM</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0.924812</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0.907203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rPr>
                        <a:t>0.904145</a:t>
                      </a:r>
                      <a:endParaRPr 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rPr>
                        <a:t>0.904687</a:t>
                      </a:r>
                      <a:endParaRPr 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0311799"/>
                  </a:ext>
                </a:extLst>
              </a:tr>
              <a:tr h="430848">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KNN</a:t>
                      </a: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0.940034</a:t>
                      </a: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0.962531</a:t>
                      </a: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0.785865</a:t>
                      </a: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0.944785</a:t>
                      </a:r>
                      <a:endPar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97697239"/>
                  </a:ext>
                </a:extLst>
              </a:tr>
            </a:tbl>
          </a:graphicData>
        </a:graphic>
      </p:graphicFrame>
    </p:spTree>
    <p:extLst>
      <p:ext uri="{BB962C8B-B14F-4D97-AF65-F5344CB8AC3E}">
        <p14:creationId xmlns:p14="http://schemas.microsoft.com/office/powerpoint/2010/main" val="169327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Final Evaluation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369332"/>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Now we will test our model on our unseen test data.</a:t>
            </a:r>
          </a:p>
        </p:txBody>
      </p:sp>
      <p:sp>
        <p:nvSpPr>
          <p:cNvPr id="2" name="文本框 1">
            <a:extLst>
              <a:ext uri="{FF2B5EF4-FFF2-40B4-BE49-F238E27FC236}">
                <a16:creationId xmlns:a16="http://schemas.microsoft.com/office/drawing/2014/main" id="{5FC76E7E-CFAD-AE67-CCDD-2C2F23550C8A}"/>
              </a:ext>
            </a:extLst>
          </p:cNvPr>
          <p:cNvSpPr txBox="1"/>
          <p:nvPr/>
        </p:nvSpPr>
        <p:spPr>
          <a:xfrm>
            <a:off x="625400" y="2898108"/>
            <a:ext cx="3402903" cy="166199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Recall</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Upon testing our model with the unseen test data, it returns a recall score of 90.41%</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AAC3721-AEBA-9B0D-E9AD-8B495D82C4B2}"/>
              </a:ext>
            </a:extLst>
          </p:cNvPr>
          <p:cNvSpPr txBox="1"/>
          <p:nvPr/>
        </p:nvSpPr>
        <p:spPr>
          <a:xfrm>
            <a:off x="7583606" y="2898108"/>
            <a:ext cx="3402903"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ROC Curve</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ROC curve is considered close to the upper left corner, this implies that the model works well.</a:t>
            </a:r>
            <a:endParaRPr lang="zh-CN" altLang="en-US" dirty="0">
              <a:latin typeface="Times New Roman" panose="02020603050405020304" pitchFamily="18" charset="0"/>
              <a:cs typeface="Times New Roman" panose="02020603050405020304" pitchFamily="18" charset="0"/>
            </a:endParaRPr>
          </a:p>
        </p:txBody>
      </p:sp>
      <p:pic>
        <p:nvPicPr>
          <p:cNvPr id="9" name="图片 8" descr="图表&#10;&#10;描述已自动生成">
            <a:extLst>
              <a:ext uri="{FF2B5EF4-FFF2-40B4-BE49-F238E27FC236}">
                <a16:creationId xmlns:a16="http://schemas.microsoft.com/office/drawing/2014/main" id="{FB0BA37F-71B7-2F1E-CD0A-6220F411F5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440" y="5006358"/>
            <a:ext cx="1986830" cy="1631817"/>
          </a:xfrm>
          <a:prstGeom prst="rect">
            <a:avLst/>
          </a:prstGeom>
        </p:spPr>
      </p:pic>
      <p:sp>
        <p:nvSpPr>
          <p:cNvPr id="13" name="文本框 12">
            <a:extLst>
              <a:ext uri="{FF2B5EF4-FFF2-40B4-BE49-F238E27FC236}">
                <a16:creationId xmlns:a16="http://schemas.microsoft.com/office/drawing/2014/main" id="{C3FA6076-E6EA-CB23-BD29-9E7D0D95212B}"/>
              </a:ext>
            </a:extLst>
          </p:cNvPr>
          <p:cNvSpPr txBox="1"/>
          <p:nvPr/>
        </p:nvSpPr>
        <p:spPr>
          <a:xfrm>
            <a:off x="4180703" y="2898108"/>
            <a:ext cx="3402903"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Confusion Matrix</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confusion matrix shows that it predicted 13 false negatives and 401 false positives</a:t>
            </a:r>
            <a:endParaRPr lang="zh-CN" altLang="en-US" dirty="0">
              <a:latin typeface="Times New Roman" panose="02020603050405020304" pitchFamily="18" charset="0"/>
              <a:cs typeface="Times New Roman" panose="02020603050405020304" pitchFamily="18" charset="0"/>
            </a:endParaRPr>
          </a:p>
        </p:txBody>
      </p:sp>
      <p:pic>
        <p:nvPicPr>
          <p:cNvPr id="17" name="图片 16" descr="手机屏幕的截图&#10;&#10;中度可信度描述已自动生成">
            <a:extLst>
              <a:ext uri="{FF2B5EF4-FFF2-40B4-BE49-F238E27FC236}">
                <a16:creationId xmlns:a16="http://schemas.microsoft.com/office/drawing/2014/main" id="{630B4FF4-C043-BF31-2B90-CDC7A91F1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8143" y="4969127"/>
            <a:ext cx="2513828" cy="1706277"/>
          </a:xfrm>
          <a:prstGeom prst="rect">
            <a:avLst/>
          </a:prstGeom>
        </p:spPr>
      </p:pic>
    </p:spTree>
    <p:extLst>
      <p:ext uri="{BB962C8B-B14F-4D97-AF65-F5344CB8AC3E}">
        <p14:creationId xmlns:p14="http://schemas.microsoft.com/office/powerpoint/2010/main" val="201302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Conclusion and Limitation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775FC1C-E925-AB12-482B-9C6D11C64B69}"/>
              </a:ext>
            </a:extLst>
          </p:cNvPr>
          <p:cNvSpPr txBox="1"/>
          <p:nvPr/>
        </p:nvSpPr>
        <p:spPr>
          <a:xfrm>
            <a:off x="468206" y="2737469"/>
            <a:ext cx="5861897" cy="3046988"/>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Conclusion</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Therefore, these results suggests that the model can generalize well with unseen data.</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paper, we have explored the datasets, carried out several analysis and investigated the model has the highest performance in predicting machine failure. The final model we evaluated is the Hist Gradient Boosting Tree which ends up with a recall score of 90.4% and the accuracy score of 89.7% . </a:t>
            </a:r>
          </a:p>
        </p:txBody>
      </p:sp>
      <p:sp>
        <p:nvSpPr>
          <p:cNvPr id="5" name="文本框 4">
            <a:extLst>
              <a:ext uri="{FF2B5EF4-FFF2-40B4-BE49-F238E27FC236}">
                <a16:creationId xmlns:a16="http://schemas.microsoft.com/office/drawing/2014/main" id="{84E74A8D-804F-2109-5F5C-E4DF0120F8B4}"/>
              </a:ext>
            </a:extLst>
          </p:cNvPr>
          <p:cNvSpPr txBox="1"/>
          <p:nvPr/>
        </p:nvSpPr>
        <p:spPr>
          <a:xfrm>
            <a:off x="6194179" y="2737469"/>
            <a:ext cx="5861897" cy="2492990"/>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Limitation</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findings of this investigation have to be seen in light of some limitations.</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investigation, we have limited time and limited information regarding the background of the dataset. This may affect our understanding and interpretation of the results.</a:t>
            </a:r>
          </a:p>
        </p:txBody>
      </p:sp>
    </p:spTree>
    <p:extLst>
      <p:ext uri="{BB962C8B-B14F-4D97-AF65-F5344CB8AC3E}">
        <p14:creationId xmlns:p14="http://schemas.microsoft.com/office/powerpoint/2010/main" val="80043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Acknowledgement</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775FC1C-E925-AB12-482B-9C6D11C64B69}"/>
              </a:ext>
            </a:extLst>
          </p:cNvPr>
          <p:cNvSpPr txBox="1"/>
          <p:nvPr/>
        </p:nvSpPr>
        <p:spPr>
          <a:xfrm>
            <a:off x="752411" y="2292625"/>
            <a:ext cx="10865874" cy="1477328"/>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completion of this experiment would not have been possible without the guidance and participation of so many people. Their contributions are sincerely appreciated.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Particularly, I would like to express my appreciation to my respected lecturer, Dr. Wilson </a:t>
            </a:r>
            <a:r>
              <a:rPr lang="en-US" altLang="zh-CN" dirty="0" err="1">
                <a:latin typeface="Times New Roman" panose="02020603050405020304" pitchFamily="18" charset="0"/>
                <a:cs typeface="Times New Roman" panose="02020603050405020304" pitchFamily="18" charset="0"/>
              </a:rPr>
              <a:t>Qiu</a:t>
            </a:r>
            <a:r>
              <a:rPr lang="en-US" altLang="zh-CN" dirty="0">
                <a:latin typeface="Times New Roman" panose="02020603050405020304" pitchFamily="18" charset="0"/>
                <a:cs typeface="Times New Roman" panose="02020603050405020304" pitchFamily="18" charset="0"/>
              </a:rPr>
              <a:t>, for his continuous support and motivation. His sincerity and patience have truly inspired me.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2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9CCBA5-011C-7119-BDFC-E3AFBB6C8F13}"/>
              </a:ext>
            </a:extLst>
          </p:cNvPr>
          <p:cNvSpPr/>
          <p:nvPr/>
        </p:nvSpPr>
        <p:spPr>
          <a:xfrm>
            <a:off x="0" y="1699928"/>
            <a:ext cx="12192000" cy="2584993"/>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图片包含 徽标&#10;&#10;描述已自动生成">
            <a:extLst>
              <a:ext uri="{FF2B5EF4-FFF2-40B4-BE49-F238E27FC236}">
                <a16:creationId xmlns:a16="http://schemas.microsoft.com/office/drawing/2014/main" id="{51BC3658-36F2-87FE-BE50-64C4CF71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3" y="243663"/>
            <a:ext cx="2857500" cy="990600"/>
          </a:xfrm>
          <a:prstGeom prst="rect">
            <a:avLst/>
          </a:prstGeom>
        </p:spPr>
      </p:pic>
      <p:sp>
        <p:nvSpPr>
          <p:cNvPr id="9" name="文本框 8">
            <a:extLst>
              <a:ext uri="{FF2B5EF4-FFF2-40B4-BE49-F238E27FC236}">
                <a16:creationId xmlns:a16="http://schemas.microsoft.com/office/drawing/2014/main" id="{E79FD600-9B4A-BFCB-072E-2EBA61D0A53D}"/>
              </a:ext>
            </a:extLst>
          </p:cNvPr>
          <p:cNvSpPr txBox="1"/>
          <p:nvPr/>
        </p:nvSpPr>
        <p:spPr>
          <a:xfrm>
            <a:off x="0" y="2669258"/>
            <a:ext cx="12192000" cy="646331"/>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Thank You</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321C1D75-81CB-C2DA-42FE-4FC2359A1179}"/>
              </a:ext>
            </a:extLst>
          </p:cNvPr>
          <p:cNvSpPr txBox="1"/>
          <p:nvPr/>
        </p:nvSpPr>
        <p:spPr>
          <a:xfrm>
            <a:off x="2284228" y="4668974"/>
            <a:ext cx="7623544" cy="1421992"/>
          </a:xfrm>
          <a:prstGeom prst="rect">
            <a:avLst/>
          </a:prstGeom>
          <a:noFill/>
        </p:spPr>
        <p:txBody>
          <a:bodyPr wrap="square"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rPr>
              <a:t>Chen ZhuoFan (P2100746)</a:t>
            </a:r>
          </a:p>
          <a:p>
            <a:pPr algn="ctr">
              <a:lnSpc>
                <a:spcPct val="150000"/>
              </a:lnSpc>
            </a:pPr>
            <a:r>
              <a:rPr lang="en-US" altLang="zh-CN" sz="2000" dirty="0">
                <a:latin typeface="Times New Roman" panose="02020603050405020304" pitchFamily="18" charset="0"/>
                <a:cs typeface="Times New Roman" panose="02020603050405020304" pitchFamily="18" charset="0"/>
              </a:rPr>
              <a:t>DAAA/FT/2A/04</a:t>
            </a:r>
          </a:p>
          <a:p>
            <a:pPr algn="ctr">
              <a:lnSpc>
                <a:spcPct val="150000"/>
              </a:lnSpc>
            </a:pPr>
            <a:r>
              <a:rPr lang="en-US" altLang="zh-CN" sz="2000" dirty="0">
                <a:latin typeface="Times New Roman" panose="02020603050405020304" pitchFamily="18" charset="0"/>
                <a:cs typeface="Times New Roman" panose="02020603050405020304" pitchFamily="18" charset="0"/>
              </a:rPr>
              <a:t>6 June 2022</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84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A61859-9BC5-D9B6-21FF-775DCE8CBC83}"/>
              </a:ext>
            </a:extLst>
          </p:cNvPr>
          <p:cNvSpPr/>
          <p:nvPr/>
        </p:nvSpPr>
        <p:spPr>
          <a:xfrm>
            <a:off x="-1" y="0"/>
            <a:ext cx="4295553" cy="6858000"/>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80EEEF4-598F-A770-278E-C24445979283}"/>
              </a:ext>
            </a:extLst>
          </p:cNvPr>
          <p:cNvSpPr txBox="1"/>
          <p:nvPr/>
        </p:nvSpPr>
        <p:spPr>
          <a:xfrm>
            <a:off x="1446026" y="2715491"/>
            <a:ext cx="2849526" cy="646331"/>
          </a:xfrm>
          <a:prstGeom prst="rect">
            <a:avLst/>
          </a:prstGeom>
          <a:noFill/>
        </p:spPr>
        <p:txBody>
          <a:bodyPr wrap="square" rtlCol="0">
            <a:spAutoFit/>
          </a:bodyPr>
          <a:lstStyle/>
          <a:p>
            <a:r>
              <a:rPr lang="en-US" altLang="zh-CN" sz="3600" dirty="0">
                <a:solidFill>
                  <a:schemeClr val="bg1"/>
                </a:solidFill>
                <a:latin typeface="Times New Roman" panose="02020603050405020304" pitchFamily="18" charset="0"/>
                <a:cs typeface="Times New Roman" panose="02020603050405020304" pitchFamily="18" charset="0"/>
              </a:rPr>
              <a:t>Content</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pic>
        <p:nvPicPr>
          <p:cNvPr id="7" name="图片 6" descr="图片包含 徽标&#10;&#10;描述已自动生成">
            <a:extLst>
              <a:ext uri="{FF2B5EF4-FFF2-40B4-BE49-F238E27FC236}">
                <a16:creationId xmlns:a16="http://schemas.microsoft.com/office/drawing/2014/main" id="{290D21BC-4D87-87BA-BABE-2C7F79E74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557" y="286194"/>
            <a:ext cx="2857500" cy="990600"/>
          </a:xfrm>
          <a:prstGeom prst="rect">
            <a:avLst/>
          </a:prstGeom>
        </p:spPr>
      </p:pic>
      <p:sp>
        <p:nvSpPr>
          <p:cNvPr id="8" name="文本框 7">
            <a:extLst>
              <a:ext uri="{FF2B5EF4-FFF2-40B4-BE49-F238E27FC236}">
                <a16:creationId xmlns:a16="http://schemas.microsoft.com/office/drawing/2014/main" id="{33036414-0EC9-CCED-E512-6781F3C33CEA}"/>
              </a:ext>
            </a:extLst>
          </p:cNvPr>
          <p:cNvSpPr txBox="1"/>
          <p:nvPr/>
        </p:nvSpPr>
        <p:spPr>
          <a:xfrm>
            <a:off x="5061098" y="2349795"/>
            <a:ext cx="6390167" cy="3539430"/>
          </a:xfrm>
          <a:prstGeom prst="rect">
            <a:avLst/>
          </a:prstGeom>
          <a:noFill/>
        </p:spPr>
        <p:txBody>
          <a:bodyPr wrap="square" rtlCol="0">
            <a:spAutoFit/>
          </a:bodyPr>
          <a:lstStyle/>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Problem Background</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Data Exploration</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Methodology</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Optimization</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Conclusion and Limitation</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Acknowledgement</a:t>
            </a:r>
          </a:p>
          <a:p>
            <a:pPr marL="285750" indent="-285750">
              <a:buClr>
                <a:srgbClr val="990000"/>
              </a:buClr>
              <a:buFont typeface="Wingdings" panose="05000000000000000000" pitchFamily="2" charset="2"/>
              <a:buChar char="n"/>
            </a:pP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57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Problem Background</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34FB9FD-8BBE-02EF-9ED0-05BF5B8A263F}"/>
              </a:ext>
            </a:extLst>
          </p:cNvPr>
          <p:cNvSpPr txBox="1"/>
          <p:nvPr/>
        </p:nvSpPr>
        <p:spPr>
          <a:xfrm>
            <a:off x="1034889" y="2444115"/>
            <a:ext cx="10218123" cy="3908762"/>
          </a:xfrm>
          <a:prstGeom prst="rect">
            <a:avLst/>
          </a:prstGeom>
          <a:noFill/>
        </p:spPr>
        <p:txBody>
          <a:bodyPr wrap="square" rtlCol="0">
            <a:spAutoFit/>
          </a:bodyPr>
          <a:lstStyle/>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Globalization is the process of interaction and integration among people, companies and governments worldwide. It has accelerated since the 18th century and have enabled the trade of goods and services at a bigger scale.</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 The production of goods need to be done more effectively. In today's world, many goods are manufacturing by machines in a pipeline to ensure high efficiency and precision at the same time. </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However, machines may malfunction with time. These malfunctioning machines may result in defects in goods which is not favorable. Manual checking can be time-consuming and cost-inefficient.</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In this experiment ,we will make use of machine learning model to assist us in predicting malfunctioning machines so that repairs or replacements can be done in time to reduce disruption and loss.</a:t>
            </a:r>
          </a:p>
          <a:p>
            <a:pPr marL="285750" indent="-285750">
              <a:buClr>
                <a:srgbClr val="990000"/>
              </a:buClr>
              <a:buFont typeface="Wingdings" panose="05000000000000000000" pitchFamily="2" charset="2"/>
              <a:buChar char="n"/>
            </a:pP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Dataset Information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34FB9FD-8BBE-02EF-9ED0-05BF5B8A263F}"/>
              </a:ext>
            </a:extLst>
          </p:cNvPr>
          <p:cNvSpPr txBox="1"/>
          <p:nvPr/>
        </p:nvSpPr>
        <p:spPr>
          <a:xfrm>
            <a:off x="1034889" y="2337789"/>
            <a:ext cx="10218123" cy="1969770"/>
          </a:xfrm>
          <a:prstGeom prst="rect">
            <a:avLst/>
          </a:prstGeom>
          <a:noFill/>
        </p:spPr>
        <p:txBody>
          <a:bodyPr wrap="square" rtlCol="0">
            <a:spAutoFit/>
          </a:bodyPr>
          <a:lstStyle/>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dataset used in the experiment was the “Factory Data Dataset” obtained from the Singapore Polytechnic.</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initial datasets consist of a label called ‘Machine Status’ and 8 independent features.</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Information such as machine temperature, rotation speed, tear wear lifespan are collected.</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dataset attributes are shown in figure 1.</a:t>
            </a:r>
          </a:p>
          <a:p>
            <a:pPr marL="285750" indent="-285750">
              <a:buClr>
                <a:srgbClr val="990000"/>
              </a:buClr>
              <a:buFont typeface="Wingdings" panose="05000000000000000000" pitchFamily="2" charset="2"/>
              <a:buChar char="n"/>
            </a:pPr>
            <a:endParaRPr lang="zh-CN" altLang="en-US" sz="3200" dirty="0">
              <a:latin typeface="Times New Roman" panose="02020603050405020304" pitchFamily="18" charset="0"/>
              <a:cs typeface="Times New Roman" panose="02020603050405020304" pitchFamily="18" charset="0"/>
            </a:endParaRPr>
          </a:p>
        </p:txBody>
      </p:sp>
      <p:graphicFrame>
        <p:nvGraphicFramePr>
          <p:cNvPr id="2" name="表格 2">
            <a:extLst>
              <a:ext uri="{FF2B5EF4-FFF2-40B4-BE49-F238E27FC236}">
                <a16:creationId xmlns:a16="http://schemas.microsoft.com/office/drawing/2014/main" id="{50350B37-2B6B-7EFB-E64F-0D794351370E}"/>
              </a:ext>
            </a:extLst>
          </p:cNvPr>
          <p:cNvGraphicFramePr>
            <a:graphicFrameLocks noGrp="1"/>
          </p:cNvGraphicFramePr>
          <p:nvPr>
            <p:extLst>
              <p:ext uri="{D42A27DB-BD31-4B8C-83A1-F6EECF244321}">
                <p14:modId xmlns:p14="http://schemas.microsoft.com/office/powerpoint/2010/main" val="256289830"/>
              </p:ext>
            </p:extLst>
          </p:nvPr>
        </p:nvGraphicFramePr>
        <p:xfrm>
          <a:off x="1034889" y="3882610"/>
          <a:ext cx="6875129" cy="2743200"/>
        </p:xfrm>
        <a:graphic>
          <a:graphicData uri="http://schemas.openxmlformats.org/drawingml/2006/table">
            <a:tbl>
              <a:tblPr firstRow="1" bandRow="1">
                <a:tableStyleId>{5C22544A-7EE6-4342-B048-85BDC9FD1C3A}</a:tableStyleId>
              </a:tblPr>
              <a:tblGrid>
                <a:gridCol w="796529">
                  <a:extLst>
                    <a:ext uri="{9D8B030D-6E8A-4147-A177-3AD203B41FA5}">
                      <a16:colId xmlns:a16="http://schemas.microsoft.com/office/drawing/2014/main" val="1761901147"/>
                    </a:ext>
                  </a:extLst>
                </a:gridCol>
                <a:gridCol w="3356666">
                  <a:extLst>
                    <a:ext uri="{9D8B030D-6E8A-4147-A177-3AD203B41FA5}">
                      <a16:colId xmlns:a16="http://schemas.microsoft.com/office/drawing/2014/main" val="2234975020"/>
                    </a:ext>
                  </a:extLst>
                </a:gridCol>
                <a:gridCol w="2721934">
                  <a:extLst>
                    <a:ext uri="{9D8B030D-6E8A-4147-A177-3AD203B41FA5}">
                      <a16:colId xmlns:a16="http://schemas.microsoft.com/office/drawing/2014/main" val="366276920"/>
                    </a:ext>
                  </a:extLst>
                </a:gridCol>
              </a:tblGrid>
              <a:tr h="220569">
                <a:tc>
                  <a:txBody>
                    <a:bodyPr/>
                    <a:lstStyle/>
                    <a:p>
                      <a:r>
                        <a:rPr lang="en-US" altLang="zh-CN" sz="1400" dirty="0">
                          <a:latin typeface="Times New Roman" panose="02020603050405020304" pitchFamily="18" charset="0"/>
                          <a:cs typeface="Times New Roman" panose="02020603050405020304" pitchFamily="18" charset="0"/>
                        </a:rPr>
                        <a:t>No.</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Attributes</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Value</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0484148"/>
                  </a:ext>
                </a:extLst>
              </a:tr>
              <a:tr h="264683">
                <a:tc>
                  <a:txBody>
                    <a:bodyPr/>
                    <a:lstStyle/>
                    <a:p>
                      <a:r>
                        <a:rPr lang="en-US" altLang="zh-CN" sz="1400" dirty="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Product ID</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String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4736577"/>
                  </a:ext>
                </a:extLst>
              </a:tr>
              <a:tr h="264683">
                <a:tc>
                  <a:txBody>
                    <a:bodyPr/>
                    <a:lstStyle/>
                    <a:p>
                      <a:r>
                        <a:rPr lang="en-US" altLang="zh-CN" sz="1400" dirty="0">
                          <a:latin typeface="Times New Roman" panose="02020603050405020304" pitchFamily="18" charset="0"/>
                          <a:cs typeface="Times New Roman" panose="02020603050405020304" pitchFamily="18" charset="0"/>
                        </a:rPr>
                        <a:t>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Quality</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L- Low ; M- Medium H-High</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879009"/>
                  </a:ext>
                </a:extLst>
              </a:tr>
              <a:tr h="264683">
                <a:tc>
                  <a:txBody>
                    <a:bodyPr/>
                    <a:lstStyle/>
                    <a:p>
                      <a:r>
                        <a:rPr lang="en-US" altLang="zh-CN" sz="1400" dirty="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Surrounding Temperature(Ambient T( C))</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Float numbers</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6836291"/>
                  </a:ext>
                </a:extLst>
              </a:tr>
              <a:tr h="264683">
                <a:tc>
                  <a:txBody>
                    <a:bodyPr/>
                    <a:lstStyle/>
                    <a:p>
                      <a:r>
                        <a:rPr lang="en-US" altLang="zh-CN" sz="1400" dirty="0">
                          <a:latin typeface="Times New Roman" panose="02020603050405020304" pitchFamily="18" charset="0"/>
                          <a:cs typeface="Times New Roman" panose="02020603050405020304" pitchFamily="18" charset="0"/>
                        </a:rPr>
                        <a:t>4</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Machine Temperature (Process T (C ))</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Float numbers</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9692391"/>
                  </a:ext>
                </a:extLst>
              </a:tr>
              <a:tr h="264683">
                <a:tc>
                  <a:txBody>
                    <a:bodyPr/>
                    <a:lstStyle/>
                    <a:p>
                      <a:r>
                        <a:rPr lang="en-US" altLang="zh-CN" sz="1400" dirty="0">
                          <a:latin typeface="Times New Roman" panose="02020603050405020304" pitchFamily="18" charset="0"/>
                          <a:cs typeface="Times New Roman" panose="02020603050405020304" pitchFamily="18" charset="0"/>
                        </a:rPr>
                        <a:t>5</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Rotation Speed (rpm)</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Integer</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4383931"/>
                  </a:ext>
                </a:extLst>
              </a:tr>
              <a:tr h="264683">
                <a:tc>
                  <a:txBody>
                    <a:bodyPr/>
                    <a:lstStyle/>
                    <a:p>
                      <a:r>
                        <a:rPr lang="en-US" altLang="zh-CN" sz="1400" dirty="0">
                          <a:latin typeface="Times New Roman" panose="02020603050405020304" pitchFamily="18" charset="0"/>
                          <a:cs typeface="Times New Roman" panose="02020603050405020304" pitchFamily="18" charset="0"/>
                        </a:rPr>
                        <a:t>6</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Torque (Nm) – Rotation force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Float number</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1872295"/>
                  </a:ext>
                </a:extLst>
              </a:tr>
              <a:tr h="152400">
                <a:tc>
                  <a:txBody>
                    <a:bodyPr/>
                    <a:lstStyle/>
                    <a:p>
                      <a:r>
                        <a:rPr lang="en-US" altLang="zh-CN" sz="1400" dirty="0">
                          <a:latin typeface="Times New Roman" panose="02020603050405020304" pitchFamily="18" charset="0"/>
                          <a:cs typeface="Times New Roman" panose="02020603050405020304" pitchFamily="18" charset="0"/>
                        </a:rPr>
                        <a:t>7</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Tool Wear (min)</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Integer</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712589"/>
                  </a:ext>
                </a:extLst>
              </a:tr>
              <a:tr h="152400">
                <a:tc>
                  <a:txBody>
                    <a:bodyPr/>
                    <a:lstStyle/>
                    <a:p>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Machine Status</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0-Normal 1-Abnormal</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5577681"/>
                  </a:ext>
                </a:extLst>
              </a:tr>
            </a:tbl>
          </a:graphicData>
        </a:graphic>
      </p:graphicFrame>
      <p:pic>
        <p:nvPicPr>
          <p:cNvPr id="5" name="图片 4">
            <a:extLst>
              <a:ext uri="{FF2B5EF4-FFF2-40B4-BE49-F238E27FC236}">
                <a16:creationId xmlns:a16="http://schemas.microsoft.com/office/drawing/2014/main" id="{B4D64FB5-95ED-10D4-80D1-AB503BA16E61}"/>
              </a:ext>
            </a:extLst>
          </p:cNvPr>
          <p:cNvPicPr>
            <a:picLocks noChangeAspect="1"/>
          </p:cNvPicPr>
          <p:nvPr/>
        </p:nvPicPr>
        <p:blipFill>
          <a:blip r:embed="rId4"/>
          <a:stretch>
            <a:fillRect/>
          </a:stretch>
        </p:blipFill>
        <p:spPr>
          <a:xfrm>
            <a:off x="8240232" y="4096971"/>
            <a:ext cx="3807756" cy="2516482"/>
          </a:xfrm>
          <a:prstGeom prst="rect">
            <a:avLst/>
          </a:prstGeom>
        </p:spPr>
      </p:pic>
    </p:spTree>
    <p:extLst>
      <p:ext uri="{BB962C8B-B14F-4D97-AF65-F5344CB8AC3E}">
        <p14:creationId xmlns:p14="http://schemas.microsoft.com/office/powerpoint/2010/main" val="421265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Uni-variate Analysis</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6D57926-5857-DBDB-B832-43CE2C7E8B6C}"/>
              </a:ext>
            </a:extLst>
          </p:cNvPr>
          <p:cNvSpPr txBox="1"/>
          <p:nvPr/>
        </p:nvSpPr>
        <p:spPr>
          <a:xfrm>
            <a:off x="4489905" y="2372496"/>
            <a:ext cx="3707027" cy="3323987"/>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Class Distribution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Highly imbalanced distribution.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amount of data for which machine fails(3.39%) are much lesser than data for normal machines(96.61%).</a:t>
            </a:r>
            <a:r>
              <a:rPr lang="en-US" altLang="zh-CN" dirty="0">
                <a:solidFill>
                  <a:srgbClr val="99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Therefore , oversampling will  be introduced later to counter this issue.</a:t>
            </a:r>
            <a:r>
              <a:rPr lang="en-US" altLang="zh-CN" dirty="0">
                <a:solidFill>
                  <a:srgbClr val="99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n"/>
            </a:pP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FFBBDF7-CE44-3307-CCA5-1B6BDBCBB2FF}"/>
              </a:ext>
            </a:extLst>
          </p:cNvPr>
          <p:cNvSpPr txBox="1"/>
          <p:nvPr/>
        </p:nvSpPr>
        <p:spPr>
          <a:xfrm>
            <a:off x="614442" y="2372496"/>
            <a:ext cx="3707027" cy="3877985"/>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Missing Data</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dataset, we see that rotation speed has the greatest number of missing data(5.0%) ,followed by quality which is accounted for 4.9% and machine temperature(2.0%).</a:t>
            </a:r>
          </a:p>
          <a:p>
            <a:pPr marL="285750" indent="-285750">
              <a:buFont typeface="Wingdings" panose="05000000000000000000" pitchFamily="2" charset="2"/>
              <a:buChar char="n"/>
            </a:pPr>
            <a:r>
              <a:rPr lang="zh-CN" altLang="en-US"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carried out statistical tests and evaluate that the missing data mechanism for all 3 features that have missing data are Missing At Random (MAR)</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C8FC203-3C04-98F8-3258-9440BE072179}"/>
              </a:ext>
            </a:extLst>
          </p:cNvPr>
          <p:cNvSpPr txBox="1"/>
          <p:nvPr/>
        </p:nvSpPr>
        <p:spPr>
          <a:xfrm>
            <a:off x="8196932" y="2458994"/>
            <a:ext cx="3707027" cy="166199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Low Variance</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Product ID has low variance, we see no interesting pattern etc.</a:t>
            </a:r>
            <a:endParaRPr lang="en-US" altLang="zh-CN"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AD26BBD-1F6A-E866-FCEC-C394810187AE}"/>
              </a:ext>
            </a:extLst>
          </p:cNvPr>
          <p:cNvSpPr txBox="1"/>
          <p:nvPr/>
        </p:nvSpPr>
        <p:spPr>
          <a:xfrm>
            <a:off x="8196932" y="4090612"/>
            <a:ext cx="3707027" cy="2769989"/>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Distribution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torque and machine temperature are assumed to follow a normal distribution.</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rotation speed is positively skewed.</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Most of the item are of low quality( 56.95%)</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0C02172-4895-C87A-D091-8FD1348FBB0A}"/>
              </a:ext>
            </a:extLst>
          </p:cNvPr>
          <p:cNvSpPr txBox="1"/>
          <p:nvPr/>
        </p:nvSpPr>
        <p:spPr>
          <a:xfrm>
            <a:off x="4489905" y="5475607"/>
            <a:ext cx="3707027" cy="166199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Outliers</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 is much outliers in features like rotation speed and torque.</a:t>
            </a:r>
            <a:endParaRPr lang="en-US" altLang="zh-CN"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32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Bi-variate Analysis</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6D57926-5857-DBDB-B832-43CE2C7E8B6C}"/>
              </a:ext>
            </a:extLst>
          </p:cNvPr>
          <p:cNvSpPr txBox="1"/>
          <p:nvPr/>
        </p:nvSpPr>
        <p:spPr>
          <a:xfrm>
            <a:off x="815545" y="2471351"/>
            <a:ext cx="4053017" cy="3877985"/>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Effect of Class on Distribution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ambient temperature for abnormal machine tend to be higher as we see the distribution skew to the right.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Abnormal machine tend to have lower rotation speed.</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distribution of tool wear for abnormal machine is more negatively skewed compared to normal machine.</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estimated tool wear time for abnormal machine tend to be higher</a:t>
            </a:r>
            <a:r>
              <a:rPr lang="en-US" altLang="zh-CN" dirty="0">
                <a:solidFill>
                  <a:srgbClr val="990000"/>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FFBBDF7-CE44-3307-CCA5-1B6BDBCBB2FF}"/>
                  </a:ext>
                </a:extLst>
              </p:cNvPr>
              <p:cNvSpPr txBox="1"/>
              <p:nvPr/>
            </p:nvSpPr>
            <p:spPr>
              <a:xfrm>
                <a:off x="4868562" y="2471351"/>
                <a:ext cx="3707027" cy="2769989"/>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Torque and Rotation Speed</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we found out that rotation speed and torque tend to have a negative relationship that may be explained by:</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𝑝</m:t>
                    </m:r>
                  </m:oMath>
                </a14:m>
                <a:r>
                  <a:rPr lang="en-US" altLang="zh-CN" dirty="0">
                    <a:latin typeface="Times New Roman" panose="02020603050405020304" pitchFamily="18" charset="0"/>
                    <a:cs typeface="Times New Roman" panose="02020603050405020304" pitchFamily="18" charset="0"/>
                  </a:rPr>
                  <a:t> is power.</a:t>
                </a:r>
              </a:p>
            </p:txBody>
          </p:sp>
        </mc:Choice>
        <mc:Fallback>
          <p:sp>
            <p:nvSpPr>
              <p:cNvPr id="5" name="文本框 4">
                <a:extLst>
                  <a:ext uri="{FF2B5EF4-FFF2-40B4-BE49-F238E27FC236}">
                    <a16:creationId xmlns:a16="http://schemas.microsoft.com/office/drawing/2014/main" id="{8FFBBDF7-CE44-3307-CCA5-1B6BDBCBB2FF}"/>
                  </a:ext>
                </a:extLst>
              </p:cNvPr>
              <p:cNvSpPr txBox="1">
                <a:spLocks noRot="1" noChangeAspect="1" noMove="1" noResize="1" noEditPoints="1" noAdjustHandles="1" noChangeArrowheads="1" noChangeShapeType="1" noTextEdit="1"/>
              </p:cNvSpPr>
              <p:nvPr/>
            </p:nvSpPr>
            <p:spPr>
              <a:xfrm>
                <a:off x="4868562" y="2471351"/>
                <a:ext cx="3707027" cy="2769989"/>
              </a:xfrm>
              <a:prstGeom prst="rect">
                <a:avLst/>
              </a:prstGeom>
              <a:blipFill>
                <a:blip r:embed="rId4"/>
                <a:stretch>
                  <a:fillRect l="-2632" t="-1758" r="-1645" b="-241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5C8FC203-3C04-98F8-3258-9440BE072179}"/>
              </a:ext>
            </a:extLst>
          </p:cNvPr>
          <p:cNvSpPr txBox="1"/>
          <p:nvPr/>
        </p:nvSpPr>
        <p:spPr>
          <a:xfrm>
            <a:off x="8592348" y="2471351"/>
            <a:ext cx="3707027" cy="2215991"/>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Quality and Fault</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we also observed that low quality machine seems to be higher chance of being abnormal</a:t>
            </a:r>
          </a:p>
          <a:p>
            <a:pPr marL="285750" indent="-285750">
              <a:buFont typeface="Wingdings" panose="05000000000000000000" pitchFamily="2" charset="2"/>
              <a:buChar char="n"/>
            </a:pPr>
            <a:endParaRPr lang="zh-CN" altLang="en-US" dirty="0">
              <a:latin typeface="Times New Roman" panose="02020603050405020304" pitchFamily="18" charset="0"/>
              <a:cs typeface="Times New Roman" panose="02020603050405020304" pitchFamily="18" charset="0"/>
            </a:endParaRPr>
          </a:p>
        </p:txBody>
      </p:sp>
      <p:pic>
        <p:nvPicPr>
          <p:cNvPr id="8" name="图片 7" descr="图片包含 公司名称&#10;&#10;描述已自动生成">
            <a:extLst>
              <a:ext uri="{FF2B5EF4-FFF2-40B4-BE49-F238E27FC236}">
                <a16:creationId xmlns:a16="http://schemas.microsoft.com/office/drawing/2014/main" id="{03F54086-D288-6102-E77A-25ED28D96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6082" y="4392067"/>
            <a:ext cx="1800225" cy="590550"/>
          </a:xfrm>
          <a:prstGeom prst="rect">
            <a:avLst/>
          </a:prstGeom>
        </p:spPr>
      </p:pic>
      <p:pic>
        <p:nvPicPr>
          <p:cNvPr id="11" name="图片 10" descr="图表, 散点图&#10;&#10;描述已自动生成">
            <a:extLst>
              <a:ext uri="{FF2B5EF4-FFF2-40B4-BE49-F238E27FC236}">
                <a16:creationId xmlns:a16="http://schemas.microsoft.com/office/drawing/2014/main" id="{44DC779B-1C7B-E708-2D76-559D05CC3B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6082" y="5365776"/>
            <a:ext cx="1466058" cy="1066922"/>
          </a:xfrm>
          <a:prstGeom prst="rect">
            <a:avLst/>
          </a:prstGeom>
        </p:spPr>
      </p:pic>
      <p:pic>
        <p:nvPicPr>
          <p:cNvPr id="15" name="图片 14" descr="图表, 条形图&#10;&#10;描述已自动生成">
            <a:extLst>
              <a:ext uri="{FF2B5EF4-FFF2-40B4-BE49-F238E27FC236}">
                <a16:creationId xmlns:a16="http://schemas.microsoft.com/office/drawing/2014/main" id="{BEB6F42C-31FD-ECC7-3E1F-729FA05154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9175" y="5365513"/>
            <a:ext cx="1768565" cy="1164231"/>
          </a:xfrm>
          <a:prstGeom prst="rect">
            <a:avLst/>
          </a:prstGeom>
        </p:spPr>
      </p:pic>
    </p:spTree>
    <p:extLst>
      <p:ext uri="{BB962C8B-B14F-4D97-AF65-F5344CB8AC3E}">
        <p14:creationId xmlns:p14="http://schemas.microsoft.com/office/powerpoint/2010/main" val="355381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Bi-variate Analysis</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6D57926-5857-DBDB-B832-43CE2C7E8B6C}"/>
              </a:ext>
            </a:extLst>
          </p:cNvPr>
          <p:cNvSpPr txBox="1"/>
          <p:nvPr/>
        </p:nvSpPr>
        <p:spPr>
          <a:xfrm>
            <a:off x="832304" y="2360140"/>
            <a:ext cx="5407858" cy="4431983"/>
          </a:xfrm>
          <a:prstGeom prst="rect">
            <a:avLst/>
          </a:prstGeom>
          <a:noFill/>
        </p:spPr>
        <p:txBody>
          <a:bodyPr wrap="square" rtlCol="0">
            <a:spAutoFit/>
          </a:bodyPr>
          <a:lstStyle/>
          <a:p>
            <a:r>
              <a:rPr lang="en-US" altLang="zh-CN" sz="2400" dirty="0" err="1">
                <a:solidFill>
                  <a:srgbClr val="990000"/>
                </a:solidFill>
                <a:latin typeface="Times New Roman" panose="02020603050405020304" pitchFamily="18" charset="0"/>
                <a:cs typeface="Times New Roman" panose="02020603050405020304" pitchFamily="18" charset="0"/>
              </a:rPr>
              <a:t>Phik’s</a:t>
            </a:r>
            <a:r>
              <a:rPr lang="en-US" altLang="zh-CN" sz="2400" dirty="0">
                <a:solidFill>
                  <a:srgbClr val="990000"/>
                </a:solidFill>
                <a:latin typeface="Times New Roman" panose="02020603050405020304" pitchFamily="18" charset="0"/>
                <a:cs typeface="Times New Roman" panose="02020603050405020304" pitchFamily="18" charset="0"/>
              </a:rPr>
              <a:t> Correlation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 the correlation matrix ,we see that the features are not highly correlated with the target. The highest was 0.59 from Torque ,followed by rotation speed ,0.45 and tool wear,0.28.</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However, between features, we realize that the rotation speed and torque are highly correlated: 0.94.</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is not surprising because we found out the inverse relationship between torque and rotation speed previously.</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Hence, to reduce computing workload, we can remove one of them.</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Since rotating speed has many missing values, we will remove rotation speed.</a:t>
            </a:r>
            <a:endParaRPr lang="zh-CN" altLang="en-US" dirty="0">
              <a:latin typeface="Times New Roman" panose="02020603050405020304" pitchFamily="18" charset="0"/>
              <a:cs typeface="Times New Roman" panose="02020603050405020304" pitchFamily="18" charset="0"/>
            </a:endParaRPr>
          </a:p>
        </p:txBody>
      </p:sp>
      <p:pic>
        <p:nvPicPr>
          <p:cNvPr id="7" name="图片 6" descr="图表&#10;&#10;中度可信度描述已自动生成">
            <a:extLst>
              <a:ext uri="{FF2B5EF4-FFF2-40B4-BE49-F238E27FC236}">
                <a16:creationId xmlns:a16="http://schemas.microsoft.com/office/drawing/2014/main" id="{7C6F10AB-F617-0FB0-DBFA-EC7ECCCB4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064" y="2200053"/>
            <a:ext cx="5663492" cy="4584127"/>
          </a:xfrm>
          <a:prstGeom prst="rect">
            <a:avLst/>
          </a:prstGeom>
        </p:spPr>
      </p:pic>
    </p:spTree>
    <p:extLst>
      <p:ext uri="{BB962C8B-B14F-4D97-AF65-F5344CB8AC3E}">
        <p14:creationId xmlns:p14="http://schemas.microsoft.com/office/powerpoint/2010/main" val="229662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65051" y="4742120"/>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227" y="5070843"/>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923182" y="5070843"/>
            <a:ext cx="730545" cy="1035826"/>
          </a:xfrm>
          <a:prstGeom prst="rect">
            <a:avLst/>
          </a:prstGeom>
        </p:spPr>
      </p:pic>
      <p:sp>
        <p:nvSpPr>
          <p:cNvPr id="2" name="文本框 1">
            <a:extLst>
              <a:ext uri="{FF2B5EF4-FFF2-40B4-BE49-F238E27FC236}">
                <a16:creationId xmlns:a16="http://schemas.microsoft.com/office/drawing/2014/main" id="{9F755CF4-22A2-44FF-CD19-62127D541C75}"/>
              </a:ext>
            </a:extLst>
          </p:cNvPr>
          <p:cNvSpPr txBox="1"/>
          <p:nvPr/>
        </p:nvSpPr>
        <p:spPr>
          <a:xfrm>
            <a:off x="967564" y="3429000"/>
            <a:ext cx="6315739" cy="646331"/>
          </a:xfrm>
          <a:prstGeom prst="rect">
            <a:avLst/>
          </a:prstGeom>
          <a:noFill/>
        </p:spPr>
        <p:txBody>
          <a:bodyPr wrap="square" rtlCol="0">
            <a:spAutoFit/>
          </a:bodyPr>
          <a:lstStyle/>
          <a:p>
            <a:r>
              <a:rPr lang="en-US" altLang="zh-CN" sz="3600" dirty="0">
                <a:solidFill>
                  <a:srgbClr val="990000"/>
                </a:solidFill>
                <a:latin typeface="Times New Roman" panose="02020603050405020304" pitchFamily="18" charset="0"/>
                <a:cs typeface="Times New Roman" panose="02020603050405020304" pitchFamily="18" charset="0"/>
              </a:rPr>
              <a:t>Methodology</a:t>
            </a:r>
            <a:endParaRPr lang="zh-CN" altLang="en-US" sz="3600" dirty="0">
              <a:solidFill>
                <a:srgbClr val="990000"/>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3C5BBB08-ACD5-341F-DCF8-0C3C66C56145}"/>
              </a:ext>
            </a:extLst>
          </p:cNvPr>
          <p:cNvSpPr txBox="1"/>
          <p:nvPr/>
        </p:nvSpPr>
        <p:spPr>
          <a:xfrm>
            <a:off x="967564" y="4075331"/>
            <a:ext cx="6315739" cy="369332"/>
          </a:xfrm>
          <a:prstGeom prst="rect">
            <a:avLst/>
          </a:prstGeom>
          <a:noFill/>
        </p:spPr>
        <p:txBody>
          <a:bodyPr wrap="square" rtlCol="0">
            <a:spAutoFit/>
          </a:bodyPr>
          <a:lstStyle/>
          <a:p>
            <a:r>
              <a:rPr lang="en-US" altLang="zh-CN" dirty="0">
                <a:solidFill>
                  <a:srgbClr val="990000"/>
                </a:solidFill>
                <a:latin typeface="Times New Roman" panose="02020603050405020304" pitchFamily="18" charset="0"/>
                <a:cs typeface="Times New Roman" panose="02020603050405020304" pitchFamily="18" charset="0"/>
              </a:rPr>
              <a:t>Workflow in building a suitable model</a:t>
            </a:r>
            <a:endParaRPr lang="zh-CN" altLang="en-US" dirty="0">
              <a:solidFill>
                <a:srgbClr val="99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10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Workflow</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4E8B8E44-880F-F882-A1CB-F7CF9B92B1B7}"/>
              </a:ext>
            </a:extLst>
          </p:cNvPr>
          <p:cNvPicPr>
            <a:picLocks noChangeAspect="1"/>
          </p:cNvPicPr>
          <p:nvPr/>
        </p:nvPicPr>
        <p:blipFill>
          <a:blip r:embed="rId4"/>
          <a:stretch>
            <a:fillRect/>
          </a:stretch>
        </p:blipFill>
        <p:spPr>
          <a:xfrm>
            <a:off x="4291483" y="1910580"/>
            <a:ext cx="3431490" cy="4947419"/>
          </a:xfrm>
          <a:prstGeom prst="rect">
            <a:avLst/>
          </a:prstGeom>
        </p:spPr>
      </p:pic>
    </p:spTree>
    <p:extLst>
      <p:ext uri="{BB962C8B-B14F-4D97-AF65-F5344CB8AC3E}">
        <p14:creationId xmlns:p14="http://schemas.microsoft.com/office/powerpoint/2010/main" val="3271276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1601</Words>
  <Application>Microsoft Office PowerPoint</Application>
  <PresentationFormat>宽屏</PresentationFormat>
  <Paragraphs>234</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等线 Light</vt:lpstr>
      <vt:lpstr>Arial</vt:lpstr>
      <vt:lpstr>Cambria Math</vt:lpstr>
      <vt:lpstr>Times New Roman</vt:lpstr>
      <vt:lpstr>Wingdings</vt:lpstr>
      <vt:lpstr>Office 主题​​</vt:lpstr>
      <vt:lpstr>PowerPoint 演示文稿</vt:lpstr>
      <vt:lpstr>PowerPoint 演示文稿</vt:lpstr>
      <vt:lpstr>Problem Background</vt:lpstr>
      <vt:lpstr>Dataset Information</vt:lpstr>
      <vt:lpstr>Uni-variate Analysis</vt:lpstr>
      <vt:lpstr>Bi-variate Analysis</vt:lpstr>
      <vt:lpstr>Bi-variate Analysis</vt:lpstr>
      <vt:lpstr>PowerPoint 演示文稿</vt:lpstr>
      <vt:lpstr>Workflow</vt:lpstr>
      <vt:lpstr>Data Preprocessing</vt:lpstr>
      <vt:lpstr>Data Preprocessing</vt:lpstr>
      <vt:lpstr>Evaluation Methodology</vt:lpstr>
      <vt:lpstr>Optimization</vt:lpstr>
      <vt:lpstr>Results and Discussion</vt:lpstr>
      <vt:lpstr>Final Evaluation</vt:lpstr>
      <vt:lpstr>Conclusion and Limitation</vt:lpstr>
      <vt:lpstr>Acknowledgement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ZHUOFAN CHEN</dc:creator>
  <cp:lastModifiedBy>ZHUOFAN CHEN</cp:lastModifiedBy>
  <cp:revision>1</cp:revision>
  <dcterms:created xsi:type="dcterms:W3CDTF">2022-06-06T15:44:26Z</dcterms:created>
  <dcterms:modified xsi:type="dcterms:W3CDTF">2022-06-07T09:35:08Z</dcterms:modified>
</cp:coreProperties>
</file>