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7" r:id="rId4"/>
    <p:sldId id="259" r:id="rId5"/>
    <p:sldId id="278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73" r:id="rId15"/>
    <p:sldId id="272" r:id="rId16"/>
    <p:sldId id="271" r:id="rId17"/>
    <p:sldId id="269" r:id="rId18"/>
    <p:sldId id="280" r:id="rId19"/>
    <p:sldId id="279" r:id="rId20"/>
    <p:sldId id="270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32EF7-DB36-42F7-88F5-19DAD4BD7336}" type="datetimeFigureOut">
              <a:rPr lang="en-US" smtClean="0"/>
              <a:pPr/>
              <a:t>4/27/2011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F1E46-0E17-4C70-B6F6-118D3F84CC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13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F1E46-0E17-4C70-B6F6-118D3F84CCD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16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F1E46-0E17-4C70-B6F6-118D3F84CCD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76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F1E46-0E17-4C70-B6F6-118D3F84CCD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12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F1E46-0E17-4C70-B6F6-118D3F84CCD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50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F1E46-0E17-4C70-B6F6-118D3F84CCD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65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F1E46-0E17-4C70-B6F6-118D3F84CCD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22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F1E46-0E17-4C70-B6F6-118D3F84CCD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1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F1E46-0E17-4C70-B6F6-118D3F84CCD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12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F1E46-0E17-4C70-B6F6-118D3F84CCD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23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F1E46-0E17-4C70-B6F6-118D3F84CCD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348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F1E46-0E17-4C70-B6F6-118D3F84CCD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72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F1E46-0E17-4C70-B6F6-118D3F84CCD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901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F1E46-0E17-4C70-B6F6-118D3F84CCD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35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F1E46-0E17-4C70-B6F6-118D3F84CCD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93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F1E46-0E17-4C70-B6F6-118D3F84CCD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13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F1E46-0E17-4C70-B6F6-118D3F84CCD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58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F1E46-0E17-4C70-B6F6-118D3F84CCD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22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F1E46-0E17-4C70-B6F6-118D3F84CCD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75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F1E46-0E17-4C70-B6F6-118D3F84CCD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38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F1E46-0E17-4C70-B6F6-118D3F84CCD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82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Motion Planning using Potential Fields for Robotic Image-Guided Intervention Systems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Mark Renfrew</a:t>
            </a:r>
          </a:p>
          <a:p>
            <a:r>
              <a:rPr lang="en-US" altLang="zh-CN" dirty="0" err="1" smtClean="0"/>
              <a:t>Zhuofu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Bai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Holding all other parameters constant, is there a value of k</a:t>
            </a:r>
            <a:r>
              <a:rPr lang="el-GR" dirty="0" smtClean="0"/>
              <a:t>θ</a:t>
            </a:r>
            <a:r>
              <a:rPr lang="en-US" dirty="0" smtClean="0"/>
              <a:t> which makes the unicycle behave like a needle?</a:t>
            </a:r>
          </a:p>
          <a:p>
            <a:r>
              <a:rPr lang="en-US" altLang="zh-CN" dirty="0" smtClean="0"/>
              <a:t>Will it also be able to navigate past obstacles?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</a:t>
            </a:r>
            <a:r>
              <a:rPr lang="el-GR" dirty="0" smtClean="0"/>
              <a:t>θ</a:t>
            </a:r>
            <a:r>
              <a:rPr lang="en-US" dirty="0" smtClean="0"/>
              <a:t> =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333" y="1429000"/>
            <a:ext cx="5333334" cy="400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l-GR" dirty="0" smtClean="0"/>
              <a:t>θ</a:t>
            </a:r>
            <a:r>
              <a:rPr lang="en-US" dirty="0" smtClean="0"/>
              <a:t> = 0.1</a:t>
            </a:r>
            <a:endParaRPr lang="zh-CN" alt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333" y="1863181"/>
            <a:ext cx="5333334" cy="40000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</a:t>
            </a:r>
            <a:r>
              <a:rPr lang="el-GR" dirty="0" smtClean="0"/>
              <a:t>θ</a:t>
            </a:r>
            <a:r>
              <a:rPr lang="en-US" dirty="0" smtClean="0"/>
              <a:t> = 0.01</a:t>
            </a:r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333" y="1863181"/>
            <a:ext cx="5333334" cy="40000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targets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333" y="1863181"/>
            <a:ext cx="5333334" cy="4000000"/>
          </a:xfrm>
        </p:spPr>
      </p:pic>
    </p:spTree>
    <p:extLst>
      <p:ext uri="{BB962C8B-B14F-4D97-AF65-F5344CB8AC3E}">
        <p14:creationId xmlns:p14="http://schemas.microsoft.com/office/powerpoint/2010/main" val="2990956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targets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333" y="1863181"/>
            <a:ext cx="5333334" cy="4000000"/>
          </a:xfrm>
        </p:spPr>
      </p:pic>
    </p:spTree>
    <p:extLst>
      <p:ext uri="{BB962C8B-B14F-4D97-AF65-F5344CB8AC3E}">
        <p14:creationId xmlns:p14="http://schemas.microsoft.com/office/powerpoint/2010/main" val="1426241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model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60" y="1196752"/>
            <a:ext cx="7155639" cy="5366729"/>
          </a:xfrm>
        </p:spPr>
      </p:pic>
    </p:spTree>
    <p:extLst>
      <p:ext uri="{BB962C8B-B14F-4D97-AF65-F5344CB8AC3E}">
        <p14:creationId xmlns:p14="http://schemas.microsoft.com/office/powerpoint/2010/main" val="2120961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3D model</a:t>
            </a:r>
            <a:endParaRPr lang="zh-CN" alt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333" y="1963194"/>
            <a:ext cx="5333334" cy="400000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proper parameter selection, the unicycle model can simulate a needle </a:t>
            </a:r>
          </a:p>
          <a:p>
            <a:r>
              <a:rPr lang="en-US" dirty="0" smtClean="0"/>
              <a:t>If greater accuracy/realism is required, a more complicated model of the needle will be required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535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Constraints representing the needle body as well as the tip</a:t>
            </a:r>
          </a:p>
          <a:p>
            <a:r>
              <a:rPr lang="en-US" dirty="0" smtClean="0"/>
              <a:t>Control </a:t>
            </a:r>
            <a:r>
              <a:rPr lang="en-US" smtClean="0"/>
              <a:t>model linking the needle base to the tip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2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Inserting needle into tissue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towards a target e.g., a tumor</a:t>
            </a:r>
          </a:p>
          <a:p>
            <a:r>
              <a:rPr lang="en-US" altLang="zh-CN" dirty="0" smtClean="0"/>
              <a:t>How to steer the needle?</a:t>
            </a:r>
          </a:p>
          <a:p>
            <a:r>
              <a:rPr lang="en-US" altLang="zh-CN" dirty="0" smtClean="0"/>
              <a:t>Target, obstacles may move</a:t>
            </a:r>
          </a:p>
          <a:p>
            <a:r>
              <a:rPr lang="en-US" altLang="zh-CN" dirty="0" smtClean="0"/>
              <a:t>Global planning is not possible</a:t>
            </a:r>
          </a:p>
          <a:p>
            <a:r>
              <a:rPr lang="en-US" altLang="zh-CN" dirty="0" smtClean="0"/>
              <a:t>Must use a local incremental planner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838421"/>
            <a:ext cx="8064896" cy="19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64288" y="3933056"/>
            <a:ext cx="432048" cy="418925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Needle Insertion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00192" y="522920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Target</a:t>
            </a:r>
            <a:endParaRPr lang="zh-CN" altLang="en-US" sz="2400" dirty="0"/>
          </a:p>
        </p:txBody>
      </p:sp>
      <p:cxnSp>
        <p:nvCxnSpPr>
          <p:cNvPr id="10" name="直接箭头连接符 9"/>
          <p:cNvCxnSpPr>
            <a:stCxn id="8" idx="0"/>
          </p:cNvCxnSpPr>
          <p:nvPr/>
        </p:nvCxnSpPr>
        <p:spPr>
          <a:xfrm rot="5400000" flipH="1" flipV="1">
            <a:off x="6678234" y="4671138"/>
            <a:ext cx="792088" cy="324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弧形 17"/>
          <p:cNvSpPr/>
          <p:nvPr/>
        </p:nvSpPr>
        <p:spPr>
          <a:xfrm>
            <a:off x="5148064" y="3789040"/>
            <a:ext cx="576064" cy="216024"/>
          </a:xfrm>
          <a:prstGeom prst="arc">
            <a:avLst>
              <a:gd name="adj1" fmla="val 15087285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Potential Field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Incremental local motion planner</a:t>
            </a:r>
          </a:p>
          <a:p>
            <a:r>
              <a:rPr lang="en-US" altLang="zh-CN" dirty="0" smtClean="0"/>
              <a:t>Can be adapted for use with an uncertain environment</a:t>
            </a:r>
          </a:p>
          <a:p>
            <a:r>
              <a:rPr lang="en-US" altLang="zh-CN" dirty="0" err="1" smtClean="0"/>
              <a:t>Holonomic</a:t>
            </a:r>
            <a:r>
              <a:rPr lang="en-US" altLang="zh-CN" dirty="0" smtClean="0"/>
              <a:t> system – no constraints on motion</a:t>
            </a:r>
          </a:p>
          <a:p>
            <a:r>
              <a:rPr lang="en-US" altLang="zh-CN" dirty="0" smtClean="0"/>
              <a:t>Needs to be augmented to simulate needle motion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Field Model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16832"/>
            <a:ext cx="8197191" cy="3960440"/>
          </a:xfrm>
        </p:spPr>
      </p:pic>
    </p:spTree>
    <p:extLst>
      <p:ext uri="{BB962C8B-B14F-4D97-AF65-F5344CB8AC3E}">
        <p14:creationId xmlns:p14="http://schemas.microsoft.com/office/powerpoint/2010/main" val="1446288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Non-</a:t>
            </a:r>
            <a:r>
              <a:rPr lang="en-US" altLang="zh-CN" dirty="0" err="1" smtClean="0"/>
              <a:t>holonomic</a:t>
            </a:r>
            <a:r>
              <a:rPr lang="en-US" altLang="zh-CN" dirty="0" smtClean="0"/>
              <a:t> constraints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Unicycle model</a:t>
            </a:r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605406"/>
            <a:ext cx="5845522" cy="39199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Non-</a:t>
            </a:r>
            <a:r>
              <a:rPr lang="en-US" altLang="zh-CN" dirty="0" err="1" smtClean="0"/>
              <a:t>holonomic</a:t>
            </a:r>
            <a:r>
              <a:rPr lang="en-US" altLang="zh-CN" dirty="0" smtClean="0"/>
              <a:t> constraints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expressed as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Kinematic model: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Needletip</a:t>
            </a:r>
            <a:r>
              <a:rPr lang="en-US" dirty="0" smtClean="0"/>
              <a:t> velocities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184" y="1292053"/>
            <a:ext cx="4763816" cy="1446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147" y="3212976"/>
            <a:ext cx="4176365" cy="1636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959" y="5301208"/>
            <a:ext cx="4736041" cy="103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Non-</a:t>
            </a:r>
            <a:r>
              <a:rPr lang="en-US" altLang="zh-CN" dirty="0" err="1" smtClean="0"/>
              <a:t>holonomic</a:t>
            </a:r>
            <a:r>
              <a:rPr lang="en-US" altLang="zh-CN" dirty="0" smtClean="0"/>
              <a:t> constraints (3D case)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1"/>
            <a:ext cx="7632848" cy="463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3D unicycle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03" y="1484313"/>
            <a:ext cx="6931819" cy="4525962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235</Words>
  <Application>Microsoft Office PowerPoint</Application>
  <PresentationFormat>On-screen Show (4:3)</PresentationFormat>
  <Paragraphs>67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主题</vt:lpstr>
      <vt:lpstr>Motion Planning using Potential Fields for Robotic Image-Guided Intervention Systems</vt:lpstr>
      <vt:lpstr>The Problem</vt:lpstr>
      <vt:lpstr>Needle Insertion</vt:lpstr>
      <vt:lpstr>Potential Field Model</vt:lpstr>
      <vt:lpstr>Potential Field Model</vt:lpstr>
      <vt:lpstr>Non-holonomic constraints</vt:lpstr>
      <vt:lpstr>Non-holonomic constraints</vt:lpstr>
      <vt:lpstr>Non-holonomic constraints (3D case)</vt:lpstr>
      <vt:lpstr>3D unicycle</vt:lpstr>
      <vt:lpstr>Simulation</vt:lpstr>
      <vt:lpstr>kθ = 1</vt:lpstr>
      <vt:lpstr>kθ = 0.1</vt:lpstr>
      <vt:lpstr>kθ = 0.01</vt:lpstr>
      <vt:lpstr>Multiple targets</vt:lpstr>
      <vt:lpstr>Multiple targets</vt:lpstr>
      <vt:lpstr>3D model</vt:lpstr>
      <vt:lpstr>3D model</vt:lpstr>
      <vt:lpstr>Conclusions</vt:lpstr>
      <vt:lpstr>Future work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Probablistic Localization of Target and Needle in Robotic Image-Guided Intervention Systems</dc:title>
  <dc:creator>Zhuofu</dc:creator>
  <cp:lastModifiedBy>Mark</cp:lastModifiedBy>
  <cp:revision>32</cp:revision>
  <dcterms:created xsi:type="dcterms:W3CDTF">2011-03-29T18:13:10Z</dcterms:created>
  <dcterms:modified xsi:type="dcterms:W3CDTF">2011-04-27T15:00:45Z</dcterms:modified>
</cp:coreProperties>
</file>