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71" r:id="rId17"/>
    <p:sldId id="269" r:id="rId18"/>
    <p:sldId id="274" r:id="rId19"/>
    <p:sldId id="275" r:id="rId20"/>
    <p:sldId id="27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2EF7-DB36-42F7-88F5-19DAD4BD7336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F1E46-0E17-4C70-B6F6-118D3F84C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821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31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4412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15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365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8022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811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212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8523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23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929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051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12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287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623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668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07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F1E46-0E17-4C70-B6F6-118D3F84CC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690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Probablistic</a:t>
            </a:r>
            <a:r>
              <a:rPr lang="en-US" altLang="zh-CN" dirty="0" smtClean="0"/>
              <a:t> Localization of Target and Needle in Robotic Image-Guided Intervention Systems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Mark Renfrew</a:t>
            </a:r>
          </a:p>
          <a:p>
            <a:r>
              <a:rPr lang="en-US" altLang="zh-CN" dirty="0" err="1" smtClean="0"/>
              <a:t>Zhuofu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Measurement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Assume spherical target</a:t>
            </a:r>
          </a:p>
          <a:p>
            <a:r>
              <a:rPr lang="en-US" altLang="zh-CN" dirty="0" smtClean="0"/>
              <a:t>Detection probability is a saturating linear function of the target’s cross-sectional area on image</a:t>
            </a:r>
          </a:p>
          <a:p>
            <a:r>
              <a:rPr lang="en-US" altLang="zh-CN" dirty="0" smtClean="0"/>
              <a:t>Measurement vector  Mt = [</a:t>
            </a:r>
            <a:r>
              <a:rPr lang="en-US" altLang="zh-CN" dirty="0" err="1" smtClean="0"/>
              <a:t>INT,x,y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particle filters</a:t>
            </a:r>
          </a:p>
          <a:p>
            <a:r>
              <a:rPr lang="en-US" altLang="zh-CN" dirty="0" smtClean="0"/>
              <a:t>One tracks target; each particle represents (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) position of target</a:t>
            </a:r>
          </a:p>
          <a:p>
            <a:r>
              <a:rPr lang="en-US" altLang="zh-CN" dirty="0" smtClean="0"/>
              <a:t>One tracks needle, each particle represents a needle shape</a:t>
            </a:r>
          </a:p>
          <a:p>
            <a:r>
              <a:rPr lang="en-US" altLang="zh-CN" dirty="0" smtClean="0"/>
              <a:t>6N dimensions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Needle with 5 control points, 5cm length inserted ~2cm over 20 </a:t>
            </a:r>
            <a:r>
              <a:rPr lang="en-US" altLang="zh-CN" dirty="0" err="1" smtClean="0"/>
              <a:t>timesteps</a:t>
            </a:r>
            <a:endParaRPr lang="en-US" altLang="zh-CN" dirty="0" smtClean="0"/>
          </a:p>
          <a:p>
            <a:r>
              <a:rPr lang="en-US" altLang="zh-CN" dirty="0" smtClean="0"/>
              <a:t>Needle tracking:</a:t>
            </a:r>
          </a:p>
          <a:p>
            <a:pPr lvl="1"/>
            <a:r>
              <a:rPr lang="en-US" altLang="zh-CN" dirty="0" smtClean="0"/>
              <a:t>Configuration error 0.2651 +/- 0.0274 </a:t>
            </a:r>
          </a:p>
          <a:p>
            <a:pPr lvl="1"/>
            <a:r>
              <a:rPr lang="en-US" altLang="zh-CN" dirty="0" err="1" smtClean="0"/>
              <a:t>Needletip</a:t>
            </a:r>
            <a:r>
              <a:rPr lang="en-US" altLang="zh-CN" dirty="0" smtClean="0"/>
              <a:t> error 0.2614 +/- 0.0349</a:t>
            </a:r>
          </a:p>
          <a:p>
            <a:r>
              <a:rPr lang="en-US" altLang="zh-CN" dirty="0" smtClean="0"/>
              <a:t>Target tracking:</a:t>
            </a:r>
          </a:p>
          <a:p>
            <a:pPr lvl="1"/>
            <a:r>
              <a:rPr lang="en-US" altLang="zh-CN" dirty="0" smtClean="0"/>
              <a:t>Target error 0.0355 +/- 0.0155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Needle tracking – 1 </a:t>
            </a:r>
            <a:r>
              <a:rPr lang="en-US" altLang="zh-CN" dirty="0" err="1" smtClean="0"/>
              <a:t>timestep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333" y="1863181"/>
            <a:ext cx="5333334" cy="4000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Needle tracking – </a:t>
            </a:r>
            <a:r>
              <a:rPr lang="en-US" altLang="zh-CN" dirty="0" smtClean="0"/>
              <a:t>7 </a:t>
            </a:r>
            <a:r>
              <a:rPr lang="en-US" altLang="zh-CN" dirty="0" err="1" smtClean="0"/>
              <a:t>timesteps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333" y="1863181"/>
            <a:ext cx="5333334" cy="4000000"/>
          </a:xfrm>
        </p:spPr>
      </p:pic>
    </p:spTree>
    <p:extLst>
      <p:ext uri="{BB962C8B-B14F-4D97-AF65-F5344CB8AC3E}">
        <p14:creationId xmlns:p14="http://schemas.microsoft.com/office/powerpoint/2010/main" xmlns="" val="299095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Needle tracking – </a:t>
            </a:r>
            <a:r>
              <a:rPr lang="en-US" altLang="zh-CN" dirty="0" smtClean="0"/>
              <a:t>14 </a:t>
            </a:r>
            <a:r>
              <a:rPr lang="en-US" altLang="zh-CN" dirty="0" err="1" smtClean="0"/>
              <a:t>timesteps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333" y="1863181"/>
            <a:ext cx="5333334" cy="4000000"/>
          </a:xfrm>
        </p:spPr>
      </p:pic>
    </p:spTree>
    <p:extLst>
      <p:ext uri="{BB962C8B-B14F-4D97-AF65-F5344CB8AC3E}">
        <p14:creationId xmlns:p14="http://schemas.microsoft.com/office/powerpoint/2010/main" xmlns="" val="142624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Needle tracking – </a:t>
            </a:r>
            <a:r>
              <a:rPr lang="en-US" altLang="zh-CN" dirty="0" smtClean="0"/>
              <a:t>20 </a:t>
            </a:r>
            <a:r>
              <a:rPr lang="en-US" altLang="zh-CN" dirty="0" err="1" smtClean="0"/>
              <a:t>timesteps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333" y="1863181"/>
            <a:ext cx="5333334" cy="4000000"/>
          </a:xfrm>
        </p:spPr>
      </p:pic>
    </p:spTree>
    <p:extLst>
      <p:ext uri="{BB962C8B-B14F-4D97-AF65-F5344CB8AC3E}">
        <p14:creationId xmlns:p14="http://schemas.microsoft.com/office/powerpoint/2010/main" xmlns="" val="212096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tracking</a:t>
            </a:r>
            <a:endParaRPr lang="zh-CN" altLang="en-US" dirty="0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3" y="1988840"/>
            <a:ext cx="4359627" cy="3528392"/>
          </a:xfrm>
        </p:spPr>
      </p:pic>
      <p:pic>
        <p:nvPicPr>
          <p:cNvPr id="5" name="图片 4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1" y="1844824"/>
            <a:ext cx="4550623" cy="36601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1628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 Step  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1628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 Step  2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4412838" cy="3672408"/>
          </a:xfrm>
          <a:prstGeom prst="rect">
            <a:avLst/>
          </a:prstGeom>
        </p:spPr>
      </p:pic>
      <p:pic>
        <p:nvPicPr>
          <p:cNvPr id="9" name="图片 8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2532" y="1988840"/>
            <a:ext cx="4811468" cy="3672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5616" y="1628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 Step  5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1628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 Step  7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19" y="1412776"/>
            <a:ext cx="8280921" cy="4680520"/>
          </a:xfrm>
        </p:spPr>
      </p:pic>
      <p:sp>
        <p:nvSpPr>
          <p:cNvPr id="5" name="TextBox 4"/>
          <p:cNvSpPr txBox="1"/>
          <p:nvPr/>
        </p:nvSpPr>
        <p:spPr>
          <a:xfrm>
            <a:off x="755576" y="602128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 </a:t>
            </a:r>
            <a:r>
              <a:rPr lang="en-US" altLang="zh-CN" dirty="0" smtClean="0"/>
              <a:t>error (kernel)=0.032628, average error(maximum weight)=0.038961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Inserting needle into tissue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towards a target e.g., a tumor</a:t>
            </a:r>
          </a:p>
          <a:p>
            <a:r>
              <a:rPr lang="en-US" altLang="zh-CN" dirty="0" smtClean="0"/>
              <a:t>Needle may deform</a:t>
            </a:r>
          </a:p>
          <a:p>
            <a:r>
              <a:rPr lang="en-US" altLang="zh-CN" dirty="0" smtClean="0"/>
              <a:t>Target may move unpredictably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838421"/>
            <a:ext cx="8064896" cy="19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3933056"/>
            <a:ext cx="432048" cy="41892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Diagram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522920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Target</a:t>
            </a:r>
            <a:endParaRPr lang="zh-CN" altLang="en-US" sz="2400" dirty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6678234" y="4671138"/>
            <a:ext cx="792088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弧形 17"/>
          <p:cNvSpPr/>
          <p:nvPr/>
        </p:nvSpPr>
        <p:spPr>
          <a:xfrm>
            <a:off x="5148064" y="3789040"/>
            <a:ext cx="576064" cy="216024"/>
          </a:xfrm>
          <a:prstGeom prst="arc">
            <a:avLst>
              <a:gd name="adj1" fmla="val 1508728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Needle Motion Model</a:t>
            </a:r>
          </a:p>
          <a:p>
            <a:r>
              <a:rPr lang="en-US" altLang="zh-CN" dirty="0" smtClean="0"/>
              <a:t>Target Motion Model</a:t>
            </a:r>
          </a:p>
          <a:p>
            <a:r>
              <a:rPr lang="en-US" altLang="zh-CN" dirty="0" smtClean="0"/>
              <a:t>Needle Measurement Model</a:t>
            </a:r>
          </a:p>
          <a:p>
            <a:r>
              <a:rPr lang="en-US" altLang="zh-CN" dirty="0" smtClean="0"/>
              <a:t>Target Measurement Model</a:t>
            </a:r>
          </a:p>
          <a:p>
            <a:r>
              <a:rPr lang="en-US" altLang="zh-CN" dirty="0" smtClean="0"/>
              <a:t>Localization Model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Needle Motion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Needle is modeled as a set of N quadratic </a:t>
            </a:r>
            <a:r>
              <a:rPr lang="en-US" altLang="zh-CN" dirty="0" err="1" smtClean="0"/>
              <a:t>splines</a:t>
            </a:r>
            <a:endParaRPr lang="en-US" altLang="zh-CN" dirty="0" smtClean="0"/>
          </a:p>
          <a:p>
            <a:r>
              <a:rPr lang="en-US" altLang="zh-CN" dirty="0" smtClean="0"/>
              <a:t>N+1 control points</a:t>
            </a:r>
          </a:p>
          <a:p>
            <a:r>
              <a:rPr lang="en-US" altLang="zh-CN" dirty="0" smtClean="0"/>
              <a:t>Image of equation from paper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Needle Motion Model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2139" y="1600200"/>
            <a:ext cx="6699722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Target Motion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Target takes a random walk - Brownian Motion</a:t>
            </a:r>
          </a:p>
          <a:p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is the </a:t>
            </a:r>
            <a:r>
              <a:rPr lang="en-US" altLang="zh-CN" dirty="0" err="1" smtClean="0"/>
              <a:t>timestep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33349"/>
            <a:ext cx="7980521" cy="85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5959" y="3501008"/>
            <a:ext cx="779115" cy="35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1676" y="4293096"/>
            <a:ext cx="254714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We have a medical imaging device (e.g., CT scanner) oriented </a:t>
            </a:r>
            <a:r>
              <a:rPr lang="en-US" altLang="zh-CN" dirty="0" err="1" smtClean="0"/>
              <a:t>orthagonal</a:t>
            </a:r>
            <a:r>
              <a:rPr lang="en-US" altLang="zh-CN" dirty="0" smtClean="0"/>
              <a:t> to the needle base</a:t>
            </a:r>
          </a:p>
          <a:p>
            <a:r>
              <a:rPr lang="en-US" altLang="zh-CN" dirty="0" smtClean="0"/>
              <a:t>It acquires images which represent a slice of the tissue at depth z</a:t>
            </a:r>
          </a:p>
          <a:p>
            <a:r>
              <a:rPr lang="en-US" altLang="zh-CN" dirty="0" smtClean="0"/>
              <a:t>Subject to noise, false positives/negatives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Needle Measurement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Given an imaging depth z, returns measurement vector </a:t>
            </a:r>
            <a:r>
              <a:rPr lang="en-US" altLang="zh-CN" dirty="0" err="1" smtClean="0"/>
              <a:t>Mn</a:t>
            </a:r>
            <a:r>
              <a:rPr lang="en-US" altLang="zh-CN" dirty="0" smtClean="0"/>
              <a:t> = [INT, x, y]</a:t>
            </a:r>
          </a:p>
          <a:p>
            <a:r>
              <a:rPr lang="en-US" altLang="zh-CN" dirty="0" smtClean="0"/>
              <a:t>INT=TRUE if needle intersects image plane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give detected intersection coordinates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may differ from (</a:t>
            </a:r>
            <a:r>
              <a:rPr lang="en-US" altLang="zh-CN" dirty="0" err="1" smtClean="0"/>
              <a:t>x’,y</a:t>
            </a:r>
            <a:r>
              <a:rPr lang="en-US" altLang="zh-CN" dirty="0" smtClean="0"/>
              <a:t>’), the real needle coordinates at depth z</a:t>
            </a:r>
          </a:p>
          <a:p>
            <a:r>
              <a:rPr lang="en-US" altLang="zh-CN" dirty="0" smtClean="0"/>
              <a:t>If true detection, 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are chosen from a normal dist</a:t>
            </a:r>
          </a:p>
          <a:p>
            <a:r>
              <a:rPr lang="en-US" altLang="zh-CN" dirty="0" smtClean="0"/>
              <a:t>If false detection, 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are chosen from a uniform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368</Words>
  <Application>Microsoft Office PowerPoint</Application>
  <PresentationFormat>全屏显示(4:3)</PresentationFormat>
  <Paragraphs>82</Paragraphs>
  <Slides>20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Probablistic Localization of Target and Needle in Robotic Image-Guided Intervention Systems</vt:lpstr>
      <vt:lpstr>The Problem</vt:lpstr>
      <vt:lpstr>Diagram</vt:lpstr>
      <vt:lpstr>Models</vt:lpstr>
      <vt:lpstr>Needle Motion Model</vt:lpstr>
      <vt:lpstr>Needle Motion Model</vt:lpstr>
      <vt:lpstr>Target Motion Model</vt:lpstr>
      <vt:lpstr>Imaging Model</vt:lpstr>
      <vt:lpstr>Needle Measurement Model</vt:lpstr>
      <vt:lpstr>Target Measurement Model</vt:lpstr>
      <vt:lpstr>Localization</vt:lpstr>
      <vt:lpstr>Simulation</vt:lpstr>
      <vt:lpstr>Needle tracking – 1 timestep</vt:lpstr>
      <vt:lpstr>Needle tracking – 7 timesteps</vt:lpstr>
      <vt:lpstr>Needle tracking – 14 timesteps</vt:lpstr>
      <vt:lpstr>Needle tracking – 20 timesteps</vt:lpstr>
      <vt:lpstr>Target tracking</vt:lpstr>
      <vt:lpstr>幻灯片 18</vt:lpstr>
      <vt:lpstr>幻灯片 19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Probablistic Localization of Target and Needle in Robotic Image-Guided Intervention Systems</dc:title>
  <dc:creator>Zhuofu</dc:creator>
  <cp:lastModifiedBy>Zhuofu</cp:lastModifiedBy>
  <cp:revision>20</cp:revision>
  <dcterms:created xsi:type="dcterms:W3CDTF">2011-03-29T18:13:10Z</dcterms:created>
  <dcterms:modified xsi:type="dcterms:W3CDTF">2011-03-30T03:06:46Z</dcterms:modified>
</cp:coreProperties>
</file>