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46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TTP 的原理和工作机制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的原理和工作机制</a:t>
            </a:r>
          </a:p>
        </p:txBody>
      </p:sp>
      <p:sp>
        <p:nvSpPr>
          <p:cNvPr id="64" name="HenCoder Plu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HenCoder Plus</a:t>
            </a:r>
          </a:p>
          <a:p>
            <a:pPr/>
            <a:r>
              <a:t>扔物线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88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  <a:p>
            <a:pPr lvl="1"/>
            <a:r>
              <a:t>Android 中发送网络请求，返回对应内容</a:t>
            </a:r>
          </a:p>
          <a:p>
            <a:pPr/>
            <a:r>
              <a:t>HyperText Transfer Protocol 超文本传输协议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556" name="作用：HTTP 消息的元数据 (meta 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 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  <a:p>
            <a:pPr lvl="1">
              <a:lnSpc>
                <a:spcPct val="70000"/>
              </a:lnSpc>
              <a:defRPr sz="3500"/>
            </a:pPr>
            <a:r>
              <a:t>Location：重定向的目标 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559" name="作用：HTTP 消息的元数据 (meta 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 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  <a:p>
            <a:pPr lvl="1">
              <a:lnSpc>
                <a:spcPct val="70000"/>
              </a:lnSpc>
              <a:defRPr sz="3500"/>
            </a:pPr>
            <a:r>
              <a:t>Location：重定向的目标 URL</a:t>
            </a:r>
          </a:p>
          <a:p>
            <a:pPr lvl="1">
              <a:lnSpc>
                <a:spcPct val="70000"/>
              </a:lnSpc>
              <a:defRPr sz="3500"/>
            </a:pPr>
            <a:r>
              <a:t>User-Agent：用户代理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562" name="作用：HTTP 消息的元数据 (meta 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 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  <a:p>
            <a:pPr lvl="1">
              <a:lnSpc>
                <a:spcPct val="70000"/>
              </a:lnSpc>
              <a:defRPr sz="3500"/>
            </a:pPr>
            <a:r>
              <a:t>Location：重定向的目标 URL</a:t>
            </a:r>
          </a:p>
          <a:p>
            <a:pPr lvl="1">
              <a:lnSpc>
                <a:spcPct val="70000"/>
              </a:lnSpc>
              <a:defRPr sz="3500"/>
            </a:pPr>
            <a:r>
              <a:t>User-Agent：用户代理</a:t>
            </a:r>
          </a:p>
          <a:p>
            <a:pPr lvl="1">
              <a:lnSpc>
                <a:spcPct val="70000"/>
              </a:lnSpc>
              <a:defRPr sz="3500"/>
            </a:pPr>
            <a:r>
              <a:t>Range / Accept-Range：指定 Body 的内容范围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565" name="作用：HTTP 消息的元数据 (meta 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 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  <a:p>
            <a:pPr lvl="1">
              <a:lnSpc>
                <a:spcPct val="70000"/>
              </a:lnSpc>
              <a:defRPr sz="3500"/>
            </a:pPr>
            <a:r>
              <a:t>Location：重定向的目标 URL</a:t>
            </a:r>
          </a:p>
          <a:p>
            <a:pPr lvl="1">
              <a:lnSpc>
                <a:spcPct val="70000"/>
              </a:lnSpc>
              <a:defRPr sz="3500"/>
            </a:pPr>
            <a:r>
              <a:t>User-Agent：用户代理</a:t>
            </a:r>
          </a:p>
          <a:p>
            <a:pPr lvl="1">
              <a:lnSpc>
                <a:spcPct val="70000"/>
              </a:lnSpc>
              <a:defRPr sz="3500"/>
            </a:pPr>
            <a:r>
              <a:t>Range / Accept-Range：指定 Body 的内容范围</a:t>
            </a:r>
          </a:p>
          <a:p>
            <a:pPr lvl="1">
              <a:lnSpc>
                <a:spcPct val="70000"/>
              </a:lnSpc>
              <a:defRPr sz="3500"/>
            </a:pPr>
            <a:r>
              <a:t>Cookie / Set-Cookie：发送 Cookie / 设置 Cookie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568" name="作用：HTTP 消息的元数据 (meta 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 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  <a:p>
            <a:pPr lvl="1">
              <a:lnSpc>
                <a:spcPct val="70000"/>
              </a:lnSpc>
              <a:defRPr sz="3500"/>
            </a:pPr>
            <a:r>
              <a:t>Location：重定向的目标 URL</a:t>
            </a:r>
          </a:p>
          <a:p>
            <a:pPr lvl="1">
              <a:lnSpc>
                <a:spcPct val="70000"/>
              </a:lnSpc>
              <a:defRPr sz="3500"/>
            </a:pPr>
            <a:r>
              <a:t>User-Agent：用户代理</a:t>
            </a:r>
          </a:p>
          <a:p>
            <a:pPr lvl="1">
              <a:lnSpc>
                <a:spcPct val="70000"/>
              </a:lnSpc>
              <a:defRPr sz="3500"/>
            </a:pPr>
            <a:r>
              <a:t>Range / Accept-Range：指定 Body 的内容范围</a:t>
            </a:r>
          </a:p>
          <a:p>
            <a:pPr lvl="1">
              <a:lnSpc>
                <a:spcPct val="70000"/>
              </a:lnSpc>
              <a:defRPr sz="3500"/>
            </a:pPr>
            <a:r>
              <a:t>Cookie / Set-Cookie：发送 Cookie / 设置 Cookie</a:t>
            </a:r>
          </a:p>
          <a:p>
            <a:pPr lvl="1">
              <a:lnSpc>
                <a:spcPct val="70000"/>
              </a:lnSpc>
              <a:defRPr sz="3500"/>
            </a:pPr>
            <a:r>
              <a:t>Authorization：授权信息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部分其他 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部分其他 Header</a:t>
            </a:r>
          </a:p>
        </p:txBody>
      </p:sp>
      <p:sp>
        <p:nvSpPr>
          <p:cNvPr id="571" name="Accept: 客户端能接受的数据类型。如 text/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Accept: 客户端能接受的数据类型。如 text/html</a:t>
            </a:r>
          </a:p>
          <a:p>
            <a:pPr/>
            <a:r>
              <a:t>Accept-Charset: 客户端接受的字符集。如 utf-8</a:t>
            </a:r>
          </a:p>
          <a:p>
            <a:pPr/>
            <a:r>
              <a:t>Accept-Encoding: 客户端接受的压缩编码类型。如 gzip</a:t>
            </a:r>
          </a:p>
          <a:p>
            <a:pPr/>
            <a:r>
              <a:t>Content-Encoding：压缩类型。如 gzip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76" name="Cache 和 Buffer 的区别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/>
            </a:lvl1pPr>
          </a:lstStyle>
          <a:p>
            <a:pPr/>
            <a:r>
              <a:t>Cache 和 Buffer 的区别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79" name="Cache 和 Buffer 的区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Cache 和 Buffer 的区别</a:t>
            </a:r>
          </a:p>
          <a:p>
            <a:pPr>
              <a:defRPr sz="4100"/>
            </a:pPr>
            <a:r>
              <a:t>Cache-Control: no-cache、no-store、max-age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82" name="Cache 和 Buffer 的区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Cache 和 Buffer 的区别</a:t>
            </a:r>
          </a:p>
          <a:p>
            <a:pPr>
              <a:defRPr sz="4100"/>
            </a:pPr>
            <a:r>
              <a:t>Cache-Control: no-cache、no-store、max-age</a:t>
            </a:r>
          </a:p>
          <a:p>
            <a:pPr>
              <a:defRPr sz="4100"/>
            </a:pPr>
            <a:r>
              <a:t>Last-Modified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91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  <a:p>
            <a:pPr lvl="1"/>
            <a:r>
              <a:t>Android 中发送网络请求，返回对应内容</a:t>
            </a:r>
          </a:p>
          <a:p>
            <a:pPr/>
            <a:r>
              <a:t>HyperText Transfer Protocol 超文本传输协议</a:t>
            </a:r>
          </a:p>
          <a:p>
            <a:pPr lvl="1"/>
            <a:r>
              <a:t>超文本：在电脑中显示的、含有可以指向其他文本的链接的文本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85" name="Cache 和 Buffer 的区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Cache 和 Buffer 的区别</a:t>
            </a:r>
          </a:p>
          <a:p>
            <a:pPr>
              <a:defRPr sz="4100"/>
            </a:pPr>
            <a:r>
              <a:t>Cache-Control: no-cache、no-store、max-age</a:t>
            </a:r>
          </a:p>
          <a:p>
            <a:pPr>
              <a:defRPr sz="4100"/>
            </a:pPr>
            <a:r>
              <a:t>Last-Modified</a:t>
            </a:r>
          </a:p>
          <a:p>
            <a:pPr lvl="1">
              <a:defRPr sz="4100"/>
            </a:pPr>
            <a:r>
              <a:t>If-Modified-Since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88" name="Cache 和 Buffer 的区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Cache 和 Buffer 的区别</a:t>
            </a:r>
          </a:p>
          <a:p>
            <a:pPr>
              <a:defRPr sz="4100"/>
            </a:pPr>
            <a:r>
              <a:t>Cache-Control: no-cache、no-store、max-age</a:t>
            </a:r>
          </a:p>
          <a:p>
            <a:pPr>
              <a:defRPr sz="4100"/>
            </a:pPr>
            <a:r>
              <a:t>Last-Modified</a:t>
            </a:r>
          </a:p>
          <a:p>
            <a:pPr lvl="1">
              <a:defRPr sz="4100"/>
            </a:pPr>
            <a:r>
              <a:t>If-Modified-Since</a:t>
            </a:r>
          </a:p>
          <a:p>
            <a:pPr>
              <a:defRPr sz="4100"/>
            </a:pPr>
            <a:r>
              <a:t>Etag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91" name="Cache 和 Buffer 的区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Cache 和 Buffer 的区别</a:t>
            </a:r>
          </a:p>
          <a:p>
            <a:pPr>
              <a:defRPr sz="4100"/>
            </a:pPr>
            <a:r>
              <a:t>Cache-Control: no-cache、no-store、max-age</a:t>
            </a:r>
          </a:p>
          <a:p>
            <a:pPr>
              <a:defRPr sz="4100"/>
            </a:pPr>
            <a:r>
              <a:t>Last-Modified</a:t>
            </a:r>
          </a:p>
          <a:p>
            <a:pPr lvl="1">
              <a:defRPr sz="4100"/>
            </a:pPr>
            <a:r>
              <a:t>If-Modified-Since</a:t>
            </a:r>
          </a:p>
          <a:p>
            <a:pPr>
              <a:defRPr sz="4100"/>
            </a:pPr>
            <a:r>
              <a:t>Etag</a:t>
            </a:r>
          </a:p>
          <a:p>
            <a:pPr lvl="1">
              <a:defRPr sz="4100"/>
            </a:pPr>
            <a:r>
              <a:t>If-None-Match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594" name="Cache 和 Buffer 的区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100"/>
            </a:pPr>
            <a:r>
              <a:t>Cache 和 Buffer 的区别</a:t>
            </a:r>
          </a:p>
          <a:p>
            <a:pPr>
              <a:defRPr sz="4100"/>
            </a:pPr>
            <a:r>
              <a:t>Cache-Control: no-cache、no-store、max-age</a:t>
            </a:r>
          </a:p>
          <a:p>
            <a:pPr>
              <a:defRPr sz="4100"/>
            </a:pPr>
            <a:r>
              <a:t>Last-Modified</a:t>
            </a:r>
          </a:p>
          <a:p>
            <a:pPr lvl="1">
              <a:defRPr sz="4100"/>
            </a:pPr>
            <a:r>
              <a:t>If-Modified-Since</a:t>
            </a:r>
          </a:p>
          <a:p>
            <a:pPr>
              <a:defRPr sz="4100"/>
            </a:pPr>
            <a:r>
              <a:t>Etag</a:t>
            </a:r>
          </a:p>
          <a:p>
            <a:pPr lvl="1">
              <a:defRPr sz="4100"/>
            </a:pPr>
            <a:r>
              <a:t>If-None-Match</a:t>
            </a:r>
          </a:p>
          <a:p>
            <a:pPr>
              <a:defRPr sz="4100"/>
            </a:pPr>
            <a:r>
              <a:t>Cache-Control: private / public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</a:t>
            </a:r>
          </a:p>
        </p:txBody>
      </p:sp>
      <p:sp>
        <p:nvSpPr>
          <p:cNvPr id="599" name="什么是 REST：an architectural style that defines a set of constraints and properties based on HT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2280">
              <a:spcBef>
                <a:spcPts val="3300"/>
              </a:spcBef>
              <a:defRPr sz="2912"/>
            </a:pPr>
            <a:r>
              <a:t>什么是 REST：an architectural style that defines a set of constraints and properties based on HTTP</a:t>
            </a:r>
          </a:p>
          <a:p>
            <a:pPr marL="355600" indent="-355600" defTabSz="462280">
              <a:spcBef>
                <a:spcPts val="3300"/>
              </a:spcBef>
              <a:defRPr sz="2912"/>
            </a:pPr>
            <a:r>
              <a:t>Server-Client architecture</a:t>
            </a:r>
          </a:p>
          <a:p>
            <a:pPr marL="355600" indent="-355600" defTabSz="462280">
              <a:spcBef>
                <a:spcPts val="3300"/>
              </a:spcBef>
              <a:defRPr sz="2912"/>
            </a:pPr>
            <a:r>
              <a:t>Statelessness</a:t>
            </a:r>
          </a:p>
          <a:p>
            <a:pPr marL="355600" indent="-355600" defTabSz="462280">
              <a:spcBef>
                <a:spcPts val="3300"/>
              </a:spcBef>
              <a:defRPr sz="2912"/>
            </a:pPr>
            <a:r>
              <a:t>Cacheability</a:t>
            </a:r>
          </a:p>
          <a:p>
            <a:pPr marL="355600" indent="-355600" defTabSz="462280">
              <a:spcBef>
                <a:spcPts val="3300"/>
              </a:spcBef>
              <a:defRPr sz="2912"/>
            </a:pPr>
            <a:r>
              <a:t>Layered system</a:t>
            </a:r>
          </a:p>
          <a:p>
            <a:pPr marL="355600" indent="-355600" defTabSz="462280">
              <a:spcBef>
                <a:spcPts val="3300"/>
              </a:spcBef>
              <a:defRPr sz="2912"/>
            </a:pPr>
            <a:r>
              <a:t>Code on demand</a:t>
            </a:r>
          </a:p>
          <a:p>
            <a:pPr marL="355600" indent="-355600" defTabSz="462280">
              <a:spcBef>
                <a:spcPts val="3300"/>
              </a:spcBef>
              <a:defRPr sz="2912"/>
            </a:pPr>
            <a:r>
              <a:t>Uniform interface</a:t>
            </a:r>
          </a:p>
          <a:p>
            <a:pPr lvl="1" marL="711200" indent="-355600" defTabSz="462280">
              <a:spcBef>
                <a:spcPts val="3300"/>
              </a:spcBef>
              <a:defRPr sz="2912"/>
            </a:pPr>
            <a:r>
              <a:t>Resource identification in requests</a:t>
            </a:r>
          </a:p>
          <a:p>
            <a:pPr lvl="1" marL="711200" indent="-355600" defTabSz="462280">
              <a:spcBef>
                <a:spcPts val="3300"/>
              </a:spcBef>
              <a:defRPr sz="2912"/>
            </a:pPr>
            <a:r>
              <a:t>Resource manipulation through representations</a:t>
            </a:r>
          </a:p>
          <a:p>
            <a:pPr lvl="1" marL="711200" indent="-355600" defTabSz="462280">
              <a:spcBef>
                <a:spcPts val="3300"/>
              </a:spcBef>
              <a:defRPr sz="2912"/>
            </a:pPr>
            <a:r>
              <a:t>Self-descriptive messages</a:t>
            </a:r>
          </a:p>
          <a:p>
            <a:pPr lvl="1" marL="711200" indent="-355600" defTabSz="462280">
              <a:spcBef>
                <a:spcPts val="3300"/>
              </a:spcBef>
              <a:defRPr sz="2912"/>
            </a:pPr>
            <a:r>
              <a:t>Hypermedia as the engine of application state (HATEOAS)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RESTful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RESTful HTTP</a:t>
            </a:r>
          </a:p>
        </p:txBody>
      </p:sp>
      <p:sp>
        <p:nvSpPr>
          <p:cNvPr id="602" name="正确使用 HTT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正确使用 HTTP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小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小结</a:t>
            </a:r>
          </a:p>
        </p:txBody>
      </p:sp>
      <p:sp>
        <p:nvSpPr>
          <p:cNvPr id="605" name="HTTP 到底是什么：用于传输超文本的协议。以前是 HTML，现在也包括 Web API 的数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5600"/>
              </a:spcBef>
              <a:defRPr sz="3359"/>
            </a:pPr>
            <a:r>
              <a:t>HTTP 到底是什么：用于传输超文本的协议。以前是 HTML，现在也包括 Web API 的数据</a:t>
            </a:r>
          </a:p>
          <a:p>
            <a:pPr marL="609600" indent="-609600" defTabSz="792479">
              <a:spcBef>
                <a:spcPts val="5600"/>
              </a:spcBef>
              <a:defRPr sz="3359"/>
            </a:pPr>
            <a:r>
              <a:t>HTTP 工作模型：客户端按需求组装 HTTP 报文，发送给服务器，服务器处理后得到响应报文，发回给客户端，客户端处理响应报文</a:t>
            </a:r>
          </a:p>
          <a:p>
            <a:pPr marL="609600" indent="-609600" defTabSz="792479">
              <a:spcBef>
                <a:spcPts val="5600"/>
              </a:spcBef>
              <a:defRPr sz="3359"/>
            </a:pPr>
            <a:r>
              <a:t>请求报文格式：请求行、Headers、Body</a:t>
            </a:r>
          </a:p>
          <a:p>
            <a:pPr lvl="1" marL="1219200" indent="-609600" defTabSz="792479">
              <a:spcBef>
                <a:spcPts val="5600"/>
              </a:spcBef>
              <a:defRPr sz="3359"/>
            </a:pPr>
            <a:r>
              <a:t>请求行：Method、Path、HTTP version</a:t>
            </a:r>
          </a:p>
          <a:p>
            <a:pPr lvl="2" marL="1828800" indent="-609600" defTabSz="792479">
              <a:spcBef>
                <a:spcPts val="5600"/>
              </a:spcBef>
              <a:defRPr sz="3359"/>
            </a:pPr>
            <a:r>
              <a:t>Method：GET、POST、PUT、DELETE ......</a:t>
            </a:r>
          </a:p>
          <a:p>
            <a:pPr lvl="1" marL="1219200" indent="-609600" defTabSz="792479">
              <a:spcBef>
                <a:spcPts val="5600"/>
              </a:spcBef>
              <a:defRPr sz="3359"/>
            </a:pPr>
            <a:r>
              <a:t>Headers：请求的 meta data</a:t>
            </a:r>
          </a:p>
          <a:p>
            <a:pPr lvl="1" marL="1219200" indent="-609600" defTabSz="792479">
              <a:spcBef>
                <a:spcPts val="5600"/>
              </a:spcBef>
              <a:defRPr sz="3359"/>
            </a:pPr>
            <a:r>
              <a:t>Body：要发送给服务器的内容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小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小结</a:t>
            </a:r>
          </a:p>
        </p:txBody>
      </p:sp>
      <p:sp>
        <p:nvSpPr>
          <p:cNvPr id="608" name="响应报文格式：状态行、Headers、Bo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响应报文格式：状态行、Headers、Body</a:t>
            </a:r>
          </a:p>
          <a:p>
            <a:pPr lvl="1">
              <a:defRPr sz="3500"/>
            </a:pPr>
            <a:r>
              <a:t>状态行：HTTP version、Status Code、Status Message</a:t>
            </a:r>
          </a:p>
          <a:p>
            <a:pPr lvl="2">
              <a:defRPr sz="3500"/>
            </a:pPr>
            <a:r>
              <a:t>Status Code: 1xx(信息)、2xx(成功)、3(重定向)、4(客户端错误)、5(服务器错误)</a:t>
            </a:r>
          </a:p>
          <a:p>
            <a:pPr>
              <a:defRPr sz="3500"/>
            </a:pPr>
            <a:r>
              <a:t>Headers：Host、Content-Type / Content-Length、Location、User-Agent、Range / Accept-Range</a:t>
            </a:r>
          </a:p>
          <a:p>
            <a:pPr>
              <a:defRPr sz="3500"/>
            </a:pPr>
            <a:r>
              <a:t>Content-Type：text/html、application/json、application/x-www-form-urlencoded、image/jpeg / application/zip、multipart/form-data</a:t>
            </a:r>
          </a:p>
          <a:p>
            <a:pPr>
              <a:defRPr sz="3500"/>
            </a:pPr>
            <a:r>
              <a:t>Chunked Transfer Encoding: Transfer-Encoding: chunked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小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小结</a:t>
            </a:r>
          </a:p>
        </p:txBody>
      </p:sp>
      <p:sp>
        <p:nvSpPr>
          <p:cNvPr id="611" name="其他 Header：Accept、Accept-Charset、Accept-Encoding、Content-Encod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t>其他 Header：Accept、Accept-Charset、Accept-Encoding、Content-Encoding</a:t>
            </a:r>
          </a:p>
          <a:p>
            <a:pPr>
              <a:defRPr sz="3500"/>
            </a:pPr>
            <a:r>
              <a:t>Cache：Cache 和 Buffer 的区别、和 Cache 相关的几个 Headers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94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  <a:p>
            <a:pPr lvl="1"/>
            <a:r>
              <a:t>Android 中发送网络请求，返回对应内容</a:t>
            </a:r>
          </a:p>
          <a:p>
            <a:pPr/>
            <a:r>
              <a:t>HyperText Transfer Protocol 超文本传输协议</a:t>
            </a:r>
          </a:p>
          <a:p>
            <a:pPr lvl="1"/>
            <a:r>
              <a:t>超文本：在电脑中显示的、含有可以指向其他文本的链接的文本</a:t>
            </a:r>
            <a:br/>
            <a:r>
              <a:t>——HTML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下期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下期内容</a:t>
            </a:r>
          </a:p>
        </p:txBody>
      </p:sp>
      <p:sp>
        <p:nvSpPr>
          <p:cNvPr id="614" name="各种「转换」的作用和对比——编码、加密、Hash、序列化和字符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各种「转换」的作用和对比——编码、加密、Hash、序列化和字符集</a:t>
            </a:r>
          </a:p>
          <a:p>
            <a:pPr/>
            <a:r>
              <a:t>问题和建议：丢物线</a:t>
            </a:r>
          </a:p>
          <a:p>
            <a:pPr/>
            <a:r>
              <a:t>网站：hencoder.com</a:t>
            </a:r>
          </a:p>
          <a:p>
            <a:pPr/>
            <a:r>
              <a:t>微信公众号：HenCoder</a:t>
            </a:r>
          </a:p>
        </p:txBody>
      </p:sp>
      <p:pic>
        <p:nvPicPr>
          <p:cNvPr id="61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85403" y="4983464"/>
            <a:ext cx="3749072" cy="3749072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线条"/>
          <p:cNvSpPr/>
          <p:nvPr/>
        </p:nvSpPr>
        <p:spPr>
          <a:xfrm>
            <a:off x="8572995" y="5328133"/>
            <a:ext cx="3055577" cy="1"/>
          </a:xfrm>
          <a:prstGeom prst="line">
            <a:avLst/>
          </a:prstGeom>
          <a:ln w="50800">
            <a:solidFill>
              <a:schemeClr val="accent3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&lt;!DOCTYPE html&gt;…"/>
          <p:cNvSpPr txBox="1"/>
          <p:nvPr/>
        </p:nvSpPr>
        <p:spPr>
          <a:xfrm>
            <a:off x="3935313" y="2743224"/>
            <a:ext cx="5235774" cy="4952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&lt;!DOCTYPE html&gt;</a:t>
            </a:r>
          </a:p>
          <a:p>
            <a:pPr/>
            <a:r>
              <a:t>&lt;html&gt;</a:t>
            </a:r>
          </a:p>
          <a:p>
            <a:pPr/>
            <a:r>
              <a:t>&lt;head&gt;</a:t>
            </a:r>
          </a:p>
          <a:p>
            <a:pPr/>
            <a:r>
              <a:t>&lt;title&gt;Page Title&lt;/title&gt;</a:t>
            </a:r>
          </a:p>
          <a:p>
            <a:pPr/>
            <a:r>
              <a:t>&lt;/head&gt;</a:t>
            </a:r>
          </a:p>
          <a:p>
            <a:pPr/>
            <a:r>
              <a:t>&lt;body&gt;</a:t>
            </a:r>
          </a:p>
          <a:p>
            <a:pPr/>
          </a:p>
          <a:p>
            <a:pPr/>
            <a:r>
              <a:t>&lt;h1&gt;This is a Heading&lt;/h1&gt;</a:t>
            </a:r>
          </a:p>
          <a:p>
            <a:pPr/>
            <a:r>
              <a:t>&lt;p&gt;This is a paragraph.&lt;/p&gt;</a:t>
            </a:r>
          </a:p>
          <a:p>
            <a:pPr/>
          </a:p>
          <a:p>
            <a:pPr/>
            <a:r>
              <a:t>&lt;/body&gt;</a:t>
            </a:r>
          </a:p>
          <a:p>
            <a:pPr/>
            <a:r>
              <a:t>&lt;/html&gt;</a:t>
            </a:r>
          </a:p>
        </p:txBody>
      </p:sp>
      <p:pic>
        <p:nvPicPr>
          <p:cNvPr id="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4300" y="2901950"/>
            <a:ext cx="8305800" cy="463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02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05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06" name="地址栏：http://hencoder.com/ 回车"/>
          <p:cNvSpPr txBox="1"/>
          <p:nvPr/>
        </p:nvSpPr>
        <p:spPr>
          <a:xfrm>
            <a:off x="1007144" y="4368800"/>
            <a:ext cx="69425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地址栏：http://hencoder.com/ 回车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09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10" name="地址栏：http://hencoder.com/ 回车"/>
          <p:cNvSpPr txBox="1"/>
          <p:nvPr/>
        </p:nvSpPr>
        <p:spPr>
          <a:xfrm>
            <a:off x="1007144" y="4368800"/>
            <a:ext cx="69425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地址栏：http://hencoder.com/ 回车 </a:t>
            </a:r>
          </a:p>
        </p:txBody>
      </p:sp>
      <p:pic>
        <p:nvPicPr>
          <p:cNvPr id="11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710" y="7124500"/>
            <a:ext cx="4793469" cy="462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14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15" name="地址栏：http://hencoder.com/ 回车"/>
          <p:cNvSpPr txBox="1"/>
          <p:nvPr/>
        </p:nvSpPr>
        <p:spPr>
          <a:xfrm>
            <a:off x="1007144" y="4368800"/>
            <a:ext cx="69425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地址栏：http://hencoder.com/ 回车 </a:t>
            </a:r>
          </a:p>
        </p:txBody>
      </p:sp>
      <p:pic>
        <p:nvPicPr>
          <p:cNvPr id="1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710" y="7124500"/>
            <a:ext cx="4793469" cy="462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服务器"/>
          <p:cNvSpPr/>
          <p:nvPr/>
        </p:nvSpPr>
        <p:spPr>
          <a:xfrm>
            <a:off x="19570700" y="51816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20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21" name="地址栏：http://hencoder.com/ 回车"/>
          <p:cNvSpPr txBox="1"/>
          <p:nvPr/>
        </p:nvSpPr>
        <p:spPr>
          <a:xfrm>
            <a:off x="1007144" y="4368800"/>
            <a:ext cx="69425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地址栏：http://hencoder.com/ 回车 </a:t>
            </a:r>
          </a:p>
        </p:txBody>
      </p:sp>
      <p:pic>
        <p:nvPicPr>
          <p:cNvPr id="1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710" y="7124500"/>
            <a:ext cx="4793469" cy="462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服务器"/>
          <p:cNvSpPr/>
          <p:nvPr/>
        </p:nvSpPr>
        <p:spPr>
          <a:xfrm>
            <a:off x="19570700" y="51816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124" name="线条"/>
          <p:cNvSpPr/>
          <p:nvPr/>
        </p:nvSpPr>
        <p:spPr>
          <a:xfrm>
            <a:off x="5571580" y="5591719"/>
            <a:ext cx="136803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5" name="发送请求"/>
          <p:cNvSpPr txBox="1"/>
          <p:nvPr/>
        </p:nvSpPr>
        <p:spPr>
          <a:xfrm>
            <a:off x="11887200" y="4879917"/>
            <a:ext cx="1536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发送请求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28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29" name="地址栏：http://hencoder.com/ 回车"/>
          <p:cNvSpPr txBox="1"/>
          <p:nvPr/>
        </p:nvSpPr>
        <p:spPr>
          <a:xfrm>
            <a:off x="1007144" y="4368800"/>
            <a:ext cx="69425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地址栏：http://hencoder.com/ 回车 </a:t>
            </a:r>
          </a:p>
        </p:txBody>
      </p:sp>
      <p:pic>
        <p:nvPicPr>
          <p:cNvPr id="13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710" y="7124500"/>
            <a:ext cx="4793469" cy="462989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服务器"/>
          <p:cNvSpPr/>
          <p:nvPr/>
        </p:nvSpPr>
        <p:spPr>
          <a:xfrm>
            <a:off x="19570700" y="51816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132" name="线条"/>
          <p:cNvSpPr/>
          <p:nvPr/>
        </p:nvSpPr>
        <p:spPr>
          <a:xfrm>
            <a:off x="5571580" y="5591719"/>
            <a:ext cx="136803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3" name="线条"/>
          <p:cNvSpPr/>
          <p:nvPr/>
        </p:nvSpPr>
        <p:spPr>
          <a:xfrm flipH="1" flipV="1">
            <a:off x="5571580" y="6051450"/>
            <a:ext cx="136803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4" name="发送请求"/>
          <p:cNvSpPr txBox="1"/>
          <p:nvPr/>
        </p:nvSpPr>
        <p:spPr>
          <a:xfrm>
            <a:off x="11887200" y="4879917"/>
            <a:ext cx="1536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发送请求</a:t>
            </a:r>
          </a:p>
        </p:txBody>
      </p:sp>
      <p:sp>
        <p:nvSpPr>
          <p:cNvPr id="135" name="响应"/>
          <p:cNvSpPr txBox="1"/>
          <p:nvPr/>
        </p:nvSpPr>
        <p:spPr>
          <a:xfrm>
            <a:off x="12242800" y="6057900"/>
            <a:ext cx="8255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138" name="浏览器"/>
          <p:cNvSpPr/>
          <p:nvPr/>
        </p:nvSpPr>
        <p:spPr>
          <a:xfrm>
            <a:off x="2578100" y="51816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139" name="地址栏：http://hencoder.com/ 回车"/>
          <p:cNvSpPr txBox="1"/>
          <p:nvPr/>
        </p:nvSpPr>
        <p:spPr>
          <a:xfrm>
            <a:off x="1007144" y="4368800"/>
            <a:ext cx="694258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地址栏：http://hencoder.com/ 回车 </a:t>
            </a:r>
          </a:p>
        </p:txBody>
      </p:sp>
      <p:sp>
        <p:nvSpPr>
          <p:cNvPr id="140" name="服务器"/>
          <p:cNvSpPr/>
          <p:nvPr/>
        </p:nvSpPr>
        <p:spPr>
          <a:xfrm>
            <a:off x="19570700" y="51816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141" name="线条"/>
          <p:cNvSpPr/>
          <p:nvPr/>
        </p:nvSpPr>
        <p:spPr>
          <a:xfrm>
            <a:off x="5571580" y="5591719"/>
            <a:ext cx="136803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2" name="线条"/>
          <p:cNvSpPr/>
          <p:nvPr/>
        </p:nvSpPr>
        <p:spPr>
          <a:xfrm flipH="1" flipV="1">
            <a:off x="5571580" y="6051450"/>
            <a:ext cx="136803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3" name="发送请求"/>
          <p:cNvSpPr txBox="1"/>
          <p:nvPr/>
        </p:nvSpPr>
        <p:spPr>
          <a:xfrm>
            <a:off x="11887200" y="4879917"/>
            <a:ext cx="1536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发送请求</a:t>
            </a:r>
          </a:p>
        </p:txBody>
      </p:sp>
      <p:sp>
        <p:nvSpPr>
          <p:cNvPr id="144" name="响应"/>
          <p:cNvSpPr txBox="1"/>
          <p:nvPr/>
        </p:nvSpPr>
        <p:spPr>
          <a:xfrm>
            <a:off x="12242800" y="6057900"/>
            <a:ext cx="8255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响应</a:t>
            </a:r>
          </a:p>
        </p:txBody>
      </p:sp>
      <p:sp>
        <p:nvSpPr>
          <p:cNvPr id="145" name="GET / HTTP/1.1…"/>
          <p:cNvSpPr txBox="1"/>
          <p:nvPr/>
        </p:nvSpPr>
        <p:spPr>
          <a:xfrm>
            <a:off x="11124902" y="3871569"/>
            <a:ext cx="3406677" cy="88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GET / HTTP/1.1</a:t>
            </a:r>
          </a:p>
          <a:p>
            <a:pPr/>
            <a:r>
              <a:t>Host: hencoder.com</a:t>
            </a:r>
          </a:p>
        </p:txBody>
      </p:sp>
      <p:sp>
        <p:nvSpPr>
          <p:cNvPr id="146" name="HTTP/1.1 200 OK…"/>
          <p:cNvSpPr txBox="1"/>
          <p:nvPr/>
        </p:nvSpPr>
        <p:spPr>
          <a:xfrm>
            <a:off x="10050140" y="6734571"/>
            <a:ext cx="7979420" cy="6172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HTTP/1.1 200 OK</a:t>
            </a:r>
          </a:p>
          <a:p>
            <a:pPr/>
            <a:r>
              <a:t>Server: nginx/1.13.3</a:t>
            </a:r>
          </a:p>
          <a:p>
            <a:pPr/>
            <a:r>
              <a:t>Date: Sun, 01 Jul 2018 12:51:55 GMT</a:t>
            </a:r>
          </a:p>
          <a:p>
            <a:pPr/>
            <a:r>
              <a:t>Content-Type: text/html; charset=utf-8</a:t>
            </a:r>
          </a:p>
          <a:p>
            <a:pPr/>
            <a:r>
              <a:t>Transfer-Encoding: chunked</a:t>
            </a:r>
          </a:p>
          <a:p>
            <a:pPr/>
            <a:r>
              <a:t>Cache-Control: public, max-age=0</a:t>
            </a:r>
          </a:p>
          <a:p>
            <a:pPr/>
            <a:r>
              <a:t>ETag: W/"4558-VULd89nkFI4Z8A/TkQk+Strh3nc"</a:t>
            </a:r>
          </a:p>
          <a:p>
            <a:pPr/>
            <a:r>
              <a:t>Vary: Accept-Encoding</a:t>
            </a:r>
          </a:p>
          <a:p>
            <a:pPr/>
            <a:r>
              <a:t>Content-Encoding: gzip</a:t>
            </a:r>
          </a:p>
          <a:p>
            <a:pPr/>
          </a:p>
          <a:p>
            <a:pPr/>
            <a:r>
              <a:t>&lt;!DOCTYPE html&gt;</a:t>
            </a:r>
          </a:p>
          <a:p>
            <a:pPr/>
            <a:r>
              <a:t>&lt;html&gt;</a:t>
            </a:r>
          </a:p>
          <a:p>
            <a:pPr/>
            <a:r>
              <a:t>&lt;head&gt;</a:t>
            </a:r>
          </a:p>
          <a:p>
            <a:pPr/>
            <a:r>
              <a:t>	&lt;meta charset="utf-8"&gt;</a:t>
            </a:r>
          </a:p>
          <a:p>
            <a:pPr/>
            <a:r>
              <a:t>......</a:t>
            </a:r>
          </a:p>
        </p:txBody>
      </p:sp>
      <p:pic>
        <p:nvPicPr>
          <p:cNvPr id="14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8710" y="7124500"/>
            <a:ext cx="4793469" cy="462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URL -&gt; HTTP 报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-&gt; HTTP 报文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RL -&gt; HTTP 报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-&gt; HTTP 报文</a:t>
            </a:r>
          </a:p>
        </p:txBody>
      </p:sp>
      <p:sp>
        <p:nvSpPr>
          <p:cNvPr id="152" name="示例：http://hencoder.com/users?gender=ma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示例：http://hencoder.com/users?gender=male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URL -&gt; HTTP 报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-&gt; HTTP 报文</a:t>
            </a:r>
          </a:p>
        </p:txBody>
      </p:sp>
      <p:sp>
        <p:nvSpPr>
          <p:cNvPr id="155" name="示例：http://hencoder.com/users?gender=ma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示例：http://hencoder.com/users?gender=male</a:t>
            </a:r>
          </a:p>
        </p:txBody>
      </p:sp>
      <p:sp>
        <p:nvSpPr>
          <p:cNvPr id="156" name="线条"/>
          <p:cNvSpPr/>
          <p:nvPr/>
        </p:nvSpPr>
        <p:spPr>
          <a:xfrm>
            <a:off x="4273587" y="4343400"/>
            <a:ext cx="134552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7" name="线条"/>
          <p:cNvSpPr/>
          <p:nvPr/>
        </p:nvSpPr>
        <p:spPr>
          <a:xfrm>
            <a:off x="5626100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8" name="线条"/>
          <p:cNvSpPr/>
          <p:nvPr/>
        </p:nvSpPr>
        <p:spPr>
          <a:xfrm>
            <a:off x="42798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9" name="线条"/>
          <p:cNvSpPr/>
          <p:nvPr/>
        </p:nvSpPr>
        <p:spPr>
          <a:xfrm>
            <a:off x="4978399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0" name="线条"/>
          <p:cNvSpPr/>
          <p:nvPr/>
        </p:nvSpPr>
        <p:spPr>
          <a:xfrm>
            <a:off x="5695987" y="4343400"/>
            <a:ext cx="452566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1" name="线条"/>
          <p:cNvSpPr/>
          <p:nvPr/>
        </p:nvSpPr>
        <p:spPr>
          <a:xfrm>
            <a:off x="102234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2" name="线条"/>
          <p:cNvSpPr/>
          <p:nvPr/>
        </p:nvSpPr>
        <p:spPr>
          <a:xfrm>
            <a:off x="57022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3" name="线条"/>
          <p:cNvSpPr/>
          <p:nvPr/>
        </p:nvSpPr>
        <p:spPr>
          <a:xfrm>
            <a:off x="80096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4" name="线条"/>
          <p:cNvSpPr/>
          <p:nvPr/>
        </p:nvSpPr>
        <p:spPr>
          <a:xfrm>
            <a:off x="10318787" y="4343400"/>
            <a:ext cx="60815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5" name="线条"/>
          <p:cNvSpPr/>
          <p:nvPr/>
        </p:nvSpPr>
        <p:spPr>
          <a:xfrm>
            <a:off x="16408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6" name="线条"/>
          <p:cNvSpPr/>
          <p:nvPr/>
        </p:nvSpPr>
        <p:spPr>
          <a:xfrm>
            <a:off x="10312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7" name="线条"/>
          <p:cNvSpPr/>
          <p:nvPr/>
        </p:nvSpPr>
        <p:spPr>
          <a:xfrm>
            <a:off x="134325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68" name="协议类型"/>
          <p:cNvSpPr txBox="1"/>
          <p:nvPr/>
        </p:nvSpPr>
        <p:spPr>
          <a:xfrm>
            <a:off x="4041793" y="4610747"/>
            <a:ext cx="1892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协议类型</a:t>
            </a:r>
          </a:p>
        </p:txBody>
      </p:sp>
      <p:sp>
        <p:nvSpPr>
          <p:cNvPr id="169" name="服务器地址"/>
          <p:cNvSpPr txBox="1"/>
          <p:nvPr/>
        </p:nvSpPr>
        <p:spPr>
          <a:xfrm>
            <a:off x="6873893" y="4610747"/>
            <a:ext cx="2336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服务器地址</a:t>
            </a:r>
          </a:p>
        </p:txBody>
      </p:sp>
      <p:sp>
        <p:nvSpPr>
          <p:cNvPr id="170" name="路径 path"/>
          <p:cNvSpPr txBox="1"/>
          <p:nvPr/>
        </p:nvSpPr>
        <p:spPr>
          <a:xfrm>
            <a:off x="12284093" y="4610747"/>
            <a:ext cx="233701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路径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URL -&gt; HTTP 报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-&gt; HTTP 报文</a:t>
            </a:r>
          </a:p>
        </p:txBody>
      </p:sp>
      <p:sp>
        <p:nvSpPr>
          <p:cNvPr id="173" name="示例：http://hencoder.com/users?gender=ma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示例：http://hencoder.com/users?gender=male</a:t>
            </a:r>
          </a:p>
          <a:p>
            <a:pPr/>
          </a:p>
          <a:p>
            <a:pPr/>
          </a:p>
          <a:p>
            <a:pPr/>
            <a:r>
              <a:t>GET  /users?gender=male  HTTP/1.1</a:t>
            </a:r>
            <a:br/>
            <a:r>
              <a:t>Host: hencoder.com</a:t>
            </a:r>
          </a:p>
        </p:txBody>
      </p:sp>
      <p:sp>
        <p:nvSpPr>
          <p:cNvPr id="174" name="线条"/>
          <p:cNvSpPr/>
          <p:nvPr/>
        </p:nvSpPr>
        <p:spPr>
          <a:xfrm>
            <a:off x="4273587" y="4343400"/>
            <a:ext cx="134552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5" name="线条"/>
          <p:cNvSpPr/>
          <p:nvPr/>
        </p:nvSpPr>
        <p:spPr>
          <a:xfrm>
            <a:off x="5626100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6" name="线条"/>
          <p:cNvSpPr/>
          <p:nvPr/>
        </p:nvSpPr>
        <p:spPr>
          <a:xfrm>
            <a:off x="42798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7" name="线条"/>
          <p:cNvSpPr/>
          <p:nvPr/>
        </p:nvSpPr>
        <p:spPr>
          <a:xfrm>
            <a:off x="4978399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8" name="线条"/>
          <p:cNvSpPr/>
          <p:nvPr/>
        </p:nvSpPr>
        <p:spPr>
          <a:xfrm>
            <a:off x="5695987" y="4343400"/>
            <a:ext cx="452566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79" name="线条"/>
          <p:cNvSpPr/>
          <p:nvPr/>
        </p:nvSpPr>
        <p:spPr>
          <a:xfrm>
            <a:off x="102234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0" name="线条"/>
          <p:cNvSpPr/>
          <p:nvPr/>
        </p:nvSpPr>
        <p:spPr>
          <a:xfrm>
            <a:off x="57022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1" name="线条"/>
          <p:cNvSpPr/>
          <p:nvPr/>
        </p:nvSpPr>
        <p:spPr>
          <a:xfrm>
            <a:off x="80096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2" name="线条"/>
          <p:cNvSpPr/>
          <p:nvPr/>
        </p:nvSpPr>
        <p:spPr>
          <a:xfrm>
            <a:off x="10318787" y="4343400"/>
            <a:ext cx="60815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3" name="线条"/>
          <p:cNvSpPr/>
          <p:nvPr/>
        </p:nvSpPr>
        <p:spPr>
          <a:xfrm>
            <a:off x="16408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4" name="线条"/>
          <p:cNvSpPr/>
          <p:nvPr/>
        </p:nvSpPr>
        <p:spPr>
          <a:xfrm>
            <a:off x="10312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134325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86" name="协议类型"/>
          <p:cNvSpPr txBox="1"/>
          <p:nvPr/>
        </p:nvSpPr>
        <p:spPr>
          <a:xfrm>
            <a:off x="4041793" y="4610747"/>
            <a:ext cx="1892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协议类型</a:t>
            </a:r>
          </a:p>
        </p:txBody>
      </p:sp>
      <p:sp>
        <p:nvSpPr>
          <p:cNvPr id="187" name="服务器地址"/>
          <p:cNvSpPr txBox="1"/>
          <p:nvPr/>
        </p:nvSpPr>
        <p:spPr>
          <a:xfrm>
            <a:off x="6873893" y="4610747"/>
            <a:ext cx="2336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服务器地址</a:t>
            </a:r>
          </a:p>
        </p:txBody>
      </p:sp>
      <p:sp>
        <p:nvSpPr>
          <p:cNvPr id="188" name="路径 path"/>
          <p:cNvSpPr txBox="1"/>
          <p:nvPr/>
        </p:nvSpPr>
        <p:spPr>
          <a:xfrm>
            <a:off x="12284093" y="4610747"/>
            <a:ext cx="233701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路径 path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URL -&gt; HTTP 报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-&gt; HTTP 报文</a:t>
            </a:r>
          </a:p>
        </p:txBody>
      </p:sp>
      <p:sp>
        <p:nvSpPr>
          <p:cNvPr id="191" name="示例：http://hencoder.com/users?gender=ma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示例：http://hencoder.com/users?gender=male</a:t>
            </a:r>
          </a:p>
          <a:p>
            <a:pPr/>
          </a:p>
          <a:p>
            <a:pPr/>
          </a:p>
          <a:p>
            <a:pPr/>
            <a:r>
              <a:t>GET  /users?gender=male  HTTP/1.1</a:t>
            </a:r>
            <a:br/>
            <a:r>
              <a:t>Host: hencoder.com</a:t>
            </a:r>
          </a:p>
        </p:txBody>
      </p:sp>
      <p:sp>
        <p:nvSpPr>
          <p:cNvPr id="192" name="线条"/>
          <p:cNvSpPr/>
          <p:nvPr/>
        </p:nvSpPr>
        <p:spPr>
          <a:xfrm>
            <a:off x="4273587" y="4343400"/>
            <a:ext cx="134552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3" name="线条"/>
          <p:cNvSpPr/>
          <p:nvPr/>
        </p:nvSpPr>
        <p:spPr>
          <a:xfrm>
            <a:off x="5626100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4" name="线条"/>
          <p:cNvSpPr/>
          <p:nvPr/>
        </p:nvSpPr>
        <p:spPr>
          <a:xfrm>
            <a:off x="42798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5" name="线条"/>
          <p:cNvSpPr/>
          <p:nvPr/>
        </p:nvSpPr>
        <p:spPr>
          <a:xfrm>
            <a:off x="4978399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6" name="线条"/>
          <p:cNvSpPr/>
          <p:nvPr/>
        </p:nvSpPr>
        <p:spPr>
          <a:xfrm>
            <a:off x="5695987" y="4343400"/>
            <a:ext cx="452566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7" name="线条"/>
          <p:cNvSpPr/>
          <p:nvPr/>
        </p:nvSpPr>
        <p:spPr>
          <a:xfrm>
            <a:off x="102234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8" name="线条"/>
          <p:cNvSpPr/>
          <p:nvPr/>
        </p:nvSpPr>
        <p:spPr>
          <a:xfrm>
            <a:off x="57022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99" name="线条"/>
          <p:cNvSpPr/>
          <p:nvPr/>
        </p:nvSpPr>
        <p:spPr>
          <a:xfrm>
            <a:off x="80096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0" name="线条"/>
          <p:cNvSpPr/>
          <p:nvPr/>
        </p:nvSpPr>
        <p:spPr>
          <a:xfrm>
            <a:off x="10318787" y="4343400"/>
            <a:ext cx="60815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1" name="线条"/>
          <p:cNvSpPr/>
          <p:nvPr/>
        </p:nvSpPr>
        <p:spPr>
          <a:xfrm>
            <a:off x="16408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2" name="线条"/>
          <p:cNvSpPr/>
          <p:nvPr/>
        </p:nvSpPr>
        <p:spPr>
          <a:xfrm>
            <a:off x="10312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3" name="线条"/>
          <p:cNvSpPr/>
          <p:nvPr/>
        </p:nvSpPr>
        <p:spPr>
          <a:xfrm>
            <a:off x="134325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4" name="协议类型"/>
          <p:cNvSpPr txBox="1"/>
          <p:nvPr/>
        </p:nvSpPr>
        <p:spPr>
          <a:xfrm>
            <a:off x="4041793" y="4610747"/>
            <a:ext cx="1892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协议类型</a:t>
            </a:r>
          </a:p>
        </p:txBody>
      </p:sp>
      <p:sp>
        <p:nvSpPr>
          <p:cNvPr id="205" name="服务器地址"/>
          <p:cNvSpPr txBox="1"/>
          <p:nvPr/>
        </p:nvSpPr>
        <p:spPr>
          <a:xfrm>
            <a:off x="6873893" y="4610747"/>
            <a:ext cx="2336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服务器地址</a:t>
            </a:r>
          </a:p>
        </p:txBody>
      </p:sp>
      <p:sp>
        <p:nvSpPr>
          <p:cNvPr id="206" name="路径 path"/>
          <p:cNvSpPr txBox="1"/>
          <p:nvPr/>
        </p:nvSpPr>
        <p:spPr>
          <a:xfrm>
            <a:off x="12284093" y="4610747"/>
            <a:ext cx="233701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路径 path</a:t>
            </a:r>
          </a:p>
        </p:txBody>
      </p:sp>
      <p:sp>
        <p:nvSpPr>
          <p:cNvPr id="207" name="线条"/>
          <p:cNvSpPr/>
          <p:nvPr/>
        </p:nvSpPr>
        <p:spPr>
          <a:xfrm flipH="1">
            <a:off x="6158886" y="5360501"/>
            <a:ext cx="1878745" cy="3772749"/>
          </a:xfrm>
          <a:prstGeom prst="line">
            <a:avLst/>
          </a:prstGeom>
          <a:ln w="25400">
            <a:solidFill>
              <a:srgbClr val="47968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08" name="线条"/>
          <p:cNvSpPr/>
          <p:nvPr/>
        </p:nvSpPr>
        <p:spPr>
          <a:xfrm flipH="1">
            <a:off x="7674745" y="5302946"/>
            <a:ext cx="5447101" cy="2854940"/>
          </a:xfrm>
          <a:prstGeom prst="line">
            <a:avLst/>
          </a:prstGeom>
          <a:ln w="25400">
            <a:solidFill>
              <a:srgbClr val="47968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URL -&gt; HTTP 报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 -&gt; HTTP 报文</a:t>
            </a:r>
          </a:p>
        </p:txBody>
      </p:sp>
      <p:sp>
        <p:nvSpPr>
          <p:cNvPr id="211" name="示例：http://hencoder.com/users?gender=ma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示例：http://hencoder.com/users?gender=male</a:t>
            </a:r>
          </a:p>
          <a:p>
            <a:pPr/>
          </a:p>
          <a:p>
            <a:pPr/>
          </a:p>
          <a:p>
            <a:pPr/>
            <a:r>
              <a:t>GET  /users?gender=male  HTTP/1.1</a:t>
            </a:r>
            <a:br/>
            <a:r>
              <a:t>Host: hencoder.com</a:t>
            </a:r>
          </a:p>
          <a:p>
            <a:pPr/>
            <a:r>
              <a:t>GET  hencoder.com/users?gender=male  HTTP/1.1</a:t>
            </a:r>
          </a:p>
        </p:txBody>
      </p:sp>
      <p:sp>
        <p:nvSpPr>
          <p:cNvPr id="212" name="线条"/>
          <p:cNvSpPr/>
          <p:nvPr/>
        </p:nvSpPr>
        <p:spPr>
          <a:xfrm>
            <a:off x="4273587" y="4343400"/>
            <a:ext cx="134552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3" name="线条"/>
          <p:cNvSpPr/>
          <p:nvPr/>
        </p:nvSpPr>
        <p:spPr>
          <a:xfrm>
            <a:off x="5626100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4" name="线条"/>
          <p:cNvSpPr/>
          <p:nvPr/>
        </p:nvSpPr>
        <p:spPr>
          <a:xfrm>
            <a:off x="42798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5" name="线条"/>
          <p:cNvSpPr/>
          <p:nvPr/>
        </p:nvSpPr>
        <p:spPr>
          <a:xfrm>
            <a:off x="4978399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6" name="线条"/>
          <p:cNvSpPr/>
          <p:nvPr/>
        </p:nvSpPr>
        <p:spPr>
          <a:xfrm>
            <a:off x="5695987" y="4343400"/>
            <a:ext cx="452566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7" name="线条"/>
          <p:cNvSpPr/>
          <p:nvPr/>
        </p:nvSpPr>
        <p:spPr>
          <a:xfrm>
            <a:off x="102234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8" name="线条"/>
          <p:cNvSpPr/>
          <p:nvPr/>
        </p:nvSpPr>
        <p:spPr>
          <a:xfrm>
            <a:off x="57022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19" name="线条"/>
          <p:cNvSpPr/>
          <p:nvPr/>
        </p:nvSpPr>
        <p:spPr>
          <a:xfrm>
            <a:off x="80096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0" name="线条"/>
          <p:cNvSpPr/>
          <p:nvPr/>
        </p:nvSpPr>
        <p:spPr>
          <a:xfrm>
            <a:off x="10318787" y="4343400"/>
            <a:ext cx="608151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1" name="线条"/>
          <p:cNvSpPr/>
          <p:nvPr/>
        </p:nvSpPr>
        <p:spPr>
          <a:xfrm>
            <a:off x="16408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2" name="线条"/>
          <p:cNvSpPr/>
          <p:nvPr/>
        </p:nvSpPr>
        <p:spPr>
          <a:xfrm>
            <a:off x="10312399" y="4099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3" name="线条"/>
          <p:cNvSpPr/>
          <p:nvPr/>
        </p:nvSpPr>
        <p:spPr>
          <a:xfrm>
            <a:off x="13432517" y="4353241"/>
            <a:ext cx="1" cy="2441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4" name="协议类型"/>
          <p:cNvSpPr txBox="1"/>
          <p:nvPr/>
        </p:nvSpPr>
        <p:spPr>
          <a:xfrm>
            <a:off x="4041793" y="4610747"/>
            <a:ext cx="18923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协议类型</a:t>
            </a:r>
          </a:p>
        </p:txBody>
      </p:sp>
      <p:sp>
        <p:nvSpPr>
          <p:cNvPr id="225" name="服务器地址"/>
          <p:cNvSpPr txBox="1"/>
          <p:nvPr/>
        </p:nvSpPr>
        <p:spPr>
          <a:xfrm>
            <a:off x="6873893" y="4610747"/>
            <a:ext cx="2336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服务器地址</a:t>
            </a:r>
          </a:p>
        </p:txBody>
      </p:sp>
      <p:sp>
        <p:nvSpPr>
          <p:cNvPr id="226" name="路径 path"/>
          <p:cNvSpPr txBox="1"/>
          <p:nvPr/>
        </p:nvSpPr>
        <p:spPr>
          <a:xfrm>
            <a:off x="12284093" y="4610747"/>
            <a:ext cx="233701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路径 path</a:t>
            </a:r>
          </a:p>
        </p:txBody>
      </p:sp>
      <p:sp>
        <p:nvSpPr>
          <p:cNvPr id="227" name="?"/>
          <p:cNvSpPr txBox="1"/>
          <p:nvPr/>
        </p:nvSpPr>
        <p:spPr>
          <a:xfrm>
            <a:off x="17899963" y="9767189"/>
            <a:ext cx="914531" cy="176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500">
                <a:solidFill>
                  <a:srgbClr val="EB156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28" name="线条"/>
          <p:cNvSpPr/>
          <p:nvPr/>
        </p:nvSpPr>
        <p:spPr>
          <a:xfrm flipH="1">
            <a:off x="6158886" y="5360501"/>
            <a:ext cx="1878745" cy="3772749"/>
          </a:xfrm>
          <a:prstGeom prst="line">
            <a:avLst/>
          </a:prstGeom>
          <a:ln w="25400">
            <a:solidFill>
              <a:srgbClr val="47968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29" name="线条"/>
          <p:cNvSpPr/>
          <p:nvPr/>
        </p:nvSpPr>
        <p:spPr>
          <a:xfrm flipH="1">
            <a:off x="7674745" y="5302946"/>
            <a:ext cx="5447101" cy="2854940"/>
          </a:xfrm>
          <a:prstGeom prst="line">
            <a:avLst/>
          </a:prstGeom>
          <a:ln w="25400">
            <a:solidFill>
              <a:srgbClr val="479688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232" name="App"/>
          <p:cNvSpPr/>
          <p:nvPr/>
        </p:nvSpPr>
        <p:spPr>
          <a:xfrm>
            <a:off x="2527300" y="46228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33" name="服务器"/>
          <p:cNvSpPr/>
          <p:nvPr/>
        </p:nvSpPr>
        <p:spPr>
          <a:xfrm>
            <a:off x="19519900" y="46228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236" name="App"/>
          <p:cNvSpPr/>
          <p:nvPr/>
        </p:nvSpPr>
        <p:spPr>
          <a:xfrm>
            <a:off x="2527300" y="46228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37" name="@GET(&quot;/users?gender=male&quot;)…"/>
          <p:cNvSpPr txBox="1"/>
          <p:nvPr/>
        </p:nvSpPr>
        <p:spPr>
          <a:xfrm>
            <a:off x="1246757" y="2243883"/>
            <a:ext cx="6973418" cy="213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6A8759"/>
                </a:solidFill>
              </a:defRPr>
            </a:pPr>
            <a:r>
              <a:rPr>
                <a:solidFill>
                  <a:srgbClr val="BBB529"/>
                </a:solidFill>
              </a:rPr>
              <a:t>@GET</a:t>
            </a:r>
            <a:r>
              <a:rPr>
                <a:solidFill>
                  <a:srgbClr val="A9B7C6"/>
                </a:solidFill>
              </a:rPr>
              <a:t>(</a:t>
            </a:r>
            <a:r>
              <a:t>"/users?gender=male"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Call&lt;List&lt;User&gt;&gt; </a:t>
            </a:r>
            <a:r>
              <a:rPr>
                <a:solidFill>
                  <a:srgbClr val="FFC66E"/>
                </a:solidFill>
              </a:rPr>
              <a:t>getUsers</a:t>
            </a:r>
            <a:r>
              <a:t>();</a:t>
            </a: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...</a:t>
            </a: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String </a:t>
            </a:r>
            <a:r>
              <a:rPr>
                <a:solidFill>
                  <a:srgbClr val="9876AA"/>
                </a:solidFill>
              </a:rPr>
              <a:t>BASE_URL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"http://api.hencoder.com"</a:t>
            </a:r>
            <a:r>
              <a:rPr>
                <a:solidFill>
                  <a:srgbClr val="A9B7C6"/>
                </a:solidFill>
              </a:rPr>
              <a:t>;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...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3"/>
                </a:solidFill>
              </a:defRPr>
            </a:pPr>
            <a:r>
              <a:rPr>
                <a:solidFill>
                  <a:srgbClr val="A9B7C6"/>
                </a:solidFill>
              </a:rPr>
              <a:t>api.</a:t>
            </a:r>
            <a:r>
              <a:t>getUsers</a:t>
            </a:r>
            <a:r>
              <a:rPr>
                <a:solidFill>
                  <a:srgbClr val="A9B7C6"/>
                </a:solidFill>
              </a:rPr>
              <a:t>();</a:t>
            </a:r>
          </a:p>
        </p:txBody>
      </p:sp>
      <p:sp>
        <p:nvSpPr>
          <p:cNvPr id="238" name="服务器"/>
          <p:cNvSpPr/>
          <p:nvPr/>
        </p:nvSpPr>
        <p:spPr>
          <a:xfrm>
            <a:off x="19519900" y="46228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69" name="两种最直观的印象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241" name="App"/>
          <p:cNvSpPr/>
          <p:nvPr/>
        </p:nvSpPr>
        <p:spPr>
          <a:xfrm>
            <a:off x="2527300" y="46228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42" name="@GET(&quot;/users?gender=male&quot;)…"/>
          <p:cNvSpPr txBox="1"/>
          <p:nvPr/>
        </p:nvSpPr>
        <p:spPr>
          <a:xfrm>
            <a:off x="1246757" y="2243883"/>
            <a:ext cx="6973418" cy="213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6A8759"/>
                </a:solidFill>
              </a:defRPr>
            </a:pPr>
            <a:r>
              <a:rPr>
                <a:solidFill>
                  <a:srgbClr val="BBB529"/>
                </a:solidFill>
              </a:rPr>
              <a:t>@GET</a:t>
            </a:r>
            <a:r>
              <a:rPr>
                <a:solidFill>
                  <a:srgbClr val="A9B7C6"/>
                </a:solidFill>
              </a:rPr>
              <a:t>(</a:t>
            </a:r>
            <a:r>
              <a:t>"/users?gender=male"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Call&lt;List&lt;User&gt;&gt; </a:t>
            </a:r>
            <a:r>
              <a:rPr>
                <a:solidFill>
                  <a:srgbClr val="FFC66E"/>
                </a:solidFill>
              </a:rPr>
              <a:t>getUsers</a:t>
            </a:r>
            <a:r>
              <a:t>();</a:t>
            </a: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...</a:t>
            </a: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String </a:t>
            </a:r>
            <a:r>
              <a:rPr>
                <a:solidFill>
                  <a:srgbClr val="9876AA"/>
                </a:solidFill>
              </a:rPr>
              <a:t>BASE_URL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"http://api.hencoder.com"</a:t>
            </a:r>
            <a:r>
              <a:rPr>
                <a:solidFill>
                  <a:srgbClr val="A9B7C6"/>
                </a:solidFill>
              </a:rPr>
              <a:t>;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...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3"/>
                </a:solidFill>
              </a:defRPr>
            </a:pPr>
            <a:r>
              <a:rPr>
                <a:solidFill>
                  <a:srgbClr val="A9B7C6"/>
                </a:solidFill>
              </a:rPr>
              <a:t>api.</a:t>
            </a:r>
            <a:r>
              <a:t>getUsers</a:t>
            </a:r>
            <a:r>
              <a:rPr>
                <a:solidFill>
                  <a:srgbClr val="A9B7C6"/>
                </a:solidFill>
              </a:rPr>
              <a:t>();</a:t>
            </a:r>
          </a:p>
        </p:txBody>
      </p:sp>
      <p:sp>
        <p:nvSpPr>
          <p:cNvPr id="243" name="服务器"/>
          <p:cNvSpPr/>
          <p:nvPr/>
        </p:nvSpPr>
        <p:spPr>
          <a:xfrm>
            <a:off x="19519900" y="46228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44" name="线条"/>
          <p:cNvSpPr/>
          <p:nvPr/>
        </p:nvSpPr>
        <p:spPr>
          <a:xfrm>
            <a:off x="5520780" y="5032919"/>
            <a:ext cx="136803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45" name="发送请求"/>
          <p:cNvSpPr txBox="1"/>
          <p:nvPr/>
        </p:nvSpPr>
        <p:spPr>
          <a:xfrm>
            <a:off x="11874500" y="4356100"/>
            <a:ext cx="1536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发送请求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248" name="App"/>
          <p:cNvSpPr/>
          <p:nvPr/>
        </p:nvSpPr>
        <p:spPr>
          <a:xfrm>
            <a:off x="2527300" y="46228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49" name="@GET(&quot;/users?gender=male&quot;)…"/>
          <p:cNvSpPr txBox="1"/>
          <p:nvPr/>
        </p:nvSpPr>
        <p:spPr>
          <a:xfrm>
            <a:off x="1246757" y="2243883"/>
            <a:ext cx="6973418" cy="213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6A8759"/>
                </a:solidFill>
              </a:defRPr>
            </a:pPr>
            <a:r>
              <a:rPr>
                <a:solidFill>
                  <a:srgbClr val="BBB529"/>
                </a:solidFill>
              </a:rPr>
              <a:t>@GET</a:t>
            </a:r>
            <a:r>
              <a:rPr>
                <a:solidFill>
                  <a:srgbClr val="A9B7C6"/>
                </a:solidFill>
              </a:rPr>
              <a:t>(</a:t>
            </a:r>
            <a:r>
              <a:t>"/users?gender=male"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Call&lt;List&lt;User&gt;&gt; </a:t>
            </a:r>
            <a:r>
              <a:rPr>
                <a:solidFill>
                  <a:srgbClr val="FFC66E"/>
                </a:solidFill>
              </a:rPr>
              <a:t>getUsers</a:t>
            </a:r>
            <a:r>
              <a:t>();</a:t>
            </a: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...</a:t>
            </a: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String </a:t>
            </a:r>
            <a:r>
              <a:rPr>
                <a:solidFill>
                  <a:srgbClr val="9876AA"/>
                </a:solidFill>
              </a:rPr>
              <a:t>BASE_URL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"http://api.hencoder.com"</a:t>
            </a:r>
            <a:r>
              <a:rPr>
                <a:solidFill>
                  <a:srgbClr val="A9B7C6"/>
                </a:solidFill>
              </a:rPr>
              <a:t>;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...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3"/>
                </a:solidFill>
              </a:defRPr>
            </a:pPr>
            <a:r>
              <a:rPr>
                <a:solidFill>
                  <a:srgbClr val="A9B7C6"/>
                </a:solidFill>
              </a:rPr>
              <a:t>api.</a:t>
            </a:r>
            <a:r>
              <a:t>getUsers</a:t>
            </a:r>
            <a:r>
              <a:rPr>
                <a:solidFill>
                  <a:srgbClr val="A9B7C6"/>
                </a:solidFill>
              </a:rPr>
              <a:t>();</a:t>
            </a:r>
          </a:p>
        </p:txBody>
      </p:sp>
      <p:sp>
        <p:nvSpPr>
          <p:cNvPr id="250" name="服务器"/>
          <p:cNvSpPr/>
          <p:nvPr/>
        </p:nvSpPr>
        <p:spPr>
          <a:xfrm>
            <a:off x="19519900" y="46228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51" name="线条"/>
          <p:cNvSpPr/>
          <p:nvPr/>
        </p:nvSpPr>
        <p:spPr>
          <a:xfrm>
            <a:off x="5520780" y="5032919"/>
            <a:ext cx="136803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2" name="线条"/>
          <p:cNvSpPr/>
          <p:nvPr/>
        </p:nvSpPr>
        <p:spPr>
          <a:xfrm flipH="1" flipV="1">
            <a:off x="5520780" y="5492650"/>
            <a:ext cx="136803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53" name="发送请求"/>
          <p:cNvSpPr txBox="1"/>
          <p:nvPr/>
        </p:nvSpPr>
        <p:spPr>
          <a:xfrm>
            <a:off x="11874500" y="4356100"/>
            <a:ext cx="1536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发送请求</a:t>
            </a:r>
          </a:p>
        </p:txBody>
      </p:sp>
      <p:sp>
        <p:nvSpPr>
          <p:cNvPr id="254" name="响应"/>
          <p:cNvSpPr txBox="1"/>
          <p:nvPr/>
        </p:nvSpPr>
        <p:spPr>
          <a:xfrm>
            <a:off x="12192000" y="5499100"/>
            <a:ext cx="8255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HTTP 的工作方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 的工作方式</a:t>
            </a:r>
          </a:p>
        </p:txBody>
      </p:sp>
      <p:sp>
        <p:nvSpPr>
          <p:cNvPr id="257" name="App"/>
          <p:cNvSpPr/>
          <p:nvPr/>
        </p:nvSpPr>
        <p:spPr>
          <a:xfrm>
            <a:off x="2527300" y="4622800"/>
            <a:ext cx="267469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App</a:t>
            </a:r>
          </a:p>
        </p:txBody>
      </p:sp>
      <p:sp>
        <p:nvSpPr>
          <p:cNvPr id="258" name="@GET(&quot;/users?gender=male&quot;)…"/>
          <p:cNvSpPr txBox="1"/>
          <p:nvPr/>
        </p:nvSpPr>
        <p:spPr>
          <a:xfrm>
            <a:off x="1246757" y="2243883"/>
            <a:ext cx="6973418" cy="2137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2000">
                <a:solidFill>
                  <a:srgbClr val="6A8759"/>
                </a:solidFill>
              </a:defRPr>
            </a:pPr>
            <a:r>
              <a:rPr>
                <a:solidFill>
                  <a:srgbClr val="BBB529"/>
                </a:solidFill>
              </a:rPr>
              <a:t>@GET</a:t>
            </a:r>
            <a:r>
              <a:rPr>
                <a:solidFill>
                  <a:srgbClr val="A9B7C6"/>
                </a:solidFill>
              </a:rPr>
              <a:t>(</a:t>
            </a:r>
            <a:r>
              <a:t>"/users?gender=male"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Call&lt;List&lt;User&gt;&gt; </a:t>
            </a:r>
            <a:r>
              <a:rPr>
                <a:solidFill>
                  <a:srgbClr val="FFC66E"/>
                </a:solidFill>
              </a:rPr>
              <a:t>getUsers</a:t>
            </a:r>
            <a:r>
              <a:t>();</a:t>
            </a:r>
          </a:p>
          <a:p>
            <a:pPr defTabSz="457200">
              <a:defRPr sz="2000">
                <a:solidFill>
                  <a:srgbClr val="A9B7C6"/>
                </a:solidFill>
              </a:defRPr>
            </a:pPr>
            <a:r>
              <a:t>...</a:t>
            </a: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String </a:t>
            </a:r>
            <a:r>
              <a:rPr>
                <a:solidFill>
                  <a:srgbClr val="9876AA"/>
                </a:solidFill>
              </a:rPr>
              <a:t>BASE_URL </a:t>
            </a:r>
            <a:r>
              <a:rPr>
                <a:solidFill>
                  <a:srgbClr val="A9B7C6"/>
                </a:solidFill>
              </a:rPr>
              <a:t>= </a:t>
            </a:r>
            <a:r>
              <a:rPr>
                <a:solidFill>
                  <a:srgbClr val="6A8759"/>
                </a:solidFill>
              </a:rPr>
              <a:t>"http://api.hencoder.com"</a:t>
            </a:r>
            <a:r>
              <a:rPr>
                <a:solidFill>
                  <a:srgbClr val="A9B7C6"/>
                </a:solidFill>
              </a:rPr>
              <a:t>;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1"/>
                </a:solidFill>
              </a:defRPr>
            </a:pPr>
            <a:r>
              <a:rPr>
                <a:solidFill>
                  <a:srgbClr val="A9B7C6"/>
                </a:solidFill>
              </a:rPr>
              <a:t>...</a:t>
            </a:r>
            <a:endParaRPr>
              <a:solidFill>
                <a:srgbClr val="A9B7C6"/>
              </a:solidFill>
            </a:endParaRPr>
          </a:p>
          <a:p>
            <a:pPr defTabSz="457200">
              <a:defRPr sz="2000">
                <a:solidFill>
                  <a:srgbClr val="CC7833"/>
                </a:solidFill>
              </a:defRPr>
            </a:pPr>
            <a:r>
              <a:rPr>
                <a:solidFill>
                  <a:srgbClr val="A9B7C6"/>
                </a:solidFill>
              </a:rPr>
              <a:t>api.</a:t>
            </a:r>
            <a:r>
              <a:t>getUsers</a:t>
            </a:r>
            <a:r>
              <a:rPr>
                <a:solidFill>
                  <a:srgbClr val="A9B7C6"/>
                </a:solidFill>
              </a:rPr>
              <a:t>();</a:t>
            </a:r>
          </a:p>
        </p:txBody>
      </p:sp>
      <p:sp>
        <p:nvSpPr>
          <p:cNvPr id="259" name="服务器"/>
          <p:cNvSpPr/>
          <p:nvPr/>
        </p:nvSpPr>
        <p:spPr>
          <a:xfrm>
            <a:off x="19519900" y="4622800"/>
            <a:ext cx="2674690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60" name="线条"/>
          <p:cNvSpPr/>
          <p:nvPr/>
        </p:nvSpPr>
        <p:spPr>
          <a:xfrm>
            <a:off x="5520780" y="5032919"/>
            <a:ext cx="1368033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1" name="线条"/>
          <p:cNvSpPr/>
          <p:nvPr/>
        </p:nvSpPr>
        <p:spPr>
          <a:xfrm flipH="1" flipV="1">
            <a:off x="5520780" y="5492650"/>
            <a:ext cx="136803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62" name="发送请求"/>
          <p:cNvSpPr txBox="1"/>
          <p:nvPr/>
        </p:nvSpPr>
        <p:spPr>
          <a:xfrm>
            <a:off x="11874500" y="4356100"/>
            <a:ext cx="15367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发送请求</a:t>
            </a:r>
          </a:p>
        </p:txBody>
      </p:sp>
      <p:sp>
        <p:nvSpPr>
          <p:cNvPr id="263" name="[…"/>
          <p:cNvSpPr txBox="1"/>
          <p:nvPr/>
        </p:nvSpPr>
        <p:spPr>
          <a:xfrm>
            <a:off x="1212214" y="5981500"/>
            <a:ext cx="11546162" cy="6595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000"/>
            </a:pPr>
            <a:r>
              <a:t>[</a:t>
            </a:r>
          </a:p>
          <a:p>
            <a:pPr>
              <a:defRPr sz="2000"/>
            </a:pPr>
            <a:r>
              <a:t>    {</a:t>
            </a:r>
          </a:p>
          <a:p>
            <a:pPr>
              <a:defRPr sz="2000"/>
            </a:pPr>
            <a:r>
              <a:t>        "login": "mojombo",</a:t>
            </a:r>
          </a:p>
          <a:p>
            <a:pPr>
              <a:defRPr sz="2000"/>
            </a:pPr>
            <a:r>
              <a:t>        "id": 1,</a:t>
            </a:r>
          </a:p>
          <a:p>
            <a:pPr>
              <a:defRPr sz="2000"/>
            </a:pPr>
            <a:r>
              <a:t>        "node_id": "MDQ6VXNlcjE=",</a:t>
            </a:r>
          </a:p>
          <a:p>
            <a:pPr>
              <a:defRPr sz="2000"/>
            </a:pPr>
            <a:r>
              <a:t>        "avatar_url": "https://avatars0.githubusercontent.com/u/1?v=4",</a:t>
            </a:r>
          </a:p>
          <a:p>
            <a:pPr>
              <a:defRPr sz="2000"/>
            </a:pPr>
            <a:r>
              <a:t>        "gravatar_id": "",</a:t>
            </a:r>
          </a:p>
          <a:p>
            <a:pPr>
              <a:defRPr sz="2000"/>
            </a:pPr>
            <a:r>
              <a:t>        "url": "https://api.github.com/users/mojombo",</a:t>
            </a:r>
          </a:p>
          <a:p>
            <a:pPr>
              <a:defRPr sz="2000"/>
            </a:pPr>
            <a:r>
              <a:t>        "html_url": "https://github.com/mojombo",</a:t>
            </a:r>
          </a:p>
          <a:p>
            <a:pPr>
              <a:defRPr sz="2000"/>
            </a:pPr>
            <a:r>
              <a:t>        "followers_url": "https://api.github.com/users/mojombo/followers",</a:t>
            </a:r>
          </a:p>
          <a:p>
            <a:pPr>
              <a:defRPr sz="2000"/>
            </a:pPr>
            <a:r>
              <a:t>        ...</a:t>
            </a:r>
          </a:p>
          <a:p>
            <a:pPr>
              <a:defRPr sz="2000"/>
            </a:pPr>
            <a:r>
              <a:t>    },</a:t>
            </a:r>
          </a:p>
          <a:p>
            <a:pPr>
              <a:defRPr sz="2000"/>
            </a:pPr>
            <a:r>
              <a:t>    {</a:t>
            </a:r>
          </a:p>
          <a:p>
            <a:pPr>
              <a:defRPr sz="2000"/>
            </a:pPr>
            <a:r>
              <a:t>        "login": "defunkt",</a:t>
            </a:r>
          </a:p>
          <a:p>
            <a:pPr>
              <a:defRPr sz="2000"/>
            </a:pPr>
            <a:r>
              <a:t>        "id": 2,</a:t>
            </a:r>
          </a:p>
          <a:p>
            <a:pPr>
              <a:defRPr sz="2000"/>
            </a:pPr>
            <a:r>
              <a:t>        ...</a:t>
            </a:r>
          </a:p>
          <a:p>
            <a:pPr>
              <a:defRPr sz="2000"/>
            </a:pPr>
            <a:r>
              <a:t>    },</a:t>
            </a:r>
          </a:p>
          <a:p>
            <a:pPr>
              <a:defRPr sz="2000"/>
            </a:pPr>
            <a:r>
              <a:t>    ...</a:t>
            </a:r>
          </a:p>
          <a:p>
            <a:pPr>
              <a:defRPr sz="2000"/>
            </a:pPr>
            <a:r>
              <a:t>]</a:t>
            </a:r>
          </a:p>
        </p:txBody>
      </p:sp>
      <p:sp>
        <p:nvSpPr>
          <p:cNvPr id="264" name="响应"/>
          <p:cNvSpPr txBox="1"/>
          <p:nvPr/>
        </p:nvSpPr>
        <p:spPr>
          <a:xfrm>
            <a:off x="12192000" y="5499100"/>
            <a:ext cx="8255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269" name="GET /users HTTP/1.1…"/>
          <p:cNvSpPr txBox="1"/>
          <p:nvPr/>
        </p:nvSpPr>
        <p:spPr>
          <a:xfrm>
            <a:off x="8705105" y="4985384"/>
            <a:ext cx="7735542" cy="175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272" name="GET /users HTTP/1.1…"/>
          <p:cNvSpPr txBox="1"/>
          <p:nvPr/>
        </p:nvSpPr>
        <p:spPr>
          <a:xfrm>
            <a:off x="8705105" y="4985384"/>
            <a:ext cx="7735542" cy="175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</p:txBody>
      </p:sp>
      <p:sp>
        <p:nvSpPr>
          <p:cNvPr id="273" name="线条"/>
          <p:cNvSpPr/>
          <p:nvPr/>
        </p:nvSpPr>
        <p:spPr>
          <a:xfrm flipH="1">
            <a:off x="7277285" y="5432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4" name="请求行"/>
          <p:cNvSpPr txBox="1"/>
          <p:nvPr/>
        </p:nvSpPr>
        <p:spPr>
          <a:xfrm>
            <a:off x="5486164" y="5070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请求行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277" name="GET /users HTTP/1.1…"/>
          <p:cNvSpPr txBox="1"/>
          <p:nvPr/>
        </p:nvSpPr>
        <p:spPr>
          <a:xfrm>
            <a:off x="8705105" y="4985384"/>
            <a:ext cx="7735542" cy="175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</p:txBody>
      </p:sp>
      <p:sp>
        <p:nvSpPr>
          <p:cNvPr id="278" name="method"/>
          <p:cNvSpPr txBox="1"/>
          <p:nvPr/>
        </p:nvSpPr>
        <p:spPr>
          <a:xfrm>
            <a:off x="8483197" y="3588856"/>
            <a:ext cx="171476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method</a:t>
            </a:r>
          </a:p>
        </p:txBody>
      </p:sp>
      <p:sp>
        <p:nvSpPr>
          <p:cNvPr id="279" name="线条"/>
          <p:cNvSpPr/>
          <p:nvPr/>
        </p:nvSpPr>
        <p:spPr>
          <a:xfrm>
            <a:off x="9340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0" name="path"/>
          <p:cNvSpPr txBox="1"/>
          <p:nvPr/>
        </p:nvSpPr>
        <p:spPr>
          <a:xfrm>
            <a:off x="10896197" y="3588856"/>
            <a:ext cx="118127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path</a:t>
            </a:r>
          </a:p>
        </p:txBody>
      </p:sp>
      <p:sp>
        <p:nvSpPr>
          <p:cNvPr id="281" name="线条"/>
          <p:cNvSpPr/>
          <p:nvPr/>
        </p:nvSpPr>
        <p:spPr>
          <a:xfrm>
            <a:off x="11499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2" name="HTTP version"/>
          <p:cNvSpPr txBox="1"/>
          <p:nvPr/>
        </p:nvSpPr>
        <p:spPr>
          <a:xfrm>
            <a:off x="12775710" y="3588856"/>
            <a:ext cx="331522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 version</a:t>
            </a:r>
          </a:p>
        </p:txBody>
      </p:sp>
      <p:sp>
        <p:nvSpPr>
          <p:cNvPr id="283" name="线条"/>
          <p:cNvSpPr/>
          <p:nvPr/>
        </p:nvSpPr>
        <p:spPr>
          <a:xfrm>
            <a:off x="14293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4" name="线条"/>
          <p:cNvSpPr/>
          <p:nvPr/>
        </p:nvSpPr>
        <p:spPr>
          <a:xfrm flipH="1">
            <a:off x="7277285" y="5432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5" name="请求行"/>
          <p:cNvSpPr txBox="1"/>
          <p:nvPr/>
        </p:nvSpPr>
        <p:spPr>
          <a:xfrm>
            <a:off x="5486164" y="5070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请求行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288" name="GET /users HTTP/1.1…"/>
          <p:cNvSpPr txBox="1"/>
          <p:nvPr/>
        </p:nvSpPr>
        <p:spPr>
          <a:xfrm>
            <a:off x="8705105" y="4985384"/>
            <a:ext cx="7735542" cy="175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</p:txBody>
      </p:sp>
      <p:sp>
        <p:nvSpPr>
          <p:cNvPr id="289" name="method"/>
          <p:cNvSpPr txBox="1"/>
          <p:nvPr/>
        </p:nvSpPr>
        <p:spPr>
          <a:xfrm>
            <a:off x="8483197" y="3588856"/>
            <a:ext cx="171476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method</a:t>
            </a:r>
          </a:p>
        </p:txBody>
      </p:sp>
      <p:sp>
        <p:nvSpPr>
          <p:cNvPr id="290" name="线条"/>
          <p:cNvSpPr/>
          <p:nvPr/>
        </p:nvSpPr>
        <p:spPr>
          <a:xfrm>
            <a:off x="9340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1" name="path"/>
          <p:cNvSpPr txBox="1"/>
          <p:nvPr/>
        </p:nvSpPr>
        <p:spPr>
          <a:xfrm>
            <a:off x="10896197" y="3588856"/>
            <a:ext cx="118127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path</a:t>
            </a:r>
          </a:p>
        </p:txBody>
      </p:sp>
      <p:sp>
        <p:nvSpPr>
          <p:cNvPr id="292" name="线条"/>
          <p:cNvSpPr/>
          <p:nvPr/>
        </p:nvSpPr>
        <p:spPr>
          <a:xfrm>
            <a:off x="11499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3" name="HTTP version"/>
          <p:cNvSpPr txBox="1"/>
          <p:nvPr/>
        </p:nvSpPr>
        <p:spPr>
          <a:xfrm>
            <a:off x="12775710" y="3588856"/>
            <a:ext cx="331522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 version</a:t>
            </a:r>
          </a:p>
        </p:txBody>
      </p:sp>
      <p:sp>
        <p:nvSpPr>
          <p:cNvPr id="294" name="线条"/>
          <p:cNvSpPr/>
          <p:nvPr/>
        </p:nvSpPr>
        <p:spPr>
          <a:xfrm>
            <a:off x="14293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5" name="线条"/>
          <p:cNvSpPr/>
          <p:nvPr/>
        </p:nvSpPr>
        <p:spPr>
          <a:xfrm flipH="1">
            <a:off x="7277285" y="5432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6" name="请求行"/>
          <p:cNvSpPr txBox="1"/>
          <p:nvPr/>
        </p:nvSpPr>
        <p:spPr>
          <a:xfrm>
            <a:off x="5486164" y="5070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请求行</a:t>
            </a:r>
          </a:p>
        </p:txBody>
      </p:sp>
      <p:sp>
        <p:nvSpPr>
          <p:cNvPr id="297" name="线条"/>
          <p:cNvSpPr/>
          <p:nvPr/>
        </p:nvSpPr>
        <p:spPr>
          <a:xfrm flipH="1">
            <a:off x="7277285" y="62830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98" name="Header"/>
          <p:cNvSpPr txBox="1"/>
          <p:nvPr/>
        </p:nvSpPr>
        <p:spPr>
          <a:xfrm>
            <a:off x="5282964" y="5914221"/>
            <a:ext cx="1714761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301" name="GET /users HTTP/1.1…"/>
          <p:cNvSpPr txBox="1"/>
          <p:nvPr/>
        </p:nvSpPr>
        <p:spPr>
          <a:xfrm>
            <a:off x="8705105" y="4985384"/>
            <a:ext cx="9640852" cy="345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  <a:p>
            <a:pPr>
              <a:defRPr sz="5000"/>
            </a:pPr>
            <a:r>
              <a:t>Content-Type: text/plain</a:t>
            </a:r>
          </a:p>
          <a:p>
            <a:pPr>
              <a:defRPr sz="5000"/>
            </a:pPr>
            <a:r>
              <a:t>Content-Length: 243</a:t>
            </a:r>
          </a:p>
        </p:txBody>
      </p:sp>
      <p:sp>
        <p:nvSpPr>
          <p:cNvPr id="302" name="method"/>
          <p:cNvSpPr txBox="1"/>
          <p:nvPr/>
        </p:nvSpPr>
        <p:spPr>
          <a:xfrm>
            <a:off x="8483197" y="3588856"/>
            <a:ext cx="171476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method</a:t>
            </a:r>
          </a:p>
        </p:txBody>
      </p:sp>
      <p:sp>
        <p:nvSpPr>
          <p:cNvPr id="303" name="线条"/>
          <p:cNvSpPr/>
          <p:nvPr/>
        </p:nvSpPr>
        <p:spPr>
          <a:xfrm>
            <a:off x="9340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4" name="path"/>
          <p:cNvSpPr txBox="1"/>
          <p:nvPr/>
        </p:nvSpPr>
        <p:spPr>
          <a:xfrm>
            <a:off x="10896197" y="3588856"/>
            <a:ext cx="118127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path</a:t>
            </a:r>
          </a:p>
        </p:txBody>
      </p:sp>
      <p:sp>
        <p:nvSpPr>
          <p:cNvPr id="305" name="线条"/>
          <p:cNvSpPr/>
          <p:nvPr/>
        </p:nvSpPr>
        <p:spPr>
          <a:xfrm>
            <a:off x="11499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6" name="HTTP version"/>
          <p:cNvSpPr txBox="1"/>
          <p:nvPr/>
        </p:nvSpPr>
        <p:spPr>
          <a:xfrm>
            <a:off x="12775710" y="3588856"/>
            <a:ext cx="331522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 version</a:t>
            </a:r>
          </a:p>
        </p:txBody>
      </p:sp>
      <p:sp>
        <p:nvSpPr>
          <p:cNvPr id="307" name="线条"/>
          <p:cNvSpPr/>
          <p:nvPr/>
        </p:nvSpPr>
        <p:spPr>
          <a:xfrm>
            <a:off x="14293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8" name="线条"/>
          <p:cNvSpPr/>
          <p:nvPr/>
        </p:nvSpPr>
        <p:spPr>
          <a:xfrm flipH="1">
            <a:off x="7277285" y="5432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09" name="请求行"/>
          <p:cNvSpPr txBox="1"/>
          <p:nvPr/>
        </p:nvSpPr>
        <p:spPr>
          <a:xfrm>
            <a:off x="5486164" y="5070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请求行</a:t>
            </a:r>
          </a:p>
        </p:txBody>
      </p:sp>
      <p:sp>
        <p:nvSpPr>
          <p:cNvPr id="310" name="线条"/>
          <p:cNvSpPr/>
          <p:nvPr/>
        </p:nvSpPr>
        <p:spPr>
          <a:xfrm>
            <a:off x="8158584" y="6078278"/>
            <a:ext cx="1" cy="2187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1" name="线条"/>
          <p:cNvSpPr/>
          <p:nvPr/>
        </p:nvSpPr>
        <p:spPr>
          <a:xfrm flipH="1">
            <a:off x="8161179" y="60798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2" name="线条"/>
          <p:cNvSpPr/>
          <p:nvPr/>
        </p:nvSpPr>
        <p:spPr>
          <a:xfrm flipH="1">
            <a:off x="8161179" y="82642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3" name="线条"/>
          <p:cNvSpPr/>
          <p:nvPr/>
        </p:nvSpPr>
        <p:spPr>
          <a:xfrm flipH="1">
            <a:off x="7277285" y="7172014"/>
            <a:ext cx="8675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14" name="Headers"/>
          <p:cNvSpPr txBox="1"/>
          <p:nvPr/>
        </p:nvSpPr>
        <p:spPr>
          <a:xfrm>
            <a:off x="5105164" y="6803221"/>
            <a:ext cx="198150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317" name="GET /users HTTP/1.1…"/>
          <p:cNvSpPr txBox="1"/>
          <p:nvPr/>
        </p:nvSpPr>
        <p:spPr>
          <a:xfrm>
            <a:off x="8705105" y="4985384"/>
            <a:ext cx="9640852" cy="685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  <a:p>
            <a:pPr>
              <a:defRPr sz="5000"/>
            </a:pPr>
            <a:r>
              <a:t>Content-Type: text/plain</a:t>
            </a:r>
          </a:p>
          <a:p>
            <a:pPr>
              <a:defRPr sz="5000"/>
            </a:pPr>
            <a:r>
              <a:t>Content-Length: 243</a:t>
            </a:r>
          </a:p>
          <a:p>
            <a:pPr>
              <a:defRPr sz="5000"/>
            </a:pPr>
          </a:p>
          <a:p>
            <a:pPr>
              <a:defRPr sz="5000"/>
            </a:pPr>
            <a:r>
              <a:t>bodybodybodybodybodybod</a:t>
            </a:r>
          </a:p>
          <a:p>
            <a:pPr>
              <a:defRPr sz="5000"/>
            </a:pPr>
            <a:r>
              <a:t>ybodybodybodybodybodybo</a:t>
            </a:r>
          </a:p>
          <a:p>
            <a:pPr>
              <a:defRPr sz="5000"/>
            </a:pPr>
            <a:r>
              <a:t>dybody...</a:t>
            </a:r>
          </a:p>
        </p:txBody>
      </p:sp>
      <p:sp>
        <p:nvSpPr>
          <p:cNvPr id="318" name="method"/>
          <p:cNvSpPr txBox="1"/>
          <p:nvPr/>
        </p:nvSpPr>
        <p:spPr>
          <a:xfrm>
            <a:off x="8483197" y="3588856"/>
            <a:ext cx="171476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method</a:t>
            </a:r>
          </a:p>
        </p:txBody>
      </p:sp>
      <p:sp>
        <p:nvSpPr>
          <p:cNvPr id="319" name="线条"/>
          <p:cNvSpPr/>
          <p:nvPr/>
        </p:nvSpPr>
        <p:spPr>
          <a:xfrm>
            <a:off x="9340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0" name="path"/>
          <p:cNvSpPr txBox="1"/>
          <p:nvPr/>
        </p:nvSpPr>
        <p:spPr>
          <a:xfrm>
            <a:off x="10896197" y="3588856"/>
            <a:ext cx="118127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path</a:t>
            </a:r>
          </a:p>
        </p:txBody>
      </p:sp>
      <p:sp>
        <p:nvSpPr>
          <p:cNvPr id="321" name="线条"/>
          <p:cNvSpPr/>
          <p:nvPr/>
        </p:nvSpPr>
        <p:spPr>
          <a:xfrm>
            <a:off x="11499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2" name="HTTP version"/>
          <p:cNvSpPr txBox="1"/>
          <p:nvPr/>
        </p:nvSpPr>
        <p:spPr>
          <a:xfrm>
            <a:off x="12775710" y="3588856"/>
            <a:ext cx="331522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 version</a:t>
            </a:r>
          </a:p>
        </p:txBody>
      </p:sp>
      <p:sp>
        <p:nvSpPr>
          <p:cNvPr id="323" name="线条"/>
          <p:cNvSpPr/>
          <p:nvPr/>
        </p:nvSpPr>
        <p:spPr>
          <a:xfrm>
            <a:off x="14293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4" name="线条"/>
          <p:cNvSpPr/>
          <p:nvPr/>
        </p:nvSpPr>
        <p:spPr>
          <a:xfrm flipH="1">
            <a:off x="7277285" y="5432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5" name="请求行"/>
          <p:cNvSpPr txBox="1"/>
          <p:nvPr/>
        </p:nvSpPr>
        <p:spPr>
          <a:xfrm>
            <a:off x="5486164" y="5070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请求行</a:t>
            </a:r>
          </a:p>
        </p:txBody>
      </p:sp>
      <p:sp>
        <p:nvSpPr>
          <p:cNvPr id="326" name="线条"/>
          <p:cNvSpPr/>
          <p:nvPr/>
        </p:nvSpPr>
        <p:spPr>
          <a:xfrm>
            <a:off x="8158584" y="6078278"/>
            <a:ext cx="1" cy="2187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7" name="线条"/>
          <p:cNvSpPr/>
          <p:nvPr/>
        </p:nvSpPr>
        <p:spPr>
          <a:xfrm flipH="1">
            <a:off x="8161179" y="60798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8" name="线条"/>
          <p:cNvSpPr/>
          <p:nvPr/>
        </p:nvSpPr>
        <p:spPr>
          <a:xfrm flipH="1">
            <a:off x="8161179" y="82642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29" name="线条"/>
          <p:cNvSpPr/>
          <p:nvPr/>
        </p:nvSpPr>
        <p:spPr>
          <a:xfrm flipH="1">
            <a:off x="7277285" y="7172014"/>
            <a:ext cx="8675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0" name="Headers"/>
          <p:cNvSpPr txBox="1"/>
          <p:nvPr/>
        </p:nvSpPr>
        <p:spPr>
          <a:xfrm>
            <a:off x="5105164" y="6803221"/>
            <a:ext cx="198150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72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报文格式：Requ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报文格式：Request</a:t>
            </a:r>
          </a:p>
        </p:txBody>
      </p:sp>
      <p:sp>
        <p:nvSpPr>
          <p:cNvPr id="333" name="GET /users HTTP/1.1…"/>
          <p:cNvSpPr txBox="1"/>
          <p:nvPr/>
        </p:nvSpPr>
        <p:spPr>
          <a:xfrm>
            <a:off x="8705105" y="4985384"/>
            <a:ext cx="9640852" cy="685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5000"/>
            </a:pPr>
            <a:r>
              <a:t>GET /users HTTP/1.1</a:t>
            </a:r>
          </a:p>
          <a:p>
            <a:pPr>
              <a:defRPr sz="5000"/>
            </a:pPr>
            <a:r>
              <a:t>Host: api.github.com</a:t>
            </a:r>
          </a:p>
          <a:p>
            <a:pPr>
              <a:defRPr sz="5000"/>
            </a:pPr>
            <a:r>
              <a:t>Content-Type: text/plain</a:t>
            </a:r>
          </a:p>
          <a:p>
            <a:pPr>
              <a:defRPr sz="5000"/>
            </a:pPr>
            <a:r>
              <a:t>Content-Length: 243</a:t>
            </a:r>
          </a:p>
          <a:p>
            <a:pPr>
              <a:defRPr sz="5000"/>
            </a:pPr>
          </a:p>
          <a:p>
            <a:pPr>
              <a:defRPr sz="5000"/>
            </a:pPr>
            <a:r>
              <a:t>bodybodybodybodybodybod</a:t>
            </a:r>
          </a:p>
          <a:p>
            <a:pPr>
              <a:defRPr sz="5000"/>
            </a:pPr>
            <a:r>
              <a:t>ybodybodybodybodybodybo</a:t>
            </a:r>
          </a:p>
          <a:p>
            <a:pPr>
              <a:defRPr sz="5000"/>
            </a:pPr>
            <a:r>
              <a:t>dybody...</a:t>
            </a:r>
          </a:p>
        </p:txBody>
      </p:sp>
      <p:sp>
        <p:nvSpPr>
          <p:cNvPr id="334" name="method"/>
          <p:cNvSpPr txBox="1"/>
          <p:nvPr/>
        </p:nvSpPr>
        <p:spPr>
          <a:xfrm>
            <a:off x="8483197" y="3588856"/>
            <a:ext cx="171476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method</a:t>
            </a:r>
          </a:p>
        </p:txBody>
      </p:sp>
      <p:sp>
        <p:nvSpPr>
          <p:cNvPr id="335" name="线条"/>
          <p:cNvSpPr/>
          <p:nvPr/>
        </p:nvSpPr>
        <p:spPr>
          <a:xfrm>
            <a:off x="9340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6" name="path"/>
          <p:cNvSpPr txBox="1"/>
          <p:nvPr/>
        </p:nvSpPr>
        <p:spPr>
          <a:xfrm>
            <a:off x="10896197" y="3588856"/>
            <a:ext cx="118127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path</a:t>
            </a:r>
          </a:p>
        </p:txBody>
      </p:sp>
      <p:sp>
        <p:nvSpPr>
          <p:cNvPr id="337" name="线条"/>
          <p:cNvSpPr/>
          <p:nvPr/>
        </p:nvSpPr>
        <p:spPr>
          <a:xfrm>
            <a:off x="11499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38" name="HTTP version"/>
          <p:cNvSpPr txBox="1"/>
          <p:nvPr/>
        </p:nvSpPr>
        <p:spPr>
          <a:xfrm>
            <a:off x="12775710" y="3588856"/>
            <a:ext cx="331522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 version</a:t>
            </a:r>
          </a:p>
        </p:txBody>
      </p:sp>
      <p:sp>
        <p:nvSpPr>
          <p:cNvPr id="339" name="线条"/>
          <p:cNvSpPr/>
          <p:nvPr/>
        </p:nvSpPr>
        <p:spPr>
          <a:xfrm>
            <a:off x="14293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0" name="线条"/>
          <p:cNvSpPr/>
          <p:nvPr/>
        </p:nvSpPr>
        <p:spPr>
          <a:xfrm flipH="1">
            <a:off x="7277285" y="5432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1" name="请求行"/>
          <p:cNvSpPr txBox="1"/>
          <p:nvPr/>
        </p:nvSpPr>
        <p:spPr>
          <a:xfrm>
            <a:off x="5486164" y="5070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请求行</a:t>
            </a:r>
          </a:p>
        </p:txBody>
      </p:sp>
      <p:sp>
        <p:nvSpPr>
          <p:cNvPr id="342" name="线条"/>
          <p:cNvSpPr/>
          <p:nvPr/>
        </p:nvSpPr>
        <p:spPr>
          <a:xfrm>
            <a:off x="8158584" y="6078278"/>
            <a:ext cx="1" cy="2187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3" name="线条"/>
          <p:cNvSpPr/>
          <p:nvPr/>
        </p:nvSpPr>
        <p:spPr>
          <a:xfrm flipH="1">
            <a:off x="8161179" y="60798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4" name="线条"/>
          <p:cNvSpPr/>
          <p:nvPr/>
        </p:nvSpPr>
        <p:spPr>
          <a:xfrm flipH="1">
            <a:off x="8161179" y="82642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5" name="线条"/>
          <p:cNvSpPr/>
          <p:nvPr/>
        </p:nvSpPr>
        <p:spPr>
          <a:xfrm flipH="1">
            <a:off x="7277285" y="7172014"/>
            <a:ext cx="8675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6" name="Headers"/>
          <p:cNvSpPr txBox="1"/>
          <p:nvPr/>
        </p:nvSpPr>
        <p:spPr>
          <a:xfrm>
            <a:off x="5105164" y="6803221"/>
            <a:ext cx="198150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Headers</a:t>
            </a:r>
          </a:p>
        </p:txBody>
      </p:sp>
      <p:sp>
        <p:nvSpPr>
          <p:cNvPr id="347" name="线条"/>
          <p:cNvSpPr/>
          <p:nvPr/>
        </p:nvSpPr>
        <p:spPr>
          <a:xfrm flipH="1">
            <a:off x="7277285" y="105756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48" name="Body"/>
          <p:cNvSpPr txBox="1"/>
          <p:nvPr/>
        </p:nvSpPr>
        <p:spPr>
          <a:xfrm>
            <a:off x="5486164" y="10244921"/>
            <a:ext cx="1181274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报文格式：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报文格式：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报文格式：Response</a:t>
            </a:r>
          </a:p>
        </p:txBody>
      </p:sp>
      <p:sp>
        <p:nvSpPr>
          <p:cNvPr id="353" name="HTTP/1.1 200 OK…"/>
          <p:cNvSpPr txBox="1"/>
          <p:nvPr/>
        </p:nvSpPr>
        <p:spPr>
          <a:xfrm>
            <a:off x="7308105" y="4985384"/>
            <a:ext cx="13070410" cy="590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/>
            </a:pPr>
            <a:r>
              <a:t>HTTP/1.1 200 OK</a:t>
            </a:r>
          </a:p>
          <a:p>
            <a:pPr>
              <a:defRPr sz="3400"/>
            </a:pPr>
            <a:r>
              <a:t>content-type: application/json; charset=utf-8</a:t>
            </a:r>
          </a:p>
          <a:p>
            <a:pPr>
              <a:defRPr sz="3400"/>
            </a:pPr>
            <a:r>
              <a:t>cache-control: public, max-age=60, s-maxage=60</a:t>
            </a:r>
          </a:p>
          <a:p>
            <a:pPr>
              <a:defRPr sz="3400"/>
            </a:pPr>
            <a:r>
              <a:t>vary: Accept,Accept-Encoding</a:t>
            </a:r>
          </a:p>
          <a:p>
            <a:pPr>
              <a:defRPr sz="3400"/>
            </a:pPr>
            <a:r>
              <a:t>etag: W/"02eec5b334b0e4c05253d3f4138daa46"</a:t>
            </a:r>
          </a:p>
          <a:p>
            <a:pPr>
              <a:defRPr sz="3400"/>
            </a:pPr>
            <a:r>
              <a:t>content-encoding: gzip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t>[{"login":"mojombo","id":1,"node_id":"MDQ6VXNlcjE</a:t>
            </a:r>
          </a:p>
          <a:p>
            <a:pPr>
              <a:defRPr sz="3400"/>
            </a:pPr>
            <a:r>
              <a:t>=","avatar_url":"https://avatars0.githubuserconte</a:t>
            </a:r>
          </a:p>
          <a:p>
            <a:pPr>
              <a:defRPr sz="3400"/>
            </a:pPr>
            <a:r>
              <a:t>nt.com/u/1?v=4","gravat......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报文格式：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报文格式：Response</a:t>
            </a:r>
          </a:p>
        </p:txBody>
      </p:sp>
      <p:sp>
        <p:nvSpPr>
          <p:cNvPr id="356" name="HTTP/1.1 200 OK…"/>
          <p:cNvSpPr txBox="1"/>
          <p:nvPr/>
        </p:nvSpPr>
        <p:spPr>
          <a:xfrm>
            <a:off x="7308105" y="4985384"/>
            <a:ext cx="13070410" cy="590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/>
            </a:pPr>
            <a:r>
              <a:t>HTTP/1.1 200 OK</a:t>
            </a:r>
          </a:p>
          <a:p>
            <a:pPr>
              <a:defRPr sz="3400"/>
            </a:pPr>
            <a:r>
              <a:t>content-type: application/json; charset=utf-8</a:t>
            </a:r>
          </a:p>
          <a:p>
            <a:pPr>
              <a:defRPr sz="3400"/>
            </a:pPr>
            <a:r>
              <a:t>cache-control: public, max-age=60, s-maxage=60</a:t>
            </a:r>
          </a:p>
          <a:p>
            <a:pPr>
              <a:defRPr sz="3400"/>
            </a:pPr>
            <a:r>
              <a:t>vary: Accept,Accept-Encoding</a:t>
            </a:r>
          </a:p>
          <a:p>
            <a:pPr>
              <a:defRPr sz="3400"/>
            </a:pPr>
            <a:r>
              <a:t>etag: W/"02eec5b334b0e4c05253d3f4138daa46"</a:t>
            </a:r>
          </a:p>
          <a:p>
            <a:pPr>
              <a:defRPr sz="3400"/>
            </a:pPr>
            <a:r>
              <a:t>content-encoding: gzip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t>[{"login":"mojombo","id":1,"node_id":"MDQ6VXNlcjE</a:t>
            </a:r>
          </a:p>
          <a:p>
            <a:pPr>
              <a:defRPr sz="3400"/>
            </a:pPr>
            <a:r>
              <a:t>=","avatar_url":"https://avatars0.githubuserconte</a:t>
            </a:r>
          </a:p>
          <a:p>
            <a:pPr>
              <a:defRPr sz="3400"/>
            </a:pPr>
            <a:r>
              <a:t>nt.com/u/1?v=4","gravat......</a:t>
            </a:r>
          </a:p>
        </p:txBody>
      </p:sp>
      <p:sp>
        <p:nvSpPr>
          <p:cNvPr id="357" name="线条"/>
          <p:cNvSpPr/>
          <p:nvPr/>
        </p:nvSpPr>
        <p:spPr>
          <a:xfrm>
            <a:off x="6761584" y="6078278"/>
            <a:ext cx="1" cy="2187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8" name="线条"/>
          <p:cNvSpPr/>
          <p:nvPr/>
        </p:nvSpPr>
        <p:spPr>
          <a:xfrm flipH="1">
            <a:off x="6764179" y="60798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59" name="线条"/>
          <p:cNvSpPr/>
          <p:nvPr/>
        </p:nvSpPr>
        <p:spPr>
          <a:xfrm flipH="1">
            <a:off x="6764179" y="82642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0" name="线条"/>
          <p:cNvSpPr/>
          <p:nvPr/>
        </p:nvSpPr>
        <p:spPr>
          <a:xfrm flipH="1">
            <a:off x="5880285" y="7172014"/>
            <a:ext cx="8675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1" name="Headers"/>
          <p:cNvSpPr txBox="1"/>
          <p:nvPr/>
        </p:nvSpPr>
        <p:spPr>
          <a:xfrm>
            <a:off x="3708164" y="6803221"/>
            <a:ext cx="198150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Headers</a:t>
            </a:r>
          </a:p>
        </p:txBody>
      </p:sp>
      <p:sp>
        <p:nvSpPr>
          <p:cNvPr id="362" name="线条"/>
          <p:cNvSpPr/>
          <p:nvPr/>
        </p:nvSpPr>
        <p:spPr>
          <a:xfrm flipH="1">
            <a:off x="5880285" y="100422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3" name="Body"/>
          <p:cNvSpPr txBox="1"/>
          <p:nvPr/>
        </p:nvSpPr>
        <p:spPr>
          <a:xfrm>
            <a:off x="4089164" y="9711521"/>
            <a:ext cx="1181274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报文格式：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报文格式：Response</a:t>
            </a:r>
          </a:p>
        </p:txBody>
      </p:sp>
      <p:sp>
        <p:nvSpPr>
          <p:cNvPr id="366" name="HTTP/1.1 200 OK…"/>
          <p:cNvSpPr txBox="1"/>
          <p:nvPr/>
        </p:nvSpPr>
        <p:spPr>
          <a:xfrm>
            <a:off x="7308105" y="4985384"/>
            <a:ext cx="13070410" cy="590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/>
            </a:pPr>
            <a:r>
              <a:t>HTTP/1.1 200 OK</a:t>
            </a:r>
          </a:p>
          <a:p>
            <a:pPr>
              <a:defRPr sz="3400"/>
            </a:pPr>
            <a:r>
              <a:t>content-type: application/json; charset=utf-8</a:t>
            </a:r>
          </a:p>
          <a:p>
            <a:pPr>
              <a:defRPr sz="3400"/>
            </a:pPr>
            <a:r>
              <a:t>cache-control: public, max-age=60, s-maxage=60</a:t>
            </a:r>
          </a:p>
          <a:p>
            <a:pPr>
              <a:defRPr sz="3400"/>
            </a:pPr>
            <a:r>
              <a:t>vary: Accept,Accept-Encoding</a:t>
            </a:r>
          </a:p>
          <a:p>
            <a:pPr>
              <a:defRPr sz="3400"/>
            </a:pPr>
            <a:r>
              <a:t>etag: W/"02eec5b334b0e4c05253d3f4138daa46"</a:t>
            </a:r>
          </a:p>
          <a:p>
            <a:pPr>
              <a:defRPr sz="3400"/>
            </a:pPr>
            <a:r>
              <a:t>content-encoding: gzip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t>[{"login":"mojombo","id":1,"node_id":"MDQ6VXNlcjE</a:t>
            </a:r>
          </a:p>
          <a:p>
            <a:pPr>
              <a:defRPr sz="3400"/>
            </a:pPr>
            <a:r>
              <a:t>=","avatar_url":"https://avatars0.githubuserconte</a:t>
            </a:r>
          </a:p>
          <a:p>
            <a:pPr>
              <a:defRPr sz="3400"/>
            </a:pPr>
            <a:r>
              <a:t>nt.com/u/1?v=4","gravat......</a:t>
            </a:r>
          </a:p>
        </p:txBody>
      </p:sp>
      <p:sp>
        <p:nvSpPr>
          <p:cNvPr id="367" name="线条"/>
          <p:cNvSpPr/>
          <p:nvPr/>
        </p:nvSpPr>
        <p:spPr>
          <a:xfrm flipH="1">
            <a:off x="5880285" y="5305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68" name="状态行"/>
          <p:cNvSpPr txBox="1"/>
          <p:nvPr/>
        </p:nvSpPr>
        <p:spPr>
          <a:xfrm>
            <a:off x="4089164" y="4943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状态行</a:t>
            </a:r>
          </a:p>
        </p:txBody>
      </p:sp>
      <p:sp>
        <p:nvSpPr>
          <p:cNvPr id="369" name="线条"/>
          <p:cNvSpPr/>
          <p:nvPr/>
        </p:nvSpPr>
        <p:spPr>
          <a:xfrm>
            <a:off x="6761584" y="6078278"/>
            <a:ext cx="1" cy="2187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0" name="线条"/>
          <p:cNvSpPr/>
          <p:nvPr/>
        </p:nvSpPr>
        <p:spPr>
          <a:xfrm flipH="1">
            <a:off x="6764179" y="60798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1" name="线条"/>
          <p:cNvSpPr/>
          <p:nvPr/>
        </p:nvSpPr>
        <p:spPr>
          <a:xfrm flipH="1">
            <a:off x="6764179" y="82642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2" name="线条"/>
          <p:cNvSpPr/>
          <p:nvPr/>
        </p:nvSpPr>
        <p:spPr>
          <a:xfrm flipH="1">
            <a:off x="5880285" y="7172014"/>
            <a:ext cx="8675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3" name="Headers"/>
          <p:cNvSpPr txBox="1"/>
          <p:nvPr/>
        </p:nvSpPr>
        <p:spPr>
          <a:xfrm>
            <a:off x="3708164" y="6803221"/>
            <a:ext cx="198150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Headers</a:t>
            </a:r>
          </a:p>
        </p:txBody>
      </p:sp>
      <p:sp>
        <p:nvSpPr>
          <p:cNvPr id="374" name="线条"/>
          <p:cNvSpPr/>
          <p:nvPr/>
        </p:nvSpPr>
        <p:spPr>
          <a:xfrm flipH="1">
            <a:off x="5880285" y="100422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5" name="Body"/>
          <p:cNvSpPr txBox="1"/>
          <p:nvPr/>
        </p:nvSpPr>
        <p:spPr>
          <a:xfrm>
            <a:off x="4089164" y="9711521"/>
            <a:ext cx="1181274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报文格式：Respo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报文格式：Response</a:t>
            </a:r>
          </a:p>
        </p:txBody>
      </p:sp>
      <p:sp>
        <p:nvSpPr>
          <p:cNvPr id="378" name="HTTP/1.1 200 OK…"/>
          <p:cNvSpPr txBox="1"/>
          <p:nvPr/>
        </p:nvSpPr>
        <p:spPr>
          <a:xfrm>
            <a:off x="7308105" y="4985384"/>
            <a:ext cx="13070410" cy="5907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3400"/>
            </a:pPr>
            <a:r>
              <a:t>HTTP/1.1 200 OK</a:t>
            </a:r>
          </a:p>
          <a:p>
            <a:pPr>
              <a:defRPr sz="3400"/>
            </a:pPr>
            <a:r>
              <a:t>content-type: application/json; charset=utf-8</a:t>
            </a:r>
          </a:p>
          <a:p>
            <a:pPr>
              <a:defRPr sz="3400"/>
            </a:pPr>
            <a:r>
              <a:t>cache-control: public, max-age=60, s-maxage=60</a:t>
            </a:r>
          </a:p>
          <a:p>
            <a:pPr>
              <a:defRPr sz="3400"/>
            </a:pPr>
            <a:r>
              <a:t>vary: Accept,Accept-Encoding</a:t>
            </a:r>
          </a:p>
          <a:p>
            <a:pPr>
              <a:defRPr sz="3400"/>
            </a:pPr>
            <a:r>
              <a:t>etag: W/"02eec5b334b0e4c05253d3f4138daa46"</a:t>
            </a:r>
          </a:p>
          <a:p>
            <a:pPr>
              <a:defRPr sz="3400"/>
            </a:pPr>
            <a:r>
              <a:t>content-encoding: gzip</a:t>
            </a:r>
          </a:p>
          <a:p>
            <a:pPr>
              <a:defRPr sz="3400"/>
            </a:pPr>
          </a:p>
          <a:p>
            <a:pPr>
              <a:defRPr sz="3400"/>
            </a:pPr>
            <a:r>
              <a:t>[{"login":"mojombo","id":1,"node_id":"MDQ6VXNlcjE</a:t>
            </a:r>
          </a:p>
          <a:p>
            <a:pPr>
              <a:defRPr sz="3400"/>
            </a:pPr>
            <a:r>
              <a:t>=","avatar_url":"https://avatars0.githubuserconte</a:t>
            </a:r>
          </a:p>
          <a:p>
            <a:pPr>
              <a:defRPr sz="3400"/>
            </a:pPr>
            <a:r>
              <a:t>nt.com/u/1?v=4","gravat......</a:t>
            </a:r>
          </a:p>
        </p:txBody>
      </p:sp>
      <p:sp>
        <p:nvSpPr>
          <p:cNvPr id="379" name="status message"/>
          <p:cNvSpPr txBox="1"/>
          <p:nvPr/>
        </p:nvSpPr>
        <p:spPr>
          <a:xfrm>
            <a:off x="12775841" y="3588856"/>
            <a:ext cx="3848708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status message</a:t>
            </a:r>
          </a:p>
        </p:txBody>
      </p:sp>
      <p:sp>
        <p:nvSpPr>
          <p:cNvPr id="380" name="线条"/>
          <p:cNvSpPr/>
          <p:nvPr/>
        </p:nvSpPr>
        <p:spPr>
          <a:xfrm>
            <a:off x="6648276" y="4362463"/>
            <a:ext cx="1295302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1" name="status code"/>
          <p:cNvSpPr txBox="1"/>
          <p:nvPr/>
        </p:nvSpPr>
        <p:spPr>
          <a:xfrm>
            <a:off x="8800697" y="3588856"/>
            <a:ext cx="3048479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status code</a:t>
            </a:r>
          </a:p>
        </p:txBody>
      </p:sp>
      <p:sp>
        <p:nvSpPr>
          <p:cNvPr id="382" name="线条"/>
          <p:cNvSpPr/>
          <p:nvPr/>
        </p:nvSpPr>
        <p:spPr>
          <a:xfrm>
            <a:off x="10102577" y="4362463"/>
            <a:ext cx="1" cy="6613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3" name="HTTP version"/>
          <p:cNvSpPr txBox="1"/>
          <p:nvPr/>
        </p:nvSpPr>
        <p:spPr>
          <a:xfrm>
            <a:off x="4558810" y="3588856"/>
            <a:ext cx="3315222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 version</a:t>
            </a:r>
          </a:p>
        </p:txBody>
      </p:sp>
      <p:sp>
        <p:nvSpPr>
          <p:cNvPr id="384" name="线条"/>
          <p:cNvSpPr/>
          <p:nvPr/>
        </p:nvSpPr>
        <p:spPr>
          <a:xfrm flipH="1">
            <a:off x="11323761" y="4372045"/>
            <a:ext cx="2902745" cy="94881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5" name="线条"/>
          <p:cNvSpPr/>
          <p:nvPr/>
        </p:nvSpPr>
        <p:spPr>
          <a:xfrm flipH="1">
            <a:off x="5880285" y="53051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6" name="状态行"/>
          <p:cNvSpPr txBox="1"/>
          <p:nvPr/>
        </p:nvSpPr>
        <p:spPr>
          <a:xfrm>
            <a:off x="4089164" y="4943164"/>
            <a:ext cx="14478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状态行</a:t>
            </a:r>
          </a:p>
        </p:txBody>
      </p:sp>
      <p:sp>
        <p:nvSpPr>
          <p:cNvPr id="387" name="线条"/>
          <p:cNvSpPr/>
          <p:nvPr/>
        </p:nvSpPr>
        <p:spPr>
          <a:xfrm>
            <a:off x="6761584" y="6078278"/>
            <a:ext cx="1" cy="218747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8" name="线条"/>
          <p:cNvSpPr/>
          <p:nvPr/>
        </p:nvSpPr>
        <p:spPr>
          <a:xfrm flipH="1">
            <a:off x="6764179" y="60798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9" name="线条"/>
          <p:cNvSpPr/>
          <p:nvPr/>
        </p:nvSpPr>
        <p:spPr>
          <a:xfrm flipH="1">
            <a:off x="6764179" y="8264214"/>
            <a:ext cx="20060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0" name="线条"/>
          <p:cNvSpPr/>
          <p:nvPr/>
        </p:nvSpPr>
        <p:spPr>
          <a:xfrm flipH="1">
            <a:off x="5880285" y="7172014"/>
            <a:ext cx="86751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1" name="Headers"/>
          <p:cNvSpPr txBox="1"/>
          <p:nvPr/>
        </p:nvSpPr>
        <p:spPr>
          <a:xfrm>
            <a:off x="3708164" y="6803221"/>
            <a:ext cx="1981505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Headers</a:t>
            </a:r>
          </a:p>
        </p:txBody>
      </p:sp>
      <p:sp>
        <p:nvSpPr>
          <p:cNvPr id="392" name="线条"/>
          <p:cNvSpPr/>
          <p:nvPr/>
        </p:nvSpPr>
        <p:spPr>
          <a:xfrm flipH="1">
            <a:off x="5880285" y="10042214"/>
            <a:ext cx="1084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93" name="Body"/>
          <p:cNvSpPr txBox="1"/>
          <p:nvPr/>
        </p:nvSpPr>
        <p:spPr>
          <a:xfrm>
            <a:off x="4089164" y="9711521"/>
            <a:ext cx="1181274" cy="66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关键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关键内容</a:t>
            </a:r>
          </a:p>
        </p:txBody>
      </p:sp>
      <p:sp>
        <p:nvSpPr>
          <p:cNvPr id="396" name="Request meth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</a:t>
            </a:r>
          </a:p>
          <a:p>
            <a:pPr/>
            <a:r>
              <a:t>Response status code</a:t>
            </a:r>
          </a:p>
          <a:p>
            <a:pPr/>
            <a:r>
              <a:t>Headers</a:t>
            </a:r>
          </a:p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399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02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05" name="GET  /users/1  HTTP/1.1…"/>
          <p:cNvSpPr txBox="1"/>
          <p:nvPr/>
        </p:nvSpPr>
        <p:spPr>
          <a:xfrm>
            <a:off x="8990171" y="4991100"/>
            <a:ext cx="640365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GET  /users/1  HTTP/1.1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Host: api.github.com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2445" y="1366360"/>
            <a:ext cx="13399110" cy="11447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08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11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14" name="POST  /users  HTTP/1.1…"/>
          <p:cNvSpPr txBox="1"/>
          <p:nvPr/>
        </p:nvSpPr>
        <p:spPr>
          <a:xfrm>
            <a:off x="6894448" y="4749800"/>
            <a:ext cx="13160503" cy="42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POST  /users  HTTP/1.1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Host: api.github.com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Content-Type: application/x-www-form-urlencoded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Content-Length: 13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name=rengwuxian&amp;gender=male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17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20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 lvl="1">
              <a:lnSpc>
                <a:spcPct val="50000"/>
              </a:lnSpc>
              <a:defRPr sz="3900"/>
            </a:pPr>
            <a:r>
              <a:t>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23" name="PUT  /users/1  HTTP/1.1…"/>
          <p:cNvSpPr txBox="1"/>
          <p:nvPr/>
        </p:nvSpPr>
        <p:spPr>
          <a:xfrm>
            <a:off x="8990171" y="4991100"/>
            <a:ext cx="6371654" cy="284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PUT  /users/1  HTTP/1.1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Host: api.github.com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gender=female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26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 lvl="1">
              <a:lnSpc>
                <a:spcPct val="50000"/>
              </a:lnSpc>
              <a:defRPr sz="3900"/>
            </a:pPr>
            <a:r>
              <a:t>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29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 lvl="1">
              <a:lnSpc>
                <a:spcPct val="50000"/>
              </a:lnSpc>
              <a:defRPr sz="3900"/>
            </a:pPr>
            <a:r>
              <a:t>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  <a:p>
            <a:pPr lvl="1">
              <a:lnSpc>
                <a:spcPct val="50000"/>
              </a:lnSpc>
              <a:defRPr sz="3900"/>
            </a:pPr>
            <a:r>
              <a:t>删除资源；没有 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32" name="DELETE  /users/1  HTTP/1.1…"/>
          <p:cNvSpPr txBox="1"/>
          <p:nvPr/>
        </p:nvSpPr>
        <p:spPr>
          <a:xfrm>
            <a:off x="8990171" y="4991100"/>
            <a:ext cx="738778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DELETE  /users/1  HTTP/1.1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Host: api.github.com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35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 lvl="1">
              <a:lnSpc>
                <a:spcPct val="50000"/>
              </a:lnSpc>
              <a:defRPr sz="3900"/>
            </a:pPr>
            <a:r>
              <a:t>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  <a:p>
            <a:pPr lvl="1">
              <a:lnSpc>
                <a:spcPct val="50000"/>
              </a:lnSpc>
              <a:defRPr sz="3900"/>
            </a:pPr>
            <a:r>
              <a:t>删除资源；没有 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77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quest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Methods</a:t>
            </a:r>
          </a:p>
        </p:txBody>
      </p:sp>
      <p:sp>
        <p:nvSpPr>
          <p:cNvPr id="438" name="G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  <a:defRPr sz="3900"/>
            </a:pPr>
            <a:r>
              <a:t>GET</a:t>
            </a:r>
          </a:p>
          <a:p>
            <a:pPr lvl="1">
              <a:lnSpc>
                <a:spcPct val="50000"/>
              </a:lnSpc>
              <a:defRPr sz="3900"/>
            </a:pPr>
            <a:r>
              <a:t>获取资源；没有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POST</a:t>
            </a:r>
          </a:p>
          <a:p>
            <a:pPr lvl="1">
              <a:lnSpc>
                <a:spcPct val="50000"/>
              </a:lnSpc>
              <a:defRPr sz="3900"/>
            </a:pPr>
            <a:r>
              <a:t>增加或修改资源；有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PUT</a:t>
            </a:r>
          </a:p>
          <a:p>
            <a:pPr lvl="1">
              <a:lnSpc>
                <a:spcPct val="50000"/>
              </a:lnSpc>
              <a:defRPr sz="3900"/>
            </a:pPr>
            <a:r>
              <a:t>修改资源；有 Body</a:t>
            </a:r>
          </a:p>
          <a:p>
            <a:pPr>
              <a:lnSpc>
                <a:spcPct val="50000"/>
              </a:lnSpc>
              <a:defRPr sz="3900"/>
            </a:pPr>
            <a:r>
              <a:t>DELETE</a:t>
            </a:r>
          </a:p>
          <a:p>
            <a:pPr lvl="1">
              <a:lnSpc>
                <a:spcPct val="50000"/>
              </a:lnSpc>
              <a:defRPr sz="3900"/>
            </a:pPr>
            <a:r>
              <a:t>删除资源；没有 Body</a:t>
            </a:r>
          </a:p>
          <a:p>
            <a:pPr>
              <a:lnSpc>
                <a:spcPct val="50000"/>
              </a:lnSpc>
              <a:defRPr sz="3900"/>
            </a:pPr>
            <a:r>
              <a:t>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关键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关键内容</a:t>
            </a:r>
          </a:p>
        </p:txBody>
      </p:sp>
      <p:sp>
        <p:nvSpPr>
          <p:cNvPr id="441" name="Request meth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Request method</a:t>
            </a:r>
          </a:p>
          <a:p>
            <a:pPr/>
            <a:r>
              <a:t>Response status code</a:t>
            </a:r>
          </a:p>
          <a:p>
            <a:pPr/>
            <a:r>
              <a:t>Headers</a:t>
            </a:r>
          </a:p>
          <a:p>
            <a:pPr/>
            <a:r>
              <a:t>Body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46" name="作用：对结果做出类型化描述（如「获取成功」「内容未找到」）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作用：对结果做出类型化描述（如「获取成功」「内容未找到」）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49" name="作用：对结果做出类型化描述（如「获取成功」「内容未找到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作用：对结果做出类型化描述（如「获取成功」「内容未找到」）</a:t>
            </a:r>
          </a:p>
          <a:p>
            <a:pPr lvl="1">
              <a:defRPr sz="5000"/>
            </a:pPr>
            <a:r>
              <a:t>1xx：</a:t>
            </a:r>
          </a:p>
          <a:p>
            <a:pPr lvl="1">
              <a:defRPr sz="5000"/>
            </a:pPr>
            <a:r>
              <a:t>2xx：</a:t>
            </a:r>
          </a:p>
          <a:p>
            <a:pPr lvl="1">
              <a:defRPr sz="5000"/>
            </a:pPr>
            <a:r>
              <a:t>3xx：</a:t>
            </a:r>
          </a:p>
          <a:p>
            <a:pPr lvl="1">
              <a:defRPr sz="5000"/>
            </a:pPr>
            <a:r>
              <a:t>4xx：</a:t>
            </a:r>
          </a:p>
          <a:p>
            <a:pPr lvl="1">
              <a:defRPr sz="5000"/>
            </a:pPr>
            <a:r>
              <a:t>5xx：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52" name="作用：对结果做出类型化描述（如「获取成功」「内容未找到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作用：对结果做出类型化描述（如「获取成功」「内容未找到」）</a:t>
            </a:r>
          </a:p>
          <a:p>
            <a:pPr lvl="1">
              <a:defRPr sz="5000"/>
            </a:pPr>
            <a:r>
              <a:t>1xx：</a:t>
            </a:r>
          </a:p>
          <a:p>
            <a:pPr lvl="1">
              <a:defRPr sz="5000"/>
            </a:pPr>
            <a:r>
              <a:t>2xx：成功</a:t>
            </a:r>
          </a:p>
          <a:p>
            <a:pPr lvl="1">
              <a:defRPr sz="5000"/>
            </a:pPr>
            <a:r>
              <a:t>3xx：</a:t>
            </a:r>
          </a:p>
          <a:p>
            <a:pPr lvl="1">
              <a:defRPr sz="5000"/>
            </a:pPr>
            <a:r>
              <a:t>4xx：</a:t>
            </a:r>
          </a:p>
          <a:p>
            <a:pPr lvl="1">
              <a:defRPr sz="5000"/>
            </a:pPr>
            <a:r>
              <a:t>5xx：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55" name="作用：对结果做出类型化描述（如「获取成功」「内容未找到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作用：对结果做出类型化描述（如「获取成功」「内容未找到」）</a:t>
            </a:r>
          </a:p>
          <a:p>
            <a:pPr lvl="1">
              <a:defRPr sz="5000"/>
            </a:pPr>
            <a:r>
              <a:t>1xx：</a:t>
            </a:r>
          </a:p>
          <a:p>
            <a:pPr lvl="1">
              <a:defRPr sz="5000"/>
            </a:pPr>
            <a:r>
              <a:t>2xx：成功</a:t>
            </a:r>
          </a:p>
          <a:p>
            <a:pPr lvl="1">
              <a:defRPr sz="5000"/>
            </a:pPr>
            <a:r>
              <a:t>3xx：</a:t>
            </a:r>
          </a:p>
          <a:p>
            <a:pPr lvl="1">
              <a:defRPr sz="5000"/>
            </a:pPr>
            <a:r>
              <a:t>4xx：客户端错误</a:t>
            </a:r>
          </a:p>
          <a:p>
            <a:pPr lvl="1">
              <a:defRPr sz="5000"/>
            </a:pPr>
            <a:r>
              <a:t>5xx：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58" name="作用：对结果做出类型化描述（如「获取成功」「内容未找到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作用：对结果做出类型化描述（如「获取成功」「内容未找到」）</a:t>
            </a:r>
          </a:p>
          <a:p>
            <a:pPr lvl="1">
              <a:defRPr sz="5000"/>
            </a:pPr>
            <a:r>
              <a:t>1xx：</a:t>
            </a:r>
          </a:p>
          <a:p>
            <a:pPr lvl="1">
              <a:defRPr sz="5000"/>
            </a:pPr>
            <a:r>
              <a:t>2xx：成功</a:t>
            </a:r>
          </a:p>
          <a:p>
            <a:pPr lvl="1">
              <a:defRPr sz="5000"/>
            </a:pPr>
            <a:r>
              <a:t>3xx：</a:t>
            </a:r>
          </a:p>
          <a:p>
            <a:pPr lvl="1">
              <a:defRPr sz="5000"/>
            </a:pPr>
            <a:r>
              <a:t>4xx：客户端错误</a:t>
            </a:r>
          </a:p>
          <a:p>
            <a:pPr lvl="1">
              <a:defRPr sz="5000"/>
            </a:pPr>
            <a:r>
              <a:t>5xx：服务器错误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61" name="作用：对结果做出类型化描述（如「获取成功」「内容未找到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作用：对结果做出类型化描述（如「获取成功」「内容未找到」）</a:t>
            </a:r>
          </a:p>
          <a:p>
            <a:pPr lvl="1">
              <a:defRPr sz="5000"/>
            </a:pPr>
            <a:r>
              <a:t>1xx：</a:t>
            </a:r>
          </a:p>
          <a:p>
            <a:pPr lvl="1">
              <a:defRPr sz="5000"/>
            </a:pPr>
            <a:r>
              <a:t>2xx：成功</a:t>
            </a:r>
          </a:p>
          <a:p>
            <a:pPr lvl="1">
              <a:defRPr sz="5000"/>
            </a:pPr>
            <a:r>
              <a:t>3xx：重定向</a:t>
            </a:r>
          </a:p>
          <a:p>
            <a:pPr lvl="1">
              <a:defRPr sz="5000"/>
            </a:pPr>
            <a:r>
              <a:t>4xx：客户端错误</a:t>
            </a:r>
          </a:p>
          <a:p>
            <a:pPr lvl="1">
              <a:defRPr sz="5000"/>
            </a:pPr>
            <a:r>
              <a:t>5xx：服务器错误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tatus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Status Code</a:t>
            </a:r>
          </a:p>
        </p:txBody>
      </p:sp>
      <p:sp>
        <p:nvSpPr>
          <p:cNvPr id="464" name="作用：对结果做出类型化描述（如「获取成功」「内容未找到」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作用：对结果做出类型化描述（如「获取成功」「内容未找到」）</a:t>
            </a:r>
          </a:p>
          <a:p>
            <a:pPr lvl="1">
              <a:defRPr sz="5000"/>
            </a:pPr>
            <a:r>
              <a:t>1xx：临时性消息</a:t>
            </a:r>
          </a:p>
          <a:p>
            <a:pPr lvl="1">
              <a:defRPr sz="5000"/>
            </a:pPr>
            <a:r>
              <a:t>2xx：成功</a:t>
            </a:r>
          </a:p>
          <a:p>
            <a:pPr lvl="1">
              <a:defRPr sz="5000"/>
            </a:pPr>
            <a:r>
              <a:t>3xx：重定向</a:t>
            </a:r>
          </a:p>
          <a:p>
            <a:pPr lvl="1">
              <a:defRPr sz="5000"/>
            </a:pPr>
            <a:r>
              <a:t>4xx：客户端错误</a:t>
            </a:r>
          </a:p>
          <a:p>
            <a:pPr lvl="1">
              <a:defRPr sz="5000"/>
            </a:pPr>
            <a:r>
              <a:t>5xx：服务器错误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80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  <a:p>
            <a:pPr lvl="1"/>
            <a:r>
              <a:t>Android 中发送网络请求，返回对应内容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469" name="作用：HTTP 消息的元数据 (metadata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500"/>
            </a:lvl1pPr>
          </a:lstStyle>
          <a:p>
            <a:pPr/>
            <a:r>
              <a:t>作用：HTTP 消息的元数据 (metadata)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472" name="作用：HTTP 消息的元数据 (meta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500"/>
            </a:lvl1pPr>
            <a:lvl2pPr>
              <a:lnSpc>
                <a:spcPct val="70000"/>
              </a:lnSpc>
              <a:defRPr sz="3500"/>
            </a:lvl2pPr>
          </a:lstStyle>
          <a:p>
            <a:pPr/>
            <a:r>
              <a:t>作用：HTTP 消息的元数据 (metadata)</a:t>
            </a:r>
          </a:p>
          <a:p>
            <a:pPr lvl="1"/>
            <a:r>
              <a:t>Host：服务器主机地址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475" name="作用：HTTP 消息的元数据 (meta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480" name="Content-Length：内容的长度（字节）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Content-Length：内容的长度（字节）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483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486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/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text/html</a:t>
            </a:r>
          </a:p>
        </p:txBody>
      </p:sp>
      <p:sp>
        <p:nvSpPr>
          <p:cNvPr id="489" name="HTTP/1.1 200 OK…"/>
          <p:cNvSpPr txBox="1"/>
          <p:nvPr/>
        </p:nvSpPr>
        <p:spPr>
          <a:xfrm>
            <a:off x="6780866" y="4571506"/>
            <a:ext cx="10517294" cy="5436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HTTP/1.1 200 OK</a:t>
            </a:r>
          </a:p>
          <a:p>
            <a:pPr>
              <a:defRPr sz="3500"/>
            </a:pPr>
            <a:r>
              <a:t>Content-Type: text/html; charset=utf-8</a:t>
            </a:r>
          </a:p>
          <a:p>
            <a:pPr>
              <a:defRPr sz="3500"/>
            </a:pPr>
            <a:r>
              <a:t>Content-Length: 853</a:t>
            </a:r>
          </a:p>
          <a:p>
            <a:pPr>
              <a:defRPr sz="3500"/>
            </a:pPr>
          </a:p>
          <a:p>
            <a:pPr>
              <a:defRPr sz="3500"/>
            </a:pPr>
            <a:r>
              <a:t>&lt;!DOCTYPE html&gt;</a:t>
            </a:r>
          </a:p>
          <a:p>
            <a:pPr>
              <a:defRPr sz="3500"/>
            </a:pPr>
            <a:r>
              <a:t>&lt;html&gt;</a:t>
            </a:r>
          </a:p>
          <a:p>
            <a:pPr>
              <a:defRPr sz="3500"/>
            </a:pPr>
            <a:r>
              <a:t>&lt;head&gt;</a:t>
            </a:r>
          </a:p>
          <a:p>
            <a:pPr>
              <a:defRPr sz="3500"/>
            </a:pPr>
            <a:r>
              <a:t>	&lt;meta charset="utf-8"&gt;</a:t>
            </a:r>
          </a:p>
          <a:p>
            <a:pPr>
              <a:defRPr sz="3500"/>
            </a:pPr>
            <a:r>
              <a:t>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492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ublic interface Api {…"/>
          <p:cNvSpPr txBox="1"/>
          <p:nvPr/>
        </p:nvSpPr>
        <p:spPr>
          <a:xfrm>
            <a:off x="5357589" y="1295400"/>
            <a:ext cx="15345222" cy="1076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b="1">
                <a:solidFill>
                  <a:srgbClr val="CC783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interface </a:t>
            </a:r>
            <a:r>
              <a:rPr b="0">
                <a:solidFill>
                  <a:srgbClr val="A9B7C6"/>
                </a:solidFill>
              </a:rPr>
              <a:t>Api {</a:t>
            </a:r>
            <a:endParaRPr b="0">
              <a:solidFill>
                <a:srgbClr val="A9B7C6"/>
              </a:solidFill>
            </a:endParaR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6A875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rPr>
                <a:solidFill>
                  <a:srgbClr val="BBB529"/>
                </a:solidFill>
              </a:rPr>
              <a:t>@GET</a:t>
            </a:r>
            <a:r>
              <a:rPr>
                <a:solidFill>
                  <a:srgbClr val="A9B7C6"/>
                </a:solidFill>
              </a:rPr>
              <a:t>(</a:t>
            </a:r>
            <a:r>
              <a:t>"/users"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Call&lt;List&lt;User&gt;&gt; </a:t>
            </a:r>
            <a:r>
              <a:rPr>
                <a:solidFill>
                  <a:srgbClr val="FFC66E"/>
                </a:solidFill>
              </a:rPr>
              <a:t>getUsers</a:t>
            </a:r>
            <a:r>
              <a:t>();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OkHttpClient client = </a:t>
            </a:r>
            <a:r>
              <a:rPr b="1">
                <a:solidFill>
                  <a:srgbClr val="CC7831"/>
                </a:solidFill>
              </a:rPr>
              <a:t>new </a:t>
            </a:r>
            <a:r>
              <a:t>OkHttpClient();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Retrofit retrofit = </a:t>
            </a:r>
            <a:r>
              <a:rPr b="1">
                <a:solidFill>
                  <a:srgbClr val="CC7831"/>
                </a:solidFill>
              </a:rPr>
              <a:t>new </a:t>
            </a:r>
            <a:r>
              <a:t>Retrofit.</a:t>
            </a:r>
            <a:r>
              <a:rPr>
                <a:solidFill>
                  <a:srgbClr val="CC7833"/>
                </a:solidFill>
              </a:rPr>
              <a:t>Builder</a:t>
            </a:r>
            <a:r>
              <a:t>()</a:t>
            </a:r>
          </a:p>
          <a:p>
            <a:pPr defTabSz="457200">
              <a:defRPr>
                <a:solidFill>
                  <a:srgbClr val="6A875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    .</a:t>
            </a:r>
            <a:r>
              <a:rPr>
                <a:solidFill>
                  <a:srgbClr val="CC7833"/>
                </a:solidFill>
              </a:rPr>
              <a:t>baseUrl</a:t>
            </a:r>
            <a:r>
              <a:rPr>
                <a:solidFill>
                  <a:srgbClr val="A9B7C6"/>
                </a:solidFill>
              </a:rPr>
              <a:t>(</a:t>
            </a:r>
            <a:r>
              <a:t>"https://api.github.com"</a:t>
            </a:r>
            <a:r>
              <a:rPr>
                <a:solidFill>
                  <a:srgbClr val="A9B7C6"/>
                </a:solidFill>
              </a:rPr>
              <a:t>)</a:t>
            </a:r>
            <a:endParaRPr>
              <a:solidFill>
                <a:srgbClr val="A9B7C6"/>
              </a:solidFill>
            </a:endParaR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.</a:t>
            </a:r>
            <a:r>
              <a:rPr>
                <a:solidFill>
                  <a:srgbClr val="CC7833"/>
                </a:solidFill>
              </a:rPr>
              <a:t>client</a:t>
            </a:r>
            <a:r>
              <a:t>(client)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.</a:t>
            </a:r>
            <a:r>
              <a:rPr>
                <a:solidFill>
                  <a:srgbClr val="CC7833"/>
                </a:solidFill>
              </a:rPr>
              <a:t>addConverterFactory</a:t>
            </a:r>
            <a:r>
              <a:t>(GsonConverterFactory.</a:t>
            </a:r>
            <a:r>
              <a:rPr i="1">
                <a:solidFill>
                  <a:srgbClr val="FFC66E"/>
                </a:solidFill>
              </a:rPr>
              <a:t>create</a:t>
            </a:r>
            <a:r>
              <a:t>(</a:t>
            </a:r>
            <a:r>
              <a:rPr>
                <a:solidFill>
                  <a:srgbClr val="9876AA"/>
                </a:solidFill>
              </a:rPr>
              <a:t>gson</a:t>
            </a:r>
            <a:r>
              <a:t>))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.</a:t>
            </a:r>
            <a:r>
              <a:rPr>
                <a:solidFill>
                  <a:srgbClr val="CC7833"/>
                </a:solidFill>
              </a:rPr>
              <a:t>build</a:t>
            </a:r>
            <a:r>
              <a:t>();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Api api = retrofit.</a:t>
            </a:r>
            <a:r>
              <a:rPr>
                <a:solidFill>
                  <a:srgbClr val="CC7833"/>
                </a:solidFill>
              </a:rPr>
              <a:t>create</a:t>
            </a:r>
            <a:r>
              <a:t>(Api.</a:t>
            </a:r>
            <a:r>
              <a:rPr b="1">
                <a:solidFill>
                  <a:srgbClr val="CC7831"/>
                </a:solidFill>
              </a:rPr>
              <a:t>class</a:t>
            </a:r>
            <a:r>
              <a:t>);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Call&lt;List&lt;User&gt;&gt; call = api.</a:t>
            </a:r>
            <a:r>
              <a:rPr>
                <a:solidFill>
                  <a:srgbClr val="CC7833"/>
                </a:solidFill>
              </a:rPr>
              <a:t>getUsers</a:t>
            </a:r>
            <a:r>
              <a:t>();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call.</a:t>
            </a:r>
            <a:r>
              <a:rPr>
                <a:solidFill>
                  <a:srgbClr val="CC7833"/>
                </a:solidFill>
              </a:rPr>
              <a:t>enqueue</a:t>
            </a:r>
            <a:r>
              <a:t>(</a:t>
            </a:r>
            <a:r>
              <a:rPr b="1">
                <a:solidFill>
                  <a:srgbClr val="CC7831"/>
                </a:solidFill>
              </a:rPr>
              <a:t>new </a:t>
            </a:r>
            <a:r>
              <a:t>Callback&lt;List&lt;User&gt;&gt;() {</a:t>
            </a:r>
          </a:p>
          <a:p>
            <a:pPr defTabSz="457200">
              <a:defRPr>
                <a:solidFill>
                  <a:srgbClr val="BBB52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@Override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B529"/>
                </a:solidFill>
              </a:rPr>
              <a:t>    </a:t>
            </a:r>
            <a:r>
              <a:rPr b="1">
                <a:solidFill>
                  <a:srgbClr val="CC7831"/>
                </a:solidFill>
              </a:rPr>
              <a:t>public void </a:t>
            </a:r>
            <a:r>
              <a:rPr>
                <a:solidFill>
                  <a:srgbClr val="FFC66E"/>
                </a:solidFill>
              </a:rPr>
              <a:t>onResponse</a:t>
            </a:r>
            <a:r>
              <a:t>(Call&lt;List&lt;User&gt;&gt; call, Response&lt;List&lt;User&gt;&gt; response) {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...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defRPr>
                <a:solidFill>
                  <a:srgbClr val="BBB529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9B7C6"/>
                </a:solidFill>
              </a:rPr>
              <a:t>    </a:t>
            </a:r>
            <a:r>
              <a:t>@Override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B529"/>
                </a:solidFill>
              </a:rPr>
              <a:t>    </a:t>
            </a:r>
            <a:r>
              <a:rPr b="1">
                <a:solidFill>
                  <a:srgbClr val="CC7831"/>
                </a:solidFill>
              </a:rPr>
              <a:t>public void </a:t>
            </a:r>
            <a:r>
              <a:rPr>
                <a:solidFill>
                  <a:srgbClr val="FFC66E"/>
                </a:solidFill>
              </a:rPr>
              <a:t>onFailure</a:t>
            </a:r>
            <a:r>
              <a:t>(Call&lt;List&lt;User&gt;&gt; call, Throwable t) {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...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defTabSz="457200">
              <a:defRPr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495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application/x-www-form-urlencod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1205">
              <a:defRPr sz="10192"/>
            </a:lvl1pPr>
          </a:lstStyle>
          <a:p>
            <a:pPr/>
            <a:r>
              <a:t>application/x-www-form-urlencoded</a:t>
            </a:r>
          </a:p>
        </p:txBody>
      </p:sp>
      <p:sp>
        <p:nvSpPr>
          <p:cNvPr id="498" name="POST  /users  HTTP/1.1…"/>
          <p:cNvSpPr txBox="1"/>
          <p:nvPr/>
        </p:nvSpPr>
        <p:spPr>
          <a:xfrm>
            <a:off x="5611748" y="4749800"/>
            <a:ext cx="13160503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POST  /users  HTTP/1.1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Host: api.github.com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Content-Type: application/x-www-form-urlencoded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Content-Length: 27</a:t>
            </a: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sz="4500">
                <a:latin typeface="+mn-lt"/>
                <a:ea typeface="+mn-ea"/>
                <a:cs typeface="+mn-cs"/>
                <a:sym typeface="Helvetica Light"/>
              </a:defRPr>
            </a:pPr>
            <a:r>
              <a:t>name=rengwuxian&amp;gender=male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01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04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  <a:p>
            <a:pPr lvl="1">
              <a:defRPr sz="3700"/>
            </a:pPr>
            <a:r>
              <a:t>multipart/form-data：多部分形式，一般用于传输包含二进制内容的多项内容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multipart/form-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multipart/form-data</a:t>
            </a:r>
          </a:p>
        </p:txBody>
      </p:sp>
      <p:sp>
        <p:nvSpPr>
          <p:cNvPr id="507" name="POST  /users  HTTP/1.1…"/>
          <p:cNvSpPr txBox="1"/>
          <p:nvPr/>
        </p:nvSpPr>
        <p:spPr>
          <a:xfrm>
            <a:off x="3236848" y="3581399"/>
            <a:ext cx="18417033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POST  /users  HTTP/1.1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Host: hencoder.com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Content-Type: multipart/form-data; boundary=----WebKitFormBoundary7MA4YWxkTrZu0gW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Content-Length: 2382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------WebKitFormBoundary7MA4YWxkTrZu0gW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Content-Disposition: form-data; name="name"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rengwuxian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------WebKitFormBoundary7MA4YWxkTrZu0gW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Content-Disposition: form-data; name="avatar"; filename="avatar.jpg"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Content-Type: image/jpeg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JFIFHHvOwX9jximQrWa......</a:t>
            </a:r>
          </a:p>
          <a:p>
            <a:pPr>
              <a:defRPr sz="3500">
                <a:latin typeface="+mn-lt"/>
                <a:ea typeface="+mn-ea"/>
                <a:cs typeface="+mn-cs"/>
                <a:sym typeface="Helvetica Light"/>
              </a:defRPr>
            </a:pPr>
            <a:r>
              <a:t>------WebKitFormBoundary7MA4YWxkTrZu0gW--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10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  <a:p>
            <a:pPr lvl="1">
              <a:defRPr sz="3700"/>
            </a:pPr>
            <a:r>
              <a:t>multipart/form-data：多部分形式，一般用于传输包含二进制内容的多项内容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13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  <a:p>
            <a:pPr lvl="1">
              <a:defRPr sz="3700"/>
            </a:pPr>
            <a:r>
              <a:t>multipart/form-data：多部分形式，一般用于传输包含二进制内容的多项内容</a:t>
            </a:r>
          </a:p>
          <a:p>
            <a:pPr lvl="1">
              <a:defRPr sz="3700"/>
            </a:pPr>
            <a:r>
              <a:t>application/json：json 形式，用于 Web Api 的响应或 POST / PUT 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application/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application/json</a:t>
            </a:r>
          </a:p>
        </p:txBody>
      </p:sp>
      <p:sp>
        <p:nvSpPr>
          <p:cNvPr id="516" name="HTTP/1.1 200 OK…"/>
          <p:cNvSpPr txBox="1"/>
          <p:nvPr/>
        </p:nvSpPr>
        <p:spPr>
          <a:xfrm>
            <a:off x="12400805" y="3698906"/>
            <a:ext cx="10654979" cy="3714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/>
            </a:pPr>
            <a:r>
              <a:t>HTTP/1.1 200 OK</a:t>
            </a:r>
          </a:p>
          <a:p>
            <a:pPr>
              <a:defRPr sz="3000"/>
            </a:pPr>
            <a:r>
              <a:t>content-type: application/json; charset=utf-8</a:t>
            </a:r>
          </a:p>
          <a:p>
            <a:pPr>
              <a:defRPr sz="3000"/>
            </a:pPr>
            <a:r>
              <a:t>content-length: 234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[{"login":"mojombo","id":1,"node_id":"MDQ6VXNl</a:t>
            </a:r>
          </a:p>
          <a:p>
            <a:pPr>
              <a:defRPr sz="3000"/>
            </a:pPr>
            <a:r>
              <a:t>cjE=","avatar_url":"https://avatars0.githubuse</a:t>
            </a:r>
          </a:p>
          <a:p>
            <a:pPr>
              <a:defRPr sz="3000"/>
            </a:pPr>
            <a:r>
              <a:t>rcontent.com/u/1?v=4","gravat......</a:t>
            </a:r>
          </a:p>
        </p:txBody>
      </p:sp>
      <p:sp>
        <p:nvSpPr>
          <p:cNvPr id="517" name="POST /users HTTP/1.1…"/>
          <p:cNvSpPr txBox="1"/>
          <p:nvPr/>
        </p:nvSpPr>
        <p:spPr>
          <a:xfrm>
            <a:off x="1346919" y="3813205"/>
            <a:ext cx="10631612" cy="3193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POST /users HTTP/1.1</a:t>
            </a:r>
          </a:p>
          <a:p>
            <a:pPr>
              <a:defRPr sz="3000"/>
            </a:pPr>
            <a:r>
              <a:t>Host: hencoder.com</a:t>
            </a:r>
          </a:p>
          <a:p>
            <a:pPr>
              <a:defRPr sz="3000"/>
            </a:pPr>
            <a:r>
              <a:t>Content-Type: application/json; charset=utf-8</a:t>
            </a:r>
          </a:p>
          <a:p>
            <a:pPr>
              <a:defRPr sz="3000"/>
            </a:pPr>
            <a:r>
              <a:t>Content-Length: 38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{"name":"rengwuxian","gender":"male"}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20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  <a:p>
            <a:pPr lvl="1">
              <a:defRPr sz="3700"/>
            </a:pPr>
            <a:r>
              <a:t>multipart/form-data：多部分形式，一般用于传输包含二进制内容的多项内容</a:t>
            </a:r>
          </a:p>
          <a:p>
            <a:pPr lvl="1">
              <a:defRPr sz="3700"/>
            </a:pPr>
            <a:r>
              <a:t>application/json：json 形式，用于 Web Api 的响应或 POST / PUT 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23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  <a:p>
            <a:pPr lvl="1">
              <a:defRPr sz="3700"/>
            </a:pPr>
            <a:r>
              <a:t>multipart/form-data：多部分形式，一般用于传输包含二进制内容的多项内容</a:t>
            </a:r>
          </a:p>
          <a:p>
            <a:pPr lvl="1">
              <a:defRPr sz="3700"/>
            </a:pPr>
            <a:r>
              <a:t>application/json：json 形式，用于 Web Api 的响应或 POST / PUT 请求</a:t>
            </a:r>
          </a:p>
          <a:p>
            <a:pPr lvl="1">
              <a:defRPr sz="3700"/>
            </a:pPr>
            <a:r>
              <a:t>image/jpeg / application/zip ...：单文件，用于 Web Api 响应或 POST / PUT 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HTTP 到底是什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HTTP 到底是什么</a:t>
            </a:r>
          </a:p>
        </p:txBody>
      </p:sp>
      <p:sp>
        <p:nvSpPr>
          <p:cNvPr id="85" name="两种最直观的印象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两种最直观的印象</a:t>
            </a:r>
          </a:p>
          <a:p>
            <a:pPr lvl="1"/>
            <a:r>
              <a:t>浏览器地址栏输入地址，打开网页</a:t>
            </a:r>
          </a:p>
          <a:p>
            <a:pPr lvl="1"/>
            <a:r>
              <a:t>Android 中发送网络请求，返回对应内容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image/jpe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image/jpeg</a:t>
            </a:r>
          </a:p>
        </p:txBody>
      </p:sp>
      <p:sp>
        <p:nvSpPr>
          <p:cNvPr id="526" name="HTTP/1.1 200 OK…"/>
          <p:cNvSpPr txBox="1"/>
          <p:nvPr/>
        </p:nvSpPr>
        <p:spPr>
          <a:xfrm>
            <a:off x="12896105" y="3762406"/>
            <a:ext cx="10654979" cy="2673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/>
            </a:pPr>
            <a:r>
              <a:t>HTTP/1.1 200 OK</a:t>
            </a:r>
          </a:p>
          <a:p>
            <a:pPr>
              <a:defRPr sz="3000"/>
            </a:pPr>
            <a:r>
              <a:t>content-type: image/jpeg</a:t>
            </a:r>
          </a:p>
          <a:p>
            <a:pPr>
              <a:defRPr sz="3000"/>
            </a:pPr>
            <a:r>
              <a:t>content-length: 1575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JFIFHH9......</a:t>
            </a:r>
          </a:p>
        </p:txBody>
      </p:sp>
      <p:sp>
        <p:nvSpPr>
          <p:cNvPr id="527" name="POST /user/1/avatar HTTP/1.1…"/>
          <p:cNvSpPr txBox="1"/>
          <p:nvPr/>
        </p:nvSpPr>
        <p:spPr>
          <a:xfrm>
            <a:off x="4001219" y="3787805"/>
            <a:ext cx="6744780" cy="3193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/>
            </a:pPr>
            <a:r>
              <a:t>POST /user/1/avatar HTTP/1.1</a:t>
            </a:r>
          </a:p>
          <a:p>
            <a:pPr>
              <a:defRPr sz="3000"/>
            </a:pPr>
            <a:r>
              <a:t>Host: hencoder.com</a:t>
            </a:r>
          </a:p>
          <a:p>
            <a:pPr>
              <a:defRPr sz="3000"/>
            </a:pPr>
            <a:r>
              <a:t>Content-Type: image/jpeg</a:t>
            </a:r>
          </a:p>
          <a:p>
            <a:pPr>
              <a:defRPr sz="3000"/>
            </a:pPr>
            <a:r>
              <a:t>Content-Length: 1575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JFIFHH9......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ontent-Type / Content-Leng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Content-Type / Content-Length</a:t>
            </a:r>
          </a:p>
        </p:txBody>
      </p:sp>
      <p:sp>
        <p:nvSpPr>
          <p:cNvPr id="530" name="Content-Length：内容的长度（字节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700"/>
            </a:pPr>
            <a:r>
              <a:t>Content-Length：内容的长度（字节）</a:t>
            </a:r>
          </a:p>
          <a:p>
            <a:pPr>
              <a:defRPr sz="3700"/>
            </a:pPr>
            <a:r>
              <a:t>Content-Type：内容的类型</a:t>
            </a:r>
          </a:p>
          <a:p>
            <a:pPr lvl="1">
              <a:defRPr sz="3700"/>
            </a:pPr>
            <a:r>
              <a:t>text/html：html 文本，用于浏览器页面响应</a:t>
            </a:r>
          </a:p>
          <a:p>
            <a:pPr lvl="1">
              <a:defRPr sz="3700"/>
            </a:pPr>
            <a:r>
              <a:t>application/x-www-form-urlencoded：普通表单，encoded URL 格式</a:t>
            </a:r>
          </a:p>
          <a:p>
            <a:pPr lvl="1">
              <a:defRPr sz="3700"/>
            </a:pPr>
            <a:r>
              <a:t>multipart/form-data：多部分形式，一般用于传输包含二进制内容的多项内容</a:t>
            </a:r>
          </a:p>
          <a:p>
            <a:pPr lvl="1">
              <a:defRPr sz="3700"/>
            </a:pPr>
            <a:r>
              <a:t>application/json：json 形式，用于 Web Api 的响应或 POST / PUT 请求</a:t>
            </a:r>
          </a:p>
          <a:p>
            <a:pPr lvl="1">
              <a:defRPr sz="3700"/>
            </a:pPr>
            <a:r>
              <a:t>image/jpeg / application/zip ...：单文件，用于 Web Api 响应或 POST / PUT 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  <p:sp>
        <p:nvSpPr>
          <p:cNvPr id="535" name="Transfer-Encoding：chunk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Transfer-Encoding：chunked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  <p:sp>
        <p:nvSpPr>
          <p:cNvPr id="538" name="Transfer-Encoding：chunk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Transfer-Encoding：chunked</a:t>
            </a:r>
          </a:p>
          <a:p>
            <a:pPr>
              <a:defRPr sz="3800"/>
            </a:pPr>
            <a:r>
              <a:t>表示 Body 长度无法确定，Content-Length 不能使用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  <p:sp>
        <p:nvSpPr>
          <p:cNvPr id="541" name="Transfer-Encoding：chunk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Transfer-Encoding：chunked</a:t>
            </a:r>
          </a:p>
          <a:p>
            <a:pPr>
              <a:defRPr sz="3800"/>
            </a:pPr>
            <a:r>
              <a:t>表示 Body 长度无法确定，Content-Length 不能使用</a:t>
            </a:r>
          </a:p>
          <a:p>
            <a:pPr>
              <a:defRPr sz="3800"/>
            </a:pPr>
            <a:r>
              <a:t>Body 格式：</a:t>
            </a:r>
            <a:br/>
            <a:r>
              <a:t>&lt;length1&gt;</a:t>
            </a:r>
            <a:br/>
            <a:r>
              <a:t>&lt;data1&gt;</a:t>
            </a:r>
            <a:br/>
            <a:r>
              <a:t>&lt;length2&gt;</a:t>
            </a:r>
            <a:br/>
            <a:r>
              <a:t>&lt;data2&gt;</a:t>
            </a:r>
            <a:br/>
            <a:r>
              <a:t>0</a:t>
            </a:r>
            <a:br/>
            <a:br/>
            <a:r>
              <a:t>（最后传输 0 表示内容结束）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TTP/1.1 200 OK…"/>
          <p:cNvSpPr txBox="1"/>
          <p:nvPr/>
        </p:nvSpPr>
        <p:spPr>
          <a:xfrm>
            <a:off x="8616205" y="3698906"/>
            <a:ext cx="10654979" cy="631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3000"/>
            </a:pPr>
            <a:r>
              <a:t>HTTP/1.1 200 OK </a:t>
            </a:r>
          </a:p>
          <a:p>
            <a:pPr>
              <a:defRPr sz="3000"/>
            </a:pPr>
            <a:r>
              <a:t>Content-Type: text/html</a:t>
            </a:r>
          </a:p>
          <a:p>
            <a:pPr>
              <a:defRPr sz="3000"/>
            </a:pPr>
            <a:r>
              <a:t>Transfer-Encoding: chunked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4</a:t>
            </a:r>
          </a:p>
          <a:p>
            <a:pPr>
              <a:defRPr sz="3000"/>
            </a:pPr>
            <a:r>
              <a:t>Chun</a:t>
            </a:r>
          </a:p>
          <a:p>
            <a:pPr>
              <a:defRPr sz="3000"/>
            </a:pPr>
            <a:r>
              <a:t>9</a:t>
            </a:r>
          </a:p>
          <a:p>
            <a:pPr>
              <a:defRPr sz="3000"/>
            </a:pPr>
            <a:r>
              <a:t>ked Trans</a:t>
            </a:r>
          </a:p>
          <a:p>
            <a:pPr>
              <a:defRPr sz="3000"/>
            </a:pPr>
            <a:r>
              <a:t>12</a:t>
            </a:r>
          </a:p>
          <a:p>
            <a:pPr>
              <a:defRPr sz="3000"/>
            </a:pPr>
            <a:r>
              <a:t>fer Encoding</a:t>
            </a:r>
          </a:p>
          <a:p>
            <a:pPr>
              <a:defRPr sz="3000"/>
            </a:pPr>
            <a:r>
              <a:t>0</a:t>
            </a:r>
          </a:p>
        </p:txBody>
      </p:sp>
      <p:sp>
        <p:nvSpPr>
          <p:cNvPr id="544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  <p:sp>
        <p:nvSpPr>
          <p:cNvPr id="547" name="Transfer-Encoding：chunk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Transfer-Encoding：chunked</a:t>
            </a:r>
          </a:p>
          <a:p>
            <a:pPr>
              <a:defRPr sz="3800"/>
            </a:pPr>
            <a:r>
              <a:t>表示 Body 长度无法确定，Content-Length 不能使用</a:t>
            </a:r>
          </a:p>
          <a:p>
            <a:pPr>
              <a:defRPr sz="3800"/>
            </a:pPr>
            <a:r>
              <a:t>Body 格式：</a:t>
            </a:r>
            <a:br/>
            <a:r>
              <a:t>&lt;length1&gt;</a:t>
            </a:r>
            <a:br/>
            <a:r>
              <a:t>&lt;data1&gt;</a:t>
            </a:r>
            <a:br/>
            <a:r>
              <a:t>&lt;length2&gt;</a:t>
            </a:r>
            <a:br/>
            <a:r>
              <a:t>&lt;data2&gt;</a:t>
            </a:r>
            <a:br/>
            <a:r>
              <a:t>0</a:t>
            </a:r>
            <a:br/>
            <a:br/>
            <a:r>
              <a:t>（最后传输 0 表示内容结束）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hunked Transfer En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Chunked Transfer Encoding</a:t>
            </a:r>
          </a:p>
        </p:txBody>
      </p:sp>
      <p:sp>
        <p:nvSpPr>
          <p:cNvPr id="550" name="Transfer-Encoding：chunk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Transfer-Encoding：chunked</a:t>
            </a:r>
          </a:p>
          <a:p>
            <a:pPr>
              <a:defRPr sz="3800"/>
            </a:pPr>
            <a:r>
              <a:t>表示 Body 长度无法确定，Content-Length 不能使用</a:t>
            </a:r>
          </a:p>
          <a:p>
            <a:pPr>
              <a:defRPr sz="3800"/>
            </a:pPr>
            <a:r>
              <a:t>Body 格式：</a:t>
            </a:r>
            <a:br/>
            <a:r>
              <a:t>&lt;length1&gt;</a:t>
            </a:r>
            <a:br/>
            <a:r>
              <a:t>&lt;data1&gt;</a:t>
            </a:r>
            <a:br/>
            <a:r>
              <a:t>&lt;length2&gt;</a:t>
            </a:r>
            <a:br/>
            <a:r>
              <a:t>&lt;data2&gt;</a:t>
            </a:r>
            <a:br/>
            <a:r>
              <a:t>0</a:t>
            </a:r>
            <a:br/>
            <a:br/>
            <a:r>
              <a:t>（最后传输 0 表示内容结束）</a:t>
            </a:r>
          </a:p>
          <a:p>
            <a:pPr>
              <a:defRPr sz="3800"/>
            </a:pPr>
            <a:r>
              <a:t>目的：在服务端还未获取到完整内容时，更快对客户端做出响应，减少用户等待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553" name="作用：HTTP 消息的元数据 (meta data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  <a:defRPr sz="3500"/>
            </a:pPr>
            <a:r>
              <a:t>作用：HTTP 消息的元数据 (meta data)</a:t>
            </a:r>
          </a:p>
          <a:p>
            <a:pPr lvl="1">
              <a:lnSpc>
                <a:spcPct val="70000"/>
              </a:lnSpc>
              <a:defRPr sz="3500"/>
            </a:pPr>
            <a:r>
              <a:t>Host：服务器主机地址</a:t>
            </a:r>
          </a:p>
          <a:p>
            <a:pPr lvl="1">
              <a:lnSpc>
                <a:spcPct val="70000"/>
              </a:lnSpc>
              <a:defRPr sz="3500"/>
            </a:pPr>
            <a:r>
              <a:t>Content-Type / Content-Length：Body 的类型 / 长度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