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79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75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1" autoAdjust="0"/>
    <p:restoredTop sz="94660"/>
  </p:normalViewPr>
  <p:slideViewPr>
    <p:cSldViewPr>
      <p:cViewPr varScale="1">
        <p:scale>
          <a:sx n="71" d="100"/>
          <a:sy n="71" d="100"/>
        </p:scale>
        <p:origin x="570" y="7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1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7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631458"/>
            <a:ext cx="12192000" cy="226542"/>
          </a:xfrm>
          <a:prstGeom prst="rect">
            <a:avLst/>
          </a:prstGeom>
          <a:solidFill>
            <a:srgbClr val="2C354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9497" y="6631458"/>
            <a:ext cx="9010532" cy="22654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atinLnBrk="1"/>
            <a:r>
              <a:rPr lang="zh-CN" altLang="en-US" dirty="0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atinLnBrk="1"/>
            <a:r>
              <a:rPr lang="en-US" altLang="ko-KR" dirty="0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4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9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97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2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5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47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2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872" y="4"/>
            <a:ext cx="11310257" cy="76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72" y="832758"/>
            <a:ext cx="11310257" cy="544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631459"/>
            <a:ext cx="10570028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0029" y="6631458"/>
            <a:ext cx="1181100" cy="226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i="0" u="sng" kern="1200">
          <a:solidFill>
            <a:srgbClr val="1D96EF"/>
          </a:solidFill>
          <a:effectLst/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C5AA7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C3544"/>
        </a:buClr>
        <a:buFont typeface="Arial" panose="020B0604020202020204" pitchFamily="34" charset="0"/>
        <a:buChar char="▫"/>
        <a:defRPr sz="1600" kern="1200">
          <a:solidFill>
            <a:srgbClr val="312F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C354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8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C3544"/>
        </a:buClr>
        <a:buFont typeface="Arial" panose="020B0604020202020204" pitchFamily="34" charset="0"/>
        <a:buChar char="◦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96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2C3544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ldml.com/2015/09/recurrent-neural-networks-tutorial-part-1-introduction-to-rn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094131" cy="2971801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/>
              <a:t>WELCOME</a:t>
            </a:r>
            <a:br>
              <a:rPr lang="en-US" altLang="zh-CN" b="1" dirty="0" smtClean="0"/>
            </a:br>
            <a:r>
              <a:rPr lang="en-US" altLang="zh-CN" dirty="0" smtClean="0"/>
              <a:t>Carlos Cabrera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875314" y="5334000"/>
            <a:ext cx="402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2017.03.18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03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自动生成周杰伦风格的歌词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10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5520" y="908720"/>
            <a:ext cx="2976563" cy="56471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恍恍惚惚 是谁的想念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弥沸水写注恼的什么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山止一切 单逆袋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我知道你演泥面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为你骑嚣张出身布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别人的句在借一点寻的笑定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这样也离开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还是连和你看笑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我爱给你的甜场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梦 愿望就是得一口袋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我不爱你出的永生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写拥抱到她声盘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我爱每个提起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安静的老酿的陪你已陪我睡著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喝铜命 别人有我带的时空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我开始双截棍前吹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我手都没有了力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我爱爸他已经不像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听妈也离开走的文义 有怪钟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时间封消古老 他我给你的永远和平 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----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iter</a:t>
            </a:r>
            <a:r>
              <a:rPr lang="en-US" altLang="zh-CN" sz="1100" dirty="0"/>
              <a:t> 115000, loss: 30.367654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6888088" y="908720"/>
            <a:ext cx="3528392" cy="56784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幸福的把酒 半战之中的纵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就算玩笑着很少变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拿错天的生黄鱼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形在被转也没有了风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回到路会突然释怀将好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暴狠思念你回头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/>
              <a:t>你</a:t>
            </a:r>
            <a:r>
              <a:rPr lang="zh-CN" altLang="en-US" sz="1100" dirty="0"/>
              <a:t>不回笑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是童的无法 办不笑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 泪水地盘来 换个几巷弄冰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温柔的神靠在一样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微笑名在时光 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我们占象雨水一角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用 我不该在倒落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请不要想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千年轻地的泪岸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一身学少　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你在等待入场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外婆她是简单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当时差都让我已经离开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雨上糖果的 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----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iter</a:t>
            </a:r>
            <a:r>
              <a:rPr lang="en-US" altLang="zh-CN" sz="1100" dirty="0"/>
              <a:t> 228000, loss: 19.975150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4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r>
              <a:rPr lang="zh-CN" altLang="en-US" dirty="0" smtClean="0"/>
              <a:t>神经网络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反向传播算法</a:t>
            </a:r>
            <a:r>
              <a:rPr lang="en-US" altLang="zh-CN" dirty="0" smtClean="0"/>
              <a:t>(BPTT)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11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312024" y="1656790"/>
                <a:ext cx="5439104" cy="3754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For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t 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from 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T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 down to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1 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do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𝑜h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𝑜h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h𝑣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>
                    <a:latin typeface="Cambria Math" panose="02040503050406030204" pitchFamily="18" charset="0"/>
                  </a:rPr>
                  <a:t>E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nd for</a:t>
                </a:r>
              </a:p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Return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𝒉𝒗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𝒉𝒉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𝒐𝒉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1656790"/>
                <a:ext cx="5439104" cy="3754426"/>
              </a:xfrm>
              <a:prstGeom prst="rect">
                <a:avLst/>
              </a:prstGeom>
              <a:blipFill>
                <a:blip r:embed="rId2"/>
                <a:stretch>
                  <a:fillRect l="-896" t="-1136" b="-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3392" y="1656790"/>
                <a:ext cx="468109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For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 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from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 to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do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h𝑣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𝑜h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End for</a:t>
                </a:r>
                <a:endParaRPr lang="zh-CN" altLang="en-US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656790"/>
                <a:ext cx="4681091" cy="1754326"/>
              </a:xfrm>
              <a:prstGeom prst="rect">
                <a:avLst/>
              </a:prstGeom>
              <a:blipFill>
                <a:blip r:embed="rId3"/>
                <a:stretch>
                  <a:fillRect l="-1042" t="-2431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40872" y="102745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前向：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23992" y="102745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</a:t>
            </a:r>
            <a:r>
              <a:rPr lang="zh-CN" altLang="en-US" dirty="0" smtClean="0"/>
              <a:t>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3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r>
              <a:rPr lang="zh-CN" altLang="en-US" dirty="0" smtClean="0"/>
              <a:t>神经网络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反向传播算法</a:t>
            </a:r>
            <a:r>
              <a:rPr lang="en-US" altLang="zh-CN" dirty="0" smtClean="0"/>
              <a:t>(BPTT)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12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312024" y="1656790"/>
                <a:ext cx="5439104" cy="3754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For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t 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from 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T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 down to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1 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do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𝑜h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𝑜h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h𝑣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>
                    <a:latin typeface="Cambria Math" panose="02040503050406030204" pitchFamily="18" charset="0"/>
                  </a:rPr>
                  <a:t>E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nd for</a:t>
                </a:r>
              </a:p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Return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𝒉𝒗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𝒉𝒉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𝒐𝒉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1656790"/>
                <a:ext cx="5439104" cy="3754426"/>
              </a:xfrm>
              <a:prstGeom prst="rect">
                <a:avLst/>
              </a:prstGeom>
              <a:blipFill>
                <a:blip r:embed="rId2"/>
                <a:stretch>
                  <a:fillRect l="-896" t="-1136" b="-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3392" y="1656790"/>
                <a:ext cx="468109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For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 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from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 to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do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h𝑣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𝑜h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End for</a:t>
                </a:r>
                <a:endParaRPr lang="zh-CN" altLang="en-US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656790"/>
                <a:ext cx="4681091" cy="1754326"/>
              </a:xfrm>
              <a:prstGeom prst="rect">
                <a:avLst/>
              </a:prstGeom>
              <a:blipFill>
                <a:blip r:embed="rId3"/>
                <a:stretch>
                  <a:fillRect l="-1042" t="-2431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40872" y="102745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前向：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23992" y="102745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</a:t>
            </a:r>
            <a:r>
              <a:rPr lang="zh-CN" altLang="en-US" dirty="0" smtClean="0"/>
              <a:t>向：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3352" y="4554994"/>
                <a:ext cx="5871152" cy="175432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 smtClean="0"/>
                  <a:t>如果特征值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梯度爆炸</a:t>
                </a:r>
                <a:r>
                  <a:rPr lang="en-US" altLang="zh-CN" dirty="0" smtClean="0"/>
                  <a:t>(gradient explode)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Gradient clipping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如果特征值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——</a:t>
                </a:r>
                <a:r>
                  <a:rPr lang="zh-CN" altLang="en-US" dirty="0" smtClean="0"/>
                  <a:t>梯度</a:t>
                </a:r>
                <a:r>
                  <a:rPr lang="zh-CN" altLang="en-US" dirty="0"/>
                  <a:t>消失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gradient </a:t>
                </a:r>
                <a:r>
                  <a:rPr lang="en-US" altLang="zh-CN" dirty="0" smtClean="0"/>
                  <a:t>vanish)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LSTM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554994"/>
                <a:ext cx="5871152" cy="1754326"/>
              </a:xfrm>
              <a:prstGeom prst="rect">
                <a:avLst/>
              </a:prstGeom>
              <a:blipFill>
                <a:blip r:embed="rId4"/>
                <a:stretch>
                  <a:fillRect l="-518" t="-137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744072" y="4509120"/>
            <a:ext cx="2016224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长短时记忆模型</a:t>
            </a:r>
            <a:r>
              <a:rPr lang="en-US" altLang="zh-CN" dirty="0"/>
              <a:t>(LSTM, Long short-term memory)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13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371600"/>
            <a:ext cx="8191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长短时记忆模型</a:t>
            </a:r>
            <a:r>
              <a:rPr lang="en-US" altLang="zh-CN" dirty="0"/>
              <a:t>(LSTM, Long short-term memory)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14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03" y="1014879"/>
            <a:ext cx="8200245" cy="30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24" y="4520735"/>
            <a:ext cx="9048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长短时记忆模型</a:t>
            </a:r>
            <a:r>
              <a:rPr lang="en-US" altLang="zh-CN" dirty="0"/>
              <a:t>(LSTM, Long short-term memory)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15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8" name="Picture 2" descr="http://colah.github.io/posts/2015-08-Understanding-LSTMs/img/LSTM3-C-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0" r="9216"/>
          <a:stretch/>
        </p:blipFill>
        <p:spPr bwMode="auto">
          <a:xfrm>
            <a:off x="1847528" y="1268760"/>
            <a:ext cx="8361407" cy="333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405947" y="4725144"/>
            <a:ext cx="9226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12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细胞状态类似于传送带。直接在整个链上运行，只有一些少量的线性交互。信息在上面流传保持不变会很容易。</a:t>
            </a:r>
          </a:p>
        </p:txBody>
      </p:sp>
    </p:spTree>
    <p:extLst>
      <p:ext uri="{BB962C8B-B14F-4D97-AF65-F5344CB8AC3E}">
        <p14:creationId xmlns:p14="http://schemas.microsoft.com/office/powerpoint/2010/main" val="40214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长短时记忆模型</a:t>
            </a:r>
            <a:r>
              <a:rPr lang="en-US" altLang="zh-CN" dirty="0"/>
              <a:t>(LSTM, Long short-term memory)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16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Picture 2" descr="http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196752"/>
            <a:ext cx="8925179" cy="27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11424" y="4365104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遗忘门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dirty="0"/>
              <a:t>1 </a:t>
            </a:r>
            <a:r>
              <a:rPr lang="zh-CN" altLang="en-US" sz="2000" dirty="0"/>
              <a:t>表示“完全保留”，</a:t>
            </a:r>
            <a:r>
              <a:rPr lang="en-US" altLang="zh-CN" sz="2000" dirty="0"/>
              <a:t>0 </a:t>
            </a:r>
            <a:r>
              <a:rPr lang="zh-CN" altLang="en-US" sz="2000" dirty="0"/>
              <a:t>表示“完全舍弃”。</a:t>
            </a:r>
          </a:p>
        </p:txBody>
      </p:sp>
    </p:spTree>
    <p:extLst>
      <p:ext uri="{BB962C8B-B14F-4D97-AF65-F5344CB8AC3E}">
        <p14:creationId xmlns:p14="http://schemas.microsoft.com/office/powerpoint/2010/main" val="349776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长短时记忆模型</a:t>
            </a:r>
            <a:r>
              <a:rPr lang="en-US" altLang="zh-CN" dirty="0"/>
              <a:t>(LSTM, Long short-term memory)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17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Picture 2" descr="http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248328"/>
            <a:ext cx="8925179" cy="27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11424" y="4365104"/>
            <a:ext cx="9433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输入</a:t>
            </a:r>
            <a:r>
              <a:rPr lang="zh-CN" altLang="en-US" sz="2000" b="1" dirty="0" smtClean="0"/>
              <a:t>门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sigmoid </a:t>
            </a:r>
            <a:r>
              <a:rPr lang="zh-CN" altLang="en-US" sz="2000" dirty="0"/>
              <a:t>层称 “输入门层” 决定什么值我们将要更新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一个 </a:t>
            </a:r>
            <a:r>
              <a:rPr lang="en-US" altLang="zh-CN" sz="2000" dirty="0" err="1"/>
              <a:t>tanh</a:t>
            </a:r>
            <a:r>
              <a:rPr lang="en-US" altLang="zh-CN" sz="2000" dirty="0"/>
              <a:t> </a:t>
            </a:r>
            <a:r>
              <a:rPr lang="zh-CN" altLang="en-US" sz="2000" dirty="0"/>
              <a:t>层创建一个新的候选值向量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63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长短时记忆模型</a:t>
            </a:r>
            <a:r>
              <a:rPr lang="en-US" altLang="zh-CN" dirty="0"/>
              <a:t>(LSTM, Long short-term memory)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18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Picture 2" descr="http://colah.github.io/posts/2015-08-Understanding-LSTMs/img/LSTM3-focus-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268760"/>
            <a:ext cx="8925179" cy="275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11424" y="4365104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更新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丢弃掉我们确定需要丢弃的信息。接着</a:t>
            </a:r>
            <a:r>
              <a:rPr lang="zh-CN" altLang="en-US" sz="2000" dirty="0" smtClean="0"/>
              <a:t>加上要更新的值。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829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长短时记忆模型</a:t>
            </a:r>
            <a:r>
              <a:rPr lang="en-US" altLang="zh-CN" dirty="0"/>
              <a:t>(LSTM, Long short-term memory)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19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Picture 2" descr="http://colah.github.io/posts/2015-08-Understanding-LSTMs/img/LSTM3-focus-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196752"/>
            <a:ext cx="8925179" cy="275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11424" y="4365104"/>
            <a:ext cx="9433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输出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 </a:t>
            </a:r>
            <a:r>
              <a:rPr lang="en-US" altLang="zh-CN" sz="2000" dirty="0"/>
              <a:t>sigmoid </a:t>
            </a:r>
            <a:r>
              <a:rPr lang="zh-CN" altLang="en-US" sz="2000" dirty="0"/>
              <a:t>层来确定细胞状态的哪个部分将输出出去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把细胞状态通过 </a:t>
            </a:r>
            <a:r>
              <a:rPr lang="en-US" altLang="zh-CN" sz="2000" dirty="0" err="1"/>
              <a:t>tanh</a:t>
            </a:r>
            <a:r>
              <a:rPr lang="en-US" altLang="zh-CN" sz="2000" dirty="0"/>
              <a:t> </a:t>
            </a:r>
            <a:r>
              <a:rPr lang="zh-CN" altLang="en-US" sz="2000" dirty="0"/>
              <a:t>进行处理（得到一个在 </a:t>
            </a:r>
            <a:r>
              <a:rPr lang="en-US" altLang="zh-CN" sz="2000" dirty="0"/>
              <a:t>-1 </a:t>
            </a:r>
            <a:r>
              <a:rPr lang="zh-CN" altLang="en-US" sz="2000" dirty="0"/>
              <a:t>到 </a:t>
            </a:r>
            <a:r>
              <a:rPr lang="en-US" altLang="zh-CN" sz="2000" dirty="0"/>
              <a:t>1 </a:t>
            </a:r>
            <a:r>
              <a:rPr lang="zh-CN" altLang="en-US" sz="2000" dirty="0"/>
              <a:t>之间的值）并将它和 </a:t>
            </a:r>
            <a:r>
              <a:rPr lang="en-US" altLang="zh-CN" sz="2000" dirty="0"/>
              <a:t>sigmoid </a:t>
            </a:r>
            <a:r>
              <a:rPr lang="zh-CN" altLang="en-US" sz="2000" dirty="0"/>
              <a:t>门的输出相乘，最终我们仅仅会输出我们确定输出的那部分。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285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3188" y="4797152"/>
            <a:ext cx="9144000" cy="1655762"/>
          </a:xfrm>
        </p:spPr>
        <p:txBody>
          <a:bodyPr/>
          <a:lstStyle/>
          <a:p>
            <a:endParaRPr lang="en-US" altLang="zh-CN" sz="3200" dirty="0" smtClean="0"/>
          </a:p>
          <a:p>
            <a:r>
              <a:rPr lang="zh-CN" altLang="en-US" dirty="0" smtClean="0"/>
              <a:t>卓勤政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2016.03.18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Recurrent Neural Networks @ KSC2016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6"/>
          <p:cNvSpPr/>
          <p:nvPr/>
        </p:nvSpPr>
        <p:spPr>
          <a:xfrm>
            <a:off x="1524000" y="1196752"/>
            <a:ext cx="9144000" cy="2952328"/>
          </a:xfrm>
          <a:prstGeom prst="rect">
            <a:avLst/>
          </a:prstGeom>
          <a:noFill/>
          <a:ln w="28575">
            <a:solidFill>
              <a:srgbClr val="1D96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3600" b="1" dirty="0" smtClean="0">
                <a:solidFill>
                  <a:srgbClr val="1D96EF"/>
                </a:solidFill>
                <a:cs typeface="Arial" panose="020B0604020202020204" pitchFamily="34" charset="0"/>
              </a:rPr>
              <a:t>递归神经网络</a:t>
            </a:r>
            <a:endParaRPr lang="en-US" altLang="ko-KR" sz="3600" b="1" dirty="0" smtClean="0">
              <a:solidFill>
                <a:srgbClr val="1D96EF"/>
              </a:solidFill>
              <a:cs typeface="Arial" panose="020B0604020202020204" pitchFamily="34" charset="0"/>
            </a:endParaRPr>
          </a:p>
          <a:p>
            <a:pPr lvl="0" algn="ctr"/>
            <a:endParaRPr lang="en-US" altLang="ko-KR" dirty="0" smtClean="0">
              <a:solidFill>
                <a:srgbClr val="1D96EF"/>
              </a:solidFill>
            </a:endParaRPr>
          </a:p>
          <a:p>
            <a:pPr lvl="0" algn="ctr"/>
            <a:endParaRPr lang="ko-KR" altLang="en-US" dirty="0">
              <a:solidFill>
                <a:srgbClr val="1D96EF"/>
              </a:solidFill>
            </a:endParaRPr>
          </a:p>
          <a:p>
            <a:pPr lvl="0" algn="ctr"/>
            <a:r>
              <a:rPr lang="en-US" altLang="ko-KR" sz="2400" b="1" dirty="0" smtClean="0">
                <a:solidFill>
                  <a:srgbClr val="1D96EF"/>
                </a:solidFill>
                <a:cs typeface="Arial" panose="020B0604020202020204" pitchFamily="34" charset="0"/>
              </a:rPr>
              <a:t>Recurrent Neural Networks</a:t>
            </a:r>
          </a:p>
          <a:p>
            <a:pPr algn="ctr"/>
            <a:endParaRPr lang="en-US" altLang="zh-CN" sz="2400" b="1" dirty="0" smtClean="0">
              <a:solidFill>
                <a:srgbClr val="1D96EF"/>
              </a:solidFill>
              <a:cs typeface="Arial" panose="020B0604020202020204" pitchFamily="34" charset="0"/>
            </a:endParaRPr>
          </a:p>
          <a:p>
            <a:pPr algn="ctr"/>
            <a:r>
              <a:rPr lang="zh-CN" altLang="en-US" sz="2400" b="1" dirty="0" smtClean="0">
                <a:solidFill>
                  <a:srgbClr val="1D96EF"/>
                </a:solidFill>
                <a:cs typeface="Arial" panose="020B0604020202020204" pitchFamily="34" charset="0"/>
              </a:rPr>
              <a:t>基础与应用</a:t>
            </a:r>
            <a:endParaRPr lang="ko-KR" altLang="en-US" sz="2400" b="1" dirty="0">
              <a:solidFill>
                <a:srgbClr val="1D96EF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직선 연결선 7"/>
          <p:cNvCxnSpPr/>
          <p:nvPr/>
        </p:nvCxnSpPr>
        <p:spPr>
          <a:xfrm>
            <a:off x="2135560" y="2420888"/>
            <a:ext cx="7992888" cy="0"/>
          </a:xfrm>
          <a:prstGeom prst="line">
            <a:avLst/>
          </a:prstGeom>
          <a:ln w="12700">
            <a:solidFill>
              <a:srgbClr val="1D96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长短时记忆模型</a:t>
            </a:r>
            <a:r>
              <a:rPr lang="en-US" altLang="zh-CN" dirty="0"/>
              <a:t>(LSTM, Long short-term memory)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20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03" y="1340768"/>
            <a:ext cx="8200245" cy="30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的一个变体</a:t>
            </a:r>
            <a:r>
              <a:rPr lang="en-US" altLang="zh-CN" dirty="0" smtClean="0"/>
              <a:t>——GRU(Gated </a:t>
            </a:r>
            <a:r>
              <a:rPr lang="en-US" altLang="zh-CN" dirty="0" err="1" smtClean="0"/>
              <a:t>Resurrent</a:t>
            </a:r>
            <a:r>
              <a:rPr lang="en-US" altLang="zh-CN" dirty="0" smtClean="0"/>
              <a:t> Unit)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21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Picture 2" descr="A gated recurrent unit neural network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120837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911424" y="4365104"/>
            <a:ext cx="9433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将遗忘门和输入门合并成一个“更新门”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将细胞状态和隐藏层状态合并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656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预测网络流量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9057" y="5960066"/>
            <a:ext cx="11310257" cy="57998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CN" altLang="en-US" sz="1200" b="0" dirty="0" smtClean="0"/>
              <a:t>*数据来自于中国</a:t>
            </a:r>
            <a:r>
              <a:rPr lang="zh-CN" altLang="en-US" sz="1200" b="0" dirty="0"/>
              <a:t>教育网北邮骨干接点网络</a:t>
            </a:r>
            <a:r>
              <a:rPr lang="zh-CN" altLang="en-US" sz="1200" b="0" dirty="0" smtClean="0"/>
              <a:t>流量</a:t>
            </a:r>
            <a:endParaRPr lang="zh-CN" alt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22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78" y="849989"/>
            <a:ext cx="6738490" cy="43792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20673" y="5085184"/>
            <a:ext cx="34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mean_absolute_error:4.652482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9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872" y="1340768"/>
            <a:ext cx="11310257" cy="4937569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http://karpathy.github.io/2015/05/21/rnn-effectiveness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http://colah.github.io/posts/2015-08-Understanding-LSTMs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http://www.wildml.com/2015/09/recurrent-neural-networks-tutorial-part-1-introduction-to-rnns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b="0" dirty="0"/>
              <a:t>CS231n Winter 2016: Lecture </a:t>
            </a:r>
            <a:r>
              <a:rPr lang="en-US" altLang="zh-CN" b="0" dirty="0" smtClean="0"/>
              <a:t>10</a:t>
            </a:r>
            <a:endParaRPr lang="en-US" altLang="zh-CN" b="0" dirty="0"/>
          </a:p>
          <a:p>
            <a:r>
              <a:rPr lang="en-US" altLang="zh-CN" b="0" dirty="0" err="1"/>
              <a:t>Zaremba</a:t>
            </a:r>
            <a:r>
              <a:rPr lang="en-US" altLang="zh-CN" b="0" dirty="0"/>
              <a:t> W, </a:t>
            </a:r>
            <a:r>
              <a:rPr lang="en-US" altLang="zh-CN" b="0" dirty="0" err="1"/>
              <a:t>Sutskever</a:t>
            </a:r>
            <a:r>
              <a:rPr lang="en-US" altLang="zh-CN" b="0" dirty="0"/>
              <a:t> I, </a:t>
            </a:r>
            <a:r>
              <a:rPr lang="en-US" altLang="zh-CN" b="0" dirty="0" err="1"/>
              <a:t>Vinyals</a:t>
            </a:r>
            <a:r>
              <a:rPr lang="en-US" altLang="zh-CN" b="0" dirty="0"/>
              <a:t> O. Recurrent neural network regularization[J]. </a:t>
            </a:r>
            <a:r>
              <a:rPr lang="en-US" altLang="zh-CN" b="0" dirty="0" err="1"/>
              <a:t>arXiv</a:t>
            </a:r>
            <a:r>
              <a:rPr lang="en-US" altLang="zh-CN" b="0" dirty="0"/>
              <a:t> preprint arXiv:1409.2329, 2014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err="1"/>
              <a:t>Hochreiter</a:t>
            </a:r>
            <a:r>
              <a:rPr lang="en-US" altLang="zh-CN" b="0" dirty="0"/>
              <a:t> S, </a:t>
            </a:r>
            <a:r>
              <a:rPr lang="en-US" altLang="zh-CN" b="0" dirty="0" err="1"/>
              <a:t>Schmidhuber</a:t>
            </a:r>
            <a:r>
              <a:rPr lang="en-US" altLang="zh-CN" b="0" dirty="0"/>
              <a:t> J. Long short-term memory[J]. Neural computation, 1997, 9(8): 1735-1780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/>
              <a:t>Graves A. Supervised sequence labelling[M]//Supervised Sequence Labelling with Recurrent Neural Networks. Springer Berlin Heidelberg, 2012: 5-13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/>
              <a:t>Gers F. Long short-term memory in recurrent neural networks[D]. </a:t>
            </a:r>
            <a:r>
              <a:rPr lang="en-US" altLang="zh-CN" b="0" dirty="0" err="1"/>
              <a:t>Universität</a:t>
            </a:r>
            <a:r>
              <a:rPr lang="en-US" altLang="zh-CN" b="0" dirty="0"/>
              <a:t> Hannover, 2001.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23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什么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RNN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RNN</a:t>
            </a:r>
            <a:r>
              <a:rPr lang="zh-CN" altLang="en-US" sz="2400" dirty="0" smtClean="0"/>
              <a:t>的应用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让计算机自动生成周杰伦风格的歌词</a:t>
            </a:r>
            <a:endParaRPr lang="en-US" altLang="zh-CN" sz="18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RNN</a:t>
            </a:r>
            <a:r>
              <a:rPr lang="zh-CN" altLang="en-US" sz="2400" dirty="0" smtClean="0"/>
              <a:t>的的缺点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梯度消失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LSTM</a:t>
            </a:r>
            <a:r>
              <a:rPr lang="zh-CN" altLang="en-US" sz="2000" dirty="0" smtClean="0"/>
              <a:t>解决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梯度</a:t>
            </a:r>
            <a:r>
              <a:rPr lang="zh-CN" altLang="en-US" sz="2000" dirty="0" smtClean="0"/>
              <a:t>爆炸</a:t>
            </a:r>
            <a:endParaRPr lang="en-US" altLang="zh-CN" sz="2000" dirty="0"/>
          </a:p>
          <a:p>
            <a:endParaRPr lang="en-US" altLang="zh-CN" sz="3200" dirty="0" smtClean="0"/>
          </a:p>
          <a:p>
            <a:r>
              <a:rPr lang="en-US" altLang="zh-CN" sz="2400" dirty="0" smtClean="0"/>
              <a:t>LSTM</a:t>
            </a:r>
            <a:r>
              <a:rPr lang="zh-CN" altLang="en-US" sz="2400" dirty="0" smtClean="0"/>
              <a:t>的应用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网络流量预测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3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递归神经网络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4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87488" y="832758"/>
            <a:ext cx="4002450" cy="544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C5AA7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2C3544"/>
              </a:buClr>
              <a:buFont typeface="Arial" panose="020B0604020202020204" pitchFamily="34" charset="0"/>
              <a:buChar char="▫"/>
              <a:defRPr sz="1600" kern="1200">
                <a:solidFill>
                  <a:srgbClr val="312F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2C354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2C3544"/>
              </a:buClr>
              <a:buFont typeface="Arial" panose="020B0604020202020204" pitchFamily="34" charset="0"/>
              <a:buChar char="◦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9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2C3544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Neural Networks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zh-CN" altLang="en-US" dirty="0" smtClean="0"/>
              <a:t>输入和输出都是独立的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960096" y="830945"/>
            <a:ext cx="4002450" cy="544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9930F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9930F"/>
              </a:buClr>
              <a:buFont typeface="Arial" panose="020B0604020202020204" pitchFamily="34" charset="0"/>
              <a:buChar char="▫"/>
              <a:defRPr sz="1600" kern="1200">
                <a:solidFill>
                  <a:srgbClr val="312F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9930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8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◦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96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 smtClean="0"/>
              <a:t>Recurrent</a:t>
            </a:r>
            <a:r>
              <a:rPr lang="en-US" altLang="ko-KR" dirty="0" smtClean="0"/>
              <a:t> Neural Networks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序列的输入和输出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1922853" y="2345241"/>
            <a:ext cx="1692020" cy="1570291"/>
          </a:xfrm>
          <a:prstGeom prst="roundRect">
            <a:avLst>
              <a:gd name="adj" fmla="val 7084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9"/>
              <p:cNvSpPr/>
              <p:nvPr/>
            </p:nvSpPr>
            <p:spPr>
              <a:xfrm>
                <a:off x="2094310" y="4385031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9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10" y="4385031"/>
                <a:ext cx="368372" cy="3997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10"/>
              <p:cNvSpPr/>
              <p:nvPr/>
            </p:nvSpPr>
            <p:spPr>
              <a:xfrm>
                <a:off x="2542362" y="4385031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0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62" y="4385031"/>
                <a:ext cx="368372" cy="3997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1"/>
              <p:cNvSpPr/>
              <p:nvPr/>
            </p:nvSpPr>
            <p:spPr>
              <a:xfrm>
                <a:off x="2990414" y="4385031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1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14" y="4385031"/>
                <a:ext cx="368372" cy="3997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8"/>
              <p:cNvSpPr/>
              <p:nvPr/>
            </p:nvSpPr>
            <p:spPr>
              <a:xfrm>
                <a:off x="2110135" y="1502726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35" y="1502726"/>
                <a:ext cx="368372" cy="3997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20"/>
              <p:cNvSpPr/>
              <p:nvPr/>
            </p:nvSpPr>
            <p:spPr>
              <a:xfrm>
                <a:off x="2776229" y="3381897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29" y="3381897"/>
                <a:ext cx="368372" cy="39978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21"/>
              <p:cNvSpPr/>
              <p:nvPr/>
            </p:nvSpPr>
            <p:spPr>
              <a:xfrm>
                <a:off x="2328177" y="3381897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177" y="3381897"/>
                <a:ext cx="368372" cy="39978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25"/>
          <p:cNvCxnSpPr>
            <a:stCxn id="9" idx="0"/>
            <a:endCxn id="14" idx="4"/>
          </p:cNvCxnSpPr>
          <p:nvPr/>
        </p:nvCxnSpPr>
        <p:spPr>
          <a:xfrm flipV="1">
            <a:off x="2278496" y="3781682"/>
            <a:ext cx="23386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26"/>
          <p:cNvCxnSpPr>
            <a:stCxn id="10" idx="0"/>
            <a:endCxn id="14" idx="4"/>
          </p:cNvCxnSpPr>
          <p:nvPr/>
        </p:nvCxnSpPr>
        <p:spPr>
          <a:xfrm flipH="1" flipV="1">
            <a:off x="2512363" y="3781682"/>
            <a:ext cx="214185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7"/>
          <p:cNvCxnSpPr>
            <a:stCxn id="11" idx="0"/>
            <a:endCxn id="14" idx="4"/>
          </p:cNvCxnSpPr>
          <p:nvPr/>
        </p:nvCxnSpPr>
        <p:spPr>
          <a:xfrm flipH="1" flipV="1">
            <a:off x="2512363" y="3781682"/>
            <a:ext cx="66223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37"/>
          <p:cNvCxnSpPr>
            <a:stCxn id="9" idx="0"/>
            <a:endCxn id="13" idx="4"/>
          </p:cNvCxnSpPr>
          <p:nvPr/>
        </p:nvCxnSpPr>
        <p:spPr>
          <a:xfrm flipV="1">
            <a:off x="2278496" y="3781682"/>
            <a:ext cx="681919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41"/>
          <p:cNvCxnSpPr>
            <a:stCxn id="10" idx="0"/>
            <a:endCxn id="13" idx="4"/>
          </p:cNvCxnSpPr>
          <p:nvPr/>
        </p:nvCxnSpPr>
        <p:spPr>
          <a:xfrm flipV="1">
            <a:off x="2726548" y="3781682"/>
            <a:ext cx="23386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45"/>
          <p:cNvCxnSpPr>
            <a:stCxn id="11" idx="0"/>
            <a:endCxn id="13" idx="4"/>
          </p:cNvCxnSpPr>
          <p:nvPr/>
        </p:nvCxnSpPr>
        <p:spPr>
          <a:xfrm flipH="1" flipV="1">
            <a:off x="2960415" y="3781682"/>
            <a:ext cx="214185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70"/>
              <p:cNvSpPr/>
              <p:nvPr/>
            </p:nvSpPr>
            <p:spPr>
              <a:xfrm>
                <a:off x="2785639" y="2514394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1" name="타원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639" y="2514394"/>
                <a:ext cx="368372" cy="3997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71"/>
              <p:cNvSpPr/>
              <p:nvPr/>
            </p:nvSpPr>
            <p:spPr>
              <a:xfrm>
                <a:off x="2337587" y="2514394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2" name="타원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587" y="2514394"/>
                <a:ext cx="368372" cy="39978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72"/>
          <p:cNvCxnSpPr>
            <a:stCxn id="22" idx="0"/>
            <a:endCxn id="12" idx="4"/>
          </p:cNvCxnSpPr>
          <p:nvPr/>
        </p:nvCxnSpPr>
        <p:spPr>
          <a:xfrm flipH="1" flipV="1">
            <a:off x="2294321" y="1902511"/>
            <a:ext cx="227452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73"/>
          <p:cNvCxnSpPr>
            <a:stCxn id="21" idx="0"/>
            <a:endCxn id="12" idx="4"/>
          </p:cNvCxnSpPr>
          <p:nvPr/>
        </p:nvCxnSpPr>
        <p:spPr>
          <a:xfrm flipH="1" flipV="1">
            <a:off x="2294321" y="1902511"/>
            <a:ext cx="675504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75"/>
              <p:cNvSpPr/>
              <p:nvPr/>
            </p:nvSpPr>
            <p:spPr>
              <a:xfrm>
                <a:off x="2585342" y="1497605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5" name="타원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342" y="1497605"/>
                <a:ext cx="368372" cy="3997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76"/>
              <p:cNvSpPr/>
              <p:nvPr/>
            </p:nvSpPr>
            <p:spPr>
              <a:xfrm>
                <a:off x="3060549" y="1499896"/>
                <a:ext cx="368372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6" name="타원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549" y="1499896"/>
                <a:ext cx="368372" cy="39978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77"/>
          <p:cNvCxnSpPr>
            <a:stCxn id="22" idx="0"/>
            <a:endCxn id="25" idx="4"/>
          </p:cNvCxnSpPr>
          <p:nvPr/>
        </p:nvCxnSpPr>
        <p:spPr>
          <a:xfrm flipV="1">
            <a:off x="2521773" y="1897390"/>
            <a:ext cx="247755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78"/>
          <p:cNvCxnSpPr>
            <a:stCxn id="22" idx="0"/>
            <a:endCxn id="26" idx="4"/>
          </p:cNvCxnSpPr>
          <p:nvPr/>
        </p:nvCxnSpPr>
        <p:spPr>
          <a:xfrm flipV="1">
            <a:off x="2521773" y="1899681"/>
            <a:ext cx="722962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81"/>
          <p:cNvCxnSpPr>
            <a:stCxn id="21" idx="0"/>
            <a:endCxn id="25" idx="4"/>
          </p:cNvCxnSpPr>
          <p:nvPr/>
        </p:nvCxnSpPr>
        <p:spPr>
          <a:xfrm flipH="1" flipV="1">
            <a:off x="2769528" y="1897390"/>
            <a:ext cx="200297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84"/>
          <p:cNvCxnSpPr>
            <a:stCxn id="21" idx="0"/>
            <a:endCxn id="26" idx="4"/>
          </p:cNvCxnSpPr>
          <p:nvPr/>
        </p:nvCxnSpPr>
        <p:spPr>
          <a:xfrm flipV="1">
            <a:off x="2969825" y="1899681"/>
            <a:ext cx="274910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87"/>
          <p:cNvSpPr/>
          <p:nvPr/>
        </p:nvSpPr>
        <p:spPr>
          <a:xfrm>
            <a:off x="7432166" y="2310476"/>
            <a:ext cx="1692020" cy="1570291"/>
          </a:xfrm>
          <a:prstGeom prst="roundRect">
            <a:avLst>
              <a:gd name="adj" fmla="val 7084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...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88"/>
              <p:cNvSpPr/>
              <p:nvPr/>
            </p:nvSpPr>
            <p:spPr>
              <a:xfrm>
                <a:off x="7321468" y="4350266"/>
                <a:ext cx="652593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2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468" y="4350266"/>
                <a:ext cx="652593" cy="39978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89"/>
              <p:cNvSpPr/>
              <p:nvPr/>
            </p:nvSpPr>
            <p:spPr>
              <a:xfrm>
                <a:off x="8016660" y="4350266"/>
                <a:ext cx="652593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3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660" y="4350266"/>
                <a:ext cx="652593" cy="39978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90"/>
              <p:cNvSpPr/>
              <p:nvPr/>
            </p:nvSpPr>
            <p:spPr>
              <a:xfrm>
                <a:off x="8703613" y="4350266"/>
                <a:ext cx="652593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4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613" y="4350266"/>
                <a:ext cx="652593" cy="39978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92"/>
              <p:cNvSpPr/>
              <p:nvPr/>
            </p:nvSpPr>
            <p:spPr>
              <a:xfrm>
                <a:off x="7366955" y="1467961"/>
                <a:ext cx="593266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5" name="타원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955" y="1467961"/>
                <a:ext cx="593266" cy="39978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94"/>
              <p:cNvSpPr/>
              <p:nvPr/>
            </p:nvSpPr>
            <p:spPr>
              <a:xfrm>
                <a:off x="8302018" y="3347132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6" name="타원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018" y="3347132"/>
                <a:ext cx="368372" cy="39978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95"/>
              <p:cNvSpPr/>
              <p:nvPr/>
            </p:nvSpPr>
            <p:spPr>
              <a:xfrm>
                <a:off x="7853966" y="3347132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7" name="타원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966" y="3347132"/>
                <a:ext cx="368372" cy="39978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96"/>
          <p:cNvCxnSpPr>
            <a:stCxn id="32" idx="0"/>
            <a:endCxn id="37" idx="4"/>
          </p:cNvCxnSpPr>
          <p:nvPr/>
        </p:nvCxnSpPr>
        <p:spPr>
          <a:xfrm flipV="1">
            <a:off x="7647765" y="3746917"/>
            <a:ext cx="39038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97"/>
          <p:cNvCxnSpPr>
            <a:stCxn id="33" idx="0"/>
            <a:endCxn id="37" idx="4"/>
          </p:cNvCxnSpPr>
          <p:nvPr/>
        </p:nvCxnSpPr>
        <p:spPr>
          <a:xfrm flipH="1" flipV="1">
            <a:off x="8038152" y="3746917"/>
            <a:ext cx="304805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98"/>
          <p:cNvCxnSpPr>
            <a:stCxn id="34" idx="0"/>
            <a:endCxn id="37" idx="4"/>
          </p:cNvCxnSpPr>
          <p:nvPr/>
        </p:nvCxnSpPr>
        <p:spPr>
          <a:xfrm flipH="1" flipV="1">
            <a:off x="8038152" y="3746917"/>
            <a:ext cx="991758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100"/>
          <p:cNvCxnSpPr>
            <a:stCxn id="32" idx="0"/>
            <a:endCxn id="36" idx="4"/>
          </p:cNvCxnSpPr>
          <p:nvPr/>
        </p:nvCxnSpPr>
        <p:spPr>
          <a:xfrm flipV="1">
            <a:off x="7647765" y="3746917"/>
            <a:ext cx="838439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102"/>
          <p:cNvCxnSpPr>
            <a:stCxn id="33" idx="0"/>
            <a:endCxn id="36" idx="4"/>
          </p:cNvCxnSpPr>
          <p:nvPr/>
        </p:nvCxnSpPr>
        <p:spPr>
          <a:xfrm flipV="1">
            <a:off x="8342957" y="3746917"/>
            <a:ext cx="143247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104"/>
          <p:cNvCxnSpPr>
            <a:stCxn id="34" idx="0"/>
            <a:endCxn id="36" idx="4"/>
          </p:cNvCxnSpPr>
          <p:nvPr/>
        </p:nvCxnSpPr>
        <p:spPr>
          <a:xfrm flipH="1" flipV="1">
            <a:off x="8486204" y="3746917"/>
            <a:ext cx="543706" cy="6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108"/>
              <p:cNvSpPr/>
              <p:nvPr/>
            </p:nvSpPr>
            <p:spPr>
              <a:xfrm>
                <a:off x="8294952" y="2479629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44" name="타원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952" y="2479629"/>
                <a:ext cx="368372" cy="39978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타원 109"/>
              <p:cNvSpPr/>
              <p:nvPr/>
            </p:nvSpPr>
            <p:spPr>
              <a:xfrm>
                <a:off x="7846900" y="2479629"/>
                <a:ext cx="368372" cy="39978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45" name="타원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900" y="2479629"/>
                <a:ext cx="368372" cy="39978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 110"/>
          <p:cNvCxnSpPr>
            <a:stCxn id="45" idx="0"/>
            <a:endCxn id="35" idx="4"/>
          </p:cNvCxnSpPr>
          <p:nvPr/>
        </p:nvCxnSpPr>
        <p:spPr>
          <a:xfrm flipH="1" flipV="1">
            <a:off x="7663588" y="1867746"/>
            <a:ext cx="367498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11"/>
          <p:cNvCxnSpPr>
            <a:stCxn id="44" idx="0"/>
            <a:endCxn id="35" idx="4"/>
          </p:cNvCxnSpPr>
          <p:nvPr/>
        </p:nvCxnSpPr>
        <p:spPr>
          <a:xfrm flipH="1" flipV="1">
            <a:off x="7663588" y="1867746"/>
            <a:ext cx="815550" cy="61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112"/>
              <p:cNvSpPr/>
              <p:nvPr/>
            </p:nvSpPr>
            <p:spPr>
              <a:xfrm>
                <a:off x="8006922" y="1462840"/>
                <a:ext cx="593266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48" name="타원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22" y="1462840"/>
                <a:ext cx="593266" cy="39978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113"/>
              <p:cNvSpPr/>
              <p:nvPr/>
            </p:nvSpPr>
            <p:spPr>
              <a:xfrm>
                <a:off x="8638651" y="1465131"/>
                <a:ext cx="593266" cy="399785"/>
              </a:xfrm>
              <a:prstGeom prst="ellipse">
                <a:avLst/>
              </a:prstGeom>
              <a:ln w="28575">
                <a:solidFill>
                  <a:srgbClr val="312F3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49" name="타원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51" y="1465131"/>
                <a:ext cx="593266" cy="39978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rgbClr val="312F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연결선 114"/>
          <p:cNvCxnSpPr>
            <a:stCxn id="45" idx="0"/>
            <a:endCxn id="48" idx="4"/>
          </p:cNvCxnSpPr>
          <p:nvPr/>
        </p:nvCxnSpPr>
        <p:spPr>
          <a:xfrm flipV="1">
            <a:off x="8031086" y="1862625"/>
            <a:ext cx="272469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115"/>
          <p:cNvCxnSpPr>
            <a:stCxn id="45" idx="0"/>
            <a:endCxn id="49" idx="4"/>
          </p:cNvCxnSpPr>
          <p:nvPr/>
        </p:nvCxnSpPr>
        <p:spPr>
          <a:xfrm flipV="1">
            <a:off x="8031086" y="1864916"/>
            <a:ext cx="904198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116"/>
          <p:cNvCxnSpPr>
            <a:stCxn id="44" idx="0"/>
            <a:endCxn id="48" idx="4"/>
          </p:cNvCxnSpPr>
          <p:nvPr/>
        </p:nvCxnSpPr>
        <p:spPr>
          <a:xfrm flipH="1" flipV="1">
            <a:off x="8303555" y="1862625"/>
            <a:ext cx="175583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117"/>
          <p:cNvCxnSpPr>
            <a:stCxn id="44" idx="0"/>
            <a:endCxn id="49" idx="4"/>
          </p:cNvCxnSpPr>
          <p:nvPr/>
        </p:nvCxnSpPr>
        <p:spPr>
          <a:xfrm flipV="1">
            <a:off x="8479138" y="1864916"/>
            <a:ext cx="456146" cy="61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1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67276" y="1501610"/>
            <a:ext cx="1241292" cy="3247514"/>
          </a:xfrm>
          <a:prstGeom prst="rect">
            <a:avLst/>
          </a:prstGeom>
        </p:spPr>
      </p:pic>
      <p:pic>
        <p:nvPicPr>
          <p:cNvPr id="55" name="Picture 2" descr="https://cdn4.iconfinder.com/data/icons/defaulticon/icons/png/256x256/help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62" y="2582785"/>
            <a:ext cx="1042198" cy="104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1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71854" y="1576759"/>
            <a:ext cx="283986" cy="32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递归神经网络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68381" y="4507422"/>
                <a:ext cx="9582748" cy="17709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ko-KR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时刻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endParaRPr lang="en-US" altLang="ko-KR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en-US" altLang="ko-KR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ko-KR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时刻隐藏层状态</m:t>
                    </m:r>
                  </m:oMath>
                </a14:m>
                <a:endParaRPr lang="en-US" altLang="zh-CN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en-US" altLang="ko-KR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ko-KR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 </a:t>
                </a:r>
                <a:r>
                  <a:rPr lang="zh-CN" altLang="en-US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时刻的输出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381" y="4507422"/>
                <a:ext cx="9582748" cy="1770915"/>
              </a:xfrm>
              <a:blipFill>
                <a:blip r:embed="rId3"/>
                <a:stretch>
                  <a:fillRect l="-573" t="-3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5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81" y="1054967"/>
            <a:ext cx="7712364" cy="3094646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552117"/>
              </p:ext>
            </p:extLst>
          </p:nvPr>
        </p:nvGraphicFramePr>
        <p:xfrm>
          <a:off x="3429000" y="3368675"/>
          <a:ext cx="1778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177480" imgH="126720" progId="Equation.DSMT4">
                  <p:embed/>
                </p:oleObj>
              </mc:Choice>
              <mc:Fallback>
                <p:oleObj name="Equation" r:id="rId5" imgW="1774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3368675"/>
                        <a:ext cx="1778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08481"/>
              </p:ext>
            </p:extLst>
          </p:nvPr>
        </p:nvGraphicFramePr>
        <p:xfrm>
          <a:off x="3429000" y="3368675"/>
          <a:ext cx="1778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7" imgW="177480" imgH="126720" progId="Equation.DSMT4">
                  <p:embed/>
                </p:oleObj>
              </mc:Choice>
              <mc:Fallback>
                <p:oleObj name="Equation" r:id="rId7" imgW="1774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368675"/>
                        <a:ext cx="1778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递归神经网络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前向算法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0872" y="3933056"/>
                <a:ext cx="11310257" cy="23452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0" indent="0">
                  <a:buNone/>
                </a:pPr>
                <a:endParaRPr lang="en-US" altLang="zh-CN" sz="3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  <m:d>
                        <m:d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𝒉𝒉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𝒙𝒉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3600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𝒉𝒚</m:t>
                          </m:r>
                        </m:sub>
                      </m:sSub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872" y="3933056"/>
                <a:ext cx="11310257" cy="234528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6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489" y="719885"/>
            <a:ext cx="8598148" cy="3069155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77303"/>
              </p:ext>
            </p:extLst>
          </p:nvPr>
        </p:nvGraphicFramePr>
        <p:xfrm>
          <a:off x="3009900" y="3349625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9900" y="3349625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字符级</a:t>
            </a:r>
            <a:r>
              <a:rPr lang="zh-CN" altLang="en-US" dirty="0" smtClean="0"/>
              <a:t>语言模型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b="0" dirty="0" smtClean="0"/>
          </a:p>
          <a:p>
            <a:endParaRPr lang="en-US" altLang="zh-CN" sz="2800" b="0" dirty="0"/>
          </a:p>
          <a:p>
            <a:r>
              <a:rPr lang="zh-CN" altLang="en-US" sz="2800" b="0" dirty="0"/>
              <a:t>字符</a:t>
            </a:r>
            <a:r>
              <a:rPr lang="zh-CN" altLang="en-US" sz="2800" b="0" dirty="0" smtClean="0"/>
              <a:t>：</a:t>
            </a:r>
            <a:endParaRPr lang="en-US" altLang="zh-CN" sz="2800" b="0" dirty="0" smtClean="0"/>
          </a:p>
          <a:p>
            <a:pPr marL="0" indent="0">
              <a:buNone/>
            </a:pPr>
            <a:r>
              <a:rPr lang="en-US" altLang="zh-CN" sz="2800" b="0" dirty="0" smtClean="0"/>
              <a:t>	[</a:t>
            </a:r>
            <a:r>
              <a:rPr lang="en-US" altLang="zh-CN" sz="2800" b="0" dirty="0" err="1"/>
              <a:t>h,e,l,o</a:t>
            </a:r>
            <a:r>
              <a:rPr lang="en-US" altLang="zh-CN" sz="2800" b="0" dirty="0"/>
              <a:t>]</a:t>
            </a:r>
          </a:p>
          <a:p>
            <a:endParaRPr lang="en-US" altLang="zh-CN" sz="2800" b="0" dirty="0" smtClean="0"/>
          </a:p>
          <a:p>
            <a:r>
              <a:rPr lang="zh-CN" altLang="en-US" sz="2800" b="0" dirty="0" smtClean="0"/>
              <a:t>训练字符序列：</a:t>
            </a:r>
            <a:endParaRPr lang="en-US" altLang="zh-CN" sz="2800" b="0" dirty="0" smtClean="0"/>
          </a:p>
          <a:p>
            <a:pPr marL="0" indent="0">
              <a:buNone/>
            </a:pPr>
            <a:r>
              <a:rPr lang="en-US" altLang="zh-CN" sz="2800" b="0" dirty="0" smtClean="0"/>
              <a:t>	</a:t>
            </a:r>
            <a:r>
              <a:rPr lang="zh-CN" altLang="en-US" sz="2800" b="0" dirty="0" smtClean="0"/>
              <a:t>“</a:t>
            </a:r>
            <a:r>
              <a:rPr lang="en-US" altLang="zh-CN" sz="2800" b="0" dirty="0" smtClean="0"/>
              <a:t>hello</a:t>
            </a:r>
            <a:r>
              <a:rPr lang="zh-CN" altLang="en-US" sz="2800" b="0" dirty="0" smtClean="0"/>
              <a:t>”</a:t>
            </a:r>
            <a:endParaRPr lang="zh-CN" altLang="en-US" sz="28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7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85" y="858750"/>
            <a:ext cx="6696744" cy="53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自动生成周杰伦风格的歌词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8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3789040"/>
            <a:ext cx="4933950" cy="2581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620688"/>
            <a:ext cx="4369288" cy="576958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27504" y="6369847"/>
            <a:ext cx="446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 smtClean="0"/>
              <a:t>*歌词数据来自于百度文库</a:t>
            </a:r>
            <a:endParaRPr lang="zh-CN" altLang="en-US" sz="1050" dirty="0"/>
          </a:p>
        </p:txBody>
      </p:sp>
      <p:sp>
        <p:nvSpPr>
          <p:cNvPr id="12" name="文本框 11"/>
          <p:cNvSpPr txBox="1"/>
          <p:nvPr/>
        </p:nvSpPr>
        <p:spPr>
          <a:xfrm>
            <a:off x="911424" y="1052736"/>
            <a:ext cx="4608512" cy="123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90000"/>
              </a:lnSpc>
              <a:spcBef>
                <a:spcPts val="1000"/>
              </a:spcBef>
              <a:buClr>
                <a:srgbClr val="2C5AA7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训练数据全部为周杰伦的歌词，共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59830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个字，其中有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2505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个不同的字符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90000"/>
              </a:lnSpc>
              <a:spcBef>
                <a:spcPts val="1000"/>
              </a:spcBef>
              <a:buClr>
                <a:srgbClr val="2C5AA7"/>
              </a:buClr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个隐藏层，有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个单元。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90000"/>
              </a:lnSpc>
              <a:spcBef>
                <a:spcPts val="1000"/>
              </a:spcBef>
              <a:buClr>
                <a:srgbClr val="2C5AA7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训练预测步长为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自动生成周杰伦风格的歌词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atinLnBrk="1"/>
            <a:r>
              <a:rPr lang="zh-CN" altLang="en-US" smtClean="0">
                <a:solidFill>
                  <a:prstClr val="white"/>
                </a:solidFill>
              </a:rPr>
              <a:t>递归神经网络的基础与应用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r>
              <a:rPr lang="en-US" altLang="ko-KR" smtClean="0">
                <a:solidFill>
                  <a:prstClr val="white"/>
                </a:solidFill>
              </a:rPr>
              <a:t>Page </a:t>
            </a:r>
            <a:fld id="{F1B931A8-AB7C-4BCA-8C38-4AE30784CA44}" type="slidenum">
              <a:rPr lang="ko-KR" altLang="en-US" smtClean="0">
                <a:solidFill>
                  <a:prstClr val="white"/>
                </a:solidFill>
              </a:rPr>
              <a:pPr latinLnBrk="1"/>
              <a:t>9</a:t>
            </a:fld>
            <a:r>
              <a:rPr lang="ko-KR" altLang="en-US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968" y="813763"/>
            <a:ext cx="3624064" cy="46314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默等不能记能有她不可爱年美</a:t>
            </a:r>
            <a:r>
              <a:rPr lang="en-US" altLang="zh-CN" sz="1100" dirty="0"/>
              <a:t>~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不是我只要我能牵着活记到从为青长的叶寄就被百生场街功尽坠在 </a:t>
            </a:r>
            <a:r>
              <a:rPr lang="en-US" altLang="zh-CN" sz="1100" dirty="0"/>
              <a:t>~</a:t>
            </a:r>
            <a:r>
              <a:rPr lang="zh-CN" altLang="en-US" sz="1100" dirty="0"/>
              <a:t>小莫～ 在～～态啦道跟雨别爱我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一发林樣戏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让我不自亲能永能写着你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再感成自艺景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一天编</a:t>
            </a:r>
            <a:r>
              <a:rPr lang="en-US" altLang="zh-CN" sz="1100" dirty="0"/>
              <a:t>~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七月惭暴蔡卷</a:t>
            </a:r>
            <a:r>
              <a:rPr lang="en-US" altLang="zh-CN" sz="1100" dirty="0"/>
              <a:t>~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最后降着我新颗从接牙如新哭早已经不回来好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消些等着我起去～～瓢上不能已得情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啦～～～～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在关蜓 看不会她的眼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你 纷坚尔被模中红尘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飘角的人会心是那安表觉只能何全我被嘴永远想跟后我 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只只拍累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那故色 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----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iter</a:t>
            </a:r>
            <a:r>
              <a:rPr lang="en-US" altLang="zh-CN" sz="1100" dirty="0"/>
              <a:t> 11000, loss: 106.922024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526857" y="812750"/>
            <a:ext cx="3456384" cy="54245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快么 我 我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饮自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我福默</a:t>
            </a:r>
          </a:p>
          <a:p>
            <a:pPr>
              <a:lnSpc>
                <a:spcPct val="150000"/>
              </a:lnSpc>
            </a:pPr>
            <a:endParaRPr lang="zh-CN" altLang="en-US" sz="11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烟信杂 写你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语到住 是用始家 寄单得伤不地则你光毛孔　宏上让走成我我的不有道味消了思徊我难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寄不被雨 一们 你来自物你捏身人自景知大比国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确始撂店快 你干对闭的笑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快深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风勇成 事食调她御可想种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着并就呆木炭驳休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败道表庄毛吗命我远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界我不荡录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街她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思黑忧　只我不 来的相微自笔　我并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疯些是 状不为 我语银 味你会表你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再用的现没没征生 听我小收着 没裁桌少学 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----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iter</a:t>
            </a:r>
            <a:r>
              <a:rPr lang="en-US" altLang="zh-CN" sz="1100" dirty="0"/>
              <a:t> 1000, loss: 178.046202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8184232" y="802437"/>
            <a:ext cx="3566897" cy="61549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残运的旷野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到最后的外松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我辑草世界要哎图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花我的圣词计算的事不同改只说不给最后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复落的微笑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再想了白的花好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可一舍一起善上的双芜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你的面场呢尽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你于今中的牛漫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原上的地性 我脸上草地来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破头的原给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而接心旧课面费一影在风落凿见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怀亲记 榨你的湿的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木显擦安浪支动量识的好望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缺始的吊 编明西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天哪里我在你的形音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想出一</a:t>
            </a:r>
            <a:r>
              <a:rPr lang="zh-CN" altLang="en-US" sz="1100" dirty="0" smtClean="0"/>
              <a:t>那里</a:t>
            </a:r>
            <a:endParaRPr lang="en-US" altLang="zh-CN" sz="1100" dirty="0" smtClean="0"/>
          </a:p>
          <a:p>
            <a:pPr>
              <a:lnSpc>
                <a:spcPct val="150000"/>
              </a:lnSpc>
            </a:pPr>
            <a:endParaRPr lang="zh-CN" altLang="en-US" sz="11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一茸一起乐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你多叫还来不多心里的笑了还算怎么会有一此大愿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最常的受窗</a:t>
            </a:r>
          </a:p>
          <a:p>
            <a:pPr>
              <a:lnSpc>
                <a:spcPct val="150000"/>
              </a:lnSpc>
            </a:pPr>
            <a:r>
              <a:rPr lang="zh-CN" altLang="en-US" sz="1100" dirty="0"/>
              <a:t>的 </a:t>
            </a:r>
          </a:p>
          <a:p>
            <a:pPr>
              <a:lnSpc>
                <a:spcPct val="150000"/>
              </a:lnSpc>
            </a:pPr>
            <a:r>
              <a:rPr lang="en-US" altLang="zh-CN" sz="1100" dirty="0"/>
              <a:t>----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iter</a:t>
            </a:r>
            <a:r>
              <a:rPr lang="en-US" altLang="zh-CN" sz="1100" dirty="0"/>
              <a:t> 52000, loss: 49.189863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86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1304</Words>
  <Application>Microsoft Office PowerPoint</Application>
  <PresentationFormat>宽屏</PresentationFormat>
  <Paragraphs>328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맑은 고딕</vt:lpstr>
      <vt:lpstr>微软雅黑</vt:lpstr>
      <vt:lpstr>Arial</vt:lpstr>
      <vt:lpstr>Cambria Math</vt:lpstr>
      <vt:lpstr>Wingdings</vt:lpstr>
      <vt:lpstr>1_Office 테마</vt:lpstr>
      <vt:lpstr>Equation</vt:lpstr>
      <vt:lpstr>WELCOME Carlos Cabrera</vt:lpstr>
      <vt:lpstr>PowerPoint 演示文稿</vt:lpstr>
      <vt:lpstr>主要内容</vt:lpstr>
      <vt:lpstr>递归神经网络</vt:lpstr>
      <vt:lpstr>递归神经网络</vt:lpstr>
      <vt:lpstr>递归神经网络——前向算法</vt:lpstr>
      <vt:lpstr>字符级语言模型</vt:lpstr>
      <vt:lpstr>自动生成周杰伦风格的歌词</vt:lpstr>
      <vt:lpstr>自动生成周杰伦风格的歌词</vt:lpstr>
      <vt:lpstr>自动生成周杰伦风格的歌词</vt:lpstr>
      <vt:lpstr>递归神经网络——反向传播算法(BPTT)</vt:lpstr>
      <vt:lpstr>递归神经网络——反向传播算法(BPTT)</vt:lpstr>
      <vt:lpstr>长短时记忆模型(LSTM, Long short-term memory)</vt:lpstr>
      <vt:lpstr>长短时记忆模型(LSTM, Long short-term memory)</vt:lpstr>
      <vt:lpstr>长短时记忆模型(LSTM, Long short-term memory)</vt:lpstr>
      <vt:lpstr>长短时记忆模型(LSTM, Long short-term memory)</vt:lpstr>
      <vt:lpstr>长短时记忆模型(LSTM, Long short-term memory)</vt:lpstr>
      <vt:lpstr>长短时记忆模型(LSTM, Long short-term memory)</vt:lpstr>
      <vt:lpstr>长短时记忆模型(LSTM, Long short-term memory)</vt:lpstr>
      <vt:lpstr>长短时记忆模型(LSTM, Long short-term memory)</vt:lpstr>
      <vt:lpstr>LSTM的一个变体——GRU(Gated Resurrent Unit)</vt:lpstr>
      <vt:lpstr>使用LSTM预测网络流量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Zhuo</dc:creator>
  <cp:lastModifiedBy>admin</cp:lastModifiedBy>
  <cp:revision>40</cp:revision>
  <dcterms:created xsi:type="dcterms:W3CDTF">2017-03-09T01:56:02Z</dcterms:created>
  <dcterms:modified xsi:type="dcterms:W3CDTF">2017-03-18T01:18:24Z</dcterms:modified>
</cp:coreProperties>
</file>