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5838;&#31243;\&#35745;&#31639;&#27010;&#35770;&#65288;B&#65289;\&#24352;&#34892;&#21151;\&#20316;&#19994;\pc&#22788;&#29702;&#221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5838;&#31243;\&#35745;&#31639;&#27010;&#35770;&#65288;B&#65289;\&#24352;&#34892;&#21151;\&#20316;&#19994;\pc&#22788;&#29702;&#221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5838;&#31243;\&#35745;&#31639;&#27010;&#35770;&#65288;B&#65289;\&#24352;&#34892;&#21151;\&#20316;&#19994;\pc&#22788;&#29702;&#221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5838;&#31243;\&#35745;&#31639;&#27010;&#35770;&#65288;B&#65289;\&#24352;&#34892;&#21151;\&#20316;&#19994;\pc&#22788;&#29702;&#221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晶体管数量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Sheet1!$B$2:$B$25</c:f>
              <c:numCache>
                <c:formatCode>General</c:formatCode>
                <c:ptCount val="24"/>
                <c:pt idx="0">
                  <c:v>1971</c:v>
                </c:pt>
                <c:pt idx="1">
                  <c:v>1972</c:v>
                </c:pt>
                <c:pt idx="2">
                  <c:v>1974</c:v>
                </c:pt>
                <c:pt idx="3">
                  <c:v>1978</c:v>
                </c:pt>
                <c:pt idx="4">
                  <c:v>1982</c:v>
                </c:pt>
                <c:pt idx="5">
                  <c:v>1985</c:v>
                </c:pt>
                <c:pt idx="6">
                  <c:v>1989</c:v>
                </c:pt>
                <c:pt idx="7">
                  <c:v>1993</c:v>
                </c:pt>
                <c:pt idx="8">
                  <c:v>1995</c:v>
                </c:pt>
                <c:pt idx="9">
                  <c:v>1997</c:v>
                </c:pt>
                <c:pt idx="10">
                  <c:v>1998</c:v>
                </c:pt>
                <c:pt idx="11">
                  <c:v>1999</c:v>
                </c:pt>
                <c:pt idx="12">
                  <c:v>2000</c:v>
                </c:pt>
                <c:pt idx="13">
                  <c:v>2001</c:v>
                </c:pt>
                <c:pt idx="14">
                  <c:v>2003</c:v>
                </c:pt>
                <c:pt idx="15">
                  <c:v>2006</c:v>
                </c:pt>
                <c:pt idx="16">
                  <c:v>2008</c:v>
                </c:pt>
                <c:pt idx="17">
                  <c:v>2010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2300</c:v>
                </c:pt>
                <c:pt idx="1">
                  <c:v>3500</c:v>
                </c:pt>
                <c:pt idx="2">
                  <c:v>4500</c:v>
                </c:pt>
                <c:pt idx="3">
                  <c:v>29000</c:v>
                </c:pt>
                <c:pt idx="4">
                  <c:v>134000</c:v>
                </c:pt>
                <c:pt idx="5">
                  <c:v>275000</c:v>
                </c:pt>
                <c:pt idx="6">
                  <c:v>1200000</c:v>
                </c:pt>
                <c:pt idx="7">
                  <c:v>3100000</c:v>
                </c:pt>
                <c:pt idx="8">
                  <c:v>5500000</c:v>
                </c:pt>
                <c:pt idx="9">
                  <c:v>7500000</c:v>
                </c:pt>
                <c:pt idx="10">
                  <c:v>7500000</c:v>
                </c:pt>
                <c:pt idx="11">
                  <c:v>9500000</c:v>
                </c:pt>
                <c:pt idx="12">
                  <c:v>42000000</c:v>
                </c:pt>
                <c:pt idx="13">
                  <c:v>42000000</c:v>
                </c:pt>
                <c:pt idx="14">
                  <c:v>55000000</c:v>
                </c:pt>
                <c:pt idx="15">
                  <c:v>291000000</c:v>
                </c:pt>
                <c:pt idx="16">
                  <c:v>410000000</c:v>
                </c:pt>
                <c:pt idx="17">
                  <c:v>1160000000</c:v>
                </c:pt>
                <c:pt idx="18">
                  <c:v>1400000000</c:v>
                </c:pt>
                <c:pt idx="19">
                  <c:v>1400000000</c:v>
                </c:pt>
                <c:pt idx="20">
                  <c:v>1900000000</c:v>
                </c:pt>
                <c:pt idx="21">
                  <c:v>1900000000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2-4A19-8104-9D629851D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9945407"/>
        <c:axId val="1086931567"/>
      </c:barChart>
      <c:catAx>
        <c:axId val="1339945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6931567"/>
        <c:crosses val="autoZero"/>
        <c:auto val="1"/>
        <c:lblAlgn val="ctr"/>
        <c:lblOffset val="100"/>
        <c:noMultiLvlLbl val="0"/>
      </c:catAx>
      <c:valAx>
        <c:axId val="1086931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9945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处理器主频/MHz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Sheet1!$B$2:$B$25</c:f>
              <c:numCache>
                <c:formatCode>General</c:formatCode>
                <c:ptCount val="24"/>
                <c:pt idx="0">
                  <c:v>1971</c:v>
                </c:pt>
                <c:pt idx="1">
                  <c:v>1972</c:v>
                </c:pt>
                <c:pt idx="2">
                  <c:v>1974</c:v>
                </c:pt>
                <c:pt idx="3">
                  <c:v>1978</c:v>
                </c:pt>
                <c:pt idx="4">
                  <c:v>1982</c:v>
                </c:pt>
                <c:pt idx="5">
                  <c:v>1985</c:v>
                </c:pt>
                <c:pt idx="6">
                  <c:v>1989</c:v>
                </c:pt>
                <c:pt idx="7">
                  <c:v>1993</c:v>
                </c:pt>
                <c:pt idx="8">
                  <c:v>1995</c:v>
                </c:pt>
                <c:pt idx="9">
                  <c:v>1997</c:v>
                </c:pt>
                <c:pt idx="10">
                  <c:v>1998</c:v>
                </c:pt>
                <c:pt idx="11">
                  <c:v>1999</c:v>
                </c:pt>
                <c:pt idx="12">
                  <c:v>2000</c:v>
                </c:pt>
                <c:pt idx="13">
                  <c:v>2001</c:v>
                </c:pt>
                <c:pt idx="14">
                  <c:v>2003</c:v>
                </c:pt>
                <c:pt idx="15">
                  <c:v>2006</c:v>
                </c:pt>
                <c:pt idx="16">
                  <c:v>2008</c:v>
                </c:pt>
                <c:pt idx="17">
                  <c:v>2010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</c:numCache>
            </c:numRef>
          </c:cat>
          <c:val>
            <c:numRef>
              <c:f>Sheet1!$H$2:$H$25</c:f>
              <c:numCache>
                <c:formatCode>General</c:formatCode>
                <c:ptCount val="24"/>
                <c:pt idx="0">
                  <c:v>0.108</c:v>
                </c:pt>
                <c:pt idx="1">
                  <c:v>0.8</c:v>
                </c:pt>
                <c:pt idx="2">
                  <c:v>2</c:v>
                </c:pt>
                <c:pt idx="3">
                  <c:v>5</c:v>
                </c:pt>
                <c:pt idx="4">
                  <c:v>6</c:v>
                </c:pt>
                <c:pt idx="5">
                  <c:v>16</c:v>
                </c:pt>
                <c:pt idx="6">
                  <c:v>25</c:v>
                </c:pt>
                <c:pt idx="7">
                  <c:v>66</c:v>
                </c:pt>
                <c:pt idx="8">
                  <c:v>200</c:v>
                </c:pt>
                <c:pt idx="9">
                  <c:v>300</c:v>
                </c:pt>
                <c:pt idx="10">
                  <c:v>266</c:v>
                </c:pt>
                <c:pt idx="11">
                  <c:v>600</c:v>
                </c:pt>
                <c:pt idx="12">
                  <c:v>1500</c:v>
                </c:pt>
                <c:pt idx="13">
                  <c:v>1700</c:v>
                </c:pt>
                <c:pt idx="14">
                  <c:v>1700</c:v>
                </c:pt>
                <c:pt idx="15">
                  <c:v>2660</c:v>
                </c:pt>
                <c:pt idx="16">
                  <c:v>2400</c:v>
                </c:pt>
                <c:pt idx="17">
                  <c:v>3800</c:v>
                </c:pt>
                <c:pt idx="18">
                  <c:v>4100</c:v>
                </c:pt>
                <c:pt idx="19">
                  <c:v>4400</c:v>
                </c:pt>
                <c:pt idx="20">
                  <c:v>4000</c:v>
                </c:pt>
                <c:pt idx="21">
                  <c:v>4500</c:v>
                </c:pt>
                <c:pt idx="22">
                  <c:v>4500</c:v>
                </c:pt>
                <c:pt idx="23">
                  <c:v>4500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8-40B2-A0A4-A05347A329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3524319"/>
        <c:axId val="1086918607"/>
      </c:barChart>
      <c:catAx>
        <c:axId val="1503524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6918607"/>
        <c:crosses val="autoZero"/>
        <c:auto val="1"/>
        <c:lblAlgn val="ctr"/>
        <c:lblOffset val="100"/>
        <c:noMultiLvlLbl val="0"/>
      </c:catAx>
      <c:valAx>
        <c:axId val="1086918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3524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功耗/W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Sheet1!$B$2:$B$25</c:f>
              <c:numCache>
                <c:formatCode>General</c:formatCode>
                <c:ptCount val="24"/>
                <c:pt idx="0">
                  <c:v>1971</c:v>
                </c:pt>
                <c:pt idx="1">
                  <c:v>1972</c:v>
                </c:pt>
                <c:pt idx="2">
                  <c:v>1974</c:v>
                </c:pt>
                <c:pt idx="3">
                  <c:v>1978</c:v>
                </c:pt>
                <c:pt idx="4">
                  <c:v>1982</c:v>
                </c:pt>
                <c:pt idx="5">
                  <c:v>1985</c:v>
                </c:pt>
                <c:pt idx="6">
                  <c:v>1989</c:v>
                </c:pt>
                <c:pt idx="7">
                  <c:v>1993</c:v>
                </c:pt>
                <c:pt idx="8">
                  <c:v>1995</c:v>
                </c:pt>
                <c:pt idx="9">
                  <c:v>1997</c:v>
                </c:pt>
                <c:pt idx="10">
                  <c:v>1998</c:v>
                </c:pt>
                <c:pt idx="11">
                  <c:v>1999</c:v>
                </c:pt>
                <c:pt idx="12">
                  <c:v>2000</c:v>
                </c:pt>
                <c:pt idx="13">
                  <c:v>2001</c:v>
                </c:pt>
                <c:pt idx="14">
                  <c:v>2003</c:v>
                </c:pt>
                <c:pt idx="15">
                  <c:v>2006</c:v>
                </c:pt>
                <c:pt idx="16">
                  <c:v>2008</c:v>
                </c:pt>
                <c:pt idx="17">
                  <c:v>2010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0.5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10</c:v>
                </c:pt>
                <c:pt idx="5">
                  <c:v>10</c:v>
                </c:pt>
                <c:pt idx="6">
                  <c:v>15</c:v>
                </c:pt>
                <c:pt idx="7">
                  <c:v>30</c:v>
                </c:pt>
                <c:pt idx="8">
                  <c:v>45</c:v>
                </c:pt>
                <c:pt idx="9">
                  <c:v>40</c:v>
                </c:pt>
                <c:pt idx="11">
                  <c:v>40</c:v>
                </c:pt>
                <c:pt idx="12">
                  <c:v>115</c:v>
                </c:pt>
                <c:pt idx="15">
                  <c:v>65</c:v>
                </c:pt>
                <c:pt idx="16">
                  <c:v>65</c:v>
                </c:pt>
                <c:pt idx="17">
                  <c:v>80</c:v>
                </c:pt>
                <c:pt idx="18">
                  <c:v>77</c:v>
                </c:pt>
                <c:pt idx="19">
                  <c:v>88</c:v>
                </c:pt>
                <c:pt idx="20">
                  <c:v>91</c:v>
                </c:pt>
                <c:pt idx="21">
                  <c:v>91</c:v>
                </c:pt>
                <c:pt idx="22">
                  <c:v>65</c:v>
                </c:pt>
                <c:pt idx="2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9C-418D-AFE3-51320AC0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8796959"/>
        <c:axId val="1228793743"/>
      </c:barChart>
      <c:catAx>
        <c:axId val="1348796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8793743"/>
        <c:crosses val="autoZero"/>
        <c:auto val="1"/>
        <c:lblAlgn val="ctr"/>
        <c:lblOffset val="100"/>
        <c:noMultiLvlLbl val="0"/>
      </c:catAx>
      <c:valAx>
        <c:axId val="122879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79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单价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Sheet1!$B$2:$B$25</c:f>
              <c:numCache>
                <c:formatCode>General</c:formatCode>
                <c:ptCount val="24"/>
                <c:pt idx="0">
                  <c:v>1971</c:v>
                </c:pt>
                <c:pt idx="1">
                  <c:v>1972</c:v>
                </c:pt>
                <c:pt idx="2">
                  <c:v>1974</c:v>
                </c:pt>
                <c:pt idx="3">
                  <c:v>1978</c:v>
                </c:pt>
                <c:pt idx="4">
                  <c:v>1982</c:v>
                </c:pt>
                <c:pt idx="5">
                  <c:v>1985</c:v>
                </c:pt>
                <c:pt idx="6">
                  <c:v>1989</c:v>
                </c:pt>
                <c:pt idx="7">
                  <c:v>1993</c:v>
                </c:pt>
                <c:pt idx="8">
                  <c:v>1995</c:v>
                </c:pt>
                <c:pt idx="9">
                  <c:v>1997</c:v>
                </c:pt>
                <c:pt idx="10">
                  <c:v>1998</c:v>
                </c:pt>
                <c:pt idx="11">
                  <c:v>1999</c:v>
                </c:pt>
                <c:pt idx="12">
                  <c:v>2000</c:v>
                </c:pt>
                <c:pt idx="13">
                  <c:v>2001</c:v>
                </c:pt>
                <c:pt idx="14">
                  <c:v>2003</c:v>
                </c:pt>
                <c:pt idx="15">
                  <c:v>2006</c:v>
                </c:pt>
                <c:pt idx="16">
                  <c:v>2008</c:v>
                </c:pt>
                <c:pt idx="17">
                  <c:v>2010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500</c:v>
                </c:pt>
                <c:pt idx="5">
                  <c:v>1000</c:v>
                </c:pt>
                <c:pt idx="6">
                  <c:v>1000</c:v>
                </c:pt>
                <c:pt idx="7">
                  <c:v>500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5">
                  <c:v>300</c:v>
                </c:pt>
                <c:pt idx="16">
                  <c:v>300</c:v>
                </c:pt>
                <c:pt idx="17">
                  <c:v>500</c:v>
                </c:pt>
                <c:pt idx="18">
                  <c:v>500</c:v>
                </c:pt>
                <c:pt idx="19">
                  <c:v>500</c:v>
                </c:pt>
                <c:pt idx="20">
                  <c:v>500</c:v>
                </c:pt>
                <c:pt idx="21">
                  <c:v>500</c:v>
                </c:pt>
                <c:pt idx="22">
                  <c:v>500</c:v>
                </c:pt>
                <c:pt idx="2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02-4B99-AB33-00E12C227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5757967"/>
        <c:axId val="1514593599"/>
      </c:barChart>
      <c:catAx>
        <c:axId val="1515757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4593599"/>
        <c:crosses val="autoZero"/>
        <c:auto val="1"/>
        <c:lblAlgn val="ctr"/>
        <c:lblOffset val="100"/>
        <c:noMultiLvlLbl val="0"/>
      </c:catAx>
      <c:valAx>
        <c:axId val="151459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5757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A1745-8D0A-5EF8-B191-41683DCA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245A1-6959-DD8E-A2F6-E3112B3DA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C6FE9-529A-ECF1-DB70-CE2B5452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3E2D-3D97-4397-BF32-7AB958D4EE47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7BD12-A03A-EE5C-DB53-D9BE3C98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24A8F-17F6-3D00-9C92-FE2DE613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DED-18F2-4F57-8250-5E7C8288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0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66D92-8764-9FD5-DCB5-E7E040E4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68B43D-0860-D3F4-B128-2B458D412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E63B7-F0CD-206D-AE5A-BD4C879D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3E2D-3D97-4397-BF32-7AB958D4EE47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7E3F8-4EC2-C34E-06D9-F7BAE672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0017B-8DF4-BCC5-FA99-C753391E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DED-18F2-4F57-8250-5E7C8288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7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D00C1-75E9-0A94-DB98-19F6BD36F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FC4F4-F710-E7AF-2629-F42DD197A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55172-F534-D746-84C1-B10CBCA6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3E2D-3D97-4397-BF32-7AB958D4EE47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19A67-3780-30C6-DC92-0CE46B55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CEF79-B879-23F4-D06F-90D4E28A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DED-18F2-4F57-8250-5E7C8288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4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3E753-C670-8E7D-13EB-C28AAD70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FD6D9-4C09-DCB0-5245-431431E8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F92DF-DB11-4955-FB00-90B6C513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3E2D-3D97-4397-BF32-7AB958D4EE47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2A34D-489A-FA5E-82C7-909B9FA1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650FA-B8B5-4432-C13A-A96C0DC6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DED-18F2-4F57-8250-5E7C8288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9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3E33C-EDD3-9C8C-CCE2-6C4F54B6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BC9FA5-E16D-CFB7-7DA9-8EBF9FF4F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590C4-A918-48CA-3249-7FCF5F5C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3E2D-3D97-4397-BF32-7AB958D4EE47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E76EB-A710-E55A-4478-E95BDA78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6AB09-4210-3C8F-26AB-8F0E81F3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DED-18F2-4F57-8250-5E7C8288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7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29AC3-560F-FC27-7C2A-3B3EC4A3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BDE42-ADC5-01D5-BA4E-47E1CC92A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4BEDA0-C911-50FD-15EB-B354F764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3C5CA-849A-EA3C-EBD0-8FFAAB72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3E2D-3D97-4397-BF32-7AB958D4EE47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83C18-48C3-2F3E-9FBB-6673B509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7D96B-52AA-D350-1458-F777F4B3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DED-18F2-4F57-8250-5E7C8288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9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9E39E-2AE4-8067-5C11-59BD37DE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9FDE3D-5385-FFBB-6D9C-E641814EE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79408-3F3F-7BD2-0DDB-E84211B4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DF108D-DB24-22AB-9BB5-67BCBEE9B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D21493-2DE8-3B92-C431-B863DBA58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B93A59-C45C-1E65-A374-CEBA7D3C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3E2D-3D97-4397-BF32-7AB958D4EE47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2ABE5F-35C2-FD17-8F22-CB98C15C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FC5537-EC2D-02E9-7DE9-8198780C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DED-18F2-4F57-8250-5E7C8288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6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6BDF1-DDB1-5A46-47D0-AE6016CE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68FFD4-A1CE-A8E5-A7B7-A68AAFE5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3E2D-3D97-4397-BF32-7AB958D4EE47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80AAC3-063D-DC1C-3BAF-F71811E3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C66FA-097E-5BCC-A643-E55619EE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DED-18F2-4F57-8250-5E7C8288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8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DF38EF-2FD3-F095-428D-773C7C80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3E2D-3D97-4397-BF32-7AB958D4EE47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E26FF-E518-4572-1721-9B044E05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F3F83D-43F4-269F-441B-D1A3FDE3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DED-18F2-4F57-8250-5E7C8288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7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7E0E5-2ECE-1555-0122-47533870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11F19-A0A5-3EC2-728B-3B2E54D2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0C821-E4D8-4653-5848-0D92D481A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A64620-A2DF-97FB-9D04-9A9B0915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3E2D-3D97-4397-BF32-7AB958D4EE47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B72B3E-0DD4-22C0-F28D-18F3A791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0155B-67F3-9DBA-9658-6ECEED9F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DED-18F2-4F57-8250-5E7C8288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713F5-0609-9155-F3CB-C7274D86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55F022-AF0A-E1DF-4D09-27B740139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9F9FA9-F5C8-5B45-AC7D-5D13DBB71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F64D-1915-D117-B211-BD00A305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3E2D-3D97-4397-BF32-7AB958D4EE47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3D95C3-43FB-B496-F3F3-FC8CAC27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51CEB-E0C9-D3EC-06FE-51DF1E69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7DED-18F2-4F57-8250-5E7C8288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B324BB-9126-E3AC-4458-37541DA8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DB73B-9415-1317-601A-E68FBD5C5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2FCC8-528A-6072-EFFF-5B2F84A41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3E2D-3D97-4397-BF32-7AB958D4EE47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CE514-B9CF-547A-B6FD-E0B656C53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B3E20-33ED-E799-ACCB-A93B35C85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7DED-18F2-4F57-8250-5E7C8288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91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4644139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9BAF4-D688-6BD2-BD3B-645B41A4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处理器演化趋势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182FE5-5BCE-310D-ABA8-6EAEF3840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4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A2C9A849-3C81-CC24-548D-33F86DF02B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93278"/>
              </p:ext>
            </p:extLst>
          </p:nvPr>
        </p:nvGraphicFramePr>
        <p:xfrm>
          <a:off x="4482622" y="1077685"/>
          <a:ext cx="7225822" cy="4702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9727A7-255E-FAEB-E292-475BA855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93664"/>
              </p:ext>
            </p:extLst>
          </p:nvPr>
        </p:nvGraphicFramePr>
        <p:xfrm>
          <a:off x="686636" y="1077684"/>
          <a:ext cx="3245972" cy="49587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786">
                  <a:extLst>
                    <a:ext uri="{9D8B030D-6E8A-4147-A177-3AD203B41FA5}">
                      <a16:colId xmlns:a16="http://schemas.microsoft.com/office/drawing/2014/main" val="223756412"/>
                    </a:ext>
                  </a:extLst>
                </a:gridCol>
                <a:gridCol w="1050167">
                  <a:extLst>
                    <a:ext uri="{9D8B030D-6E8A-4147-A177-3AD203B41FA5}">
                      <a16:colId xmlns:a16="http://schemas.microsoft.com/office/drawing/2014/main" val="1361347565"/>
                    </a:ext>
                  </a:extLst>
                </a:gridCol>
                <a:gridCol w="1257019">
                  <a:extLst>
                    <a:ext uri="{9D8B030D-6E8A-4147-A177-3AD203B41FA5}">
                      <a16:colId xmlns:a16="http://schemas.microsoft.com/office/drawing/2014/main" val="2363597931"/>
                    </a:ext>
                  </a:extLst>
                </a:gridCol>
              </a:tblGrid>
              <a:tr h="1809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型号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发布年份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晶体管数量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305155666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4004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337278417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8008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503427361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8080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150714615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8086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29000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874425159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1982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134000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482027520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275000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900423652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1989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325730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3100000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485330530"/>
                  </a:ext>
                </a:extLst>
              </a:tr>
              <a:tr h="3683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pro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5500000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105774165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7500000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371400870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Celeron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7500000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500230991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9500000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114464203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42000000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198804042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Xeon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42000000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228356897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55000000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546631507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Core2 Duo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291000000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136470606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Core2 Duo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410000000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375097261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2nd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1160000000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492792762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3rd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1400000000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199395610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1400000000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743943851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5th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1900000000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540681469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1900000000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4218649507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7th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48697714"/>
                  </a:ext>
                </a:extLst>
              </a:tr>
              <a:tr h="191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8th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413084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60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72EACD6-197B-5E63-8E31-07AF8F697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29659"/>
              </p:ext>
            </p:extLst>
          </p:nvPr>
        </p:nvGraphicFramePr>
        <p:xfrm>
          <a:off x="700303" y="793788"/>
          <a:ext cx="3170428" cy="5270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418">
                  <a:extLst>
                    <a:ext uri="{9D8B030D-6E8A-4147-A177-3AD203B41FA5}">
                      <a16:colId xmlns:a16="http://schemas.microsoft.com/office/drawing/2014/main" val="1712728020"/>
                    </a:ext>
                  </a:extLst>
                </a:gridCol>
                <a:gridCol w="917755">
                  <a:extLst>
                    <a:ext uri="{9D8B030D-6E8A-4147-A177-3AD203B41FA5}">
                      <a16:colId xmlns:a16="http://schemas.microsoft.com/office/drawing/2014/main" val="3008123594"/>
                    </a:ext>
                  </a:extLst>
                </a:gridCol>
                <a:gridCol w="1432255">
                  <a:extLst>
                    <a:ext uri="{9D8B030D-6E8A-4147-A177-3AD203B41FA5}">
                      <a16:colId xmlns:a16="http://schemas.microsoft.com/office/drawing/2014/main" val="4223433511"/>
                    </a:ext>
                  </a:extLst>
                </a:gridCol>
              </a:tblGrid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型号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发布年份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处理器主频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en-US" sz="1000" u="none" strike="noStrike">
                          <a:effectLst/>
                        </a:rPr>
                        <a:t>MHz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969554829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4004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0.108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0402615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8008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600445732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8080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306140929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8086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047888216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1982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4219124744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915742820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1989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482601129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67108382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pro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050429101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884620207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Celeron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266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997406508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532321099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784059729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Xeon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1700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476626685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1700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415494482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Core2 Duo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2660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728535504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Core2 Duo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2400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995762178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2nd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3800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880067591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3rd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4100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447526942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4400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534020550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5th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089207296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597499210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7th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047767904"/>
                  </a:ext>
                </a:extLst>
              </a:tr>
              <a:tr h="2033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8th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4500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4165188882"/>
                  </a:ext>
                </a:extLst>
              </a:tr>
            </a:tbl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AF3E4A67-1421-033F-AEBA-A0C8FD33CA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255099"/>
              </p:ext>
            </p:extLst>
          </p:nvPr>
        </p:nvGraphicFramePr>
        <p:xfrm>
          <a:off x="3947503" y="1313161"/>
          <a:ext cx="8104701" cy="4436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696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0EED01E-EAEE-FA7E-D7B1-E97023BDB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29949"/>
              </p:ext>
            </p:extLst>
          </p:nvPr>
        </p:nvGraphicFramePr>
        <p:xfrm>
          <a:off x="508764" y="708143"/>
          <a:ext cx="3210712" cy="5190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522">
                  <a:extLst>
                    <a:ext uri="{9D8B030D-6E8A-4147-A177-3AD203B41FA5}">
                      <a16:colId xmlns:a16="http://schemas.microsoft.com/office/drawing/2014/main" val="3135031696"/>
                    </a:ext>
                  </a:extLst>
                </a:gridCol>
                <a:gridCol w="1151668">
                  <a:extLst>
                    <a:ext uri="{9D8B030D-6E8A-4147-A177-3AD203B41FA5}">
                      <a16:colId xmlns:a16="http://schemas.microsoft.com/office/drawing/2014/main" val="2445207404"/>
                    </a:ext>
                  </a:extLst>
                </a:gridCol>
                <a:gridCol w="1029522">
                  <a:extLst>
                    <a:ext uri="{9D8B030D-6E8A-4147-A177-3AD203B41FA5}">
                      <a16:colId xmlns:a16="http://schemas.microsoft.com/office/drawing/2014/main" val="9389970"/>
                    </a:ext>
                  </a:extLst>
                </a:gridCol>
              </a:tblGrid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型号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发布年份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功耗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en-US" sz="1000" u="none" strike="noStrike">
                          <a:effectLst/>
                        </a:rPr>
                        <a:t>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450641661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4004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312360224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8008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864861458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8080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458825779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8086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650605462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1982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488779630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037487230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1989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412324687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406732960"/>
                  </a:ext>
                </a:extLst>
              </a:tr>
              <a:tr h="384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pro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281474740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514088994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Celeron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777892588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635667178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139184618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Xeon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807874803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479981930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Core2 Duo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545610708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Core2 Duo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329167162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2nd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118575707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3rd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024406138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822779695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5th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91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708433085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91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395454731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7th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888033315"/>
                  </a:ext>
                </a:extLst>
              </a:tr>
              <a:tr h="200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8th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65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984069996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4C83A232-53C7-7476-6A1D-1E3EA68E3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257032"/>
              </p:ext>
            </p:extLst>
          </p:nvPr>
        </p:nvGraphicFramePr>
        <p:xfrm>
          <a:off x="3833084" y="1106905"/>
          <a:ext cx="8246621" cy="4291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057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274731-B46C-05A2-13A2-098AC37E6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89982"/>
              </p:ext>
            </p:extLst>
          </p:nvPr>
        </p:nvGraphicFramePr>
        <p:xfrm>
          <a:off x="570642" y="976277"/>
          <a:ext cx="3321506" cy="5034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7169">
                  <a:extLst>
                    <a:ext uri="{9D8B030D-6E8A-4147-A177-3AD203B41FA5}">
                      <a16:colId xmlns:a16="http://schemas.microsoft.com/office/drawing/2014/main" val="2719748050"/>
                    </a:ext>
                  </a:extLst>
                </a:gridCol>
                <a:gridCol w="1238527">
                  <a:extLst>
                    <a:ext uri="{9D8B030D-6E8A-4147-A177-3AD203B41FA5}">
                      <a16:colId xmlns:a16="http://schemas.microsoft.com/office/drawing/2014/main" val="1772166189"/>
                    </a:ext>
                  </a:extLst>
                </a:gridCol>
                <a:gridCol w="975810">
                  <a:extLst>
                    <a:ext uri="{9D8B030D-6E8A-4147-A177-3AD203B41FA5}">
                      <a16:colId xmlns:a16="http://schemas.microsoft.com/office/drawing/2014/main" val="883543158"/>
                    </a:ext>
                  </a:extLst>
                </a:gridCol>
              </a:tblGrid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型号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发布年份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单价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4148883316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4004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4250547697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8008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183539163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8080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900933140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8086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1978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410045457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1982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600654361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741616282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1989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445136631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479694841"/>
                  </a:ext>
                </a:extLst>
              </a:tr>
              <a:tr h="373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pro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098463776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072327752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Celeron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063575091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1999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322673123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4143058078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Xeon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022070371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Pentium 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254668177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Core2 Duo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611254010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Core2 Duo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983566965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2nd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689618509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3rd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953518255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834416792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5th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630364747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1903481549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7th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585624494"/>
                  </a:ext>
                </a:extLst>
              </a:tr>
              <a:tr h="194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8th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500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412477158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FE76763-025C-A8EE-8935-310A34204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454569"/>
              </p:ext>
            </p:extLst>
          </p:nvPr>
        </p:nvGraphicFramePr>
        <p:xfrm>
          <a:off x="3892148" y="1541761"/>
          <a:ext cx="8239746" cy="4412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173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3702D-E685-82CF-5840-ECDBB5C8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参考文献：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hlinkClick r:id="rId2"/>
              </a:rPr>
              <a:t>芯片相关</a:t>
            </a:r>
            <a:r>
              <a:rPr lang="en-US" altLang="zh-CN" dirty="0">
                <a:hlinkClick r:id="rId2"/>
              </a:rPr>
              <a:t>-- </a:t>
            </a:r>
            <a:r>
              <a:rPr lang="en-US" altLang="zh-CN" dirty="0" err="1">
                <a:hlinkClick r:id="rId2"/>
              </a:rPr>
              <a:t>Cpu</a:t>
            </a:r>
            <a:r>
              <a:rPr lang="zh-CN" altLang="en-US" dirty="0">
                <a:hlinkClick r:id="rId2"/>
              </a:rPr>
              <a:t>历史</a:t>
            </a:r>
            <a:r>
              <a:rPr lang="en-US" altLang="zh-CN" dirty="0">
                <a:hlinkClick r:id="rId2"/>
              </a:rPr>
              <a:t>--intel</a:t>
            </a:r>
            <a:r>
              <a:rPr lang="zh-CN" altLang="en-US" dirty="0">
                <a:hlinkClick r:id="rId2"/>
              </a:rPr>
              <a:t>系列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知乎 </a:t>
            </a:r>
            <a:r>
              <a:rPr lang="en-US" altLang="zh-CN" dirty="0">
                <a:hlinkClick r:id="rId2"/>
              </a:rPr>
              <a:t>(zhihu.com)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2</a:t>
            </a:r>
            <a:r>
              <a:rPr lang="zh-CN" altLang="en-US" dirty="0"/>
              <a:t>、</a:t>
            </a:r>
            <a:r>
              <a:rPr lang="en-US" altLang="zh-CN" dirty="0" err="1"/>
              <a:t>chatgpt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735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396</Words>
  <Application>Microsoft Office PowerPoint</Application>
  <PresentationFormat>宽屏</PresentationFormat>
  <Paragraphs>300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Intel处理器演化趋势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 ZhuoLi</dc:creator>
  <cp:lastModifiedBy>Ding ZhuoLi</cp:lastModifiedBy>
  <cp:revision>3</cp:revision>
  <dcterms:created xsi:type="dcterms:W3CDTF">2023-09-20T06:32:01Z</dcterms:created>
  <dcterms:modified xsi:type="dcterms:W3CDTF">2023-09-20T08:10:25Z</dcterms:modified>
</cp:coreProperties>
</file>