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70" r:id="rId3"/>
    <p:sldId id="260" r:id="rId4"/>
    <p:sldId id="264" r:id="rId5"/>
    <p:sldId id="265" r:id="rId6"/>
    <p:sldId id="271" r:id="rId7"/>
    <p:sldId id="272" r:id="rId8"/>
    <p:sldId id="266" r:id="rId9"/>
    <p:sldId id="269" r:id="rId10"/>
    <p:sldId id="274" r:id="rId11"/>
    <p:sldId id="268" r:id="rId12"/>
    <p:sldId id="275" r:id="rId13"/>
    <p:sldId id="276" r:id="rId14"/>
    <p:sldId id="277" r:id="rId15"/>
    <p:sldId id="281" r:id="rId16"/>
    <p:sldId id="284" r:id="rId17"/>
    <p:sldId id="288" r:id="rId18"/>
    <p:sldId id="282" r:id="rId19"/>
    <p:sldId id="283" r:id="rId20"/>
    <p:sldId id="278" r:id="rId21"/>
    <p:sldId id="286" r:id="rId22"/>
    <p:sldId id="285" r:id="rId23"/>
    <p:sldId id="287" r:id="rId24"/>
    <p:sldId id="259" r:id="rId25"/>
    <p:sldId id="261" r:id="rId26"/>
    <p:sldId id="263" r:id="rId27"/>
    <p:sldId id="262" r:id="rId28"/>
    <p:sldId id="267" r:id="rId29"/>
    <p:sldId id="273" r:id="rId30"/>
    <p:sldId id="279"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7151" autoAdjust="0"/>
  </p:normalViewPr>
  <p:slideViewPr>
    <p:cSldViewPr snapToGrid="0" showGuides="1">
      <p:cViewPr varScale="1">
        <p:scale>
          <a:sx n="84" d="100"/>
          <a:sy n="84" d="100"/>
        </p:scale>
        <p:origin x="1426" y="72"/>
      </p:cViewPr>
      <p:guideLst>
        <p:guide orient="horz" pos="2160"/>
        <p:guide pos="2880"/>
      </p:guideLst>
    </p:cSldViewPr>
  </p:slideViewPr>
  <p:outlineViewPr>
    <p:cViewPr>
      <p:scale>
        <a:sx n="33" d="100"/>
        <a:sy n="33" d="100"/>
      </p:scale>
      <p:origin x="0" y="-2712"/>
    </p:cViewPr>
  </p:outlineViewPr>
  <p:notesTextViewPr>
    <p:cViewPr>
      <p:scale>
        <a:sx n="1" d="1"/>
        <a:sy n="1" d="1"/>
      </p:scale>
      <p:origin x="0" y="0"/>
    </p:cViewPr>
  </p:notesTextViewPr>
  <p:sorterViewPr>
    <p:cViewPr>
      <p:scale>
        <a:sx n="200" d="100"/>
        <a:sy n="200" d="100"/>
      </p:scale>
      <p:origin x="0" y="-14755"/>
    </p:cViewPr>
  </p:sorterViewPr>
  <p:notesViewPr>
    <p:cSldViewPr snapToGrid="0">
      <p:cViewPr varScale="1">
        <p:scale>
          <a:sx n="97" d="100"/>
          <a:sy n="97" d="100"/>
        </p:scale>
        <p:origin x="1776"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953792-0581-45CB-B6DB-ED858A370D65}" type="datetimeFigureOut">
              <a:rPr lang="en-US" smtClean="0"/>
              <a:t>11/1/2024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8DF84BC-690A-4439-99BB-483AA8357305}" type="slidenum">
              <a:rPr lang="en-US" smtClean="0"/>
              <a:t>‹#›</a:t>
            </a:fld>
            <a:endParaRPr lang="en-US"/>
          </a:p>
        </p:txBody>
      </p:sp>
    </p:spTree>
    <p:extLst>
      <p:ext uri="{BB962C8B-B14F-4D97-AF65-F5344CB8AC3E}">
        <p14:creationId xmlns:p14="http://schemas.microsoft.com/office/powerpoint/2010/main" val="428720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85888-C89C-5AEB-9A39-14C66DF605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A7E1D2-ADCC-94CF-76CF-98195FBA81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BB62C7-DF06-407C-0BFF-12FCFD7FDE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19ED94-34DC-00E8-1DAE-4DE51661FE30}"/>
              </a:ext>
            </a:extLst>
          </p:cNvPr>
          <p:cNvSpPr>
            <a:spLocks noGrp="1"/>
          </p:cNvSpPr>
          <p:nvPr>
            <p:ph type="sldNum" sz="quarter" idx="5"/>
          </p:nvPr>
        </p:nvSpPr>
        <p:spPr/>
        <p:txBody>
          <a:bodyPr/>
          <a:lstStyle/>
          <a:p>
            <a:fld id="{B8DF84BC-690A-4439-99BB-483AA8357305}" type="slidenum">
              <a:rPr lang="en-US" smtClean="0"/>
              <a:t>2</a:t>
            </a:fld>
            <a:endParaRPr lang="en-US"/>
          </a:p>
        </p:txBody>
      </p:sp>
    </p:spTree>
    <p:extLst>
      <p:ext uri="{BB962C8B-B14F-4D97-AF65-F5344CB8AC3E}">
        <p14:creationId xmlns:p14="http://schemas.microsoft.com/office/powerpoint/2010/main" val="1529613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7C5E6-E66B-3D7D-2FAF-504373C1F1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675E49-482F-8A64-738F-D712493361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837DC0-72D4-7817-AB48-5C76D82CD3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7B15F1-BB7D-AFEB-535E-B1869F013BB9}"/>
              </a:ext>
            </a:extLst>
          </p:cNvPr>
          <p:cNvSpPr>
            <a:spLocks noGrp="1"/>
          </p:cNvSpPr>
          <p:nvPr>
            <p:ph type="sldNum" sz="quarter" idx="5"/>
          </p:nvPr>
        </p:nvSpPr>
        <p:spPr/>
        <p:txBody>
          <a:bodyPr/>
          <a:lstStyle/>
          <a:p>
            <a:fld id="{B8DF84BC-690A-4439-99BB-483AA8357305}" type="slidenum">
              <a:rPr lang="en-US" smtClean="0"/>
              <a:t>11</a:t>
            </a:fld>
            <a:endParaRPr lang="en-US"/>
          </a:p>
        </p:txBody>
      </p:sp>
    </p:spTree>
    <p:extLst>
      <p:ext uri="{BB962C8B-B14F-4D97-AF65-F5344CB8AC3E}">
        <p14:creationId xmlns:p14="http://schemas.microsoft.com/office/powerpoint/2010/main" val="291798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66550-4213-2711-52B5-CE35812F1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E18E1-65E5-911E-BC16-91BF12DB4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BD5831-A228-1C2B-62E0-C037117CA7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2EB317E-EE5E-ADF3-BA42-7B6FCDAE3FAD}"/>
              </a:ext>
            </a:extLst>
          </p:cNvPr>
          <p:cNvSpPr>
            <a:spLocks noGrp="1"/>
          </p:cNvSpPr>
          <p:nvPr>
            <p:ph type="sldNum" sz="quarter" idx="5"/>
          </p:nvPr>
        </p:nvSpPr>
        <p:spPr/>
        <p:txBody>
          <a:bodyPr/>
          <a:lstStyle/>
          <a:p>
            <a:fld id="{B8DF84BC-690A-4439-99BB-483AA8357305}" type="slidenum">
              <a:rPr lang="en-US" smtClean="0"/>
              <a:t>12</a:t>
            </a:fld>
            <a:endParaRPr lang="en-US"/>
          </a:p>
        </p:txBody>
      </p:sp>
    </p:spTree>
    <p:extLst>
      <p:ext uri="{BB962C8B-B14F-4D97-AF65-F5344CB8AC3E}">
        <p14:creationId xmlns:p14="http://schemas.microsoft.com/office/powerpoint/2010/main" val="2347897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22259-61BD-5C28-E391-7D8FCACAC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E4A42A-FA6A-40FD-F3C4-4BC0343DB0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E1C700-D14D-9FCC-90F8-F69DF9274A6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760155-997C-338D-A9B7-AE89C6D4B778}"/>
              </a:ext>
            </a:extLst>
          </p:cNvPr>
          <p:cNvSpPr>
            <a:spLocks noGrp="1"/>
          </p:cNvSpPr>
          <p:nvPr>
            <p:ph type="sldNum" sz="quarter" idx="5"/>
          </p:nvPr>
        </p:nvSpPr>
        <p:spPr/>
        <p:txBody>
          <a:bodyPr/>
          <a:lstStyle/>
          <a:p>
            <a:fld id="{B8DF84BC-690A-4439-99BB-483AA8357305}" type="slidenum">
              <a:rPr lang="en-US" smtClean="0"/>
              <a:t>13</a:t>
            </a:fld>
            <a:endParaRPr lang="en-US"/>
          </a:p>
        </p:txBody>
      </p:sp>
    </p:spTree>
    <p:extLst>
      <p:ext uri="{BB962C8B-B14F-4D97-AF65-F5344CB8AC3E}">
        <p14:creationId xmlns:p14="http://schemas.microsoft.com/office/powerpoint/2010/main" val="1342252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6B633-2E17-BA99-1947-9A2181255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FCA0BB-280B-8BFB-7769-197D57611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57B47-2CF4-257D-DD47-4440C82A9F6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1F61DA-07A7-36B9-0B70-CC68D7310F56}"/>
              </a:ext>
            </a:extLst>
          </p:cNvPr>
          <p:cNvSpPr>
            <a:spLocks noGrp="1"/>
          </p:cNvSpPr>
          <p:nvPr>
            <p:ph type="sldNum" sz="quarter" idx="5"/>
          </p:nvPr>
        </p:nvSpPr>
        <p:spPr/>
        <p:txBody>
          <a:bodyPr/>
          <a:lstStyle/>
          <a:p>
            <a:fld id="{B8DF84BC-690A-4439-99BB-483AA8357305}" type="slidenum">
              <a:rPr lang="en-US" smtClean="0"/>
              <a:t>14</a:t>
            </a:fld>
            <a:endParaRPr lang="en-US"/>
          </a:p>
        </p:txBody>
      </p:sp>
    </p:spTree>
    <p:extLst>
      <p:ext uri="{BB962C8B-B14F-4D97-AF65-F5344CB8AC3E}">
        <p14:creationId xmlns:p14="http://schemas.microsoft.com/office/powerpoint/2010/main" val="1200021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0D7ED-14E3-7A90-ABC0-4E55AD727F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5D393E-1360-6799-A6C0-8DB8E5F4A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08D54-E310-37FA-92B0-473F2630CC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141CDB3-072C-6206-E69B-621C61A226F4}"/>
              </a:ext>
            </a:extLst>
          </p:cNvPr>
          <p:cNvSpPr>
            <a:spLocks noGrp="1"/>
          </p:cNvSpPr>
          <p:nvPr>
            <p:ph type="sldNum" sz="quarter" idx="5"/>
          </p:nvPr>
        </p:nvSpPr>
        <p:spPr/>
        <p:txBody>
          <a:bodyPr/>
          <a:lstStyle/>
          <a:p>
            <a:fld id="{B8DF84BC-690A-4439-99BB-483AA8357305}" type="slidenum">
              <a:rPr lang="en-US" smtClean="0"/>
              <a:t>15</a:t>
            </a:fld>
            <a:endParaRPr lang="en-US"/>
          </a:p>
        </p:txBody>
      </p:sp>
    </p:spTree>
    <p:extLst>
      <p:ext uri="{BB962C8B-B14F-4D97-AF65-F5344CB8AC3E}">
        <p14:creationId xmlns:p14="http://schemas.microsoft.com/office/powerpoint/2010/main" val="241552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D76DF-8228-5392-0750-F67B9187A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3465D9-642B-5EDA-18A8-8B60DE1CB8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605F68-2E1A-F165-666A-DF0E41BDE70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DC687E-3CFC-2362-F3CD-4927EF3D39A9}"/>
              </a:ext>
            </a:extLst>
          </p:cNvPr>
          <p:cNvSpPr>
            <a:spLocks noGrp="1"/>
          </p:cNvSpPr>
          <p:nvPr>
            <p:ph type="sldNum" sz="quarter" idx="5"/>
          </p:nvPr>
        </p:nvSpPr>
        <p:spPr/>
        <p:txBody>
          <a:bodyPr/>
          <a:lstStyle/>
          <a:p>
            <a:fld id="{B8DF84BC-690A-4439-99BB-483AA8357305}" type="slidenum">
              <a:rPr lang="en-US" smtClean="0"/>
              <a:t>16</a:t>
            </a:fld>
            <a:endParaRPr lang="en-US"/>
          </a:p>
        </p:txBody>
      </p:sp>
    </p:spTree>
    <p:extLst>
      <p:ext uri="{BB962C8B-B14F-4D97-AF65-F5344CB8AC3E}">
        <p14:creationId xmlns:p14="http://schemas.microsoft.com/office/powerpoint/2010/main" val="3769677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83CB4-E7C6-25E6-2D5D-7031EAAE68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696568-EDBA-0090-820A-385BD69D81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B993D7-D59B-5E18-EB56-9F2FD2288B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691C2BB-3E1F-2CDF-EE37-BF6D54A24568}"/>
              </a:ext>
            </a:extLst>
          </p:cNvPr>
          <p:cNvSpPr>
            <a:spLocks noGrp="1"/>
          </p:cNvSpPr>
          <p:nvPr>
            <p:ph type="sldNum" sz="quarter" idx="5"/>
          </p:nvPr>
        </p:nvSpPr>
        <p:spPr/>
        <p:txBody>
          <a:bodyPr/>
          <a:lstStyle/>
          <a:p>
            <a:fld id="{B8DF84BC-690A-4439-99BB-483AA8357305}" type="slidenum">
              <a:rPr lang="en-US" smtClean="0"/>
              <a:t>17</a:t>
            </a:fld>
            <a:endParaRPr lang="en-US"/>
          </a:p>
        </p:txBody>
      </p:sp>
    </p:spTree>
    <p:extLst>
      <p:ext uri="{BB962C8B-B14F-4D97-AF65-F5344CB8AC3E}">
        <p14:creationId xmlns:p14="http://schemas.microsoft.com/office/powerpoint/2010/main" val="1405920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9D960-708E-484B-2F8B-B1CA0B4DAD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1172C-48F5-1B76-5B74-29BC01BB80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5AB9EC-FA3D-6B4B-A086-B0C96467DF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94A9AC-905C-E46F-E671-F1C19A88FF15}"/>
              </a:ext>
            </a:extLst>
          </p:cNvPr>
          <p:cNvSpPr>
            <a:spLocks noGrp="1"/>
          </p:cNvSpPr>
          <p:nvPr>
            <p:ph type="sldNum" sz="quarter" idx="5"/>
          </p:nvPr>
        </p:nvSpPr>
        <p:spPr/>
        <p:txBody>
          <a:bodyPr/>
          <a:lstStyle/>
          <a:p>
            <a:fld id="{B8DF84BC-690A-4439-99BB-483AA8357305}" type="slidenum">
              <a:rPr lang="en-US" smtClean="0"/>
              <a:t>18</a:t>
            </a:fld>
            <a:endParaRPr lang="en-US"/>
          </a:p>
        </p:txBody>
      </p:sp>
    </p:spTree>
    <p:extLst>
      <p:ext uri="{BB962C8B-B14F-4D97-AF65-F5344CB8AC3E}">
        <p14:creationId xmlns:p14="http://schemas.microsoft.com/office/powerpoint/2010/main" val="339266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6958E-D1B8-ADF5-EED7-81FE6EE113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BFFA1-E340-8665-B62E-A5D5335390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803EB-B710-8CF0-36B5-79D1A19C39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E715BD-F4E9-B257-49F5-41C6C1CC8F79}"/>
              </a:ext>
            </a:extLst>
          </p:cNvPr>
          <p:cNvSpPr>
            <a:spLocks noGrp="1"/>
          </p:cNvSpPr>
          <p:nvPr>
            <p:ph type="sldNum" sz="quarter" idx="5"/>
          </p:nvPr>
        </p:nvSpPr>
        <p:spPr/>
        <p:txBody>
          <a:bodyPr/>
          <a:lstStyle/>
          <a:p>
            <a:fld id="{B8DF84BC-690A-4439-99BB-483AA8357305}" type="slidenum">
              <a:rPr lang="en-US" smtClean="0"/>
              <a:t>19</a:t>
            </a:fld>
            <a:endParaRPr lang="en-US"/>
          </a:p>
        </p:txBody>
      </p:sp>
    </p:spTree>
    <p:extLst>
      <p:ext uri="{BB962C8B-B14F-4D97-AF65-F5344CB8AC3E}">
        <p14:creationId xmlns:p14="http://schemas.microsoft.com/office/powerpoint/2010/main" val="1692539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ADD11-F3CF-B94C-AA03-6A8C3D0A39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2470D7-A0FB-FB53-6A92-9E8F5E5D40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D7639-7986-22C1-7128-F49AB03A7C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C7B62F-177A-DE9E-3F82-C18AF89AB8B8}"/>
              </a:ext>
            </a:extLst>
          </p:cNvPr>
          <p:cNvSpPr>
            <a:spLocks noGrp="1"/>
          </p:cNvSpPr>
          <p:nvPr>
            <p:ph type="sldNum" sz="quarter" idx="5"/>
          </p:nvPr>
        </p:nvSpPr>
        <p:spPr/>
        <p:txBody>
          <a:bodyPr/>
          <a:lstStyle/>
          <a:p>
            <a:fld id="{B8DF84BC-690A-4439-99BB-483AA8357305}" type="slidenum">
              <a:rPr lang="en-US" smtClean="0"/>
              <a:t>20</a:t>
            </a:fld>
            <a:endParaRPr lang="en-US"/>
          </a:p>
        </p:txBody>
      </p:sp>
    </p:spTree>
    <p:extLst>
      <p:ext uri="{BB962C8B-B14F-4D97-AF65-F5344CB8AC3E}">
        <p14:creationId xmlns:p14="http://schemas.microsoft.com/office/powerpoint/2010/main" val="211945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DF84BC-690A-4439-99BB-483AA8357305}" type="slidenum">
              <a:rPr lang="en-US" smtClean="0"/>
              <a:t>3</a:t>
            </a:fld>
            <a:endParaRPr lang="en-US"/>
          </a:p>
        </p:txBody>
      </p:sp>
    </p:spTree>
    <p:extLst>
      <p:ext uri="{BB962C8B-B14F-4D97-AF65-F5344CB8AC3E}">
        <p14:creationId xmlns:p14="http://schemas.microsoft.com/office/powerpoint/2010/main" val="3774437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A9AA-0493-9A4F-1AD3-0A762144DB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2054B1-235F-507B-D957-264EB8438E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CE98E5-1BC7-7661-0946-120B68FC906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995276-0CF4-8787-ADA1-C775428DEDD3}"/>
              </a:ext>
            </a:extLst>
          </p:cNvPr>
          <p:cNvSpPr>
            <a:spLocks noGrp="1"/>
          </p:cNvSpPr>
          <p:nvPr>
            <p:ph type="sldNum" sz="quarter" idx="5"/>
          </p:nvPr>
        </p:nvSpPr>
        <p:spPr/>
        <p:txBody>
          <a:bodyPr/>
          <a:lstStyle/>
          <a:p>
            <a:fld id="{B8DF84BC-690A-4439-99BB-483AA8357305}" type="slidenum">
              <a:rPr lang="en-US" smtClean="0"/>
              <a:t>21</a:t>
            </a:fld>
            <a:endParaRPr lang="en-US"/>
          </a:p>
        </p:txBody>
      </p:sp>
    </p:spTree>
    <p:extLst>
      <p:ext uri="{BB962C8B-B14F-4D97-AF65-F5344CB8AC3E}">
        <p14:creationId xmlns:p14="http://schemas.microsoft.com/office/powerpoint/2010/main" val="3590937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4A8E5-C370-C0DD-2017-E733A0058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54351-D1FC-C2B1-8A4D-BB9D739DEB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6C96EC-B517-8728-05FE-393D6ABBE14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DDEC2-5307-3842-2D2A-48826C009187}"/>
              </a:ext>
            </a:extLst>
          </p:cNvPr>
          <p:cNvSpPr>
            <a:spLocks noGrp="1"/>
          </p:cNvSpPr>
          <p:nvPr>
            <p:ph type="sldNum" sz="quarter" idx="5"/>
          </p:nvPr>
        </p:nvSpPr>
        <p:spPr/>
        <p:txBody>
          <a:bodyPr/>
          <a:lstStyle/>
          <a:p>
            <a:fld id="{B8DF84BC-690A-4439-99BB-483AA8357305}" type="slidenum">
              <a:rPr lang="en-US" smtClean="0"/>
              <a:t>22</a:t>
            </a:fld>
            <a:endParaRPr lang="en-US"/>
          </a:p>
        </p:txBody>
      </p:sp>
    </p:spTree>
    <p:extLst>
      <p:ext uri="{BB962C8B-B14F-4D97-AF65-F5344CB8AC3E}">
        <p14:creationId xmlns:p14="http://schemas.microsoft.com/office/powerpoint/2010/main" val="3727528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4562E-892F-86C4-2C34-41D07C9F5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599CED-C98B-601F-617B-EB842B84F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DFE1F3-E236-7400-7E55-578F074A85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F35755-2FC1-960C-1970-C0D41AD77B51}"/>
              </a:ext>
            </a:extLst>
          </p:cNvPr>
          <p:cNvSpPr>
            <a:spLocks noGrp="1"/>
          </p:cNvSpPr>
          <p:nvPr>
            <p:ph type="sldNum" sz="quarter" idx="5"/>
          </p:nvPr>
        </p:nvSpPr>
        <p:spPr/>
        <p:txBody>
          <a:bodyPr/>
          <a:lstStyle/>
          <a:p>
            <a:fld id="{B8DF84BC-690A-4439-99BB-483AA8357305}" type="slidenum">
              <a:rPr lang="en-US" smtClean="0"/>
              <a:t>23</a:t>
            </a:fld>
            <a:endParaRPr lang="en-US"/>
          </a:p>
        </p:txBody>
      </p:sp>
    </p:spTree>
    <p:extLst>
      <p:ext uri="{BB962C8B-B14F-4D97-AF65-F5344CB8AC3E}">
        <p14:creationId xmlns:p14="http://schemas.microsoft.com/office/powerpoint/2010/main" val="3528770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factor is improvements in the technical efficiency of energy use, via more efficient processes or equipment.</a:t>
            </a:r>
          </a:p>
          <a:p>
            <a:endParaRPr lang="en-US" dirty="0"/>
          </a:p>
          <a:p>
            <a:r>
              <a:rPr lang="en-US" dirty="0"/>
              <a:t>The second explanatory factor relates to changes in the structure of the global economy towards the provision of services, which require less energy, and away from </a:t>
            </a:r>
            <a:r>
              <a:rPr lang="en-US" dirty="0" err="1"/>
              <a:t>energyintensive</a:t>
            </a:r>
            <a:r>
              <a:rPr lang="en-US" dirty="0"/>
              <a:t> sectors. </a:t>
            </a:r>
          </a:p>
          <a:p>
            <a:endParaRPr lang="en-US" dirty="0"/>
          </a:p>
          <a:p>
            <a:r>
              <a:rPr lang="en-US" dirty="0"/>
              <a:t>The third factor, which is increasingly influential in our scenarios, relates to the effect on energy demand of introducing more renewables and more electrified end-uses into the energy system</a:t>
            </a:r>
          </a:p>
        </p:txBody>
      </p:sp>
      <p:sp>
        <p:nvSpPr>
          <p:cNvPr id="4" name="Slide Number Placeholder 3"/>
          <p:cNvSpPr>
            <a:spLocks noGrp="1"/>
          </p:cNvSpPr>
          <p:nvPr>
            <p:ph type="sldNum" sz="quarter" idx="5"/>
          </p:nvPr>
        </p:nvSpPr>
        <p:spPr/>
        <p:txBody>
          <a:bodyPr/>
          <a:lstStyle/>
          <a:p>
            <a:fld id="{B8DF84BC-690A-4439-99BB-483AA8357305}" type="slidenum">
              <a:rPr lang="en-US" smtClean="0"/>
              <a:t>24</a:t>
            </a:fld>
            <a:endParaRPr lang="en-US"/>
          </a:p>
        </p:txBody>
      </p:sp>
    </p:spTree>
    <p:extLst>
      <p:ext uri="{BB962C8B-B14F-4D97-AF65-F5344CB8AC3E}">
        <p14:creationId xmlns:p14="http://schemas.microsoft.com/office/powerpoint/2010/main" val="423744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543EC-AA1B-48B7-C6AF-C779364DC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770DE-69A3-4573-CF75-64944B020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7FA74F-1D67-BE42-71BF-5D12E5073C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104B08-C7A9-F1D3-484A-256E0C4EA0AD}"/>
              </a:ext>
            </a:extLst>
          </p:cNvPr>
          <p:cNvSpPr>
            <a:spLocks noGrp="1"/>
          </p:cNvSpPr>
          <p:nvPr>
            <p:ph type="sldNum" sz="quarter" idx="5"/>
          </p:nvPr>
        </p:nvSpPr>
        <p:spPr/>
        <p:txBody>
          <a:bodyPr/>
          <a:lstStyle/>
          <a:p>
            <a:fld id="{B8DF84BC-690A-4439-99BB-483AA8357305}" type="slidenum">
              <a:rPr lang="en-US" smtClean="0"/>
              <a:t>25</a:t>
            </a:fld>
            <a:endParaRPr lang="en-US"/>
          </a:p>
        </p:txBody>
      </p:sp>
    </p:spTree>
    <p:extLst>
      <p:ext uri="{BB962C8B-B14F-4D97-AF65-F5344CB8AC3E}">
        <p14:creationId xmlns:p14="http://schemas.microsoft.com/office/powerpoint/2010/main" val="595991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D14C-CF66-D170-AC61-A2BBDF3F5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7434A6-F1FD-B0A9-D4A5-E556907196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23BA5F-9EC8-FB05-A174-C3C1D070A77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BBC2768-2D8F-30F7-7F20-7CF427CC5E4D}"/>
              </a:ext>
            </a:extLst>
          </p:cNvPr>
          <p:cNvSpPr>
            <a:spLocks noGrp="1"/>
          </p:cNvSpPr>
          <p:nvPr>
            <p:ph type="sldNum" sz="quarter" idx="5"/>
          </p:nvPr>
        </p:nvSpPr>
        <p:spPr/>
        <p:txBody>
          <a:bodyPr/>
          <a:lstStyle/>
          <a:p>
            <a:fld id="{B8DF84BC-690A-4439-99BB-483AA8357305}" type="slidenum">
              <a:rPr lang="en-US" smtClean="0"/>
              <a:t>26</a:t>
            </a:fld>
            <a:endParaRPr lang="en-US"/>
          </a:p>
        </p:txBody>
      </p:sp>
    </p:spTree>
    <p:extLst>
      <p:ext uri="{BB962C8B-B14F-4D97-AF65-F5344CB8AC3E}">
        <p14:creationId xmlns:p14="http://schemas.microsoft.com/office/powerpoint/2010/main" val="1020848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8C5F9-1B31-C4E3-E315-E6D6FA8AA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2F0527-9708-8669-3E6D-B50393847A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E4CC32-8E86-866C-B0FF-DC3EA3FB67A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A4D659-B0E6-27C5-B1EA-620889869C69}"/>
              </a:ext>
            </a:extLst>
          </p:cNvPr>
          <p:cNvSpPr>
            <a:spLocks noGrp="1"/>
          </p:cNvSpPr>
          <p:nvPr>
            <p:ph type="sldNum" sz="quarter" idx="5"/>
          </p:nvPr>
        </p:nvSpPr>
        <p:spPr/>
        <p:txBody>
          <a:bodyPr/>
          <a:lstStyle/>
          <a:p>
            <a:fld id="{B8DF84BC-690A-4439-99BB-483AA8357305}" type="slidenum">
              <a:rPr lang="en-US" smtClean="0"/>
              <a:t>27</a:t>
            </a:fld>
            <a:endParaRPr lang="en-US"/>
          </a:p>
        </p:txBody>
      </p:sp>
    </p:spTree>
    <p:extLst>
      <p:ext uri="{BB962C8B-B14F-4D97-AF65-F5344CB8AC3E}">
        <p14:creationId xmlns:p14="http://schemas.microsoft.com/office/powerpoint/2010/main" val="409108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9CE09-C0BE-DEC8-9A16-749E5DC7C5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78B59-587E-D8ED-8B05-B43BBDB2D9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B04AF7-7899-7AF7-308B-2C8DE104B1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FDD5B35-5CC6-820D-B803-DF0E9C9553E3}"/>
              </a:ext>
            </a:extLst>
          </p:cNvPr>
          <p:cNvSpPr>
            <a:spLocks noGrp="1"/>
          </p:cNvSpPr>
          <p:nvPr>
            <p:ph type="sldNum" sz="quarter" idx="5"/>
          </p:nvPr>
        </p:nvSpPr>
        <p:spPr/>
        <p:txBody>
          <a:bodyPr/>
          <a:lstStyle/>
          <a:p>
            <a:fld id="{B8DF84BC-690A-4439-99BB-483AA8357305}" type="slidenum">
              <a:rPr lang="en-US" smtClean="0"/>
              <a:t>28</a:t>
            </a:fld>
            <a:endParaRPr lang="en-US"/>
          </a:p>
        </p:txBody>
      </p:sp>
    </p:spTree>
    <p:extLst>
      <p:ext uri="{BB962C8B-B14F-4D97-AF65-F5344CB8AC3E}">
        <p14:creationId xmlns:p14="http://schemas.microsoft.com/office/powerpoint/2010/main" val="3629146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389E-EC08-C7F7-0034-711FA81EDE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8D1FD7-9434-DB03-D2D9-3666CA1075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35D78-0FA8-02B5-D86B-74CD536EE68F}"/>
              </a:ext>
            </a:extLst>
          </p:cNvPr>
          <p:cNvSpPr>
            <a:spLocks noGrp="1"/>
          </p:cNvSpPr>
          <p:nvPr>
            <p:ph type="body" idx="1"/>
          </p:nvPr>
        </p:nvSpPr>
        <p:spPr/>
        <p:txBody>
          <a:bodyPr/>
          <a:lstStyle/>
          <a:p>
            <a:r>
              <a:rPr lang="en-US" dirty="0"/>
              <a:t>Could natural gas demand keep growing into the 2030s and beyond?</a:t>
            </a:r>
          </a:p>
          <a:p>
            <a:endParaRPr lang="en-US" dirty="0"/>
          </a:p>
          <a:p>
            <a:pPr marL="228600" indent="-228600">
              <a:buAutoNum type="arabicPeriod"/>
            </a:pPr>
            <a:r>
              <a:rPr lang="en-US" dirty="0"/>
              <a:t>Higher electricity demand</a:t>
            </a:r>
          </a:p>
          <a:p>
            <a:pPr marL="228600" indent="-228600">
              <a:buAutoNum type="arabicPeriod"/>
            </a:pPr>
            <a:r>
              <a:rPr lang="en-US" dirty="0"/>
              <a:t>Higher demand in industry</a:t>
            </a:r>
          </a:p>
          <a:p>
            <a:pPr marL="228600" indent="-228600">
              <a:buAutoNum type="arabicPeriod"/>
            </a:pPr>
            <a:r>
              <a:rPr lang="en-US" dirty="0"/>
              <a:t>Coal-to-gas switching</a:t>
            </a:r>
          </a:p>
          <a:p>
            <a:pPr marL="228600" indent="-228600">
              <a:buAutoNum type="arabicPeriod"/>
            </a:pPr>
            <a:r>
              <a:rPr lang="en-US" dirty="0"/>
              <a:t>Wind and solar PV</a:t>
            </a:r>
          </a:p>
          <a:p>
            <a:pPr marL="228600" indent="-228600">
              <a:buAutoNum type="arabicPeriod"/>
            </a:pPr>
            <a:r>
              <a:rPr lang="en-US" dirty="0"/>
              <a:t>Building retrofit rates </a:t>
            </a:r>
          </a:p>
          <a:p>
            <a:pPr marL="228600" indent="-228600">
              <a:buAutoNum type="arabicPeriod"/>
            </a:pPr>
            <a:r>
              <a:rPr lang="en-US" dirty="0"/>
              <a:t>Heat pumps</a:t>
            </a:r>
          </a:p>
        </p:txBody>
      </p:sp>
      <p:sp>
        <p:nvSpPr>
          <p:cNvPr id="4" name="Slide Number Placeholder 3">
            <a:extLst>
              <a:ext uri="{FF2B5EF4-FFF2-40B4-BE49-F238E27FC236}">
                <a16:creationId xmlns:a16="http://schemas.microsoft.com/office/drawing/2014/main" id="{123FFB38-3319-4C93-7F82-530483ABF507}"/>
              </a:ext>
            </a:extLst>
          </p:cNvPr>
          <p:cNvSpPr>
            <a:spLocks noGrp="1"/>
          </p:cNvSpPr>
          <p:nvPr>
            <p:ph type="sldNum" sz="quarter" idx="5"/>
          </p:nvPr>
        </p:nvSpPr>
        <p:spPr/>
        <p:txBody>
          <a:bodyPr/>
          <a:lstStyle/>
          <a:p>
            <a:fld id="{B8DF84BC-690A-4439-99BB-483AA8357305}" type="slidenum">
              <a:rPr lang="en-US" smtClean="0"/>
              <a:t>29</a:t>
            </a:fld>
            <a:endParaRPr lang="en-US"/>
          </a:p>
        </p:txBody>
      </p:sp>
    </p:spTree>
    <p:extLst>
      <p:ext uri="{BB962C8B-B14F-4D97-AF65-F5344CB8AC3E}">
        <p14:creationId xmlns:p14="http://schemas.microsoft.com/office/powerpoint/2010/main" val="4031145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9992-186C-26DD-C9C0-E814673492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4DCDDF-9497-9C1D-40D8-DE10245BD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E9FFD3-458F-BFDB-A76B-A8FD6BC76C2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8A778B-9247-3F09-A748-0A0F5FCFEB04}"/>
              </a:ext>
            </a:extLst>
          </p:cNvPr>
          <p:cNvSpPr>
            <a:spLocks noGrp="1"/>
          </p:cNvSpPr>
          <p:nvPr>
            <p:ph type="sldNum" sz="quarter" idx="5"/>
          </p:nvPr>
        </p:nvSpPr>
        <p:spPr/>
        <p:txBody>
          <a:bodyPr/>
          <a:lstStyle/>
          <a:p>
            <a:fld id="{B8DF84BC-690A-4439-99BB-483AA8357305}" type="slidenum">
              <a:rPr lang="en-US" smtClean="0"/>
              <a:t>30</a:t>
            </a:fld>
            <a:endParaRPr lang="en-US"/>
          </a:p>
        </p:txBody>
      </p:sp>
    </p:spTree>
    <p:extLst>
      <p:ext uri="{BB962C8B-B14F-4D97-AF65-F5344CB8AC3E}">
        <p14:creationId xmlns:p14="http://schemas.microsoft.com/office/powerpoint/2010/main" val="77128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4E25F-4557-F639-A5FD-BEE725BB7B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29C158-52E4-1ABA-5764-F2075F6DD1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FD9ADC-6138-33C6-69D2-80595F8475E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B139D2-3898-8EBB-138C-5C5A41D6C431}"/>
              </a:ext>
            </a:extLst>
          </p:cNvPr>
          <p:cNvSpPr>
            <a:spLocks noGrp="1"/>
          </p:cNvSpPr>
          <p:nvPr>
            <p:ph type="sldNum" sz="quarter" idx="5"/>
          </p:nvPr>
        </p:nvSpPr>
        <p:spPr/>
        <p:txBody>
          <a:bodyPr/>
          <a:lstStyle/>
          <a:p>
            <a:fld id="{B8DF84BC-690A-4439-99BB-483AA8357305}" type="slidenum">
              <a:rPr lang="en-US" smtClean="0"/>
              <a:t>4</a:t>
            </a:fld>
            <a:endParaRPr lang="en-US"/>
          </a:p>
        </p:txBody>
      </p:sp>
    </p:spTree>
    <p:extLst>
      <p:ext uri="{BB962C8B-B14F-4D97-AF65-F5344CB8AC3E}">
        <p14:creationId xmlns:p14="http://schemas.microsoft.com/office/powerpoint/2010/main" val="241275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3901E-998F-B1A8-CFEA-58CFEE0C7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1AB98-902B-1932-1343-0C1351893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F8C298-88F6-C09B-6FE3-543223A2F024}"/>
              </a:ext>
            </a:extLst>
          </p:cNvPr>
          <p:cNvSpPr>
            <a:spLocks noGrp="1"/>
          </p:cNvSpPr>
          <p:nvPr>
            <p:ph type="body" idx="1"/>
          </p:nvPr>
        </p:nvSpPr>
        <p:spPr/>
        <p:txBody>
          <a:bodyPr/>
          <a:lstStyle/>
          <a:p>
            <a:r>
              <a:rPr lang="en-US" dirty="0"/>
              <a:t>The use of electricity to produce hydrogen, including onsite production for the steel, ammonia and refining industries, has the potential to increase demand for electricity very significantly. But the scale and timing are highly uncertain because they are contingent on how quickly different hydrogen production pathways and use develop. Electricity demand for hydrogen production increases from less than 5 TWh today to 9 000 TWh in the APS in 2050. In the NZE Scenario, electricity demand for hydrogen production reaches nearly 15 000 TWh in 2050, equivalent to over 55% of global electricity demand today. </a:t>
            </a:r>
          </a:p>
        </p:txBody>
      </p:sp>
      <p:sp>
        <p:nvSpPr>
          <p:cNvPr id="4" name="Slide Number Placeholder 3">
            <a:extLst>
              <a:ext uri="{FF2B5EF4-FFF2-40B4-BE49-F238E27FC236}">
                <a16:creationId xmlns:a16="http://schemas.microsoft.com/office/drawing/2014/main" id="{F1CB73ED-8485-A8C8-D5D6-E7142A6EC4B5}"/>
              </a:ext>
            </a:extLst>
          </p:cNvPr>
          <p:cNvSpPr>
            <a:spLocks noGrp="1"/>
          </p:cNvSpPr>
          <p:nvPr>
            <p:ph type="sldNum" sz="quarter" idx="5"/>
          </p:nvPr>
        </p:nvSpPr>
        <p:spPr/>
        <p:txBody>
          <a:bodyPr/>
          <a:lstStyle/>
          <a:p>
            <a:fld id="{B8DF84BC-690A-4439-99BB-483AA8357305}" type="slidenum">
              <a:rPr lang="en-US" smtClean="0"/>
              <a:t>5</a:t>
            </a:fld>
            <a:endParaRPr lang="en-US"/>
          </a:p>
        </p:txBody>
      </p:sp>
    </p:spTree>
    <p:extLst>
      <p:ext uri="{BB962C8B-B14F-4D97-AF65-F5344CB8AC3E}">
        <p14:creationId xmlns:p14="http://schemas.microsoft.com/office/powerpoint/2010/main" val="145705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54A4D-D501-678F-BF38-E88DA68793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AE717C-B9FA-AB80-C694-CAE2822757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EC3E4-1897-99AE-BF12-4E58C516D768}"/>
              </a:ext>
            </a:extLst>
          </p:cNvPr>
          <p:cNvSpPr>
            <a:spLocks noGrp="1"/>
          </p:cNvSpPr>
          <p:nvPr>
            <p:ph type="body" idx="1"/>
          </p:nvPr>
        </p:nvSpPr>
        <p:spPr/>
        <p:txBody>
          <a:bodyPr/>
          <a:lstStyle/>
          <a:p>
            <a:r>
              <a:rPr lang="en-US" dirty="0"/>
              <a:t>Efficiency measures like improved insulation and more efficient appliances</a:t>
            </a:r>
          </a:p>
          <a:p>
            <a:r>
              <a:rPr lang="en-US" dirty="0"/>
              <a:t>demand-side flexibility such as smart meters and dynamic tariffs. Batteries become essential for dispatchable capacity</a:t>
            </a:r>
          </a:p>
          <a:p>
            <a:endParaRPr lang="en-US" dirty="0"/>
          </a:p>
          <a:p>
            <a:r>
              <a:rPr lang="en-US" dirty="0"/>
              <a:t>Electricity storage, stronger grids, demand-side response and dispatchable low-emissions sources of power are essential to meet flexibility requirements</a:t>
            </a:r>
          </a:p>
        </p:txBody>
      </p:sp>
      <p:sp>
        <p:nvSpPr>
          <p:cNvPr id="4" name="Slide Number Placeholder 3">
            <a:extLst>
              <a:ext uri="{FF2B5EF4-FFF2-40B4-BE49-F238E27FC236}">
                <a16:creationId xmlns:a16="http://schemas.microsoft.com/office/drawing/2014/main" id="{ED6F6D3A-CC73-D657-FF74-F13FADB224EA}"/>
              </a:ext>
            </a:extLst>
          </p:cNvPr>
          <p:cNvSpPr>
            <a:spLocks noGrp="1"/>
          </p:cNvSpPr>
          <p:nvPr>
            <p:ph type="sldNum" sz="quarter" idx="5"/>
          </p:nvPr>
        </p:nvSpPr>
        <p:spPr/>
        <p:txBody>
          <a:bodyPr/>
          <a:lstStyle/>
          <a:p>
            <a:fld id="{B8DF84BC-690A-4439-99BB-483AA8357305}" type="slidenum">
              <a:rPr lang="en-US" smtClean="0"/>
              <a:t>6</a:t>
            </a:fld>
            <a:endParaRPr lang="en-US"/>
          </a:p>
        </p:txBody>
      </p:sp>
    </p:spTree>
    <p:extLst>
      <p:ext uri="{BB962C8B-B14F-4D97-AF65-F5344CB8AC3E}">
        <p14:creationId xmlns:p14="http://schemas.microsoft.com/office/powerpoint/2010/main" val="1172804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B6008-1FDF-8013-C0B1-02BFBB62E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8CAEC4-8F73-93B3-98A3-84B29C98BB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0CB3C-8B52-4F72-D292-A553912571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01F7412-9E8F-2055-2DC9-DC680E77564F}"/>
              </a:ext>
            </a:extLst>
          </p:cNvPr>
          <p:cNvSpPr>
            <a:spLocks noGrp="1"/>
          </p:cNvSpPr>
          <p:nvPr>
            <p:ph type="sldNum" sz="quarter" idx="5"/>
          </p:nvPr>
        </p:nvSpPr>
        <p:spPr/>
        <p:txBody>
          <a:bodyPr/>
          <a:lstStyle/>
          <a:p>
            <a:fld id="{B8DF84BC-690A-4439-99BB-483AA8357305}" type="slidenum">
              <a:rPr lang="en-US" smtClean="0"/>
              <a:t>7</a:t>
            </a:fld>
            <a:endParaRPr lang="en-US"/>
          </a:p>
        </p:txBody>
      </p:sp>
    </p:spTree>
    <p:extLst>
      <p:ext uri="{BB962C8B-B14F-4D97-AF65-F5344CB8AC3E}">
        <p14:creationId xmlns:p14="http://schemas.microsoft.com/office/powerpoint/2010/main" val="3232376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564A0-320D-A4D6-12AA-A7EDC6FDDF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D08BCC-F273-09B6-7176-503EAE17A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83A892-4F67-F1E8-7866-AB88A198129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09D2EA4-6038-AD49-7731-CC225AB3CEEC}"/>
              </a:ext>
            </a:extLst>
          </p:cNvPr>
          <p:cNvSpPr>
            <a:spLocks noGrp="1"/>
          </p:cNvSpPr>
          <p:nvPr>
            <p:ph type="sldNum" sz="quarter" idx="5"/>
          </p:nvPr>
        </p:nvSpPr>
        <p:spPr/>
        <p:txBody>
          <a:bodyPr/>
          <a:lstStyle/>
          <a:p>
            <a:fld id="{B8DF84BC-690A-4439-99BB-483AA8357305}" type="slidenum">
              <a:rPr lang="en-US" smtClean="0"/>
              <a:t>8</a:t>
            </a:fld>
            <a:endParaRPr lang="en-US"/>
          </a:p>
        </p:txBody>
      </p:sp>
    </p:spTree>
    <p:extLst>
      <p:ext uri="{BB962C8B-B14F-4D97-AF65-F5344CB8AC3E}">
        <p14:creationId xmlns:p14="http://schemas.microsoft.com/office/powerpoint/2010/main" val="3693620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91EEE-A22E-52B5-2744-C0185D724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77FA61-1668-1878-E447-10D8B3C719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CBFECA-9494-0223-83A2-C36C312E7DB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4980DE-1361-1804-5539-BAC8E87AA5AB}"/>
              </a:ext>
            </a:extLst>
          </p:cNvPr>
          <p:cNvSpPr>
            <a:spLocks noGrp="1"/>
          </p:cNvSpPr>
          <p:nvPr>
            <p:ph type="sldNum" sz="quarter" idx="5"/>
          </p:nvPr>
        </p:nvSpPr>
        <p:spPr/>
        <p:txBody>
          <a:bodyPr/>
          <a:lstStyle/>
          <a:p>
            <a:fld id="{B8DF84BC-690A-4439-99BB-483AA8357305}" type="slidenum">
              <a:rPr lang="en-US" smtClean="0"/>
              <a:t>9</a:t>
            </a:fld>
            <a:endParaRPr lang="en-US"/>
          </a:p>
        </p:txBody>
      </p:sp>
    </p:spTree>
    <p:extLst>
      <p:ext uri="{BB962C8B-B14F-4D97-AF65-F5344CB8AC3E}">
        <p14:creationId xmlns:p14="http://schemas.microsoft.com/office/powerpoint/2010/main" val="155208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2E270-DA72-BF89-C176-C5CF717174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53FAA5-EEA4-F46F-993B-A1C76E09C2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F082D-80A8-F4F8-0DD5-175D428D4A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40AAC9F-8678-7E71-9186-9001D73F074F}"/>
              </a:ext>
            </a:extLst>
          </p:cNvPr>
          <p:cNvSpPr>
            <a:spLocks noGrp="1"/>
          </p:cNvSpPr>
          <p:nvPr>
            <p:ph type="sldNum" sz="quarter" idx="5"/>
          </p:nvPr>
        </p:nvSpPr>
        <p:spPr/>
        <p:txBody>
          <a:bodyPr/>
          <a:lstStyle/>
          <a:p>
            <a:fld id="{B8DF84BC-690A-4439-99BB-483AA8357305}" type="slidenum">
              <a:rPr lang="en-US" smtClean="0"/>
              <a:t>10</a:t>
            </a:fld>
            <a:endParaRPr lang="en-US"/>
          </a:p>
        </p:txBody>
      </p:sp>
    </p:spTree>
    <p:extLst>
      <p:ext uri="{BB962C8B-B14F-4D97-AF65-F5344CB8AC3E}">
        <p14:creationId xmlns:p14="http://schemas.microsoft.com/office/powerpoint/2010/main" val="329683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635BF8-88C3-4E21-934C-8B6550A71F5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281405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35BF8-88C3-4E21-934C-8B6550A71F5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135714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35BF8-88C3-4E21-934C-8B6550A71F5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204314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635BF8-88C3-4E21-934C-8B6550A71F5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94868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635BF8-88C3-4E21-934C-8B6550A71F5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60585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35BF8-88C3-4E21-934C-8B6550A71F5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400248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635BF8-88C3-4E21-934C-8B6550A71F54}"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198322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635BF8-88C3-4E21-934C-8B6550A71F54}"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62454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35BF8-88C3-4E21-934C-8B6550A71F54}"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335476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635BF8-88C3-4E21-934C-8B6550A71F5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103016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635BF8-88C3-4E21-934C-8B6550A71F5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80FF1-FBDB-4766-95B8-88386BC8284A}" type="slidenum">
              <a:rPr lang="en-US" smtClean="0"/>
              <a:t>‹#›</a:t>
            </a:fld>
            <a:endParaRPr lang="en-US"/>
          </a:p>
        </p:txBody>
      </p:sp>
    </p:spTree>
    <p:extLst>
      <p:ext uri="{BB962C8B-B14F-4D97-AF65-F5344CB8AC3E}">
        <p14:creationId xmlns:p14="http://schemas.microsoft.com/office/powerpoint/2010/main" val="85510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35BF8-88C3-4E21-934C-8B6550A71F54}" type="datetimeFigureOut">
              <a:rPr lang="en-US" smtClean="0"/>
              <a:t>11/1/2024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80FF1-FBDB-4766-95B8-88386BC8284A}" type="slidenum">
              <a:rPr lang="en-US" smtClean="0"/>
              <a:t>‹#›</a:t>
            </a:fld>
            <a:endParaRPr lang="en-US"/>
          </a:p>
        </p:txBody>
      </p:sp>
    </p:spTree>
    <p:extLst>
      <p:ext uri="{BB962C8B-B14F-4D97-AF65-F5344CB8AC3E}">
        <p14:creationId xmlns:p14="http://schemas.microsoft.com/office/powerpoint/2010/main" val="352529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55F78-60A9-65C5-7988-F3BE9E770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B17DA-43A4-AA37-D4C6-6CDFC3AE2888}"/>
              </a:ext>
            </a:extLst>
          </p:cNvPr>
          <p:cNvSpPr>
            <a:spLocks noGrp="1"/>
          </p:cNvSpPr>
          <p:nvPr>
            <p:ph type="title"/>
          </p:nvPr>
        </p:nvSpPr>
        <p:spPr>
          <a:xfrm>
            <a:off x="0" y="92279"/>
            <a:ext cx="7886700" cy="487457"/>
          </a:xfrm>
        </p:spPr>
        <p:txBody>
          <a:bodyPr>
            <a:normAutofit fontScale="90000"/>
          </a:bodyPr>
          <a:lstStyle/>
          <a:p>
            <a:r>
              <a:rPr lang="en-US" b="1" dirty="0">
                <a:latin typeface="Verdana" panose="020B0604030504040204" pitchFamily="34" charset="0"/>
                <a:ea typeface="Verdana" panose="020B0604030504040204" pitchFamily="34" charset="0"/>
              </a:rPr>
              <a:t>Energy Demand by source</a:t>
            </a:r>
          </a:p>
        </p:txBody>
      </p:sp>
      <p:pic>
        <p:nvPicPr>
          <p:cNvPr id="9" name="Content Placeholder 8">
            <a:extLst>
              <a:ext uri="{FF2B5EF4-FFF2-40B4-BE49-F238E27FC236}">
                <a16:creationId xmlns:a16="http://schemas.microsoft.com/office/drawing/2014/main" id="{5EF055FB-1341-7F7B-E7C9-35E2E5D06521}"/>
              </a:ext>
            </a:extLst>
          </p:cNvPr>
          <p:cNvPicPr>
            <a:picLocks noGrp="1" noChangeAspect="1"/>
          </p:cNvPicPr>
          <p:nvPr>
            <p:ph idx="1"/>
          </p:nvPr>
        </p:nvPicPr>
        <p:blipFill>
          <a:blip r:embed="rId2"/>
          <a:stretch>
            <a:fillRect/>
          </a:stretch>
        </p:blipFill>
        <p:spPr>
          <a:xfrm>
            <a:off x="515248" y="788988"/>
            <a:ext cx="8113504" cy="6069012"/>
          </a:xfrm>
          <a:prstGeom prst="rect">
            <a:avLst/>
          </a:prstGeom>
        </p:spPr>
      </p:pic>
    </p:spTree>
    <p:extLst>
      <p:ext uri="{BB962C8B-B14F-4D97-AF65-F5344CB8AC3E}">
        <p14:creationId xmlns:p14="http://schemas.microsoft.com/office/powerpoint/2010/main" val="1022273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3ABBC-7E3A-38A7-E64A-905C5B9AE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87690-4E88-A881-8AAA-BC9CBE169F8F}"/>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Electricity Generation: Green</a:t>
            </a:r>
          </a:p>
        </p:txBody>
      </p:sp>
      <p:pic>
        <p:nvPicPr>
          <p:cNvPr id="5" name="Content Placeholder 4">
            <a:extLst>
              <a:ext uri="{FF2B5EF4-FFF2-40B4-BE49-F238E27FC236}">
                <a16:creationId xmlns:a16="http://schemas.microsoft.com/office/drawing/2014/main" id="{0D7D971D-E3C2-6E2E-3C7D-63BE9F380D4F}"/>
              </a:ext>
            </a:extLst>
          </p:cNvPr>
          <p:cNvPicPr>
            <a:picLocks noGrp="1" noChangeAspect="1"/>
          </p:cNvPicPr>
          <p:nvPr>
            <p:ph idx="1"/>
          </p:nvPr>
        </p:nvPicPr>
        <p:blipFill>
          <a:blip r:embed="rId3"/>
          <a:stretch>
            <a:fillRect/>
          </a:stretch>
        </p:blipFill>
        <p:spPr>
          <a:xfrm>
            <a:off x="361362" y="682195"/>
            <a:ext cx="8421275" cy="6154009"/>
          </a:xfrm>
        </p:spPr>
      </p:pic>
    </p:spTree>
    <p:extLst>
      <p:ext uri="{BB962C8B-B14F-4D97-AF65-F5344CB8AC3E}">
        <p14:creationId xmlns:p14="http://schemas.microsoft.com/office/powerpoint/2010/main" val="414223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417D0-3AEE-DF5F-EC6A-54AF56286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80EC5-401F-2BB0-CE26-16812E35AB9A}"/>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Concentration in key suppliers</a:t>
            </a:r>
          </a:p>
        </p:txBody>
      </p:sp>
      <p:pic>
        <p:nvPicPr>
          <p:cNvPr id="5" name="Content Placeholder 4">
            <a:extLst>
              <a:ext uri="{FF2B5EF4-FFF2-40B4-BE49-F238E27FC236}">
                <a16:creationId xmlns:a16="http://schemas.microsoft.com/office/drawing/2014/main" id="{1A40C277-64FA-9B0D-EB89-091AEBA84119}"/>
              </a:ext>
            </a:extLst>
          </p:cNvPr>
          <p:cNvPicPr>
            <a:picLocks noGrp="1" noChangeAspect="1"/>
          </p:cNvPicPr>
          <p:nvPr>
            <p:ph idx="1"/>
          </p:nvPr>
        </p:nvPicPr>
        <p:blipFill>
          <a:blip r:embed="rId3"/>
          <a:stretch>
            <a:fillRect/>
          </a:stretch>
        </p:blipFill>
        <p:spPr>
          <a:xfrm>
            <a:off x="413757" y="696485"/>
            <a:ext cx="8316486" cy="6125430"/>
          </a:xfrm>
        </p:spPr>
      </p:pic>
    </p:spTree>
    <p:extLst>
      <p:ext uri="{BB962C8B-B14F-4D97-AF65-F5344CB8AC3E}">
        <p14:creationId xmlns:p14="http://schemas.microsoft.com/office/powerpoint/2010/main" val="332791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FB6D9-39E4-3E16-D331-9C787A8555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48394-759A-3588-6636-75E63D52AF32}"/>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Monopoly/High concentration</a:t>
            </a:r>
          </a:p>
        </p:txBody>
      </p:sp>
      <p:pic>
        <p:nvPicPr>
          <p:cNvPr id="5" name="Content Placeholder 4">
            <a:extLst>
              <a:ext uri="{FF2B5EF4-FFF2-40B4-BE49-F238E27FC236}">
                <a16:creationId xmlns:a16="http://schemas.microsoft.com/office/drawing/2014/main" id="{B1800EC0-1215-253B-B7C8-373AD3878581}"/>
              </a:ext>
            </a:extLst>
          </p:cNvPr>
          <p:cNvPicPr>
            <a:picLocks noGrp="1" noChangeAspect="1"/>
          </p:cNvPicPr>
          <p:nvPr>
            <p:ph idx="1"/>
          </p:nvPr>
        </p:nvPicPr>
        <p:blipFill>
          <a:blip r:embed="rId3"/>
          <a:stretch>
            <a:fillRect/>
          </a:stretch>
        </p:blipFill>
        <p:spPr>
          <a:xfrm>
            <a:off x="375652" y="810801"/>
            <a:ext cx="8392696" cy="5896798"/>
          </a:xfrm>
        </p:spPr>
      </p:pic>
    </p:spTree>
    <p:extLst>
      <p:ext uri="{BB962C8B-B14F-4D97-AF65-F5344CB8AC3E}">
        <p14:creationId xmlns:p14="http://schemas.microsoft.com/office/powerpoint/2010/main" val="2167599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13263-4A18-64FB-5DB4-B910AADA1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9E00CC-BB18-B603-9FA3-3CF6FB0E7FDC}"/>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Natural Gas seems cheapest</a:t>
            </a:r>
          </a:p>
        </p:txBody>
      </p:sp>
      <p:pic>
        <p:nvPicPr>
          <p:cNvPr id="5" name="Content Placeholder 4">
            <a:extLst>
              <a:ext uri="{FF2B5EF4-FFF2-40B4-BE49-F238E27FC236}">
                <a16:creationId xmlns:a16="http://schemas.microsoft.com/office/drawing/2014/main" id="{31BBB689-E8E5-148C-01D8-4658CAB6C015}"/>
              </a:ext>
            </a:extLst>
          </p:cNvPr>
          <p:cNvPicPr>
            <a:picLocks noGrp="1" noChangeAspect="1"/>
          </p:cNvPicPr>
          <p:nvPr>
            <p:ph idx="1"/>
          </p:nvPr>
        </p:nvPicPr>
        <p:blipFill>
          <a:blip r:embed="rId3"/>
          <a:stretch>
            <a:fillRect/>
          </a:stretch>
        </p:blipFill>
        <p:spPr>
          <a:xfrm>
            <a:off x="452372" y="660400"/>
            <a:ext cx="8239256" cy="6197600"/>
          </a:xfrm>
        </p:spPr>
      </p:pic>
    </p:spTree>
    <p:extLst>
      <p:ext uri="{BB962C8B-B14F-4D97-AF65-F5344CB8AC3E}">
        <p14:creationId xmlns:p14="http://schemas.microsoft.com/office/powerpoint/2010/main" val="177655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9F386-4717-2D71-6879-AB313A60DE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A36D6D-93AE-6CA0-6713-4E6853278875}"/>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Reduced Cost</a:t>
            </a:r>
          </a:p>
        </p:txBody>
      </p:sp>
      <p:pic>
        <p:nvPicPr>
          <p:cNvPr id="11" name="Content Placeholder 10">
            <a:extLst>
              <a:ext uri="{FF2B5EF4-FFF2-40B4-BE49-F238E27FC236}">
                <a16:creationId xmlns:a16="http://schemas.microsoft.com/office/drawing/2014/main" id="{4EC1FB12-AF67-E2F7-C3D5-8BB097DC970E}"/>
              </a:ext>
            </a:extLst>
          </p:cNvPr>
          <p:cNvPicPr>
            <a:picLocks noGrp="1" noChangeAspect="1"/>
          </p:cNvPicPr>
          <p:nvPr>
            <p:ph idx="1"/>
          </p:nvPr>
        </p:nvPicPr>
        <p:blipFill>
          <a:blip r:embed="rId3"/>
          <a:stretch>
            <a:fillRect/>
          </a:stretch>
        </p:blipFill>
        <p:spPr>
          <a:xfrm>
            <a:off x="933545" y="660400"/>
            <a:ext cx="7276909" cy="6197600"/>
          </a:xfrm>
        </p:spPr>
      </p:pic>
    </p:spTree>
    <p:extLst>
      <p:ext uri="{BB962C8B-B14F-4D97-AF65-F5344CB8AC3E}">
        <p14:creationId xmlns:p14="http://schemas.microsoft.com/office/powerpoint/2010/main" val="1467722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53F10-A362-E112-9AE9-54A1D734F03D}"/>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3E442B0-13E4-2335-9D05-B2169935AD03}"/>
              </a:ext>
            </a:extLst>
          </p:cNvPr>
          <p:cNvSpPr>
            <a:spLocks noGrp="1"/>
          </p:cNvSpPr>
          <p:nvPr>
            <p:ph idx="1"/>
          </p:nvPr>
        </p:nvSpPr>
        <p:spPr>
          <a:xfrm>
            <a:off x="0" y="0"/>
            <a:ext cx="5102352" cy="3993896"/>
          </a:xfrm>
        </p:spPr>
        <p:txBody>
          <a:bodyPr/>
          <a:lstStyle/>
          <a:p>
            <a:pPr marL="0" indent="0">
              <a:buNone/>
            </a:pPr>
            <a:endParaRPr lang="en-US" dirty="0"/>
          </a:p>
        </p:txBody>
      </p:sp>
      <p:sp>
        <p:nvSpPr>
          <p:cNvPr id="6" name="Content Placeholder 3">
            <a:extLst>
              <a:ext uri="{FF2B5EF4-FFF2-40B4-BE49-F238E27FC236}">
                <a16:creationId xmlns:a16="http://schemas.microsoft.com/office/drawing/2014/main" id="{78A5B5DC-9A3E-17AB-0D4E-AC8B9A7B14C7}"/>
              </a:ext>
            </a:extLst>
          </p:cNvPr>
          <p:cNvSpPr txBox="1">
            <a:spLocks/>
          </p:cNvSpPr>
          <p:nvPr/>
        </p:nvSpPr>
        <p:spPr>
          <a:xfrm>
            <a:off x="4041648" y="2864104"/>
            <a:ext cx="5102352" cy="3993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9" name="Content Placeholder 4">
            <a:extLst>
              <a:ext uri="{FF2B5EF4-FFF2-40B4-BE49-F238E27FC236}">
                <a16:creationId xmlns:a16="http://schemas.microsoft.com/office/drawing/2014/main" id="{3C9F32E6-C282-5DAC-8FFB-11FC1A70839B}"/>
              </a:ext>
            </a:extLst>
          </p:cNvPr>
          <p:cNvPicPr>
            <a:picLocks noChangeAspect="1"/>
          </p:cNvPicPr>
          <p:nvPr/>
        </p:nvPicPr>
        <p:blipFill>
          <a:blip r:embed="rId3"/>
          <a:stretch>
            <a:fillRect/>
          </a:stretch>
        </p:blipFill>
        <p:spPr>
          <a:xfrm>
            <a:off x="1" y="13667"/>
            <a:ext cx="5102351" cy="3553007"/>
          </a:xfrm>
          <a:prstGeom prst="rect">
            <a:avLst/>
          </a:prstGeom>
        </p:spPr>
      </p:pic>
      <p:pic>
        <p:nvPicPr>
          <p:cNvPr id="10" name="Picture 9">
            <a:extLst>
              <a:ext uri="{FF2B5EF4-FFF2-40B4-BE49-F238E27FC236}">
                <a16:creationId xmlns:a16="http://schemas.microsoft.com/office/drawing/2014/main" id="{EBA131DF-C63B-A28C-4832-D408E448E8C5}"/>
              </a:ext>
            </a:extLst>
          </p:cNvPr>
          <p:cNvPicPr>
            <a:picLocks noChangeAspect="1"/>
          </p:cNvPicPr>
          <p:nvPr/>
        </p:nvPicPr>
        <p:blipFill>
          <a:blip r:embed="rId4"/>
          <a:stretch>
            <a:fillRect/>
          </a:stretch>
        </p:blipFill>
        <p:spPr>
          <a:xfrm>
            <a:off x="3080012" y="1773936"/>
            <a:ext cx="5976917" cy="5020056"/>
          </a:xfrm>
          <a:prstGeom prst="rect">
            <a:avLst/>
          </a:prstGeom>
        </p:spPr>
      </p:pic>
    </p:spTree>
    <p:extLst>
      <p:ext uri="{BB962C8B-B14F-4D97-AF65-F5344CB8AC3E}">
        <p14:creationId xmlns:p14="http://schemas.microsoft.com/office/powerpoint/2010/main" val="1941990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18095-7D0E-B1EA-CD49-09A6247B58B1}"/>
            </a:ext>
          </a:extLst>
        </p:cNvPr>
        <p:cNvGrpSpPr/>
        <p:nvPr/>
      </p:nvGrpSpPr>
      <p:grpSpPr>
        <a:xfrm>
          <a:off x="0" y="0"/>
          <a:ext cx="0" cy="0"/>
          <a:chOff x="0" y="0"/>
          <a:chExt cx="0" cy="0"/>
        </a:xfrm>
      </p:grpSpPr>
      <p:sp>
        <p:nvSpPr>
          <p:cNvPr id="6" name="Content Placeholder 3">
            <a:extLst>
              <a:ext uri="{FF2B5EF4-FFF2-40B4-BE49-F238E27FC236}">
                <a16:creationId xmlns:a16="http://schemas.microsoft.com/office/drawing/2014/main" id="{83C1D3C5-B561-852F-F45B-665B9E3C6500}"/>
              </a:ext>
            </a:extLst>
          </p:cNvPr>
          <p:cNvSpPr txBox="1">
            <a:spLocks/>
          </p:cNvSpPr>
          <p:nvPr/>
        </p:nvSpPr>
        <p:spPr>
          <a:xfrm>
            <a:off x="4041648" y="2864104"/>
            <a:ext cx="5102352" cy="3993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5" name="Content Placeholder 4">
            <a:extLst>
              <a:ext uri="{FF2B5EF4-FFF2-40B4-BE49-F238E27FC236}">
                <a16:creationId xmlns:a16="http://schemas.microsoft.com/office/drawing/2014/main" id="{A10A73BB-D752-08D6-5FE8-415A2077764D}"/>
              </a:ext>
            </a:extLst>
          </p:cNvPr>
          <p:cNvPicPr>
            <a:picLocks noGrp="1" noChangeAspect="1"/>
          </p:cNvPicPr>
          <p:nvPr>
            <p:ph idx="1"/>
          </p:nvPr>
        </p:nvPicPr>
        <p:blipFill>
          <a:blip r:embed="rId3"/>
          <a:stretch>
            <a:fillRect/>
          </a:stretch>
        </p:blipFill>
        <p:spPr>
          <a:xfrm>
            <a:off x="0" y="51164"/>
            <a:ext cx="5102225" cy="3891821"/>
          </a:xfrm>
        </p:spPr>
      </p:pic>
      <p:pic>
        <p:nvPicPr>
          <p:cNvPr id="3" name="Picture 2">
            <a:extLst>
              <a:ext uri="{FF2B5EF4-FFF2-40B4-BE49-F238E27FC236}">
                <a16:creationId xmlns:a16="http://schemas.microsoft.com/office/drawing/2014/main" id="{B014E7CD-455F-7370-CBE6-2FE3EB8EE735}"/>
              </a:ext>
            </a:extLst>
          </p:cNvPr>
          <p:cNvPicPr>
            <a:picLocks noChangeAspect="1"/>
          </p:cNvPicPr>
          <p:nvPr/>
        </p:nvPicPr>
        <p:blipFill>
          <a:blip r:embed="rId4"/>
          <a:stretch>
            <a:fillRect/>
          </a:stretch>
        </p:blipFill>
        <p:spPr>
          <a:xfrm>
            <a:off x="4041648" y="2954204"/>
            <a:ext cx="5102225" cy="3903796"/>
          </a:xfrm>
          <a:prstGeom prst="rect">
            <a:avLst/>
          </a:prstGeom>
        </p:spPr>
      </p:pic>
    </p:spTree>
    <p:extLst>
      <p:ext uri="{BB962C8B-B14F-4D97-AF65-F5344CB8AC3E}">
        <p14:creationId xmlns:p14="http://schemas.microsoft.com/office/powerpoint/2010/main" val="346922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80C49-73FB-DC90-783F-4404F8514ED0}"/>
            </a:ext>
          </a:extLst>
        </p:cNvPr>
        <p:cNvGrpSpPr/>
        <p:nvPr/>
      </p:nvGrpSpPr>
      <p:grpSpPr>
        <a:xfrm>
          <a:off x="0" y="0"/>
          <a:ext cx="0" cy="0"/>
          <a:chOff x="0" y="0"/>
          <a:chExt cx="0" cy="0"/>
        </a:xfrm>
      </p:grpSpPr>
      <p:sp>
        <p:nvSpPr>
          <p:cNvPr id="6" name="Content Placeholder 3">
            <a:extLst>
              <a:ext uri="{FF2B5EF4-FFF2-40B4-BE49-F238E27FC236}">
                <a16:creationId xmlns:a16="http://schemas.microsoft.com/office/drawing/2014/main" id="{E01C58F6-8B90-E867-6156-07F1716B96D5}"/>
              </a:ext>
            </a:extLst>
          </p:cNvPr>
          <p:cNvSpPr txBox="1">
            <a:spLocks/>
          </p:cNvSpPr>
          <p:nvPr/>
        </p:nvSpPr>
        <p:spPr>
          <a:xfrm>
            <a:off x="4041648" y="2864104"/>
            <a:ext cx="5102352" cy="3993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A137CDBC-F6D5-DADC-64B8-C9BBA6EEC95B}"/>
              </a:ext>
            </a:extLst>
          </p:cNvPr>
          <p:cNvPicPr>
            <a:picLocks noChangeAspect="1"/>
          </p:cNvPicPr>
          <p:nvPr/>
        </p:nvPicPr>
        <p:blipFill>
          <a:blip r:embed="rId3"/>
          <a:stretch>
            <a:fillRect/>
          </a:stretch>
        </p:blipFill>
        <p:spPr>
          <a:xfrm>
            <a:off x="0" y="136057"/>
            <a:ext cx="5618544" cy="4062142"/>
          </a:xfrm>
          <a:prstGeom prst="rect">
            <a:avLst/>
          </a:prstGeom>
        </p:spPr>
      </p:pic>
      <p:pic>
        <p:nvPicPr>
          <p:cNvPr id="10" name="Picture 9">
            <a:extLst>
              <a:ext uri="{FF2B5EF4-FFF2-40B4-BE49-F238E27FC236}">
                <a16:creationId xmlns:a16="http://schemas.microsoft.com/office/drawing/2014/main" id="{D21FD235-66F4-47D2-DD8E-E03922987DC9}"/>
              </a:ext>
            </a:extLst>
          </p:cNvPr>
          <p:cNvPicPr>
            <a:picLocks noChangeAspect="1"/>
          </p:cNvPicPr>
          <p:nvPr/>
        </p:nvPicPr>
        <p:blipFill>
          <a:blip r:embed="rId4"/>
          <a:stretch>
            <a:fillRect/>
          </a:stretch>
        </p:blipFill>
        <p:spPr>
          <a:xfrm>
            <a:off x="3443727" y="2864104"/>
            <a:ext cx="5700273" cy="3999386"/>
          </a:xfrm>
          <a:prstGeom prst="rect">
            <a:avLst/>
          </a:prstGeom>
        </p:spPr>
      </p:pic>
    </p:spTree>
    <p:extLst>
      <p:ext uri="{BB962C8B-B14F-4D97-AF65-F5344CB8AC3E}">
        <p14:creationId xmlns:p14="http://schemas.microsoft.com/office/powerpoint/2010/main" val="190219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A163C-2FED-78B6-81DF-712DA85EB7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41EBFE-65FF-0DD5-23D2-3BD3E301346D}"/>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Energy in Transport</a:t>
            </a:r>
          </a:p>
        </p:txBody>
      </p:sp>
      <p:pic>
        <p:nvPicPr>
          <p:cNvPr id="5" name="Content Placeholder 4">
            <a:extLst>
              <a:ext uri="{FF2B5EF4-FFF2-40B4-BE49-F238E27FC236}">
                <a16:creationId xmlns:a16="http://schemas.microsoft.com/office/drawing/2014/main" id="{09628A0E-2F61-526F-2CA0-DEEC10889F27}"/>
              </a:ext>
            </a:extLst>
          </p:cNvPr>
          <p:cNvPicPr>
            <a:picLocks noGrp="1" noChangeAspect="1"/>
          </p:cNvPicPr>
          <p:nvPr>
            <p:ph idx="1"/>
          </p:nvPr>
        </p:nvPicPr>
        <p:blipFill>
          <a:blip r:embed="rId3"/>
          <a:stretch>
            <a:fillRect/>
          </a:stretch>
        </p:blipFill>
        <p:spPr>
          <a:xfrm>
            <a:off x="432810" y="1015617"/>
            <a:ext cx="8278380" cy="5487166"/>
          </a:xfrm>
        </p:spPr>
      </p:pic>
    </p:spTree>
    <p:extLst>
      <p:ext uri="{BB962C8B-B14F-4D97-AF65-F5344CB8AC3E}">
        <p14:creationId xmlns:p14="http://schemas.microsoft.com/office/powerpoint/2010/main" val="4403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6C93E-E37E-B600-320F-B54FC5C63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A4636B-DBAF-27CD-B46E-592D725A275D}"/>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Energy in Building</a:t>
            </a:r>
          </a:p>
        </p:txBody>
      </p:sp>
      <p:pic>
        <p:nvPicPr>
          <p:cNvPr id="5" name="Content Placeholder 4">
            <a:extLst>
              <a:ext uri="{FF2B5EF4-FFF2-40B4-BE49-F238E27FC236}">
                <a16:creationId xmlns:a16="http://schemas.microsoft.com/office/drawing/2014/main" id="{E2BE8E73-8A19-33A6-D91F-562B6655BE1F}"/>
              </a:ext>
            </a:extLst>
          </p:cNvPr>
          <p:cNvPicPr>
            <a:picLocks noGrp="1" noChangeAspect="1"/>
          </p:cNvPicPr>
          <p:nvPr>
            <p:ph idx="1"/>
          </p:nvPr>
        </p:nvPicPr>
        <p:blipFill>
          <a:blip r:embed="rId3"/>
          <a:stretch>
            <a:fillRect/>
          </a:stretch>
        </p:blipFill>
        <p:spPr>
          <a:xfrm>
            <a:off x="461389" y="777459"/>
            <a:ext cx="8221222" cy="5963482"/>
          </a:xfrm>
        </p:spPr>
      </p:pic>
    </p:spTree>
    <p:extLst>
      <p:ext uri="{BB962C8B-B14F-4D97-AF65-F5344CB8AC3E}">
        <p14:creationId xmlns:p14="http://schemas.microsoft.com/office/powerpoint/2010/main" val="11875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4DF35-9266-5753-E6C0-706F22D67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F6DE4-6BBF-8465-9B0A-2E8B9AFF0D30}"/>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Energy Supply</a:t>
            </a:r>
          </a:p>
        </p:txBody>
      </p:sp>
      <p:pic>
        <p:nvPicPr>
          <p:cNvPr id="5" name="Content Placeholder 4">
            <a:extLst>
              <a:ext uri="{FF2B5EF4-FFF2-40B4-BE49-F238E27FC236}">
                <a16:creationId xmlns:a16="http://schemas.microsoft.com/office/drawing/2014/main" id="{6F96FA93-1D75-61CE-FED2-FD609A0894D2}"/>
              </a:ext>
            </a:extLst>
          </p:cNvPr>
          <p:cNvPicPr>
            <a:picLocks noGrp="1" noChangeAspect="1"/>
          </p:cNvPicPr>
          <p:nvPr>
            <p:ph idx="1"/>
          </p:nvPr>
        </p:nvPicPr>
        <p:blipFill>
          <a:blip r:embed="rId3"/>
          <a:stretch>
            <a:fillRect/>
          </a:stretch>
        </p:blipFill>
        <p:spPr>
          <a:xfrm>
            <a:off x="399467" y="853669"/>
            <a:ext cx="8345065" cy="5811061"/>
          </a:xfrm>
        </p:spPr>
      </p:pic>
    </p:spTree>
    <p:extLst>
      <p:ext uri="{BB962C8B-B14F-4D97-AF65-F5344CB8AC3E}">
        <p14:creationId xmlns:p14="http://schemas.microsoft.com/office/powerpoint/2010/main" val="3684410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AA507-A89D-D446-46D2-076A9C11E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8D391-B145-5CD1-DE2F-1ECE121D6183}"/>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Energy in Industry</a:t>
            </a:r>
          </a:p>
        </p:txBody>
      </p:sp>
      <p:pic>
        <p:nvPicPr>
          <p:cNvPr id="5" name="Content Placeholder 4">
            <a:extLst>
              <a:ext uri="{FF2B5EF4-FFF2-40B4-BE49-F238E27FC236}">
                <a16:creationId xmlns:a16="http://schemas.microsoft.com/office/drawing/2014/main" id="{F1D96A5D-EB6C-52B8-BF78-B49C344BF686}"/>
              </a:ext>
            </a:extLst>
          </p:cNvPr>
          <p:cNvPicPr>
            <a:picLocks noGrp="1" noChangeAspect="1"/>
          </p:cNvPicPr>
          <p:nvPr>
            <p:ph idx="1"/>
          </p:nvPr>
        </p:nvPicPr>
        <p:blipFill>
          <a:blip r:embed="rId3"/>
          <a:stretch>
            <a:fillRect/>
          </a:stretch>
        </p:blipFill>
        <p:spPr>
          <a:xfrm>
            <a:off x="470093" y="660400"/>
            <a:ext cx="8203813" cy="6197600"/>
          </a:xfrm>
        </p:spPr>
      </p:pic>
    </p:spTree>
    <p:extLst>
      <p:ext uri="{BB962C8B-B14F-4D97-AF65-F5344CB8AC3E}">
        <p14:creationId xmlns:p14="http://schemas.microsoft.com/office/powerpoint/2010/main" val="219498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87101-D8F6-CAB1-2316-56ADBBD9BF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20E9AD-EA94-03FA-A219-4B7419218F89}"/>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Forecast: Electricity Generation </a:t>
            </a:r>
          </a:p>
        </p:txBody>
      </p:sp>
      <p:pic>
        <p:nvPicPr>
          <p:cNvPr id="5" name="Content Placeholder 4">
            <a:extLst>
              <a:ext uri="{FF2B5EF4-FFF2-40B4-BE49-F238E27FC236}">
                <a16:creationId xmlns:a16="http://schemas.microsoft.com/office/drawing/2014/main" id="{2019EA8E-7078-76A2-CD68-535380D88681}"/>
              </a:ext>
            </a:extLst>
          </p:cNvPr>
          <p:cNvPicPr>
            <a:picLocks noGrp="1" noChangeAspect="1"/>
          </p:cNvPicPr>
          <p:nvPr>
            <p:ph idx="1"/>
          </p:nvPr>
        </p:nvPicPr>
        <p:blipFill>
          <a:blip r:embed="rId3"/>
          <a:stretch>
            <a:fillRect/>
          </a:stretch>
        </p:blipFill>
        <p:spPr>
          <a:xfrm>
            <a:off x="451862" y="672669"/>
            <a:ext cx="8240275" cy="6173061"/>
          </a:xfrm>
        </p:spPr>
      </p:pic>
    </p:spTree>
    <p:extLst>
      <p:ext uri="{BB962C8B-B14F-4D97-AF65-F5344CB8AC3E}">
        <p14:creationId xmlns:p14="http://schemas.microsoft.com/office/powerpoint/2010/main" val="1545701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3FDD9-753D-5268-FED4-8F2BD84B1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3DE0B-1051-C25F-E55D-D3FFF22B3A60}"/>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Forecast: Electricity generation</a:t>
            </a:r>
          </a:p>
        </p:txBody>
      </p:sp>
      <p:pic>
        <p:nvPicPr>
          <p:cNvPr id="5" name="Content Placeholder 4">
            <a:extLst>
              <a:ext uri="{FF2B5EF4-FFF2-40B4-BE49-F238E27FC236}">
                <a16:creationId xmlns:a16="http://schemas.microsoft.com/office/drawing/2014/main" id="{7642E82B-1D35-2ED3-B4A1-33EA654D09D2}"/>
              </a:ext>
            </a:extLst>
          </p:cNvPr>
          <p:cNvPicPr>
            <a:picLocks noGrp="1" noChangeAspect="1"/>
          </p:cNvPicPr>
          <p:nvPr>
            <p:ph idx="1"/>
          </p:nvPr>
        </p:nvPicPr>
        <p:blipFill>
          <a:blip r:embed="rId3"/>
          <a:stretch>
            <a:fillRect/>
          </a:stretch>
        </p:blipFill>
        <p:spPr>
          <a:xfrm>
            <a:off x="549160" y="660400"/>
            <a:ext cx="8045679" cy="6197600"/>
          </a:xfrm>
        </p:spPr>
      </p:pic>
    </p:spTree>
    <p:extLst>
      <p:ext uri="{BB962C8B-B14F-4D97-AF65-F5344CB8AC3E}">
        <p14:creationId xmlns:p14="http://schemas.microsoft.com/office/powerpoint/2010/main" val="2328723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BD562-6D9E-EF80-945B-E86401249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12EB3-7235-EC2B-FAF8-AE6ED43CCAE0}"/>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title</a:t>
            </a:r>
          </a:p>
        </p:txBody>
      </p:sp>
      <p:sp>
        <p:nvSpPr>
          <p:cNvPr id="4" name="Content Placeholder 3">
            <a:extLst>
              <a:ext uri="{FF2B5EF4-FFF2-40B4-BE49-F238E27FC236}">
                <a16:creationId xmlns:a16="http://schemas.microsoft.com/office/drawing/2014/main" id="{8FFCAE96-3103-6584-F44C-48123514B682}"/>
              </a:ext>
            </a:extLst>
          </p:cNvPr>
          <p:cNvSpPr>
            <a:spLocks noGrp="1"/>
          </p:cNvSpPr>
          <p:nvPr>
            <p:ph idx="1"/>
          </p:nvPr>
        </p:nvSpPr>
        <p:spPr>
          <a:xfrm>
            <a:off x="0" y="660400"/>
            <a:ext cx="9144000" cy="6197600"/>
          </a:xfrm>
        </p:spPr>
        <p:txBody>
          <a:bodyPr/>
          <a:lstStyle/>
          <a:p>
            <a:pPr marL="0" indent="0">
              <a:buNone/>
            </a:pPr>
            <a:endParaRPr lang="en-US" dirty="0"/>
          </a:p>
        </p:txBody>
      </p:sp>
    </p:spTree>
    <p:extLst>
      <p:ext uri="{BB962C8B-B14F-4D97-AF65-F5344CB8AC3E}">
        <p14:creationId xmlns:p14="http://schemas.microsoft.com/office/powerpoint/2010/main" val="3871728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2608A-C1A0-F8FC-2147-DA6044232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246A0-4242-D6FA-338C-DAA103F743CA}"/>
              </a:ext>
            </a:extLst>
          </p:cNvPr>
          <p:cNvSpPr>
            <a:spLocks noGrp="1"/>
          </p:cNvSpPr>
          <p:nvPr>
            <p:ph type="title"/>
          </p:nvPr>
        </p:nvSpPr>
        <p:spPr>
          <a:xfrm>
            <a:off x="0" y="92279"/>
            <a:ext cx="7886700" cy="487457"/>
          </a:xfrm>
        </p:spPr>
        <p:txBody>
          <a:bodyPr>
            <a:normAutofit fontScale="90000"/>
          </a:bodyPr>
          <a:lstStyle/>
          <a:p>
            <a:r>
              <a:rPr lang="en-US" b="1" dirty="0">
                <a:latin typeface="Verdana" panose="020B0604030504040204" pitchFamily="34" charset="0"/>
                <a:ea typeface="Verdana" panose="020B0604030504040204" pitchFamily="34" charset="0"/>
              </a:rPr>
              <a:t>Total final consumption</a:t>
            </a:r>
          </a:p>
        </p:txBody>
      </p:sp>
      <p:pic>
        <p:nvPicPr>
          <p:cNvPr id="5" name="Content Placeholder 4">
            <a:extLst>
              <a:ext uri="{FF2B5EF4-FFF2-40B4-BE49-F238E27FC236}">
                <a16:creationId xmlns:a16="http://schemas.microsoft.com/office/drawing/2014/main" id="{701670E4-D921-9F01-4384-BF30D2DD9C59}"/>
              </a:ext>
            </a:extLst>
          </p:cNvPr>
          <p:cNvPicPr>
            <a:picLocks noGrp="1" noChangeAspect="1"/>
          </p:cNvPicPr>
          <p:nvPr>
            <p:ph idx="1"/>
          </p:nvPr>
        </p:nvPicPr>
        <p:blipFill>
          <a:blip r:embed="rId3"/>
          <a:stretch>
            <a:fillRect/>
          </a:stretch>
        </p:blipFill>
        <p:spPr>
          <a:xfrm>
            <a:off x="408994" y="727451"/>
            <a:ext cx="8326012" cy="5982535"/>
          </a:xfrm>
          <a:prstGeom prst="rect">
            <a:avLst/>
          </a:prstGeom>
        </p:spPr>
      </p:pic>
    </p:spTree>
    <p:extLst>
      <p:ext uri="{BB962C8B-B14F-4D97-AF65-F5344CB8AC3E}">
        <p14:creationId xmlns:p14="http://schemas.microsoft.com/office/powerpoint/2010/main" val="2493480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F1A4-588B-3D09-0EC8-2F9A7A0E9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3BDB2-FECF-AB51-6AC8-04C371D18540}"/>
              </a:ext>
            </a:extLst>
          </p:cNvPr>
          <p:cNvSpPr>
            <a:spLocks noGrp="1"/>
          </p:cNvSpPr>
          <p:nvPr>
            <p:ph type="title"/>
          </p:nvPr>
        </p:nvSpPr>
        <p:spPr>
          <a:xfrm>
            <a:off x="0" y="92279"/>
            <a:ext cx="7886700" cy="487457"/>
          </a:xfrm>
        </p:spPr>
        <p:txBody>
          <a:bodyPr>
            <a:normAutofit fontScale="90000"/>
          </a:bodyPr>
          <a:lstStyle/>
          <a:p>
            <a:r>
              <a:rPr lang="en-US" b="1" dirty="0">
                <a:latin typeface="Verdana" panose="020B0604030504040204" pitchFamily="34" charset="0"/>
                <a:ea typeface="Verdana" panose="020B0604030504040204" pitchFamily="34" charset="0"/>
              </a:rPr>
              <a:t>CO2 emissions reduction</a:t>
            </a:r>
          </a:p>
        </p:txBody>
      </p:sp>
      <p:pic>
        <p:nvPicPr>
          <p:cNvPr id="9" name="Content Placeholder 8">
            <a:extLst>
              <a:ext uri="{FF2B5EF4-FFF2-40B4-BE49-F238E27FC236}">
                <a16:creationId xmlns:a16="http://schemas.microsoft.com/office/drawing/2014/main" id="{FF9B1DB7-4A9C-2FD2-F220-00BDC2006C73}"/>
              </a:ext>
            </a:extLst>
          </p:cNvPr>
          <p:cNvPicPr>
            <a:picLocks noGrp="1" noChangeAspect="1"/>
          </p:cNvPicPr>
          <p:nvPr>
            <p:ph idx="1"/>
          </p:nvPr>
        </p:nvPicPr>
        <p:blipFill>
          <a:blip r:embed="rId3"/>
          <a:stretch>
            <a:fillRect/>
          </a:stretch>
        </p:blipFill>
        <p:spPr>
          <a:xfrm>
            <a:off x="356599" y="696485"/>
            <a:ext cx="8430802" cy="6125430"/>
          </a:xfrm>
        </p:spPr>
      </p:pic>
    </p:spTree>
    <p:extLst>
      <p:ext uri="{BB962C8B-B14F-4D97-AF65-F5344CB8AC3E}">
        <p14:creationId xmlns:p14="http://schemas.microsoft.com/office/powerpoint/2010/main" val="283568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C3890-92B6-8239-359C-C356BBDA9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BB6B9-9DA4-C6A3-D597-4204544CA295}"/>
              </a:ext>
            </a:extLst>
          </p:cNvPr>
          <p:cNvSpPr>
            <a:spLocks noGrp="1"/>
          </p:cNvSpPr>
          <p:nvPr>
            <p:ph type="title"/>
          </p:nvPr>
        </p:nvSpPr>
        <p:spPr>
          <a:xfrm>
            <a:off x="0" y="92279"/>
            <a:ext cx="7886700" cy="487457"/>
          </a:xfrm>
        </p:spPr>
        <p:txBody>
          <a:bodyPr>
            <a:noAutofit/>
          </a:bodyPr>
          <a:lstStyle/>
          <a:p>
            <a:r>
              <a:rPr lang="en-US" sz="3000" b="1" dirty="0">
                <a:latin typeface="Verdana" panose="020B0604030504040204" pitchFamily="34" charset="0"/>
                <a:ea typeface="Verdana" panose="020B0604030504040204" pitchFamily="34" charset="0"/>
              </a:rPr>
              <a:t>Asia and Europe: energy crisis</a:t>
            </a:r>
          </a:p>
        </p:txBody>
      </p:sp>
      <p:pic>
        <p:nvPicPr>
          <p:cNvPr id="5" name="Content Placeholder 4">
            <a:extLst>
              <a:ext uri="{FF2B5EF4-FFF2-40B4-BE49-F238E27FC236}">
                <a16:creationId xmlns:a16="http://schemas.microsoft.com/office/drawing/2014/main" id="{8F2E078E-F3FF-E31E-306B-B73F011F2AFD}"/>
              </a:ext>
            </a:extLst>
          </p:cNvPr>
          <p:cNvPicPr>
            <a:picLocks noGrp="1" noChangeAspect="1"/>
          </p:cNvPicPr>
          <p:nvPr>
            <p:ph idx="1"/>
          </p:nvPr>
        </p:nvPicPr>
        <p:blipFill>
          <a:blip r:embed="rId3"/>
          <a:stretch>
            <a:fillRect/>
          </a:stretch>
        </p:blipFill>
        <p:spPr>
          <a:xfrm>
            <a:off x="773471" y="660400"/>
            <a:ext cx="7597058" cy="6197600"/>
          </a:xfrm>
        </p:spPr>
      </p:pic>
    </p:spTree>
    <p:extLst>
      <p:ext uri="{BB962C8B-B14F-4D97-AF65-F5344CB8AC3E}">
        <p14:creationId xmlns:p14="http://schemas.microsoft.com/office/powerpoint/2010/main" val="3006748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AC20D-FD47-B208-D4FE-E400FBF96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5459E2-1B1B-235A-9612-B385174E7C27}"/>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Gas prices: US way lower than EU / JP</a:t>
            </a:r>
          </a:p>
        </p:txBody>
      </p:sp>
      <p:pic>
        <p:nvPicPr>
          <p:cNvPr id="5" name="Content Placeholder 4">
            <a:extLst>
              <a:ext uri="{FF2B5EF4-FFF2-40B4-BE49-F238E27FC236}">
                <a16:creationId xmlns:a16="http://schemas.microsoft.com/office/drawing/2014/main" id="{0BE22ED6-FBC5-B5A7-B05A-277EB5C788A6}"/>
              </a:ext>
            </a:extLst>
          </p:cNvPr>
          <p:cNvPicPr>
            <a:picLocks noGrp="1" noChangeAspect="1"/>
          </p:cNvPicPr>
          <p:nvPr>
            <p:ph idx="1"/>
          </p:nvPr>
        </p:nvPicPr>
        <p:blipFill>
          <a:blip r:embed="rId3"/>
          <a:stretch>
            <a:fillRect/>
          </a:stretch>
        </p:blipFill>
        <p:spPr>
          <a:xfrm>
            <a:off x="547126" y="825090"/>
            <a:ext cx="8049748" cy="5868219"/>
          </a:xfrm>
        </p:spPr>
      </p:pic>
    </p:spTree>
    <p:extLst>
      <p:ext uri="{BB962C8B-B14F-4D97-AF65-F5344CB8AC3E}">
        <p14:creationId xmlns:p14="http://schemas.microsoft.com/office/powerpoint/2010/main" val="3502344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F9D27-45CF-A384-F15A-E9F6DE539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835C3-2CAA-A451-B5A4-0DC1F2CBF06F}"/>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LNG Export Outlook</a:t>
            </a:r>
          </a:p>
        </p:txBody>
      </p:sp>
      <p:pic>
        <p:nvPicPr>
          <p:cNvPr id="5" name="Content Placeholder 4">
            <a:extLst>
              <a:ext uri="{FF2B5EF4-FFF2-40B4-BE49-F238E27FC236}">
                <a16:creationId xmlns:a16="http://schemas.microsoft.com/office/drawing/2014/main" id="{ED064017-0454-B3E4-C889-2D1C992B5F83}"/>
              </a:ext>
            </a:extLst>
          </p:cNvPr>
          <p:cNvPicPr>
            <a:picLocks noGrp="1" noChangeAspect="1"/>
          </p:cNvPicPr>
          <p:nvPr>
            <p:ph idx="1"/>
          </p:nvPr>
        </p:nvPicPr>
        <p:blipFill>
          <a:blip r:embed="rId3"/>
          <a:stretch>
            <a:fillRect/>
          </a:stretch>
        </p:blipFill>
        <p:spPr>
          <a:xfrm>
            <a:off x="370888" y="967985"/>
            <a:ext cx="8402223" cy="5582429"/>
          </a:xfrm>
        </p:spPr>
      </p:pic>
    </p:spTree>
    <p:extLst>
      <p:ext uri="{BB962C8B-B14F-4D97-AF65-F5344CB8AC3E}">
        <p14:creationId xmlns:p14="http://schemas.microsoft.com/office/powerpoint/2010/main" val="169608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F61B3-608B-D0FD-0FE6-EE89C03DD3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E1F17E-E9D6-F7F9-2373-28D1C76BE3C5}"/>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LNG over-supply</a:t>
            </a:r>
          </a:p>
        </p:txBody>
      </p:sp>
      <p:pic>
        <p:nvPicPr>
          <p:cNvPr id="7" name="Content Placeholder 6">
            <a:extLst>
              <a:ext uri="{FF2B5EF4-FFF2-40B4-BE49-F238E27FC236}">
                <a16:creationId xmlns:a16="http://schemas.microsoft.com/office/drawing/2014/main" id="{0F5FBC74-7D40-5AA0-F123-C8333A5D479C}"/>
              </a:ext>
            </a:extLst>
          </p:cNvPr>
          <p:cNvPicPr>
            <a:picLocks noGrp="1" noChangeAspect="1"/>
          </p:cNvPicPr>
          <p:nvPr>
            <p:ph idx="1"/>
          </p:nvPr>
        </p:nvPicPr>
        <p:blipFill>
          <a:blip r:embed="rId3"/>
          <a:stretch>
            <a:fillRect/>
          </a:stretch>
        </p:blipFill>
        <p:spPr>
          <a:xfrm>
            <a:off x="366125" y="853669"/>
            <a:ext cx="8411749" cy="5811061"/>
          </a:xfrm>
        </p:spPr>
      </p:pic>
    </p:spTree>
    <p:extLst>
      <p:ext uri="{BB962C8B-B14F-4D97-AF65-F5344CB8AC3E}">
        <p14:creationId xmlns:p14="http://schemas.microsoft.com/office/powerpoint/2010/main" val="375503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371C0-E85C-984E-03E9-53C67A920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9099E-E89A-A1E5-9633-53BAFA641A79}"/>
              </a:ext>
            </a:extLst>
          </p:cNvPr>
          <p:cNvSpPr>
            <a:spLocks noGrp="1"/>
          </p:cNvSpPr>
          <p:nvPr>
            <p:ph type="title"/>
          </p:nvPr>
        </p:nvSpPr>
        <p:spPr>
          <a:xfrm>
            <a:off x="0" y="92279"/>
            <a:ext cx="7886700" cy="487457"/>
          </a:xfrm>
        </p:spPr>
        <p:txBody>
          <a:bodyPr>
            <a:noAutofit/>
          </a:bodyPr>
          <a:lstStyle/>
          <a:p>
            <a:r>
              <a:rPr lang="en-US" sz="2000" b="1" dirty="0">
                <a:latin typeface="Verdana" panose="020B0604030504040204" pitchFamily="34" charset="0"/>
                <a:ea typeface="Verdana" panose="020B0604030504040204" pitchFamily="34" charset="0"/>
              </a:rPr>
              <a:t>Total Final Consumption: Electricity </a:t>
            </a:r>
            <a:r>
              <a:rPr lang="en-US" sz="1100" b="1" dirty="0">
                <a:latin typeface="Verdana" panose="020B0604030504040204" pitchFamily="34" charset="0"/>
                <a:ea typeface="Verdana" panose="020B0604030504040204" pitchFamily="34" charset="0"/>
              </a:rPr>
              <a:t>as major source of energy</a:t>
            </a:r>
            <a:endParaRPr lang="en-US" sz="2000" b="1" dirty="0">
              <a:latin typeface="Verdana" panose="020B0604030504040204" pitchFamily="34" charset="0"/>
              <a:ea typeface="Verdana" panose="020B0604030504040204" pitchFamily="34" charset="0"/>
            </a:endParaRPr>
          </a:p>
        </p:txBody>
      </p:sp>
      <p:pic>
        <p:nvPicPr>
          <p:cNvPr id="6" name="Content Placeholder 4">
            <a:extLst>
              <a:ext uri="{FF2B5EF4-FFF2-40B4-BE49-F238E27FC236}">
                <a16:creationId xmlns:a16="http://schemas.microsoft.com/office/drawing/2014/main" id="{320CC013-6D15-3058-F2A4-7E96D053C2E5}"/>
              </a:ext>
            </a:extLst>
          </p:cNvPr>
          <p:cNvPicPr>
            <a:picLocks noGrp="1" noChangeAspect="1"/>
          </p:cNvPicPr>
          <p:nvPr>
            <p:ph idx="1"/>
          </p:nvPr>
        </p:nvPicPr>
        <p:blipFill>
          <a:blip r:embed="rId3"/>
          <a:stretch>
            <a:fillRect/>
          </a:stretch>
        </p:blipFill>
        <p:spPr>
          <a:xfrm>
            <a:off x="761785" y="660400"/>
            <a:ext cx="7620429" cy="6197600"/>
          </a:xfrm>
        </p:spPr>
      </p:pic>
    </p:spTree>
    <p:extLst>
      <p:ext uri="{BB962C8B-B14F-4D97-AF65-F5344CB8AC3E}">
        <p14:creationId xmlns:p14="http://schemas.microsoft.com/office/powerpoint/2010/main" val="1634577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82BDC-004B-1D90-FB83-BA5D4FD74D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3FDB7-6475-A11A-E4F0-8D3913E1C00B}"/>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LNG still has a chance</a:t>
            </a:r>
          </a:p>
        </p:txBody>
      </p:sp>
      <p:pic>
        <p:nvPicPr>
          <p:cNvPr id="5" name="Content Placeholder 4">
            <a:extLst>
              <a:ext uri="{FF2B5EF4-FFF2-40B4-BE49-F238E27FC236}">
                <a16:creationId xmlns:a16="http://schemas.microsoft.com/office/drawing/2014/main" id="{675FC3CA-BB79-388C-187A-B74A86802B84}"/>
              </a:ext>
            </a:extLst>
          </p:cNvPr>
          <p:cNvPicPr>
            <a:picLocks noGrp="1" noChangeAspect="1"/>
          </p:cNvPicPr>
          <p:nvPr>
            <p:ph idx="1"/>
          </p:nvPr>
        </p:nvPicPr>
        <p:blipFill>
          <a:blip r:embed="rId3"/>
          <a:stretch>
            <a:fillRect/>
          </a:stretch>
        </p:blipFill>
        <p:spPr>
          <a:xfrm>
            <a:off x="561415" y="896538"/>
            <a:ext cx="8021169" cy="5725324"/>
          </a:xfrm>
        </p:spPr>
      </p:pic>
    </p:spTree>
    <p:extLst>
      <p:ext uri="{BB962C8B-B14F-4D97-AF65-F5344CB8AC3E}">
        <p14:creationId xmlns:p14="http://schemas.microsoft.com/office/powerpoint/2010/main" val="153303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DD8B6-8A92-8D81-993C-AD792BC378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07EB3-9676-B9FC-9832-9D5D9A7250FB}"/>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Electricity by country</a:t>
            </a:r>
          </a:p>
        </p:txBody>
      </p:sp>
      <p:pic>
        <p:nvPicPr>
          <p:cNvPr id="5" name="Content Placeholder 4">
            <a:extLst>
              <a:ext uri="{FF2B5EF4-FFF2-40B4-BE49-F238E27FC236}">
                <a16:creationId xmlns:a16="http://schemas.microsoft.com/office/drawing/2014/main" id="{4283A3AC-4C82-9990-9ED9-3E38AB2CED14}"/>
              </a:ext>
            </a:extLst>
          </p:cNvPr>
          <p:cNvPicPr>
            <a:picLocks noGrp="1" noChangeAspect="1"/>
          </p:cNvPicPr>
          <p:nvPr>
            <p:ph idx="1"/>
          </p:nvPr>
        </p:nvPicPr>
        <p:blipFill>
          <a:blip r:embed="rId3"/>
          <a:stretch>
            <a:fillRect/>
          </a:stretch>
        </p:blipFill>
        <p:spPr>
          <a:xfrm>
            <a:off x="509436" y="660400"/>
            <a:ext cx="8125127" cy="6197600"/>
          </a:xfrm>
        </p:spPr>
      </p:pic>
    </p:spTree>
    <p:extLst>
      <p:ext uri="{BB962C8B-B14F-4D97-AF65-F5344CB8AC3E}">
        <p14:creationId xmlns:p14="http://schemas.microsoft.com/office/powerpoint/2010/main" val="418948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258F8-E035-5395-A971-F8EF6A4B3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2A88F-E6E6-C505-08A2-34969FCD7A0A}"/>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Major use of electricity</a:t>
            </a:r>
          </a:p>
        </p:txBody>
      </p:sp>
      <p:pic>
        <p:nvPicPr>
          <p:cNvPr id="5" name="Content Placeholder 4">
            <a:extLst>
              <a:ext uri="{FF2B5EF4-FFF2-40B4-BE49-F238E27FC236}">
                <a16:creationId xmlns:a16="http://schemas.microsoft.com/office/drawing/2014/main" id="{EAC97C39-A3AE-4DEE-1BF3-36257A0969A3}"/>
              </a:ext>
            </a:extLst>
          </p:cNvPr>
          <p:cNvPicPr>
            <a:picLocks noGrp="1" noChangeAspect="1"/>
          </p:cNvPicPr>
          <p:nvPr>
            <p:ph idx="1"/>
          </p:nvPr>
        </p:nvPicPr>
        <p:blipFill>
          <a:blip r:embed="rId3"/>
          <a:stretch>
            <a:fillRect/>
          </a:stretch>
        </p:blipFill>
        <p:spPr>
          <a:xfrm>
            <a:off x="548117" y="660400"/>
            <a:ext cx="8047766" cy="6197600"/>
          </a:xfrm>
        </p:spPr>
      </p:pic>
    </p:spTree>
    <p:extLst>
      <p:ext uri="{BB962C8B-B14F-4D97-AF65-F5344CB8AC3E}">
        <p14:creationId xmlns:p14="http://schemas.microsoft.com/office/powerpoint/2010/main" val="35960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8369E-126E-793F-F887-ABE877A2F9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34DC89-C32D-A221-D928-2DDA28019C4E}"/>
              </a:ext>
            </a:extLst>
          </p:cNvPr>
          <p:cNvSpPr>
            <a:spLocks noGrp="1"/>
          </p:cNvSpPr>
          <p:nvPr>
            <p:ph type="title"/>
          </p:nvPr>
        </p:nvSpPr>
        <p:spPr>
          <a:xfrm>
            <a:off x="0" y="92279"/>
            <a:ext cx="9144000" cy="487457"/>
          </a:xfrm>
        </p:spPr>
        <p:txBody>
          <a:bodyPr>
            <a:noAutofit/>
          </a:bodyPr>
          <a:lstStyle/>
          <a:p>
            <a:r>
              <a:rPr lang="en-US" sz="2400" b="1" dirty="0">
                <a:latin typeface="Verdana" panose="020B0604030504040204" pitchFamily="34" charset="0"/>
                <a:ea typeface="Verdana" panose="020B0604030504040204" pitchFamily="34" charset="0"/>
              </a:rPr>
              <a:t>Electricity demand growth, driven by x offset by y</a:t>
            </a:r>
          </a:p>
        </p:txBody>
      </p:sp>
      <p:pic>
        <p:nvPicPr>
          <p:cNvPr id="5" name="Content Placeholder 4">
            <a:extLst>
              <a:ext uri="{FF2B5EF4-FFF2-40B4-BE49-F238E27FC236}">
                <a16:creationId xmlns:a16="http://schemas.microsoft.com/office/drawing/2014/main" id="{436AE7AB-F783-EC6F-B825-7A53D74915C4}"/>
              </a:ext>
            </a:extLst>
          </p:cNvPr>
          <p:cNvPicPr>
            <a:picLocks noGrp="1" noChangeAspect="1"/>
          </p:cNvPicPr>
          <p:nvPr>
            <p:ph idx="1"/>
          </p:nvPr>
        </p:nvPicPr>
        <p:blipFill>
          <a:blip r:embed="rId3"/>
          <a:stretch>
            <a:fillRect/>
          </a:stretch>
        </p:blipFill>
        <p:spPr>
          <a:xfrm>
            <a:off x="589994" y="758406"/>
            <a:ext cx="7964011" cy="6001588"/>
          </a:xfrm>
        </p:spPr>
      </p:pic>
    </p:spTree>
    <p:extLst>
      <p:ext uri="{BB962C8B-B14F-4D97-AF65-F5344CB8AC3E}">
        <p14:creationId xmlns:p14="http://schemas.microsoft.com/office/powerpoint/2010/main" val="349573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BB1A4-4E81-1538-A5CF-0B790B292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3FAD6-C74F-AC5C-D4F8-EC77941AA3FE}"/>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Electricity generation from green sources</a:t>
            </a:r>
          </a:p>
        </p:txBody>
      </p:sp>
      <p:pic>
        <p:nvPicPr>
          <p:cNvPr id="5" name="Content Placeholder 4">
            <a:extLst>
              <a:ext uri="{FF2B5EF4-FFF2-40B4-BE49-F238E27FC236}">
                <a16:creationId xmlns:a16="http://schemas.microsoft.com/office/drawing/2014/main" id="{A5BFCA21-A01B-32B8-FFE0-03C11C72B459}"/>
              </a:ext>
            </a:extLst>
          </p:cNvPr>
          <p:cNvPicPr>
            <a:picLocks noGrp="1" noChangeAspect="1"/>
          </p:cNvPicPr>
          <p:nvPr>
            <p:ph idx="1"/>
          </p:nvPr>
        </p:nvPicPr>
        <p:blipFill>
          <a:blip r:embed="rId3"/>
          <a:stretch>
            <a:fillRect/>
          </a:stretch>
        </p:blipFill>
        <p:spPr>
          <a:xfrm>
            <a:off x="500754" y="660400"/>
            <a:ext cx="8142492" cy="6197600"/>
          </a:xfrm>
        </p:spPr>
      </p:pic>
    </p:spTree>
    <p:extLst>
      <p:ext uri="{BB962C8B-B14F-4D97-AF65-F5344CB8AC3E}">
        <p14:creationId xmlns:p14="http://schemas.microsoft.com/office/powerpoint/2010/main" val="167754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2F679-E3CD-6006-49DF-C60B378D8C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080F81-AD74-18C3-7323-F8EA05703003}"/>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Electricity generation: green vs </a:t>
            </a:r>
            <a:r>
              <a:rPr lang="en-US" sz="3000" b="1" dirty="0" err="1">
                <a:latin typeface="Verdana" panose="020B0604030504040204" pitchFamily="34" charset="0"/>
                <a:ea typeface="Verdana" panose="020B0604030504040204" pitchFamily="34" charset="0"/>
              </a:rPr>
              <a:t>fossile</a:t>
            </a:r>
            <a:endParaRPr lang="en-US" sz="3000" b="1"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5D2253AE-FCB3-F396-56E8-3E29DB555022}"/>
              </a:ext>
            </a:extLst>
          </p:cNvPr>
          <p:cNvPicPr>
            <a:picLocks noGrp="1" noChangeAspect="1"/>
          </p:cNvPicPr>
          <p:nvPr>
            <p:ph idx="1"/>
          </p:nvPr>
        </p:nvPicPr>
        <p:blipFill>
          <a:blip r:embed="rId3"/>
          <a:stretch>
            <a:fillRect/>
          </a:stretch>
        </p:blipFill>
        <p:spPr>
          <a:xfrm>
            <a:off x="423283" y="696485"/>
            <a:ext cx="8297433" cy="6125430"/>
          </a:xfrm>
        </p:spPr>
      </p:pic>
    </p:spTree>
    <p:extLst>
      <p:ext uri="{BB962C8B-B14F-4D97-AF65-F5344CB8AC3E}">
        <p14:creationId xmlns:p14="http://schemas.microsoft.com/office/powerpoint/2010/main" val="402031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7A0F7-F52B-568A-B0B6-AE563D383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6F80D-050A-6C26-F02D-82B371999413}"/>
              </a:ext>
            </a:extLst>
          </p:cNvPr>
          <p:cNvSpPr>
            <a:spLocks noGrp="1"/>
          </p:cNvSpPr>
          <p:nvPr>
            <p:ph type="title"/>
          </p:nvPr>
        </p:nvSpPr>
        <p:spPr>
          <a:xfrm>
            <a:off x="0" y="92279"/>
            <a:ext cx="9144000" cy="487457"/>
          </a:xfrm>
        </p:spPr>
        <p:txBody>
          <a:bodyPr>
            <a:noAutofit/>
          </a:bodyPr>
          <a:lstStyle/>
          <a:p>
            <a:r>
              <a:rPr lang="en-US" sz="3000" b="1" dirty="0">
                <a:latin typeface="Verdana" panose="020B0604030504040204" pitchFamily="34" charset="0"/>
                <a:ea typeface="Verdana" panose="020B0604030504040204" pitchFamily="34" charset="0"/>
              </a:rPr>
              <a:t>Electricity generation: green vs </a:t>
            </a:r>
            <a:r>
              <a:rPr lang="en-US" sz="3000" b="1" dirty="0" err="1">
                <a:latin typeface="Verdana" panose="020B0604030504040204" pitchFamily="34" charset="0"/>
                <a:ea typeface="Verdana" panose="020B0604030504040204" pitchFamily="34" charset="0"/>
              </a:rPr>
              <a:t>fossile</a:t>
            </a:r>
            <a:endParaRPr lang="en-US" sz="3000" b="1" dirty="0">
              <a:latin typeface="Verdana" panose="020B0604030504040204" pitchFamily="34" charset="0"/>
              <a:ea typeface="Verdana" panose="020B0604030504040204" pitchFamily="34" charset="0"/>
            </a:endParaRPr>
          </a:p>
        </p:txBody>
      </p:sp>
      <p:pic>
        <p:nvPicPr>
          <p:cNvPr id="5" name="Content Placeholder 4">
            <a:extLst>
              <a:ext uri="{FF2B5EF4-FFF2-40B4-BE49-F238E27FC236}">
                <a16:creationId xmlns:a16="http://schemas.microsoft.com/office/drawing/2014/main" id="{8F23BA86-D78D-D6BB-64C5-C650E6D3D17F}"/>
              </a:ext>
            </a:extLst>
          </p:cNvPr>
          <p:cNvPicPr>
            <a:picLocks noGrp="1" noChangeAspect="1"/>
          </p:cNvPicPr>
          <p:nvPr>
            <p:ph idx="1"/>
          </p:nvPr>
        </p:nvPicPr>
        <p:blipFill>
          <a:blip r:embed="rId3"/>
          <a:stretch>
            <a:fillRect/>
          </a:stretch>
        </p:blipFill>
        <p:spPr>
          <a:xfrm>
            <a:off x="399467" y="672669"/>
            <a:ext cx="8345065" cy="6173061"/>
          </a:xfrm>
        </p:spPr>
      </p:pic>
    </p:spTree>
    <p:extLst>
      <p:ext uri="{BB962C8B-B14F-4D97-AF65-F5344CB8AC3E}">
        <p14:creationId xmlns:p14="http://schemas.microsoft.com/office/powerpoint/2010/main" val="38184825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455</TotalTime>
  <Words>409</Words>
  <Application>Microsoft Office PowerPoint</Application>
  <PresentationFormat>On-screen Show (4:3)</PresentationFormat>
  <Paragraphs>74</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Verdana</vt:lpstr>
      <vt:lpstr>Office Theme</vt:lpstr>
      <vt:lpstr>Energy Demand by source</vt:lpstr>
      <vt:lpstr>Energy Supply</vt:lpstr>
      <vt:lpstr>Total Final Consumption: Electricity as major source of energy</vt:lpstr>
      <vt:lpstr>Electricity by country</vt:lpstr>
      <vt:lpstr>Major use of electricity</vt:lpstr>
      <vt:lpstr>Electricity demand growth, driven by x offset by y</vt:lpstr>
      <vt:lpstr>Electricity generation from green sources</vt:lpstr>
      <vt:lpstr>Electricity generation: green vs fossile</vt:lpstr>
      <vt:lpstr>Electricity generation: green vs fossile</vt:lpstr>
      <vt:lpstr>Electricity Generation: Green</vt:lpstr>
      <vt:lpstr>Concentration in key suppliers</vt:lpstr>
      <vt:lpstr>Monopoly/High concentration</vt:lpstr>
      <vt:lpstr>Natural Gas seems cheapest</vt:lpstr>
      <vt:lpstr>Reduced Cost</vt:lpstr>
      <vt:lpstr>PowerPoint Presentation</vt:lpstr>
      <vt:lpstr>PowerPoint Presentation</vt:lpstr>
      <vt:lpstr>PowerPoint Presentation</vt:lpstr>
      <vt:lpstr>Energy in Transport</vt:lpstr>
      <vt:lpstr>Energy in Building</vt:lpstr>
      <vt:lpstr>Energy in Industry</vt:lpstr>
      <vt:lpstr>Forecast: Electricity Generation </vt:lpstr>
      <vt:lpstr>Forecast: Electricity generation</vt:lpstr>
      <vt:lpstr>title</vt:lpstr>
      <vt:lpstr>Total final consumption</vt:lpstr>
      <vt:lpstr>CO2 emissions reduction</vt:lpstr>
      <vt:lpstr>Asia and Europe: energy crisis</vt:lpstr>
      <vt:lpstr>Gas prices: US way lower than EU / JP</vt:lpstr>
      <vt:lpstr>LNG Export Outlook</vt:lpstr>
      <vt:lpstr>LNG over-supply</vt:lpstr>
      <vt:lpstr>LNG still has a chance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Longhao Desktop</dc:creator>
  <cp:lastModifiedBy>Longhao Desktop</cp:lastModifiedBy>
  <cp:revision>4</cp:revision>
  <dcterms:created xsi:type="dcterms:W3CDTF">2024-10-31T19:09:43Z</dcterms:created>
  <dcterms:modified xsi:type="dcterms:W3CDTF">2024-11-01T15:08:44Z</dcterms:modified>
</cp:coreProperties>
</file>