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9" r:id="rId5"/>
    <p:sldId id="260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637" autoAdjust="0"/>
  </p:normalViewPr>
  <p:slideViewPr>
    <p:cSldViewPr snapToGrid="0">
      <p:cViewPr varScale="1">
        <p:scale>
          <a:sx n="72" d="100"/>
          <a:sy n="72" d="100"/>
        </p:scale>
        <p:origin x="107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31T02:33:54.8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66,'78'-1,"78"-12,55-2,226-3,29 0,125 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31T02:33:56.2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64,'6'-3,"0"0,0 0,0 0,0 0,1 1,-1 0,1 1,-1-1,1 1,0 1,0-1,-1 1,13 1,20-2,4-3,515-30,-299 32,933 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31T02:34:01.4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0,'476'7,"-452"-4,0 0,0 2,35 11,-35-9,0 0,0-2,40 4,298-7,-89-2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31T02:34:08.0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1,'558'6,"-391"12,-6-1,-38-6,-46-3,84-2,-132-7,8-1,0 1,0 2,0 2,66 12,-80-10,-1-1,32 1,-30-4,-1 2,27 6,-16-3,0 0,1-3,36 0,-29-2,60 10,-2 2,1-5,171-8,-46-2,144 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31T02:34:09.7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3267 100,'1'-2,"-1"0,0 0,0 0,0 0,0 0,0 1,0-1,-1 0,1 0,-1 0,1 1,-1-1,1 0,-1 0,0 1,0-1,0 1,0-1,0 1,0-1,-1 1,1-1,0 1,-1 0,1 0,-1 0,-2-2,-4-1,0 1,0-1,0 1,-14-3,5 2,-14-4,0 1,0 2,-58-3,-98 10,32 2,-880 1,926 6,30-2,-97-2,-276-2,423-2,-411 19,110-23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31T02:34:16.0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37,'0'0,"398"-7,-233-7,101-1,499 20,-458-6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31T02:34:17.9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3871 76,'-972'0,"-611"-8,1396-4,106 4,-117 5,159 3,-1-1,-68-12,50 4,-48 1,-133 6,38 2,192-1,-1 0,1-1,0 0,-12-4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31T02:34:21.9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96,'2'0,"0"0,0-1,-1 0,1 1,-1-1,1 0,0 1,-1-1,0 0,1 0,1-2,19-9,19 7,66 0,-68 5,0-2,43-7,-18-1,121 0,22-3,-94 1,204 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31T02:34:31.8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 66,'9'0,"0"-1,0-1,0 1,0-2,12-3,-11 2,1 1,0 1,13-2,340-1,-150 7,-198-3,-1-1,1-1,-1 0,17-6,-17 4,-1 1,1 1,0 0,23 0,279 7,-315-4,25 3,-27-3,1 0,0 0,-1 1,1-1,-1 0,1 0,0 1,-1-1,1 0,-1 1,1-1,-1 0,1 1,-1-1,1 1,-1-1,0 1,1-1,-1 1,0-1,1 1,-1-1,0 1,1 0,-1-1,0 1,0-1,0 1,0 0,0-1,0 1,0 0,0-1,0 1,0-1,0 1,0 0,0-1,-1 2,0 1,0 1,-1-1,1 0,-1 0,0 0,0 0,0 0,0 0,-1 0,1-1,-1 1,1-1,-1 0,0 1,0-1,-4 1,-4 3,-1-1,0-1,-15 5,-4 0,-19 9,-87 17,68-19,42-9,0-1,-49 4,41-7,-50 11,-16 1,12-2,57-8,1-1,-52 1,-251-8,349 3,518 6,-397 8,-94-8,1-2,71-2,-91-3,0 2,0 1,0 1,40 10,-45-9,16 1,0-1,0-2,59-4,-43 1,-41 0,0 0,0-1,-1 0,1 0,0-1,8-4,-16 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98A66-43E2-4551-942D-6FEE03ACCD73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D42C1-67B1-4DAA-8249-F1ECD9CC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38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abs/10.1111/1540-6261.00497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cholar.google.com/citations?user=_xD0BvYAAAAJ&amp;hl=en&amp;oi=sra" TargetMode="External"/><Relationship Id="rId4" Type="http://schemas.openxmlformats.org/officeDocument/2006/relationships/hyperlink" Target="https://scholar.google.com/citations?user=NlHVjwIAAAAJ&amp;hl=en&amp;oi=sra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abs/10.1111/j.1540-6261.2004.00650.x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cholar.google.com/citations?user=h32PYlAAAAAJ&amp;hl=en&amp;oi=sra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abs/10.1111/j.1540-6261.2004.00650.x" TargetMode="External"/><Relationship Id="rId7" Type="http://schemas.openxmlformats.org/officeDocument/2006/relationships/hyperlink" Target="https://scholar.google.com/citations?user=JXgmF4YAAAAJ&amp;hl=en&amp;oi=sr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cholar.google.com/citations?user=2n8VY_MAAAAJ&amp;hl=en&amp;oi=sra" TargetMode="External"/><Relationship Id="rId5" Type="http://schemas.openxmlformats.org/officeDocument/2006/relationships/hyperlink" Target="https://www.cambridge.org/core/journals/journal-of-financial-and-quantitative-analysis/article/clientele-change-liquidity-shock-and-the-return-on-financially-distressed-stocks/DE67053F24FB8DA4E0E2BE8F134C8B6A" TargetMode="External"/><Relationship Id="rId4" Type="http://schemas.openxmlformats.org/officeDocument/2006/relationships/hyperlink" Target="https://scholar.google.com/citations?user=h32PYlAAAAAJ&amp;hl=en&amp;oi=sra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abs/10.1111/j.1540-6261.2007.01282.x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cholar.google.com/citations?user=f9g5HecAAAAJ&amp;hl=en&amp;oi=sra" TargetMode="External"/><Relationship Id="rId5" Type="http://schemas.openxmlformats.org/officeDocument/2006/relationships/hyperlink" Target="https://scholar.google.com/citations?user=EEn0E9UAAAAJ&amp;hl=en&amp;oi=sra" TargetMode="External"/><Relationship Id="rId4" Type="http://schemas.openxmlformats.org/officeDocument/2006/relationships/hyperlink" Target="https://scholar.google.com/citations?user=hYGPtU8AAAAJ&amp;hl=en&amp;oi=sra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abs/10.1111/j.1540-6261.2007.01282.x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cholar.google.com/citations?user=f9g5HecAAAAJ&amp;hl=en&amp;oi=sra" TargetMode="External"/><Relationship Id="rId5" Type="http://schemas.openxmlformats.org/officeDocument/2006/relationships/hyperlink" Target="https://scholar.google.com/citations?user=EEn0E9UAAAAJ&amp;hl=en&amp;oi=sra" TargetMode="External"/><Relationship Id="rId4" Type="http://schemas.openxmlformats.org/officeDocument/2006/relationships/hyperlink" Target="https://scholar.google.com/citations?user=hYGPtU8AAAAJ&amp;hl=en&amp;oi=sra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abs/10.1111/j.1540-6261.2008.01416.x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cholar.google.com/citations?user=w1X52ewAAAAJ&amp;hl=en&amp;oi=sra" TargetMode="External"/><Relationship Id="rId4" Type="http://schemas.openxmlformats.org/officeDocument/2006/relationships/hyperlink" Target="https://scholar.google.com/citations?user=ailQ-KAAAAAJ&amp;hl=en&amp;oi=sra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.oup.com/rfs/article-abstract/21/6/2743/1572409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cholar.google.com/citations?user=-BIo058AAAAJ&amp;hl=en&amp;oi=sra" TargetMode="External"/><Relationship Id="rId5" Type="http://schemas.openxmlformats.org/officeDocument/2006/relationships/hyperlink" Target="https://scholar.google.com/citations?user=He8K7HAAAAAJ&amp;hl=en&amp;oi=sra" TargetMode="External"/><Relationship Id="rId4" Type="http://schemas.openxmlformats.org/officeDocument/2006/relationships/hyperlink" Target="https://scholar.google.com/citations?user=U6L0fQ0AAAAJ&amp;hl=en&amp;oi=sra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3"/>
              </a:rPr>
              <a:t>Book‐to‐market equity, distress risk, and stock returns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006621"/>
                </a:solidFill>
                <a:effectLst/>
                <a:latin typeface="Arial" panose="020B0604020202020204" pitchFamily="34" charset="0"/>
                <a:hlinkClick r:id="rId4"/>
              </a:rPr>
              <a:t>JM Griffin</a:t>
            </a:r>
            <a:r>
              <a:rPr lang="en-US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sng" dirty="0">
                <a:solidFill>
                  <a:srgbClr val="006621"/>
                </a:solidFill>
                <a:effectLst/>
                <a:latin typeface="Arial" panose="020B0604020202020204" pitchFamily="34" charset="0"/>
                <a:hlinkClick r:id="rId5"/>
              </a:rPr>
              <a:t>ML Lemmon</a:t>
            </a:r>
            <a:endParaRPr lang="en-US" b="0" i="0" dirty="0">
              <a:solidFill>
                <a:srgbClr val="00662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The Journal of Finance, 2002</a:t>
            </a:r>
            <a:r>
              <a:rPr lang="en-US" b="0" i="0" dirty="0">
                <a:solidFill>
                  <a:srgbClr val="D9D9D9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Wiley Online Library </a:t>
            </a:r>
          </a:p>
          <a:p>
            <a:pPr algn="l"/>
            <a:r>
              <a:rPr lang="en-US" sz="1800" b="0" i="0" u="none" strike="noStrike" baseline="0" dirty="0">
                <a:latin typeface="TimesNRMT"/>
              </a:rPr>
              <a:t>BQR-like PD: Ohlson’s O-score using accounting items from balance sheet and income statement. </a:t>
            </a:r>
          </a:p>
          <a:p>
            <a:pPr algn="l"/>
            <a:r>
              <a:rPr lang="en-US" sz="1800" b="0" i="0" u="none" strike="noStrike" baseline="0" dirty="0">
                <a:latin typeface="TimesNRMT"/>
              </a:rPr>
              <a:t>https://en.wikipedia.org/wiki/Ohlson_O-score</a:t>
            </a:r>
          </a:p>
          <a:p>
            <a:pPr algn="l"/>
            <a:endParaRPr lang="en-US" sz="1800" b="0" i="0" u="none" strike="noStrike" baseline="0" dirty="0">
              <a:latin typeface="TimesNRMT"/>
            </a:endParaRPr>
          </a:p>
          <a:p>
            <a:pPr algn="l"/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Key takeaways 2002: The firms would underperform if they are growth-firms and have high PD.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D42C1-67B1-4DAA-8249-F1ECD9CC5C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86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3"/>
              </a:rPr>
              <a:t>Default risk in equity returns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M </a:t>
            </a:r>
            <a:r>
              <a:rPr lang="en-US" b="0" i="0" dirty="0" err="1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Vassalou</a:t>
            </a:r>
            <a:r>
              <a:rPr lang="en-US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sng" dirty="0">
                <a:solidFill>
                  <a:srgbClr val="006621"/>
                </a:solidFill>
                <a:effectLst/>
                <a:latin typeface="Arial" panose="020B0604020202020204" pitchFamily="34" charset="0"/>
                <a:hlinkClick r:id="rId4"/>
              </a:rPr>
              <a:t>Y Xing</a:t>
            </a:r>
            <a:r>
              <a:rPr lang="en-US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 - </a:t>
            </a:r>
          </a:p>
          <a:p>
            <a:pPr algn="l"/>
            <a:r>
              <a:rPr lang="en-US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The journal of finance, 2004 - Wiley Online Library</a:t>
            </a:r>
          </a:p>
          <a:p>
            <a:pPr algn="l"/>
            <a:r>
              <a:rPr lang="en-US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EDF-like PD: distance to default (DD), based on the call-put option using market + accounting data.</a:t>
            </a:r>
          </a:p>
          <a:p>
            <a:pPr algn="l"/>
            <a:endParaRPr lang="en-US" b="0" i="0" dirty="0">
              <a:solidFill>
                <a:srgbClr val="00662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/>
                </a:solidFill>
              </a:rPr>
              <a:t>Key takeaways 2004: The firms would overperform if they are small in size, and value-firms (high BEME) and </a:t>
            </a:r>
            <a:r>
              <a:rPr lang="en-US" b="0" u="sng" dirty="0">
                <a:solidFill>
                  <a:schemeClr val="accent2"/>
                </a:solidFill>
              </a:rPr>
              <a:t>high PD</a:t>
            </a:r>
            <a:r>
              <a:rPr lang="en-US" b="1" dirty="0">
                <a:solidFill>
                  <a:schemeClr val="accent2"/>
                </a:solidFill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/>
                </a:solidFill>
              </a:rPr>
              <a:t>Key takeaways 2002: The firms would underperform if they are growth-firms and have high PD. 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D42C1-67B1-4DAA-8249-F1ECD9CC5C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5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3"/>
              </a:rPr>
              <a:t>Default risk in equity returns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M </a:t>
            </a:r>
            <a:r>
              <a:rPr lang="en-US" b="0" i="0" dirty="0" err="1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Vassalou</a:t>
            </a:r>
            <a:r>
              <a:rPr lang="en-US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sng" dirty="0">
                <a:solidFill>
                  <a:srgbClr val="006621"/>
                </a:solidFill>
                <a:effectLst/>
                <a:latin typeface="Arial" panose="020B0604020202020204" pitchFamily="34" charset="0"/>
                <a:hlinkClick r:id="rId4"/>
              </a:rPr>
              <a:t>Y Xing</a:t>
            </a:r>
            <a:r>
              <a:rPr lang="en-US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 - </a:t>
            </a:r>
          </a:p>
          <a:p>
            <a:pPr algn="l"/>
            <a:r>
              <a:rPr lang="en-US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The journal of finance, 2004 - Wiley Online Library</a:t>
            </a:r>
          </a:p>
          <a:p>
            <a:pPr algn="l"/>
            <a:r>
              <a:rPr lang="en-US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EDF-like PD: distance to default (DD), based on the call-put option using market + accounting data.</a:t>
            </a:r>
          </a:p>
          <a:p>
            <a:pPr algn="l"/>
            <a:endParaRPr lang="en-US" b="0" i="0" dirty="0">
              <a:solidFill>
                <a:srgbClr val="00662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5"/>
              </a:rPr>
              <a:t>Clientele change, liquidity shock, and the return on financially distressed stocks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006621"/>
                </a:solidFill>
                <a:effectLst/>
                <a:latin typeface="Arial" panose="020B0604020202020204" pitchFamily="34" charset="0"/>
                <a:hlinkClick r:id="rId6"/>
              </a:rPr>
              <a:t>Z Da</a:t>
            </a:r>
            <a:r>
              <a:rPr lang="en-US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sng" dirty="0">
                <a:solidFill>
                  <a:srgbClr val="006621"/>
                </a:solidFill>
                <a:effectLst/>
                <a:latin typeface="Arial" panose="020B0604020202020204" pitchFamily="34" charset="0"/>
                <a:hlinkClick r:id="rId7"/>
              </a:rPr>
              <a:t>P Gao</a:t>
            </a:r>
            <a:r>
              <a:rPr lang="en-US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 - </a:t>
            </a:r>
          </a:p>
          <a:p>
            <a:pPr algn="l"/>
            <a:r>
              <a:rPr lang="en-US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Journal of Financial and Quantitative Analysis, 2010 - cambridge.org</a:t>
            </a:r>
          </a:p>
          <a:p>
            <a:pPr algn="l"/>
            <a:r>
              <a:rPr lang="en-US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A challenge to </a:t>
            </a:r>
            <a:r>
              <a:rPr lang="en-US" b="0" i="0" dirty="0" err="1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Vassalou</a:t>
            </a:r>
            <a:r>
              <a:rPr lang="en-US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/Xing (2004)</a:t>
            </a:r>
          </a:p>
          <a:p>
            <a:pPr algn="l"/>
            <a:endParaRPr lang="en-US" b="0" i="0" dirty="0">
              <a:solidFill>
                <a:srgbClr val="00662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/>
                </a:solidFill>
              </a:rPr>
              <a:t>Key takeaways 2004: The firms would overperform if they are small in size, and value-firms (high BEME) and </a:t>
            </a:r>
            <a:r>
              <a:rPr lang="en-US" b="0" u="sng" dirty="0">
                <a:solidFill>
                  <a:schemeClr val="accent2"/>
                </a:solidFill>
              </a:rPr>
              <a:t>high PD</a:t>
            </a:r>
            <a:r>
              <a:rPr lang="en-US" b="1" dirty="0">
                <a:solidFill>
                  <a:schemeClr val="accent2"/>
                </a:solidFill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/>
                </a:solidFill>
              </a:rPr>
              <a:t>	Da &amp; Gao (2010) found the overperform of these firms was driven by short-term reversal.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/>
                </a:solidFill>
              </a:rPr>
              <a:t>Key takeaways 2002: The firms would underperform if they are growth-firms and have </a:t>
            </a:r>
            <a:r>
              <a:rPr lang="en-US" b="0" u="sng" dirty="0">
                <a:solidFill>
                  <a:schemeClr val="accent2"/>
                </a:solidFill>
              </a:rPr>
              <a:t>high PD. 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D42C1-67B1-4DAA-8249-F1ECD9CC5C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6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3"/>
              </a:rPr>
              <a:t>Momentum and credit rating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006621"/>
                </a:solidFill>
                <a:effectLst/>
                <a:latin typeface="Arial" panose="020B0604020202020204" pitchFamily="34" charset="0"/>
                <a:hlinkClick r:id="rId4"/>
              </a:rPr>
              <a:t>D </a:t>
            </a:r>
            <a:r>
              <a:rPr lang="en-US" b="0" i="0" u="sng" dirty="0" err="1">
                <a:solidFill>
                  <a:srgbClr val="006621"/>
                </a:solidFill>
                <a:effectLst/>
                <a:latin typeface="Arial" panose="020B0604020202020204" pitchFamily="34" charset="0"/>
                <a:hlinkClick r:id="rId4"/>
              </a:rPr>
              <a:t>Avramov</a:t>
            </a:r>
            <a:r>
              <a:rPr lang="en-US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sng" dirty="0">
                <a:solidFill>
                  <a:srgbClr val="006621"/>
                </a:solidFill>
                <a:effectLst/>
                <a:latin typeface="Arial" panose="020B0604020202020204" pitchFamily="34" charset="0"/>
                <a:hlinkClick r:id="rId5"/>
              </a:rPr>
              <a:t>T Chordia</a:t>
            </a:r>
            <a:r>
              <a:rPr lang="en-US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sng" dirty="0">
                <a:solidFill>
                  <a:srgbClr val="006621"/>
                </a:solidFill>
                <a:effectLst/>
                <a:latin typeface="Arial" panose="020B0604020202020204" pitchFamily="34" charset="0"/>
                <a:hlinkClick r:id="rId6"/>
              </a:rPr>
              <a:t>G </a:t>
            </a:r>
            <a:r>
              <a:rPr lang="en-US" b="0" i="0" u="sng" dirty="0" err="1">
                <a:solidFill>
                  <a:srgbClr val="006621"/>
                </a:solidFill>
                <a:effectLst/>
                <a:latin typeface="Arial" panose="020B0604020202020204" pitchFamily="34" charset="0"/>
                <a:hlinkClick r:id="rId6"/>
              </a:rPr>
              <a:t>Jostova</a:t>
            </a:r>
            <a:r>
              <a:rPr lang="en-US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… - </a:t>
            </a:r>
          </a:p>
          <a:p>
            <a:pPr algn="l"/>
            <a:r>
              <a:rPr lang="en-US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The journal of finance, 2007 - Wiley Online Library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S&amp;P issuer rating mapped to ordinal PD grid</a:t>
            </a:r>
          </a:p>
          <a:p>
            <a:pPr algn="l"/>
            <a:endParaRPr lang="en-US" b="0" i="0" dirty="0">
              <a:solidFill>
                <a:srgbClr val="00662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/>
                </a:solidFill>
              </a:rPr>
              <a:t>Key takeaways 2007: The firms would overperform if they exhibit momentum and </a:t>
            </a:r>
            <a:r>
              <a:rPr lang="en-US" b="0" u="sng" dirty="0">
                <a:solidFill>
                  <a:schemeClr val="accent2"/>
                </a:solidFill>
              </a:rPr>
              <a:t>high PD</a:t>
            </a:r>
            <a:r>
              <a:rPr lang="en-US" b="1" dirty="0">
                <a:solidFill>
                  <a:schemeClr val="accent2"/>
                </a:solidFill>
              </a:rPr>
              <a:t>. // Don’t buy firms with high PD and worst performing in past 6 month. </a:t>
            </a:r>
            <a:endParaRPr lang="en-US" b="0" i="0" dirty="0">
              <a:solidFill>
                <a:srgbClr val="00662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/>
                </a:solidFill>
              </a:rPr>
              <a:t>Key takeaways 2004: The firms would overperform if they are small in size, and value-firms (high BEME) and </a:t>
            </a:r>
            <a:r>
              <a:rPr lang="en-US" b="0" u="sng" dirty="0">
                <a:solidFill>
                  <a:schemeClr val="accent2"/>
                </a:solidFill>
              </a:rPr>
              <a:t>high PD</a:t>
            </a:r>
            <a:r>
              <a:rPr lang="en-US" b="1" dirty="0">
                <a:solidFill>
                  <a:schemeClr val="accent2"/>
                </a:solidFill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/>
                </a:solidFill>
              </a:rPr>
              <a:t>	Da &amp; Gao (2010) found the overperform of these firms was driven by short-term reversal.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/>
                </a:solidFill>
              </a:rPr>
              <a:t>Key takeaways 2002: The firms would underperform if they are growth-firms and have </a:t>
            </a:r>
            <a:r>
              <a:rPr lang="en-US" b="0" u="sng" dirty="0">
                <a:solidFill>
                  <a:schemeClr val="accent2"/>
                </a:solidFill>
              </a:rPr>
              <a:t>high PD. 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D42C1-67B1-4DAA-8249-F1ECD9CC5C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19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3"/>
              </a:rPr>
              <a:t>Momentum and credit rating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006621"/>
                </a:solidFill>
                <a:effectLst/>
                <a:latin typeface="Arial" panose="020B0604020202020204" pitchFamily="34" charset="0"/>
                <a:hlinkClick r:id="rId4"/>
              </a:rPr>
              <a:t>D </a:t>
            </a:r>
            <a:r>
              <a:rPr lang="en-US" b="0" i="0" u="sng" dirty="0" err="1">
                <a:solidFill>
                  <a:srgbClr val="006621"/>
                </a:solidFill>
                <a:effectLst/>
                <a:latin typeface="Arial" panose="020B0604020202020204" pitchFamily="34" charset="0"/>
                <a:hlinkClick r:id="rId4"/>
              </a:rPr>
              <a:t>Avramov</a:t>
            </a:r>
            <a:r>
              <a:rPr lang="en-US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sng" dirty="0">
                <a:solidFill>
                  <a:srgbClr val="006621"/>
                </a:solidFill>
                <a:effectLst/>
                <a:latin typeface="Arial" panose="020B0604020202020204" pitchFamily="34" charset="0"/>
                <a:hlinkClick r:id="rId5"/>
              </a:rPr>
              <a:t>T Chordia</a:t>
            </a:r>
            <a:r>
              <a:rPr lang="en-US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sng" dirty="0">
                <a:solidFill>
                  <a:srgbClr val="006621"/>
                </a:solidFill>
                <a:effectLst/>
                <a:latin typeface="Arial" panose="020B0604020202020204" pitchFamily="34" charset="0"/>
                <a:hlinkClick r:id="rId6"/>
              </a:rPr>
              <a:t>G </a:t>
            </a:r>
            <a:r>
              <a:rPr lang="en-US" b="0" i="0" u="sng" dirty="0" err="1">
                <a:solidFill>
                  <a:srgbClr val="006621"/>
                </a:solidFill>
                <a:effectLst/>
                <a:latin typeface="Arial" panose="020B0604020202020204" pitchFamily="34" charset="0"/>
                <a:hlinkClick r:id="rId6"/>
              </a:rPr>
              <a:t>Jostova</a:t>
            </a:r>
            <a:r>
              <a:rPr lang="en-US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… - </a:t>
            </a:r>
          </a:p>
          <a:p>
            <a:pPr algn="l"/>
            <a:r>
              <a:rPr lang="en-US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The journal of finance, 2007 - Wiley Online Library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S&amp;P issuer rating mapped to ordinal PD grid</a:t>
            </a:r>
          </a:p>
          <a:p>
            <a:pPr algn="l"/>
            <a:r>
              <a:rPr lang="en-US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/>
                </a:solidFill>
              </a:rPr>
              <a:t>Key takeaways 2007: The firms would overperform if they exhibit momentum and </a:t>
            </a:r>
            <a:r>
              <a:rPr lang="en-US" b="0" u="sng" dirty="0">
                <a:solidFill>
                  <a:schemeClr val="accent2"/>
                </a:solidFill>
              </a:rPr>
              <a:t>high PD</a:t>
            </a:r>
            <a:r>
              <a:rPr lang="en-US" b="1" dirty="0">
                <a:solidFill>
                  <a:schemeClr val="accent2"/>
                </a:solidFill>
              </a:rPr>
              <a:t>. // Don’t buy firms with high PD and worst performing in past 6 month. </a:t>
            </a:r>
            <a:endParaRPr lang="en-US" b="0" i="0" dirty="0">
              <a:solidFill>
                <a:srgbClr val="00662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/>
                </a:solidFill>
              </a:rPr>
              <a:t>Key takeaways 2004: The firms would overperform if they are small in size, and value-firms (high BEME) and </a:t>
            </a:r>
            <a:r>
              <a:rPr lang="en-US" b="0" u="sng" dirty="0">
                <a:solidFill>
                  <a:schemeClr val="accent2"/>
                </a:solidFill>
              </a:rPr>
              <a:t>high PD</a:t>
            </a:r>
            <a:r>
              <a:rPr lang="en-US" b="1" dirty="0">
                <a:solidFill>
                  <a:schemeClr val="accent2"/>
                </a:solidFill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/>
                </a:solidFill>
              </a:rPr>
              <a:t>	Da &amp; Gao (2010) found the overperform of these firms was driven by short-term reversal.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/>
                </a:solidFill>
              </a:rPr>
              <a:t>Key takeaways 2002: The firms would underperform if they are growth-firms and have </a:t>
            </a:r>
            <a:r>
              <a:rPr lang="en-US" b="0" u="sng" dirty="0">
                <a:solidFill>
                  <a:schemeClr val="accent2"/>
                </a:solidFill>
              </a:rPr>
              <a:t>high PD. 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D42C1-67B1-4DAA-8249-F1ECD9CC5C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49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3"/>
              </a:rPr>
              <a:t>In search of distress risk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006621"/>
                </a:solidFill>
                <a:effectLst/>
                <a:latin typeface="Arial" panose="020B0604020202020204" pitchFamily="34" charset="0"/>
                <a:hlinkClick r:id="rId4"/>
              </a:rPr>
              <a:t>JY Campbell</a:t>
            </a:r>
            <a:r>
              <a:rPr lang="en-US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sng" dirty="0">
                <a:solidFill>
                  <a:srgbClr val="006621"/>
                </a:solidFill>
                <a:effectLst/>
                <a:latin typeface="Arial" panose="020B0604020202020204" pitchFamily="34" charset="0"/>
                <a:hlinkClick r:id="rId5"/>
              </a:rPr>
              <a:t>J </a:t>
            </a:r>
            <a:r>
              <a:rPr lang="en-US" b="0" i="0" u="sng" dirty="0" err="1">
                <a:solidFill>
                  <a:srgbClr val="006621"/>
                </a:solidFill>
                <a:effectLst/>
                <a:latin typeface="Arial" panose="020B0604020202020204" pitchFamily="34" charset="0"/>
                <a:hlinkClick r:id="rId5"/>
              </a:rPr>
              <a:t>Hilscher</a:t>
            </a:r>
            <a:r>
              <a:rPr lang="en-US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, J </a:t>
            </a:r>
            <a:r>
              <a:rPr lang="en-US" b="0" i="0" dirty="0" err="1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Szilagyi</a:t>
            </a:r>
            <a:r>
              <a:rPr lang="en-US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 - </a:t>
            </a:r>
          </a:p>
          <a:p>
            <a:pPr algn="l"/>
            <a:r>
              <a:rPr lang="en-US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The Journal of finance, 2008 - Wiley Online Library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chemeClr val="accent2"/>
                </a:solidFill>
              </a:rPr>
              <a:t>Logit PD model based on accounting and market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/>
                </a:solidFill>
              </a:rPr>
              <a:t>Key takeaways 2008-1: The </a:t>
            </a:r>
            <a:r>
              <a:rPr lang="en-US" b="0" dirty="0">
                <a:solidFill>
                  <a:schemeClr val="accent2"/>
                </a:solidFill>
              </a:rPr>
              <a:t>low-PD </a:t>
            </a:r>
            <a:r>
              <a:rPr lang="en-US" b="1" dirty="0">
                <a:solidFill>
                  <a:schemeClr val="accent2"/>
                </a:solidFill>
              </a:rPr>
              <a:t>firms would overperform if they’re small, growth, low analyst coverage, low institutional holding, and illiquid.</a:t>
            </a:r>
            <a:endParaRPr lang="en-US" b="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/>
                </a:solidFill>
              </a:rPr>
              <a:t>Key takeaways 2007: The firms would overperform if they exhibit momentum and </a:t>
            </a:r>
            <a:r>
              <a:rPr lang="en-US" b="0" u="sng" dirty="0">
                <a:solidFill>
                  <a:schemeClr val="accent2"/>
                </a:solidFill>
              </a:rPr>
              <a:t>high PD</a:t>
            </a:r>
            <a:r>
              <a:rPr lang="en-US" b="1" dirty="0">
                <a:solidFill>
                  <a:schemeClr val="accent2"/>
                </a:solidFill>
              </a:rPr>
              <a:t>. // Don’t buy firms with high PD and worst performing in past 6 month. </a:t>
            </a:r>
            <a:endParaRPr lang="en-US" b="0" i="0" dirty="0">
              <a:solidFill>
                <a:srgbClr val="00662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/>
                </a:solidFill>
              </a:rPr>
              <a:t>Key takeaways 2004: The firms would overperform if they are small in size, and value-firms (high BEME) and </a:t>
            </a:r>
            <a:r>
              <a:rPr lang="en-US" b="0" u="sng" dirty="0">
                <a:solidFill>
                  <a:schemeClr val="accent2"/>
                </a:solidFill>
              </a:rPr>
              <a:t>high PD</a:t>
            </a:r>
            <a:r>
              <a:rPr lang="en-US" b="1" dirty="0">
                <a:solidFill>
                  <a:schemeClr val="accent2"/>
                </a:solidFill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/>
                </a:solidFill>
              </a:rPr>
              <a:t>	Da &amp; Gao (2010) found the overperform of these firms was driven by short-term reversal.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/>
                </a:solidFill>
              </a:rPr>
              <a:t>Key takeaways 2002: The firms would underperform if they are growth-firms and have </a:t>
            </a:r>
            <a:r>
              <a:rPr lang="en-US" b="0" u="sng" dirty="0">
                <a:solidFill>
                  <a:schemeClr val="accent2"/>
                </a:solidFill>
              </a:rPr>
              <a:t>high PD.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D42C1-67B1-4DAA-8249-F1ECD9CC5C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02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3"/>
              </a:rPr>
              <a:t>Default risk, shareholder advantage, and stock returns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006621"/>
                </a:solidFill>
                <a:effectLst/>
                <a:latin typeface="Arial" panose="020B0604020202020204" pitchFamily="34" charset="0"/>
                <a:hlinkClick r:id="rId4"/>
              </a:rPr>
              <a:t>L </a:t>
            </a:r>
            <a:r>
              <a:rPr lang="en-US" b="0" i="0" u="sng" dirty="0" err="1">
                <a:solidFill>
                  <a:srgbClr val="006621"/>
                </a:solidFill>
                <a:effectLst/>
                <a:latin typeface="Arial" panose="020B0604020202020204" pitchFamily="34" charset="0"/>
                <a:hlinkClick r:id="rId4"/>
              </a:rPr>
              <a:t>Garlappi</a:t>
            </a:r>
            <a:r>
              <a:rPr lang="en-US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sng" dirty="0">
                <a:solidFill>
                  <a:srgbClr val="006621"/>
                </a:solidFill>
                <a:effectLst/>
                <a:latin typeface="Arial" panose="020B0604020202020204" pitchFamily="34" charset="0"/>
                <a:hlinkClick r:id="rId5"/>
              </a:rPr>
              <a:t>T Shu</a:t>
            </a:r>
            <a:r>
              <a:rPr lang="en-US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sng" dirty="0">
                <a:solidFill>
                  <a:srgbClr val="006621"/>
                </a:solidFill>
                <a:effectLst/>
                <a:latin typeface="Arial" panose="020B0604020202020204" pitchFamily="34" charset="0"/>
                <a:hlinkClick r:id="rId6"/>
              </a:rPr>
              <a:t>H Yan</a:t>
            </a:r>
            <a:r>
              <a:rPr lang="en-US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 - </a:t>
            </a:r>
          </a:p>
          <a:p>
            <a:pPr algn="l"/>
            <a:r>
              <a:rPr lang="en-US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The Review of Financial Studies, 2008 - academic.oup.com</a:t>
            </a:r>
          </a:p>
          <a:p>
            <a:pPr algn="l"/>
            <a:r>
              <a:rPr lang="en-US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EDF PD from Moody’s KMV. Shareholder Advantage (ADV). High ADV is proxied by 1) large Asset Size, 2) Low R&amp;D/Asset Ratio, 3) More concentrated industry, 4) Low asset tangibility</a:t>
            </a:r>
          </a:p>
          <a:p>
            <a:pPr algn="l"/>
            <a:endParaRPr lang="en-US" b="0" i="0" dirty="0">
              <a:solidFill>
                <a:srgbClr val="00662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/>
                </a:solidFill>
              </a:rPr>
              <a:t>Key takeaways 2008-2: Don’t buy </a:t>
            </a:r>
            <a:r>
              <a:rPr lang="en-US" b="0" u="sng" dirty="0">
                <a:solidFill>
                  <a:schemeClr val="accent2"/>
                </a:solidFill>
              </a:rPr>
              <a:t>high PD</a:t>
            </a:r>
            <a:r>
              <a:rPr lang="en-US" b="1" dirty="0">
                <a:solidFill>
                  <a:schemeClr val="accent2"/>
                </a:solidFill>
              </a:rPr>
              <a:t> firms with high ADV (incl. big in asset size, have low R&amp;D ratio, in a very concentrated industry, and have low tangible assets.)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/>
                </a:solidFill>
              </a:rPr>
              <a:t>Key takeaways 2008-1: The </a:t>
            </a:r>
            <a:r>
              <a:rPr lang="en-US" b="0" dirty="0">
                <a:solidFill>
                  <a:schemeClr val="accent2"/>
                </a:solidFill>
              </a:rPr>
              <a:t>low-PD </a:t>
            </a:r>
            <a:r>
              <a:rPr lang="en-US" b="1" dirty="0">
                <a:solidFill>
                  <a:schemeClr val="accent2"/>
                </a:solidFill>
              </a:rPr>
              <a:t>firms would overperform if they’re small, growth, low analyst coverage, low institutional holding, and illiquid.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/>
                </a:solidFill>
              </a:rPr>
              <a:t>Key takeaways 2007: The firms would overperform if they exhibit momentum and </a:t>
            </a:r>
            <a:r>
              <a:rPr lang="en-US" b="0" u="sng" dirty="0">
                <a:solidFill>
                  <a:schemeClr val="accent2"/>
                </a:solidFill>
              </a:rPr>
              <a:t>high PD</a:t>
            </a:r>
            <a:r>
              <a:rPr lang="en-US" b="1" dirty="0">
                <a:solidFill>
                  <a:schemeClr val="accent2"/>
                </a:solidFill>
              </a:rPr>
              <a:t>. // Don’t buy firms with high PD and worst performing in past 6 month. </a:t>
            </a:r>
            <a:endParaRPr lang="en-US" b="0" i="0" dirty="0">
              <a:solidFill>
                <a:srgbClr val="00662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/>
                </a:solidFill>
              </a:rPr>
              <a:t>Key takeaways 2004: The firms would overperform if they are small in size, and value-firms (high BEME) and </a:t>
            </a:r>
            <a:r>
              <a:rPr lang="en-US" b="0" u="sng" dirty="0">
                <a:solidFill>
                  <a:schemeClr val="accent2"/>
                </a:solidFill>
              </a:rPr>
              <a:t>high PD</a:t>
            </a:r>
            <a:r>
              <a:rPr lang="en-US" b="1" dirty="0">
                <a:solidFill>
                  <a:schemeClr val="accent2"/>
                </a:solidFill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/>
                </a:solidFill>
              </a:rPr>
              <a:t>	Da &amp; Gao (2010) found the overperform of these firms was driven by short-term reversal.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/>
                </a:solidFill>
              </a:rPr>
              <a:t>Key takeaways 2002: The firms would underperform if they are growth-firms and have </a:t>
            </a:r>
            <a:r>
              <a:rPr lang="en-US" b="0" u="sng" dirty="0">
                <a:solidFill>
                  <a:schemeClr val="accent2"/>
                </a:solidFill>
              </a:rPr>
              <a:t>high PD.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D42C1-67B1-4DAA-8249-F1ECD9CC5C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80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29F9-82A7-DAA5-4F78-1729CCCEF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B3FDF-7FBA-2BC7-B51C-4EF6BC62A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3FDE1-D9C9-BEC6-57D6-C626AB87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B835-063D-42BB-87E9-B8EF3FE436A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7000F-456E-98DB-4E7B-FA651D64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3F892-71E4-CE23-9AB1-A866F28A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04D-4474-4CF6-8D2F-2B5760C8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6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6D58-47E0-E1DA-BADF-72AE61EE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1DFC7-3406-9813-B8A8-7F6D132B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1A417-4E7D-B30E-9FD4-0D7A3E52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B835-063D-42BB-87E9-B8EF3FE436A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A564A-E168-E525-A3A3-54338550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9D142-BA4D-4D74-C32E-7B46A50B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04D-4474-4CF6-8D2F-2B5760C8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1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9B515-1167-C121-3D61-2E9333FBF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F6143-0863-7267-870D-CAD1A4A0A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47494-A026-B142-9AE1-A2E3EFF8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B835-063D-42BB-87E9-B8EF3FE436A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6A67C-A184-A6C6-431F-B9584E48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7FFE2-6ECD-B8F3-CF04-C389DB53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04D-4474-4CF6-8D2F-2B5760C8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2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96CB-00FA-10E3-6A89-6EC36695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CEE52-E3EA-E5B8-0341-577F05E99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67481-AA3B-000D-1AC3-7D77CDB8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B835-063D-42BB-87E9-B8EF3FE436A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C5581-8DBC-F0CC-F838-D0C6B17E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D5F3E-EA83-84CA-0E01-F81DBA9B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04D-4474-4CF6-8D2F-2B5760C8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5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3664-3E3D-0473-01EE-CB8098FF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FBBEC-5BFC-BCFD-E459-7CD2EF83B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E796C-9793-4CC2-36A4-04F85FC0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B835-063D-42BB-87E9-B8EF3FE436A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9D27D-FC74-D598-1079-BE265332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AC65C-2E3B-51C7-9E72-43BF5DC0D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04D-4474-4CF6-8D2F-2B5760C8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7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ACEF-CCDB-CBA3-6290-7E8DE4CD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D19E-E20E-5AF9-F880-74790EFA9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158E6-54D7-35FD-074F-118BD8A71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A0B17-86F3-AA81-B008-57C9E1B9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B835-063D-42BB-87E9-B8EF3FE436A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476F4-4174-8535-D239-5681FB0B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3C26C-3ACB-EF63-421F-D32735F9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04D-4474-4CF6-8D2F-2B5760C8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8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C5153-32AD-29F3-32EE-DA9EEF726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AE3D1-2B7E-8A95-5B9A-5913A0FC1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B87A0-4D49-B0DB-2732-3F54596B0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737BE-5D01-0F35-3836-438795B10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22020-3460-CBC6-E1DA-A988AAEE5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62B520-229F-4C21-A461-F12A18C5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B835-063D-42BB-87E9-B8EF3FE436A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1DBA4-31C2-554C-7E34-563B7C31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39E8AF-FBB6-FAE9-E6F4-2974A595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04D-4474-4CF6-8D2F-2B5760C8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2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8377-974F-AC59-B479-ADD78F90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21C93-923B-739A-623C-C74802B9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B835-063D-42BB-87E9-B8EF3FE436A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24F2B-655A-ADBB-5D6B-D78DEEE7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DFC8F-65E8-D295-B501-E916C70D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04D-4474-4CF6-8D2F-2B5760C8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398E6-BE9D-2439-86FF-4AC64FB2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B835-063D-42BB-87E9-B8EF3FE436A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5AFAA-C5EA-4551-9CFD-FD97D0AB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247D6-748B-7516-CBF7-84DA75AC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04D-4474-4CF6-8D2F-2B5760C8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0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6191-D162-9C3E-207B-8E9336B7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BDCD5-3307-C9A1-7BDF-7C47D2C79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2A6EB-0FBF-90EF-D507-ADF832B98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26ADE-F2AC-1685-BF37-CF1713E6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B835-063D-42BB-87E9-B8EF3FE436A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034DC-84E5-AC8F-723E-3678A339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A472C-0A7F-F53A-A67E-DB3569EA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04D-4474-4CF6-8D2F-2B5760C8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2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5801-0CD9-AC92-3B49-6D54EDF93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8501D-2578-B3E1-8535-DE11CEC2B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64239-EBD5-491B-5922-0A2CBCC3F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6A493-20FA-829E-2229-6A138266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B835-063D-42BB-87E9-B8EF3FE436A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75A9D-D25F-6EB9-8C26-5747274A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BDBFC-6EAF-4F72-C04B-30A94126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04D-4474-4CF6-8D2F-2B5760C8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7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51C9E-46D6-A1BD-0015-16144B2D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CB3C4-1A39-6290-F979-9A61CA8F1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6ED96-5168-11C7-C15A-9E333D7B3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FB835-063D-42BB-87E9-B8EF3FE436A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ACE61-1638-FB76-C47C-EF32CCDD4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673BC-0D50-752F-D695-78A3A9230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4904D-4474-4CF6-8D2F-2B5760C8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0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4.xml"/><Relationship Id="rId19" Type="http://schemas.openxmlformats.org/officeDocument/2006/relationships/image" Target="../media/image13.png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04911E-52C6-4A1F-A6F3-B51C09839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7" y="0"/>
            <a:ext cx="5464969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DA7647-1977-CB67-AF01-0B05AE639DBF}"/>
              </a:ext>
            </a:extLst>
          </p:cNvPr>
          <p:cNvSpPr txBox="1"/>
          <p:nvPr/>
        </p:nvSpPr>
        <p:spPr>
          <a:xfrm>
            <a:off x="86147" y="3182779"/>
            <a:ext cx="2036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O-score was not differentiated by BEME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61D2DF-C5B7-182D-8EE7-F3027B41E75D}"/>
              </a:ext>
            </a:extLst>
          </p:cNvPr>
          <p:cNvCxnSpPr>
            <a:cxnSpLocks/>
          </p:cNvCxnSpPr>
          <p:nvPr/>
        </p:nvCxnSpPr>
        <p:spPr>
          <a:xfrm>
            <a:off x="2567532" y="6108569"/>
            <a:ext cx="999242" cy="58446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1C9364-AFEF-362D-65B6-FFA5C137B6A6}"/>
              </a:ext>
            </a:extLst>
          </p:cNvPr>
          <p:cNvCxnSpPr>
            <a:cxnSpLocks/>
          </p:cNvCxnSpPr>
          <p:nvPr/>
        </p:nvCxnSpPr>
        <p:spPr>
          <a:xfrm>
            <a:off x="947693" y="5346569"/>
            <a:ext cx="1061521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18DAF5-DCD5-3FB0-26D2-B19E1ECAA467}"/>
              </a:ext>
            </a:extLst>
          </p:cNvPr>
          <p:cNvCxnSpPr>
            <a:cxnSpLocks/>
          </p:cNvCxnSpPr>
          <p:nvPr/>
        </p:nvCxnSpPr>
        <p:spPr>
          <a:xfrm>
            <a:off x="2536392" y="5330858"/>
            <a:ext cx="1061521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EC3262-FA0F-1DD0-F760-12A9B99B2D12}"/>
              </a:ext>
            </a:extLst>
          </p:cNvPr>
          <p:cNvCxnSpPr>
            <a:cxnSpLocks/>
          </p:cNvCxnSpPr>
          <p:nvPr/>
        </p:nvCxnSpPr>
        <p:spPr>
          <a:xfrm>
            <a:off x="2505253" y="4059810"/>
            <a:ext cx="1061521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50C862-5E03-47E3-C964-37CDFD306A1E}"/>
              </a:ext>
            </a:extLst>
          </p:cNvPr>
          <p:cNvCxnSpPr>
            <a:cxnSpLocks/>
          </p:cNvCxnSpPr>
          <p:nvPr/>
        </p:nvCxnSpPr>
        <p:spPr>
          <a:xfrm>
            <a:off x="4265928" y="4969497"/>
            <a:ext cx="999242" cy="58446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7C1F8F-9554-C530-FDD4-C500EC253AAE}"/>
              </a:ext>
            </a:extLst>
          </p:cNvPr>
          <p:cNvCxnSpPr>
            <a:cxnSpLocks/>
          </p:cNvCxnSpPr>
          <p:nvPr/>
        </p:nvCxnSpPr>
        <p:spPr>
          <a:xfrm>
            <a:off x="4333487" y="6108568"/>
            <a:ext cx="999242" cy="58446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1FD7E5E6-AF25-F1C1-FEFC-F5533A8D2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241" y="0"/>
            <a:ext cx="5048655" cy="68580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C1C631-78C0-7F6F-58F1-44060B2301A2}"/>
              </a:ext>
            </a:extLst>
          </p:cNvPr>
          <p:cNvCxnSpPr>
            <a:cxnSpLocks/>
          </p:cNvCxnSpPr>
          <p:nvPr/>
        </p:nvCxnSpPr>
        <p:spPr>
          <a:xfrm flipH="1">
            <a:off x="6532880" y="3654458"/>
            <a:ext cx="859839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9251B0-7869-39D9-C64A-120BD95DDBA6}"/>
              </a:ext>
            </a:extLst>
          </p:cNvPr>
          <p:cNvCxnSpPr>
            <a:cxnSpLocks/>
          </p:cNvCxnSpPr>
          <p:nvPr/>
        </p:nvCxnSpPr>
        <p:spPr>
          <a:xfrm flipH="1">
            <a:off x="9560560" y="3589907"/>
            <a:ext cx="859839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D09BFC-49EA-6908-7350-B19BC6EB53A1}"/>
              </a:ext>
            </a:extLst>
          </p:cNvPr>
          <p:cNvCxnSpPr>
            <a:cxnSpLocks/>
          </p:cNvCxnSpPr>
          <p:nvPr/>
        </p:nvCxnSpPr>
        <p:spPr>
          <a:xfrm flipH="1">
            <a:off x="6597039" y="4727827"/>
            <a:ext cx="859839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BD8B1-54C9-C374-C5EF-D5C8C08E4717}"/>
              </a:ext>
            </a:extLst>
          </p:cNvPr>
          <p:cNvCxnSpPr>
            <a:cxnSpLocks/>
          </p:cNvCxnSpPr>
          <p:nvPr/>
        </p:nvCxnSpPr>
        <p:spPr>
          <a:xfrm flipH="1">
            <a:off x="8141359" y="4727827"/>
            <a:ext cx="859839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526F22-5E6A-76D8-9E95-1B2CCB3685E0}"/>
              </a:ext>
            </a:extLst>
          </p:cNvPr>
          <p:cNvCxnSpPr>
            <a:cxnSpLocks/>
          </p:cNvCxnSpPr>
          <p:nvPr/>
        </p:nvCxnSpPr>
        <p:spPr>
          <a:xfrm>
            <a:off x="6817359" y="6029959"/>
            <a:ext cx="0" cy="74167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3D89112-7403-575D-13FE-9783E939CA5D}"/>
              </a:ext>
            </a:extLst>
          </p:cNvPr>
          <p:cNvCxnSpPr>
            <a:cxnSpLocks/>
          </p:cNvCxnSpPr>
          <p:nvPr/>
        </p:nvCxnSpPr>
        <p:spPr>
          <a:xfrm>
            <a:off x="8354007" y="6029959"/>
            <a:ext cx="0" cy="74167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244467-2EDC-C34B-6E8E-D8465D20E592}"/>
              </a:ext>
            </a:extLst>
          </p:cNvPr>
          <p:cNvCxnSpPr>
            <a:cxnSpLocks/>
          </p:cNvCxnSpPr>
          <p:nvPr/>
        </p:nvCxnSpPr>
        <p:spPr>
          <a:xfrm flipV="1">
            <a:off x="9800637" y="6083295"/>
            <a:ext cx="0" cy="60973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02990C8-D185-F7E3-CD3C-65C4C9AD3EFD}"/>
              </a:ext>
            </a:extLst>
          </p:cNvPr>
          <p:cNvSpPr txBox="1"/>
          <p:nvPr/>
        </p:nvSpPr>
        <p:spPr>
          <a:xfrm>
            <a:off x="10786896" y="1656080"/>
            <a:ext cx="2888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Horizontal arrow suggests the variable of interest is related to BE/ME,</a:t>
            </a:r>
          </a:p>
          <a:p>
            <a:endParaRPr lang="en-US" dirty="0"/>
          </a:p>
          <a:p>
            <a:r>
              <a:rPr lang="en-US" dirty="0"/>
              <a:t>Vertical arrow suggests it’s related to O-Score. </a:t>
            </a:r>
          </a:p>
          <a:p>
            <a:endParaRPr lang="en-US" dirty="0"/>
          </a:p>
          <a:p>
            <a:r>
              <a:rPr lang="en-US" dirty="0"/>
              <a:t>Diagonal arrow suggests it’s related to both BE/ME and O-score.</a:t>
            </a:r>
          </a:p>
        </p:txBody>
      </p:sp>
    </p:spTree>
    <p:extLst>
      <p:ext uri="{BB962C8B-B14F-4D97-AF65-F5344CB8AC3E}">
        <p14:creationId xmlns:p14="http://schemas.microsoft.com/office/powerpoint/2010/main" val="415908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9F5C84-A497-EBB8-296F-0C58E0E4E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5" y="530578"/>
            <a:ext cx="5840412" cy="54237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8EC038-E7C7-D60F-5FC5-C27E08D8642C}"/>
              </a:ext>
            </a:extLst>
          </p:cNvPr>
          <p:cNvSpPr/>
          <p:nvPr/>
        </p:nvSpPr>
        <p:spPr>
          <a:xfrm>
            <a:off x="86255" y="2957690"/>
            <a:ext cx="2814989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06C42A-C9AC-B20B-E803-FE8DDF0B46F4}"/>
              </a:ext>
            </a:extLst>
          </p:cNvPr>
          <p:cNvSpPr/>
          <p:nvPr/>
        </p:nvSpPr>
        <p:spPr>
          <a:xfrm>
            <a:off x="86255" y="3973689"/>
            <a:ext cx="2814989" cy="42897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2747F3-20A8-91F2-5461-1FDD2A4F7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598" y="169334"/>
            <a:ext cx="5920402" cy="61863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1851CB0-CECD-D1BD-4F46-E2402D9CC220}"/>
              </a:ext>
            </a:extLst>
          </p:cNvPr>
          <p:cNvSpPr/>
          <p:nvPr/>
        </p:nvSpPr>
        <p:spPr>
          <a:xfrm>
            <a:off x="6694311" y="1817511"/>
            <a:ext cx="3149600" cy="191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E3523D-4D0B-5503-23F2-512698064533}"/>
              </a:ext>
            </a:extLst>
          </p:cNvPr>
          <p:cNvSpPr/>
          <p:nvPr/>
        </p:nvSpPr>
        <p:spPr>
          <a:xfrm>
            <a:off x="6711243" y="4758269"/>
            <a:ext cx="3149600" cy="191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A4D3E1-3957-747A-5A99-8F1AFE073650}"/>
              </a:ext>
            </a:extLst>
          </p:cNvPr>
          <p:cNvSpPr/>
          <p:nvPr/>
        </p:nvSpPr>
        <p:spPr>
          <a:xfrm>
            <a:off x="6553197" y="1738489"/>
            <a:ext cx="3493914" cy="63217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D5B935-359E-2E5A-076A-69A8A9D0945B}"/>
              </a:ext>
            </a:extLst>
          </p:cNvPr>
          <p:cNvSpPr/>
          <p:nvPr/>
        </p:nvSpPr>
        <p:spPr>
          <a:xfrm>
            <a:off x="6522154" y="4679247"/>
            <a:ext cx="3493914" cy="63217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F7291E-1DB0-70E6-D7BD-5C68D13FF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7" y="900112"/>
            <a:ext cx="9344025" cy="50577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E9D3D18-A46E-3A20-6871-08A2B66E0E7C}"/>
                  </a:ext>
                </a:extLst>
              </p14:cNvPr>
              <p14:cNvContentPartPr/>
              <p14:nvPr/>
            </p14:nvContentPartPr>
            <p14:xfrm>
              <a:off x="2617200" y="5656770"/>
              <a:ext cx="698400" cy="24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E9D3D18-A46E-3A20-6871-08A2B66E0E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3560" y="5549130"/>
                <a:ext cx="80604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0C92CBD-AA0D-177D-B672-554BFF1A7B86}"/>
                  </a:ext>
                </a:extLst>
              </p14:cNvPr>
              <p14:cNvContentPartPr/>
              <p14:nvPr/>
            </p14:nvContentPartPr>
            <p14:xfrm>
              <a:off x="2559960" y="5748930"/>
              <a:ext cx="789840" cy="23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0C92CBD-AA0D-177D-B672-554BFF1A7B8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06320" y="5640930"/>
                <a:ext cx="8974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C627256-A1D3-942A-9491-F7549331A756}"/>
                  </a:ext>
                </a:extLst>
              </p14:cNvPr>
              <p14:cNvContentPartPr/>
              <p14:nvPr/>
            </p14:nvContentPartPr>
            <p14:xfrm>
              <a:off x="5897520" y="5737770"/>
              <a:ext cx="496440" cy="23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C627256-A1D3-942A-9491-F7549331A7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43880" y="5629770"/>
                <a:ext cx="6040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8B83D4C-F3B9-1D1C-53BD-A67B21641F15}"/>
                  </a:ext>
                </a:extLst>
              </p14:cNvPr>
              <p14:cNvContentPartPr/>
              <p14:nvPr/>
            </p14:nvContentPartPr>
            <p14:xfrm>
              <a:off x="6846480" y="5748930"/>
              <a:ext cx="1119960" cy="57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8B83D4C-F3B9-1D1C-53BD-A67B21641F1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92480" y="5641290"/>
                <a:ext cx="12276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D712732-7ECD-B445-DD51-B62DA02BCEA4}"/>
                  </a:ext>
                </a:extLst>
              </p14:cNvPr>
              <p14:cNvContentPartPr/>
              <p14:nvPr/>
            </p14:nvContentPartPr>
            <p14:xfrm>
              <a:off x="6904800" y="5690610"/>
              <a:ext cx="1176840" cy="36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D712732-7ECD-B445-DD51-B62DA02BCEA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50800" y="5582970"/>
                <a:ext cx="128448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6AF41B2-8B5E-01B6-08C9-5578DF9D4564}"/>
                  </a:ext>
                </a:extLst>
              </p14:cNvPr>
              <p14:cNvContentPartPr/>
              <p14:nvPr/>
            </p14:nvContentPartPr>
            <p14:xfrm>
              <a:off x="9200880" y="5690250"/>
              <a:ext cx="684720" cy="13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6AF41B2-8B5E-01B6-08C9-5578DF9D456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47240" y="5582610"/>
                <a:ext cx="79236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9A2EF32-25E0-4C63-18AF-47FDCD775BB4}"/>
                  </a:ext>
                </a:extLst>
              </p14:cNvPr>
              <p14:cNvContentPartPr/>
              <p14:nvPr/>
            </p14:nvContentPartPr>
            <p14:xfrm>
              <a:off x="9316440" y="5664690"/>
              <a:ext cx="1393560" cy="27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9A2EF32-25E0-4C63-18AF-47FDCD775BB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262800" y="5556690"/>
                <a:ext cx="15012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4951066-CC6F-D588-E73A-A1E43D1371D9}"/>
                  </a:ext>
                </a:extLst>
              </p14:cNvPr>
              <p14:cNvContentPartPr/>
              <p14:nvPr/>
            </p14:nvContentPartPr>
            <p14:xfrm>
              <a:off x="4457520" y="5703210"/>
              <a:ext cx="445320" cy="34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4951066-CC6F-D588-E73A-A1E43D1371D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03520" y="5595570"/>
                <a:ext cx="55296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EAD922C-AB1D-EFD1-6890-1EDE4F044111}"/>
                  </a:ext>
                </a:extLst>
              </p14:cNvPr>
              <p14:cNvContentPartPr/>
              <p14:nvPr/>
            </p14:nvContentPartPr>
            <p14:xfrm>
              <a:off x="3738240" y="5668290"/>
              <a:ext cx="494280" cy="115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EAD922C-AB1D-EFD1-6890-1EDE4F0441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84240" y="5560650"/>
                <a:ext cx="601920" cy="33156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7A4DA22-F55F-B484-7DE4-CB03F6543B8E}"/>
              </a:ext>
            </a:extLst>
          </p:cNvPr>
          <p:cNvSpPr txBox="1"/>
          <p:nvPr/>
        </p:nvSpPr>
        <p:spPr>
          <a:xfrm>
            <a:off x="5859720" y="5588190"/>
            <a:ext cx="4850280" cy="64633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ST reversal &amp; illiquid stocks &amp; Low coverage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8C2F00-0C19-BB72-1753-E2E16AE1A3B7}"/>
              </a:ext>
            </a:extLst>
          </p:cNvPr>
          <p:cNvSpPr txBox="1"/>
          <p:nvPr/>
        </p:nvSpPr>
        <p:spPr>
          <a:xfrm>
            <a:off x="3652050" y="5706300"/>
            <a:ext cx="1515240" cy="92333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Small in size &amp; value firms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1F7D8F-A412-5799-3250-6196935DC2C3}"/>
              </a:ext>
            </a:extLst>
          </p:cNvPr>
          <p:cNvSpPr txBox="1"/>
          <p:nvPr/>
        </p:nvSpPr>
        <p:spPr>
          <a:xfrm>
            <a:off x="556259" y="0"/>
            <a:ext cx="11079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abnormal return on high default risk stocks occurs only in the first month after portfolio formation and is concentrated in a small subset of high default risk stocks that recently experienced a large negative return (high PD and worst performers. Such compensation for high risk disappeared in the second month.</a:t>
            </a:r>
          </a:p>
        </p:txBody>
      </p:sp>
    </p:spTree>
    <p:extLst>
      <p:ext uri="{BB962C8B-B14F-4D97-AF65-F5344CB8AC3E}">
        <p14:creationId xmlns:p14="http://schemas.microsoft.com/office/powerpoint/2010/main" val="96479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5C427C-C8FB-BF27-F412-F82BC7B5B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564"/>
            <a:ext cx="4941938" cy="37407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7D80F9-170C-F818-26EC-66E676989DAB}"/>
              </a:ext>
            </a:extLst>
          </p:cNvPr>
          <p:cNvSpPr txBox="1"/>
          <p:nvPr/>
        </p:nvSpPr>
        <p:spPr>
          <a:xfrm>
            <a:off x="86147" y="2247597"/>
            <a:ext cx="2036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Extreme Losers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B78F43-7CC4-737F-9FF7-ED638D123432}"/>
              </a:ext>
            </a:extLst>
          </p:cNvPr>
          <p:cNvSpPr txBox="1"/>
          <p:nvPr/>
        </p:nvSpPr>
        <p:spPr>
          <a:xfrm>
            <a:off x="148493" y="3473726"/>
            <a:ext cx="2036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Extreme Winner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433FCE-F1AA-5E27-91B2-734B4954629F}"/>
              </a:ext>
            </a:extLst>
          </p:cNvPr>
          <p:cNvSpPr/>
          <p:nvPr/>
        </p:nvSpPr>
        <p:spPr>
          <a:xfrm>
            <a:off x="1063474" y="2342694"/>
            <a:ext cx="3878464" cy="151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45097-1319-EAE4-423B-80100FCCB39D}"/>
              </a:ext>
            </a:extLst>
          </p:cNvPr>
          <p:cNvSpPr/>
          <p:nvPr/>
        </p:nvSpPr>
        <p:spPr>
          <a:xfrm>
            <a:off x="1070400" y="3565358"/>
            <a:ext cx="3878464" cy="151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22E1C4-71A0-C260-EE6F-7D11BE7B7701}"/>
              </a:ext>
            </a:extLst>
          </p:cNvPr>
          <p:cNvSpPr txBox="1"/>
          <p:nvPr/>
        </p:nvSpPr>
        <p:spPr>
          <a:xfrm>
            <a:off x="1462007" y="2668647"/>
            <a:ext cx="3130775" cy="707886"/>
          </a:xfrm>
          <a:prstGeom prst="rect">
            <a:avLst/>
          </a:prstGeom>
          <a:gradFill flip="none" rotWithShape="1">
            <a:gsLst>
              <a:gs pos="0">
                <a:srgbClr val="FFFF22">
                  <a:tint val="66000"/>
                  <a:satMod val="160000"/>
                </a:srgbClr>
              </a:gs>
              <a:gs pos="50000">
                <a:srgbClr val="FFFF22">
                  <a:tint val="44500"/>
                  <a:satMod val="160000"/>
                </a:srgbClr>
              </a:gs>
              <a:gs pos="100000">
                <a:srgbClr val="FFFF22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This suggests that the momentum strategy of buying previous losers and selling previous winners essentially takes long and short positions in firms with the highest credit risk.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384FEE5-E855-1EC0-218A-94EAA6E547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932"/>
          <a:stretch/>
        </p:blipFill>
        <p:spPr>
          <a:xfrm>
            <a:off x="-4350" y="4229100"/>
            <a:ext cx="4937588" cy="239148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C843645-58C3-230A-E20A-1BFAAB029FE8}"/>
              </a:ext>
            </a:extLst>
          </p:cNvPr>
          <p:cNvSpPr/>
          <p:nvPr/>
        </p:nvSpPr>
        <p:spPr>
          <a:xfrm>
            <a:off x="-37081" y="6093812"/>
            <a:ext cx="4941938" cy="1615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E920A4-F1E8-0ED4-02E2-1D9513F347CA}"/>
              </a:ext>
            </a:extLst>
          </p:cNvPr>
          <p:cNvSpPr txBox="1"/>
          <p:nvPr/>
        </p:nvSpPr>
        <p:spPr>
          <a:xfrm>
            <a:off x="5519" y="3826362"/>
            <a:ext cx="4904858" cy="400110"/>
          </a:xfrm>
          <a:prstGeom prst="rect">
            <a:avLst/>
          </a:prstGeom>
          <a:gradFill flip="none" rotWithShape="1">
            <a:gsLst>
              <a:gs pos="0">
                <a:srgbClr val="FFFF22">
                  <a:tint val="66000"/>
                  <a:satMod val="160000"/>
                </a:srgbClr>
              </a:gs>
              <a:gs pos="50000">
                <a:srgbClr val="FFFF22">
                  <a:tint val="44500"/>
                  <a:satMod val="160000"/>
                </a:srgbClr>
              </a:gs>
              <a:gs pos="100000">
                <a:srgbClr val="FFFF22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FF0000"/>
                </a:solidFill>
                <a:effectLst/>
                <a:latin typeface="Open Sans" panose="020F0502020204030204" pitchFamily="34" charset="0"/>
              </a:rPr>
              <a:t> The MoM payoff exists but differentiates across credit groups (No Rating, IG, and 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Open Sans" panose="020F0502020204030204" pitchFamily="34" charset="0"/>
              </a:rPr>
              <a:t>nonIG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Open Sans" panose="020F0502020204030204" pitchFamily="34" charset="0"/>
              </a:rPr>
              <a:t>). It is particular prevalent in high PD. 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D2C0F4C-92C1-5697-557F-10604BAF6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702" y="159489"/>
            <a:ext cx="6885805" cy="669851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A292600-67E5-F9D5-7CF7-1380A12152B1}"/>
              </a:ext>
            </a:extLst>
          </p:cNvPr>
          <p:cNvSpPr txBox="1"/>
          <p:nvPr/>
        </p:nvSpPr>
        <p:spPr>
          <a:xfrm>
            <a:off x="5120640" y="5115491"/>
            <a:ext cx="729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NBER definition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E029ED-CCF7-AED3-6AC0-1D998D78DCD6}"/>
              </a:ext>
            </a:extLst>
          </p:cNvPr>
          <p:cNvSpPr/>
          <p:nvPr/>
        </p:nvSpPr>
        <p:spPr>
          <a:xfrm>
            <a:off x="5157702" y="3565358"/>
            <a:ext cx="6791843" cy="2169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C4F2D4-3C7C-6649-A7F9-91A87776E1D7}"/>
              </a:ext>
            </a:extLst>
          </p:cNvPr>
          <p:cNvSpPr txBox="1"/>
          <p:nvPr/>
        </p:nvSpPr>
        <p:spPr>
          <a:xfrm>
            <a:off x="5059106" y="3863365"/>
            <a:ext cx="1036894" cy="553998"/>
          </a:xfrm>
          <a:prstGeom prst="rect">
            <a:avLst/>
          </a:prstGeom>
          <a:gradFill flip="none" rotWithShape="1">
            <a:gsLst>
              <a:gs pos="0">
                <a:srgbClr val="FFFF22">
                  <a:tint val="66000"/>
                  <a:satMod val="160000"/>
                </a:srgbClr>
              </a:gs>
              <a:gs pos="50000">
                <a:srgbClr val="FFFF22">
                  <a:tint val="44500"/>
                  <a:satMod val="160000"/>
                </a:srgbClr>
              </a:gs>
              <a:gs pos="100000">
                <a:srgbClr val="FFFF22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MoM contradicts in January.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6A962C-F2CB-A3D3-69E5-874EB306143E}"/>
              </a:ext>
            </a:extLst>
          </p:cNvPr>
          <p:cNvSpPr/>
          <p:nvPr/>
        </p:nvSpPr>
        <p:spPr>
          <a:xfrm>
            <a:off x="11450781" y="1071539"/>
            <a:ext cx="592725" cy="570333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48C942-8C75-976E-B235-CAF43891CF62}"/>
              </a:ext>
            </a:extLst>
          </p:cNvPr>
          <p:cNvSpPr/>
          <p:nvPr/>
        </p:nvSpPr>
        <p:spPr>
          <a:xfrm>
            <a:off x="4411133" y="4567339"/>
            <a:ext cx="537731" cy="198586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35888922-679E-E2E5-1088-688E4AF8A781}"/>
              </a:ext>
            </a:extLst>
          </p:cNvPr>
          <p:cNvCxnSpPr>
            <a:stCxn id="42" idx="0"/>
            <a:endCxn id="41" idx="0"/>
          </p:cNvCxnSpPr>
          <p:nvPr/>
        </p:nvCxnSpPr>
        <p:spPr>
          <a:xfrm rot="5400000" flipH="1" flipV="1">
            <a:off x="6465671" y="-714133"/>
            <a:ext cx="3495800" cy="7067145"/>
          </a:xfrm>
          <a:prstGeom prst="curvedConnector3">
            <a:avLst>
              <a:gd name="adj1" fmla="val 126593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35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87CD7A-4008-CE58-308B-4E0BD06C4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83" y="0"/>
            <a:ext cx="4808566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CD8437-B4FA-111C-427D-1724ECE20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228" y="0"/>
            <a:ext cx="4458807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572D0C-0728-C24A-0806-0BE24B1F6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1180" y="4263782"/>
            <a:ext cx="4163135" cy="259421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B0AFD3-3BD7-8356-BC18-97B65E1652E7}"/>
              </a:ext>
            </a:extLst>
          </p:cNvPr>
          <p:cNvCxnSpPr/>
          <p:nvPr/>
        </p:nvCxnSpPr>
        <p:spPr>
          <a:xfrm flipV="1">
            <a:off x="9194800" y="3132667"/>
            <a:ext cx="0" cy="7196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D5A924-05C8-AC98-404E-38BBE05012DE}"/>
              </a:ext>
            </a:extLst>
          </p:cNvPr>
          <p:cNvCxnSpPr>
            <a:cxnSpLocks/>
          </p:cNvCxnSpPr>
          <p:nvPr/>
        </p:nvCxnSpPr>
        <p:spPr>
          <a:xfrm>
            <a:off x="9194800" y="4114800"/>
            <a:ext cx="0" cy="6942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79FD16-6807-6C43-E005-045862DB2A32}"/>
              </a:ext>
            </a:extLst>
          </p:cNvPr>
          <p:cNvCxnSpPr/>
          <p:nvPr/>
        </p:nvCxnSpPr>
        <p:spPr>
          <a:xfrm flipV="1">
            <a:off x="9194800" y="6053667"/>
            <a:ext cx="0" cy="7196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B5563D-6DC8-B196-5073-02CD6E33DC3E}"/>
              </a:ext>
            </a:extLst>
          </p:cNvPr>
          <p:cNvCxnSpPr>
            <a:cxnSpLocks/>
          </p:cNvCxnSpPr>
          <p:nvPr/>
        </p:nvCxnSpPr>
        <p:spPr>
          <a:xfrm>
            <a:off x="13563600" y="5164666"/>
            <a:ext cx="0" cy="6942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013748-91C6-D4DC-B796-D53FF2932F4B}"/>
              </a:ext>
            </a:extLst>
          </p:cNvPr>
          <p:cNvCxnSpPr>
            <a:cxnSpLocks/>
          </p:cNvCxnSpPr>
          <p:nvPr/>
        </p:nvCxnSpPr>
        <p:spPr>
          <a:xfrm>
            <a:off x="13538200" y="6079066"/>
            <a:ext cx="0" cy="6942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39F3C51-0F37-18EC-7F62-B13A6C22E923}"/>
              </a:ext>
            </a:extLst>
          </p:cNvPr>
          <p:cNvSpPr/>
          <p:nvPr/>
        </p:nvSpPr>
        <p:spPr>
          <a:xfrm>
            <a:off x="6561667" y="2794000"/>
            <a:ext cx="905931" cy="33866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0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888F16-1D20-E802-8BA1-AF6123A670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758" r="13250"/>
          <a:stretch/>
        </p:blipFill>
        <p:spPr>
          <a:xfrm>
            <a:off x="0" y="834390"/>
            <a:ext cx="6096000" cy="46062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4BC60C-439F-038B-7BFB-5C384C6D7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454" y="144470"/>
            <a:ext cx="5993546" cy="3317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0F312F-FAF6-ACB4-C0B0-1BE66E539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454" y="4331177"/>
            <a:ext cx="5993546" cy="2219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237804-BD77-ADDC-3B76-4B6625FAFEE8}"/>
              </a:ext>
            </a:extLst>
          </p:cNvPr>
          <p:cNvSpPr txBox="1"/>
          <p:nvPr/>
        </p:nvSpPr>
        <p:spPr>
          <a:xfrm>
            <a:off x="-102454" y="1535750"/>
            <a:ext cx="1854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Annualized return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3D3DD1-17DB-9416-7D21-CCA0D9DBC4C7}"/>
              </a:ext>
            </a:extLst>
          </p:cNvPr>
          <p:cNvSpPr/>
          <p:nvPr/>
        </p:nvSpPr>
        <p:spPr>
          <a:xfrm>
            <a:off x="939047" y="1370019"/>
            <a:ext cx="478466" cy="2462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778680-EA1D-EBDF-9347-CD5F85F360D5}"/>
              </a:ext>
            </a:extLst>
          </p:cNvPr>
          <p:cNvSpPr/>
          <p:nvPr/>
        </p:nvSpPr>
        <p:spPr>
          <a:xfrm>
            <a:off x="7141372" y="1781971"/>
            <a:ext cx="478466" cy="2462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A1C5F38-C456-1F26-B62E-D5694A7C9487}"/>
              </a:ext>
            </a:extLst>
          </p:cNvPr>
          <p:cNvSpPr/>
          <p:nvPr/>
        </p:nvSpPr>
        <p:spPr>
          <a:xfrm>
            <a:off x="9666686" y="1781970"/>
            <a:ext cx="478466" cy="2462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CD744D9-FB1B-8FD5-A561-303BBC6E52F4}"/>
              </a:ext>
            </a:extLst>
          </p:cNvPr>
          <p:cNvSpPr/>
          <p:nvPr/>
        </p:nvSpPr>
        <p:spPr>
          <a:xfrm>
            <a:off x="7984888" y="4858324"/>
            <a:ext cx="478466" cy="2462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96FD433-D535-ECC7-7DA4-5E0E648A0D8D}"/>
              </a:ext>
            </a:extLst>
          </p:cNvPr>
          <p:cNvSpPr/>
          <p:nvPr/>
        </p:nvSpPr>
        <p:spPr>
          <a:xfrm>
            <a:off x="8955994" y="4858323"/>
            <a:ext cx="478466" cy="2462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BFD79F4-382B-1F7A-82D2-5D9732D2AFD6}"/>
              </a:ext>
            </a:extLst>
          </p:cNvPr>
          <p:cNvSpPr/>
          <p:nvPr/>
        </p:nvSpPr>
        <p:spPr>
          <a:xfrm>
            <a:off x="10873399" y="4852151"/>
            <a:ext cx="478466" cy="2462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2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E1548-6BC1-0172-0899-132A66087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791" y="87497"/>
            <a:ext cx="4743450" cy="653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879EF6-9D13-A7C0-DD1D-59BD9A194C82}"/>
              </a:ext>
            </a:extLst>
          </p:cNvPr>
          <p:cNvSpPr txBox="1"/>
          <p:nvPr/>
        </p:nvSpPr>
        <p:spPr>
          <a:xfrm>
            <a:off x="9647593" y="1473374"/>
            <a:ext cx="4164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TimesNRMT"/>
              </a:rPr>
              <a:t>Small firms outperform large firms by 0.76% per month</a:t>
            </a:r>
            <a:endParaRPr lang="en-US" sz="10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21F54-8FAA-83CF-4ADB-861E30E9724A}"/>
              </a:ext>
            </a:extLst>
          </p:cNvPr>
          <p:cNvSpPr txBox="1"/>
          <p:nvPr/>
        </p:nvSpPr>
        <p:spPr>
          <a:xfrm>
            <a:off x="9647593" y="1719595"/>
            <a:ext cx="3249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u="none" strike="noStrike" baseline="0" dirty="0">
                <a:solidFill>
                  <a:srgbClr val="FF0000"/>
                </a:solidFill>
                <a:latin typeface="TimesNRMT"/>
              </a:rPr>
              <a:t>High R&amp;D  firms outperform by 1.32% per month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CDC163-5BE7-5E33-88AC-2CC1AD339122}"/>
              </a:ext>
            </a:extLst>
          </p:cNvPr>
          <p:cNvSpPr txBox="1"/>
          <p:nvPr/>
        </p:nvSpPr>
        <p:spPr>
          <a:xfrm>
            <a:off x="9647593" y="2658804"/>
            <a:ext cx="4164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TimesNRMT"/>
              </a:rPr>
              <a:t>firms in less concentrated industry outperform by 1.32% per month</a:t>
            </a:r>
            <a:endParaRPr lang="en-US" sz="10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2FA2C4-B551-0F2B-AEC1-55E3E26E7EAA}"/>
              </a:ext>
            </a:extLst>
          </p:cNvPr>
          <p:cNvSpPr txBox="1"/>
          <p:nvPr/>
        </p:nvSpPr>
        <p:spPr>
          <a:xfrm>
            <a:off x="9647593" y="3474902"/>
            <a:ext cx="4164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u="none" strike="noStrike" baseline="0" dirty="0">
                <a:solidFill>
                  <a:srgbClr val="FF0000"/>
                </a:solidFill>
                <a:latin typeface="TimesNRMT"/>
              </a:rPr>
              <a:t>firms w. higher tangibility outperform by 1.00% per month</a:t>
            </a:r>
            <a:endParaRPr lang="en-US" sz="1000" b="1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8EBD02-A1C6-A71B-E219-08965815E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972251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C761DA-9F44-2BDF-A705-E5CDD340D312}"/>
              </a:ext>
            </a:extLst>
          </p:cNvPr>
          <p:cNvSpPr/>
          <p:nvPr/>
        </p:nvSpPr>
        <p:spPr>
          <a:xfrm>
            <a:off x="2099740" y="3955110"/>
            <a:ext cx="578210" cy="935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AF2776-DCA5-B4DB-68C8-AA569D486419}"/>
              </a:ext>
            </a:extLst>
          </p:cNvPr>
          <p:cNvSpPr txBox="1"/>
          <p:nvPr/>
        </p:nvSpPr>
        <p:spPr>
          <a:xfrm>
            <a:off x="2004047" y="3708889"/>
            <a:ext cx="3122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>
                <a:solidFill>
                  <a:srgbClr val="FF0000"/>
                </a:solidFill>
              </a:rPr>
              <a:t>The takeaway is more relevant in the case of High ADV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F93722-06D3-D540-7D7C-0F6D55DAB589}"/>
              </a:ext>
            </a:extLst>
          </p:cNvPr>
          <p:cNvSpPr txBox="1"/>
          <p:nvPr/>
        </p:nvSpPr>
        <p:spPr>
          <a:xfrm>
            <a:off x="8940019" y="1104042"/>
            <a:ext cx="3122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>
                <a:solidFill>
                  <a:srgbClr val="FF0000"/>
                </a:solidFill>
              </a:rPr>
              <a:t>The takeaway is more relevant in the case of High EDF</a:t>
            </a:r>
          </a:p>
        </p:txBody>
      </p:sp>
    </p:spTree>
    <p:extLst>
      <p:ext uri="{BB962C8B-B14F-4D97-AF65-F5344CB8AC3E}">
        <p14:creationId xmlns:p14="http://schemas.microsoft.com/office/powerpoint/2010/main" val="365357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1183</Words>
  <Application>Microsoft Office PowerPoint</Application>
  <PresentationFormat>Widescreen</PresentationFormat>
  <Paragraphs>98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CMR12</vt:lpstr>
      <vt:lpstr>TimesNRMT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longhao.zhuo@gmail.com</dc:creator>
  <cp:lastModifiedBy>longhao.zhuo@gmail.com</cp:lastModifiedBy>
  <cp:revision>16</cp:revision>
  <dcterms:created xsi:type="dcterms:W3CDTF">2023-10-29T20:55:02Z</dcterms:created>
  <dcterms:modified xsi:type="dcterms:W3CDTF">2023-10-31T03:16:25Z</dcterms:modified>
</cp:coreProperties>
</file>