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257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5754" autoAdjust="0"/>
  </p:normalViewPr>
  <p:slideViewPr>
    <p:cSldViewPr snapToGrid="0">
      <p:cViewPr varScale="1">
        <p:scale>
          <a:sx n="96" d="100"/>
          <a:sy n="96" d="100"/>
        </p:scale>
        <p:origin x="216" y="10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F9FACB-5042-4A17-908A-290B173CFBE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418D0-AD59-4E3C-AEF2-FCB237CB9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9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https://www.sec.gov/Archives/edgar/data/1527508/000119312520248979/d920461d424b4.htm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18D0-AD59-4E3C-AEF2-FCB237CB9D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533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our net income (loss) from continuing operations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calculated in accordance with GAAP, plus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income tax expense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net interest expense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depreciation and amortization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and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further adjusted to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exclude certain items of a significant or unusual nature,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foreign exchange gains or losses on cash,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related party management fees,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unrealized gains or losses on derivatives,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gains or losses on the sale of businesses and non-current assets,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restructuring,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asset impairment and other related charges,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operational process engineering-related consultancy costs,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non-cash pension income or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expense and strategic review and transaction-related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18D0-AD59-4E3C-AEF2-FCB237CB9D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1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our net income (loss) from continuing operations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calculated in accordance with GAAP, plus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income tax expense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net interest expense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depreciation and amortization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and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further adjusted to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exclude certain items of a significant or unusual nature,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foreign exchange gains or losses on cash,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related party management fees,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unrealized gains or losses on derivatives,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gains or losses on the sale of businesses and non-current assets,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restructuring,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asset impairment and other related charges,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operational process engineering-related consultancy costs,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non-cash pension income or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expense and strategic review and transaction-related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18D0-AD59-4E3C-AEF2-FCB237CB9D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468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our net income (loss) from continuing operations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calculated in accordance with GAAP, plus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income tax expense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net interest expense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,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depreciation and amortization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 and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+ further adjusted to 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exclude certain items of a significant or unusual nature,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foreign exchange gains or losses on cash,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related party management fees,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unrealized gains or losses on derivatives,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gains or losses on the sale of businesses and non-current assets,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restructuring,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asset impairment and other related charges,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operational process engineering-related consultancy costs, 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non-cash pension income or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expense and strategic review and transaction-related costs.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B418D0-AD59-4E3C-AEF2-FCB237CB9D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7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5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5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444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6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98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23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23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5B5F0-97FD-443F-940F-C4F7821588F8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B9289-5875-44F2-99C8-B3A6F644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6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F666-2A13-DC4E-1F69-7C83E032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65" y="243069"/>
            <a:ext cx="12037670" cy="47112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Verdana" panose="020B0604030504040204" pitchFamily="34" charset="0"/>
                <a:cs typeface="Times New Roman" panose="02020603050405020304" pitchFamily="18" charset="0"/>
              </a:rPr>
              <a:t>Sources &amp; Uses and Pro Forma Capitalization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1C55E4-312E-0E67-DFAE-B9DEB87FEA47}"/>
              </a:ext>
            </a:extLst>
          </p:cNvPr>
          <p:cNvSpPr/>
          <p:nvPr/>
        </p:nvSpPr>
        <p:spPr>
          <a:xfrm>
            <a:off x="152400" y="798653"/>
            <a:ext cx="11887200" cy="6366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8E4433-AF0B-480A-EE2E-F3396E39376D}"/>
              </a:ext>
            </a:extLst>
          </p:cNvPr>
          <p:cNvSpPr/>
          <p:nvPr/>
        </p:nvSpPr>
        <p:spPr>
          <a:xfrm>
            <a:off x="152400" y="4550779"/>
            <a:ext cx="11887200" cy="6366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3E10F6-E7FD-3EAB-8CB2-8CD0C93E16E8}"/>
              </a:ext>
            </a:extLst>
          </p:cNvPr>
          <p:cNvSpPr/>
          <p:nvPr/>
        </p:nvSpPr>
        <p:spPr>
          <a:xfrm>
            <a:off x="152400" y="2031903"/>
            <a:ext cx="36576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28D5D-55D0-AE24-1285-3519C41A0C08}"/>
              </a:ext>
            </a:extLst>
          </p:cNvPr>
          <p:cNvSpPr/>
          <p:nvPr/>
        </p:nvSpPr>
        <p:spPr>
          <a:xfrm>
            <a:off x="152400" y="2820911"/>
            <a:ext cx="36576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Uses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DCD90C-1405-EF57-8292-3EC800FC586D}"/>
              </a:ext>
            </a:extLst>
          </p:cNvPr>
          <p:cNvSpPr/>
          <p:nvPr/>
        </p:nvSpPr>
        <p:spPr>
          <a:xfrm>
            <a:off x="152400" y="5422740"/>
            <a:ext cx="11887200" cy="6366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7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F666-2A13-DC4E-1F69-7C83E032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37670" cy="471121"/>
          </a:xfrm>
        </p:spPr>
        <p:txBody>
          <a:bodyPr>
            <a:noAutofit/>
          </a:bodyPr>
          <a:lstStyle/>
          <a:p>
            <a:r>
              <a:rPr lang="en-US" sz="3000" b="1" dirty="0">
                <a:ea typeface="Verdana" panose="020B0604030504040204" pitchFamily="34" charset="0"/>
                <a:cs typeface="Times New Roman" panose="02020603050405020304" pitchFamily="18" charset="0"/>
              </a:rPr>
              <a:t>Sources &amp; Uses and Pro Forma Capitalization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E74C27-B5CA-C499-1410-25DC20CB0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48" y="563335"/>
            <a:ext cx="3169920" cy="24536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1F2A1-86EE-FB50-950B-306DA87AFD0D}"/>
              </a:ext>
            </a:extLst>
          </p:cNvPr>
          <p:cNvSpPr txBox="1"/>
          <p:nvPr/>
        </p:nvSpPr>
        <p:spPr>
          <a:xfrm>
            <a:off x="218848" y="3127971"/>
            <a:ext cx="3169920" cy="34932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300" dirty="0"/>
              <a:t>Pactiv Evergreen Inc. is a leading manufacturer and distributor of fresh food and fresh beverage packaging in North America, with ~14,000+ unique SKUs made from a diverse range of substrates, making it the “one-stop-shop” for its customers.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Foodservice segment offers food containers, drinkware and tableware.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/>
              <a:t>Food and Beverage Merchandising segment manufactures cartons.</a:t>
            </a:r>
          </a:p>
          <a:p>
            <a:endParaRPr lang="en-US" sz="1300" dirty="0"/>
          </a:p>
          <a:p>
            <a:r>
              <a:rPr lang="en-US" sz="1300" dirty="0"/>
              <a:t>It serves its products to full-service restaurants, quick service restaurants, foodservice distributors, supermarkets, grocery and healthy eating retailers, other food stores, food and beverage producers, and food packers and food processors.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B018CD-B559-7AAD-DF30-DEADBC6AF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7332" y="563335"/>
            <a:ext cx="846582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7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F666-2A13-DC4E-1F69-7C83E032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37670" cy="471121"/>
          </a:xfrm>
        </p:spPr>
        <p:txBody>
          <a:bodyPr>
            <a:noAutofit/>
          </a:bodyPr>
          <a:lstStyle/>
          <a:p>
            <a:r>
              <a:rPr lang="en-US" sz="3000" b="1" dirty="0">
                <a:ea typeface="Verdana" panose="020B0604030504040204" pitchFamily="34" charset="0"/>
                <a:cs typeface="Times New Roman" panose="02020603050405020304" pitchFamily="18" charset="0"/>
              </a:rPr>
              <a:t>Adjusted EBITDA Reconciliation / Cash Flow and Liquidity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EB772C-3A7A-135A-8950-95854111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03" y="870997"/>
            <a:ext cx="7673340" cy="27736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F68369-13B8-6347-256E-2B111FA1E3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3582" y="4044553"/>
            <a:ext cx="5753100" cy="2773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19BF6-D4CD-3B0F-0E29-0812F5BF6F42}"/>
              </a:ext>
            </a:extLst>
          </p:cNvPr>
          <p:cNvSpPr txBox="1"/>
          <p:nvPr/>
        </p:nvSpPr>
        <p:spPr>
          <a:xfrm>
            <a:off x="3305092" y="563220"/>
            <a:ext cx="558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should have been done prior to Purchase on 2/15/2023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B7F6C8-5D20-B6AE-84FA-5A1BDA8F6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7466" y="4044553"/>
            <a:ext cx="4518660" cy="27736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F0E412-EF90-7C0D-A68D-FF5318D4DBE3}"/>
              </a:ext>
            </a:extLst>
          </p:cNvPr>
          <p:cNvSpPr txBox="1"/>
          <p:nvPr/>
        </p:nvSpPr>
        <p:spPr>
          <a:xfrm>
            <a:off x="681766" y="3673834"/>
            <a:ext cx="5581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should have been done after 10K release on 2/24/2023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E102CD-1825-4205-1A8B-67A2CEB9D971}"/>
              </a:ext>
            </a:extLst>
          </p:cNvPr>
          <p:cNvSpPr txBox="1"/>
          <p:nvPr/>
        </p:nvSpPr>
        <p:spPr>
          <a:xfrm>
            <a:off x="6869538" y="3673833"/>
            <a:ext cx="5147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performed on 8/20/2024, after 10Q release on 8/1/2024</a:t>
            </a:r>
          </a:p>
        </p:txBody>
      </p:sp>
    </p:spTree>
    <p:extLst>
      <p:ext uri="{BB962C8B-B14F-4D97-AF65-F5344CB8AC3E}">
        <p14:creationId xmlns:p14="http://schemas.microsoft.com/office/powerpoint/2010/main" val="320956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F666-2A13-DC4E-1F69-7C83E032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37670" cy="471121"/>
          </a:xfrm>
        </p:spPr>
        <p:txBody>
          <a:bodyPr>
            <a:noAutofit/>
          </a:bodyPr>
          <a:lstStyle/>
          <a:p>
            <a:r>
              <a:rPr lang="en-US" sz="3000" b="1" dirty="0">
                <a:ea typeface="Verdana" panose="020B0604030504040204" pitchFamily="34" charset="0"/>
                <a:cs typeface="Times New Roman" panose="02020603050405020304" pitchFamily="18" charset="0"/>
              </a:rPr>
              <a:t>Deep-Dive into Cash Flow and Liquidity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8B8A73-DFBC-1288-EA15-9DA9210D7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474" y="1437865"/>
            <a:ext cx="3604260" cy="2407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E593C4-A17A-6D83-2293-D1102D1EF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054" y="4244666"/>
            <a:ext cx="3467100" cy="2042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6E1CEA-3A7E-543B-3945-8B3B62E8A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63344" y="1437865"/>
            <a:ext cx="3604260" cy="2407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F814E9-0C97-DAFF-2143-F5CDA77C7B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3344" y="4244666"/>
            <a:ext cx="3467100" cy="20421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FAD40F-11E4-E9FC-27AA-EBD0C9C59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604" y="1437865"/>
            <a:ext cx="3604260" cy="2407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137C02E-5090-FFE8-131E-DE93D6DF91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764" y="4244666"/>
            <a:ext cx="3467100" cy="20421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E152ED-7F4D-8741-56C1-B7F090DCB1D5}"/>
              </a:ext>
            </a:extLst>
          </p:cNvPr>
          <p:cNvSpPr txBox="1"/>
          <p:nvPr/>
        </p:nvSpPr>
        <p:spPr>
          <a:xfrm>
            <a:off x="1224501" y="889472"/>
            <a:ext cx="285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should have been done prior to Purchase on 2/15/2023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4AE2A2-1B2E-1411-0650-1465A5704211}"/>
              </a:ext>
            </a:extLst>
          </p:cNvPr>
          <p:cNvSpPr txBox="1"/>
          <p:nvPr/>
        </p:nvSpPr>
        <p:spPr>
          <a:xfrm>
            <a:off x="5002696" y="889472"/>
            <a:ext cx="285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should have been done after 10K release on 2/24/2023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B88CBB-4758-4500-ABD6-03CCD20E7594}"/>
              </a:ext>
            </a:extLst>
          </p:cNvPr>
          <p:cNvSpPr txBox="1"/>
          <p:nvPr/>
        </p:nvSpPr>
        <p:spPr>
          <a:xfrm>
            <a:off x="8653670" y="889472"/>
            <a:ext cx="285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Analysis performed on 8/20/2024, after 10Q release on 8/1/2024</a:t>
            </a:r>
          </a:p>
        </p:txBody>
      </p:sp>
    </p:spTree>
    <p:extLst>
      <p:ext uri="{BB962C8B-B14F-4D97-AF65-F5344CB8AC3E}">
        <p14:creationId xmlns:p14="http://schemas.microsoft.com/office/powerpoint/2010/main" val="294073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F666-2A13-DC4E-1F69-7C83E032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037670" cy="471121"/>
          </a:xfrm>
        </p:spPr>
        <p:txBody>
          <a:bodyPr>
            <a:noAutofit/>
          </a:bodyPr>
          <a:lstStyle/>
          <a:p>
            <a:endParaRPr lang="en-US" sz="3000" b="1" dirty="0"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278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1525</TotalTime>
  <Words>527</Words>
  <Application>Microsoft Office PowerPoint</Application>
  <PresentationFormat>Widescreen</PresentationFormat>
  <Paragraphs>64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Verdana</vt:lpstr>
      <vt:lpstr>Office Theme</vt:lpstr>
      <vt:lpstr>Sources &amp; Uses and Pro Forma Capitalization</vt:lpstr>
      <vt:lpstr>Sources &amp; Uses and Pro Forma Capitalization</vt:lpstr>
      <vt:lpstr>Adjusted EBITDA Reconciliation / Cash Flow and Liquidity</vt:lpstr>
      <vt:lpstr>Deep-Dive into Cash Flow and Liquidity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Longhao Desktop</dc:creator>
  <cp:lastModifiedBy>Longhao Desktop</cp:lastModifiedBy>
  <cp:revision>13</cp:revision>
  <dcterms:created xsi:type="dcterms:W3CDTF">2024-08-16T19:44:02Z</dcterms:created>
  <dcterms:modified xsi:type="dcterms:W3CDTF">2024-08-20T12:55:12Z</dcterms:modified>
</cp:coreProperties>
</file>