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B728-9090-4203-9425-077356A11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D92F2-8D45-4C9C-83B9-72DE88435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3938C-7BFF-459F-B122-3DDCF332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40D-6E9E-4612-97E3-8B97867D0C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0165A-8191-4EB8-8791-A4856830B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3CC9D-CD1E-4301-9EAA-B56E8A52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5BA-3C75-4338-8EA6-A226625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5C52-0E3C-4B1A-BBFF-C487199A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CD20E-8846-48EE-B58B-920EB67CC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963D8-F34B-4DF6-9C52-01CE2C553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40D-6E9E-4612-97E3-8B97867D0C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2AED-4BF1-47A7-A7E9-4D4DEBED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8FC46-90A2-4D25-B0F6-1A458CE7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5BA-3C75-4338-8EA6-A226625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51A21-F2DB-4865-BE3E-8DE269D7A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0C89E-8597-41FF-92C2-1E07604F6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1A6ED-3372-480C-94D0-70608276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40D-6E9E-4612-97E3-8B97867D0C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D4F22-1D74-461F-960D-2D9F33F7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B4B09-4779-4949-B6EC-62B6D4C0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5BA-3C75-4338-8EA6-A226625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44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E704C-A7F1-4AB7-B6C0-5CF4FC509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A7D12-40CB-4F1F-952D-E7D11EF08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F3052-620B-404A-84DF-C5D2F5DAC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40D-6E9E-4612-97E3-8B97867D0C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7AA99-4AD9-4E1B-85C6-8C342425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57F97-3D2C-4CF4-9B4B-BABFF3F1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5BA-3C75-4338-8EA6-A226625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815A-986B-44D8-AD01-FC122E23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60927-5031-4BCF-8B91-2323BF4B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DEBE8-5539-4B18-8FD5-8F514F8A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40D-6E9E-4612-97E3-8B97867D0C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527ED-4556-4342-B62F-7E726626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8212D-0B4C-4B79-A48D-2C077E27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5BA-3C75-4338-8EA6-A226625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6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8318-380F-4AD7-B12B-1B85799C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44E47-7FA8-4907-8FDB-54EF59953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AE752-B01E-4080-A2A0-0DF3FD21D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2DBAD-9B36-4A35-88DD-D95D6840E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40D-6E9E-4612-97E3-8B97867D0C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DB268-DEFE-495E-82F9-D11F33E4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B51B9-8F0D-48D2-9C79-06759101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5BA-3C75-4338-8EA6-A226625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AB469-84E4-4502-B2B2-19281846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8684C-7AC2-47E5-81B7-A931C27F2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8ABBF-8757-4024-9805-36B536159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F0303-390E-45D8-81BC-AA239CB4E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557FC-D362-4F9B-81DF-CE31D37B2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87CCB-4044-4D91-86DB-676D70553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40D-6E9E-4612-97E3-8B97867D0C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54301-4668-443D-9F35-9767D24D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9D3FEB-6231-475C-B889-B388086D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5BA-3C75-4338-8EA6-A226625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4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8718-F6D0-44BE-A832-2E0BEEBD0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A932F-3C9C-4061-9394-62311064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40D-6E9E-4612-97E3-8B97867D0C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E4665-7BAB-4413-A253-3804E240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313B85-08FA-4222-A79E-D11C3FF3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5BA-3C75-4338-8EA6-A226625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9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651CE-60B2-4C0C-AE89-9425BDF6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40D-6E9E-4612-97E3-8B97867D0C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3FA15-BBBC-4F81-8C67-BC6A870F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2E339-21D8-466C-8CB5-F309C124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5BA-3C75-4338-8EA6-A226625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4172-E4A6-49DE-B7F8-0E77FFC0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0B6DA-4D1D-4B07-A09A-A2012E2AB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32026-E299-4951-A1FF-8865F4D1F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EF2BD-8F2D-4C75-B99F-7426F7F2A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40D-6E9E-4612-97E3-8B97867D0C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E174B-7EA8-46F7-8CB1-B33B76B1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77707-63DD-4D20-B1CC-608ECD3ED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5BA-3C75-4338-8EA6-A226625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8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526F-10D2-4A97-92BA-8A13AC233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85FE4-D2A6-4648-8767-B26E6B3A6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7A3F0-F45C-4F34-AF0D-8F3022AE7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6909C-8A28-4413-BAC3-7F5C6D73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3740D-6E9E-4612-97E3-8B97867D0C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15586-ED2B-4A10-B0C7-BE45154C2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C4845-6BA9-43CB-94B1-2C5E58A1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85BA-3C75-4338-8EA6-A226625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72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7539A-2AF5-4BA5-AB52-F34AE6245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BC254-0231-4795-8080-BFC490761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09401-0FE9-43B9-8506-B644EDE18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3740D-6E9E-4612-97E3-8B97867D0CF3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5E4F-2E52-4DE6-B2A2-B06352B4F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3D12-36F8-4580-8AE3-4537F620D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985BA-3C75-4338-8EA6-A226625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7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A261-EE4B-420E-AA6B-53B0E8E9B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CFAR</a:t>
            </a:r>
            <a:br>
              <a:rPr lang="en-US" dirty="0"/>
            </a:br>
            <a:r>
              <a:rPr lang="en-US" dirty="0"/>
              <a:t>Constant False Alarm Rate</a:t>
            </a:r>
            <a:br>
              <a:rPr lang="en-US" dirty="0"/>
            </a:br>
            <a:r>
              <a:rPr lang="en-US" dirty="0"/>
              <a:t>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55AEC-2F81-4FC9-8BF6-ED0CB51BF0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08/27/2020</a:t>
            </a:r>
          </a:p>
        </p:txBody>
      </p:sp>
    </p:spTree>
    <p:extLst>
      <p:ext uri="{BB962C8B-B14F-4D97-AF65-F5344CB8AC3E}">
        <p14:creationId xmlns:p14="http://schemas.microsoft.com/office/powerpoint/2010/main" val="322442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B9C4-A8BD-46F3-B83A-1EDE7091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18F85-7C9F-454A-BED6-CE1F9F25DB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334" y="1690688"/>
                <a:ext cx="5334000" cy="4351338"/>
              </a:xfrm>
            </p:spPr>
            <p:txBody>
              <a:bodyPr/>
              <a:lstStyle/>
              <a:p>
                <a:r>
                  <a:rPr lang="en-US" dirty="0"/>
                  <a:t>Want to receive the reflected signals from targets, instead of </a:t>
                </a:r>
                <a:r>
                  <a:rPr lang="en-US" b="1" dirty="0"/>
                  <a:t>clutter</a:t>
                </a:r>
                <a:r>
                  <a:rPr lang="en-US" dirty="0"/>
                  <a:t> (environment and unwanted objects: ground, rain, buildings, trees, etc.)</a:t>
                </a:r>
              </a:p>
              <a:p>
                <a:r>
                  <a:rPr lang="en-US" dirty="0"/>
                  <a:t>Want a </a:t>
                </a:r>
                <a:r>
                  <a:rPr lang="en-US" b="1" u="sng" dirty="0"/>
                  <a:t>dynamic threshold </a:t>
                </a:r>
                <a:r>
                  <a:rPr lang="en-US" dirty="0"/>
                  <a:t>to filter out signals from clutters.</a:t>
                </a:r>
              </a:p>
              <a:p>
                <a:r>
                  <a:rPr lang="en-US" dirty="0"/>
                  <a:t>By maintaining the threshold to have a </a:t>
                </a:r>
                <a:r>
                  <a:rPr lang="en-US" b="1" u="sng" dirty="0"/>
                  <a:t>constant false alarm rate </a:t>
                </a:r>
                <a:r>
                  <a:rPr lang="en-US" dirty="0"/>
                  <a:t>(probability of false alarm)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𝒇𝒂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B18F85-7C9F-454A-BED6-CE1F9F25DB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334" y="1690688"/>
                <a:ext cx="5334000" cy="4351338"/>
              </a:xfrm>
              <a:blipFill>
                <a:blip r:embed="rId2"/>
                <a:stretch>
                  <a:fillRect l="-2057" t="-224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E9135C9F-71EA-4C04-BC34-7DF257A95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467" y="1318155"/>
            <a:ext cx="6596237" cy="494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46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867F-8F9C-4888-AD96-B08CD70F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798E2-25E6-4799-91CF-BD977A9E55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7" y="2108469"/>
            <a:ext cx="4981545" cy="3379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4E12CF-935E-43E1-8133-FD03D0BF5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1037"/>
            <a:ext cx="54959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9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E866-72EC-4ACF-9ECC-ED4CC722E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22944-E5B6-4703-B6DA-D78A0EF36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58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1. Define number of training cells and guard cells</a:t>
                </a:r>
              </a:p>
              <a:p>
                <a:pPr marL="0" indent="0">
                  <a:buNone/>
                </a:pPr>
                <a:r>
                  <a:rPr lang="en-US" dirty="0"/>
                  <a:t>2. Sling the window one cell at a time across the complete FFT 1D array.</a:t>
                </a:r>
              </a:p>
              <a:p>
                <a:pPr marL="0" indent="0">
                  <a:buNone/>
                </a:pPr>
                <a:r>
                  <a:rPr lang="en-US" dirty="0"/>
                  <a:t>	( total window size = 2*(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dirty="0"/>
                  <a:t>) + 1 )</a:t>
                </a:r>
              </a:p>
              <a:p>
                <a:pPr marL="0" indent="0">
                  <a:buNone/>
                </a:pPr>
                <a:r>
                  <a:rPr lang="en-US" dirty="0"/>
                  <a:t>3. Sum the signal (noise) within all training cells</a:t>
                </a:r>
              </a:p>
              <a:p>
                <a:pPr marL="0" indent="0">
                  <a:buNone/>
                </a:pPr>
                <a:r>
                  <a:rPr lang="en-US" dirty="0"/>
                  <a:t>4. Average the sum above to determine the noise power estimate</a:t>
                </a:r>
              </a:p>
              <a:p>
                <a:pPr marL="0" indent="0">
                  <a:buNone/>
                </a:pPr>
                <a:r>
                  <a:rPr lang="en-US" dirty="0"/>
                  <a:t>5. Scale the noise estimate with an appropriate threshold factor to get a threshold</a:t>
                </a:r>
              </a:p>
              <a:p>
                <a:pPr marL="0" indent="0">
                  <a:buNone/>
                </a:pPr>
                <a:r>
                  <a:rPr lang="en-US" dirty="0"/>
                  <a:t>6. Measure signal in CUT (at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+1) </a:t>
                </a:r>
              </a:p>
              <a:p>
                <a:pPr marL="0" indent="0">
                  <a:buNone/>
                </a:pPr>
                <a:r>
                  <a:rPr lang="en-US" dirty="0"/>
                  <a:t>7. Compare against the threshold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622944-E5B6-4703-B6DA-D78A0EF36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5807"/>
              </a:xfrm>
              <a:blipFill>
                <a:blip r:embed="rId2"/>
                <a:stretch>
                  <a:fillRect l="-1217" t="-2025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A0B64E-476C-40B7-8418-3D88E25B5D8C}"/>
                  </a:ext>
                </a:extLst>
              </p:cNvPr>
              <p:cNvSpPr txBox="1"/>
              <p:nvPr/>
            </p:nvSpPr>
            <p:spPr>
              <a:xfrm>
                <a:off x="6914148" y="230189"/>
                <a:ext cx="55666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= number of training cells on one side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US" sz="2400" dirty="0"/>
                  <a:t> = number of guard cells on one side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A0B64E-476C-40B7-8418-3D88E25B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148" y="230189"/>
                <a:ext cx="5566611" cy="830997"/>
              </a:xfrm>
              <a:prstGeom prst="rect">
                <a:avLst/>
              </a:prstGeom>
              <a:blipFill>
                <a:blip r:embed="rId3"/>
                <a:stretch>
                  <a:fillRect l="-329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49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5B4A0-2B75-4107-A11B-0B188827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9EE38-EEB0-4BF1-87BD-F6840F9A6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7001"/>
                <a:ext cx="10515600" cy="565099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The detection threshold: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the noise power estimate,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the threshold factor, a function of fasle alarm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number of training cells,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sample in each training cell.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Assuming the data passed into the detector is from a single pulse (i.e. no pulse integration), then the threshold factor: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9EE38-EEB0-4BF1-87BD-F6840F9A6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7001"/>
                <a:ext cx="10515600" cy="5650999"/>
              </a:xfrm>
              <a:blipFill>
                <a:blip r:embed="rId2"/>
                <a:stretch>
                  <a:fillRect l="-1043" t="-2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22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3B44-0705-4D6E-92DF-BF68491A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phased.CFARDetector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7F5DB-1BE5-4A75-8EFD-21BDBBC11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Assuming it is a square law detector with white Gaussian noise</a:t>
            </a:r>
          </a:p>
          <a:p>
            <a:r>
              <a:rPr lang="en-US" altLang="zh-CN" dirty="0"/>
              <a:t>Important properties:</a:t>
            </a:r>
          </a:p>
          <a:p>
            <a:pPr lvl="1"/>
            <a:r>
              <a:rPr lang="en-US" altLang="zh-CN" dirty="0" err="1"/>
              <a:t>NumGuardCells</a:t>
            </a:r>
            <a:endParaRPr lang="en-US" altLang="zh-CN" dirty="0"/>
          </a:p>
          <a:p>
            <a:pPr lvl="1"/>
            <a:r>
              <a:rPr lang="en-US" altLang="zh-CN" dirty="0" err="1"/>
              <a:t>NumTrainingCells</a:t>
            </a:r>
            <a:endParaRPr lang="en-US" altLang="zh-CN" dirty="0"/>
          </a:p>
          <a:p>
            <a:pPr lvl="1"/>
            <a:r>
              <a:rPr lang="en-US" altLang="zh-CN" dirty="0"/>
              <a:t>Threshold factor</a:t>
            </a:r>
          </a:p>
          <a:p>
            <a:pPr lvl="1"/>
            <a:r>
              <a:rPr lang="en-US" altLang="zh-CN" dirty="0" err="1"/>
              <a:t>ProbabilityFalseAlarm</a:t>
            </a:r>
            <a:endParaRPr lang="en-US" altLang="zh-CN" dirty="0"/>
          </a:p>
          <a:p>
            <a:pPr lvl="1"/>
            <a:r>
              <a:rPr lang="en-US" altLang="zh-CN" dirty="0" err="1"/>
              <a:t>NumDetections</a:t>
            </a:r>
            <a:endParaRPr lang="en-US" altLang="zh-CN" dirty="0"/>
          </a:p>
          <a:p>
            <a:r>
              <a:rPr lang="en-US" altLang="zh-CN" dirty="0"/>
              <a:t>Y = H(</a:t>
            </a:r>
            <a:r>
              <a:rPr lang="en-US" altLang="zh-CN" dirty="0" err="1"/>
              <a:t>X,cutidx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[Y, TH] = H(</a:t>
            </a:r>
            <a:r>
              <a:rPr lang="en-US" altLang="zh-CN" dirty="0" err="1"/>
              <a:t>X,cutidx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X = input data, either a Mx1 column vector or </a:t>
            </a:r>
            <a:r>
              <a:rPr lang="en-US" altLang="zh-CN" dirty="0" err="1"/>
              <a:t>MxN</a:t>
            </a:r>
            <a:r>
              <a:rPr lang="en-US" altLang="zh-CN" dirty="0"/>
              <a:t> matrix</a:t>
            </a:r>
          </a:p>
          <a:p>
            <a:pPr lvl="1"/>
            <a:r>
              <a:rPr lang="en-US" altLang="zh-CN" dirty="0" err="1"/>
              <a:t>Cutidx</a:t>
            </a:r>
            <a:r>
              <a:rPr lang="en-US" altLang="zh-CN" dirty="0"/>
              <a:t> = a length-D vector of indices of CUT </a:t>
            </a:r>
          </a:p>
          <a:p>
            <a:pPr lvl="1"/>
            <a:r>
              <a:rPr lang="en-US" altLang="zh-CN" dirty="0"/>
              <a:t>Y = detection results</a:t>
            </a:r>
          </a:p>
          <a:p>
            <a:pPr lvl="1"/>
            <a:r>
              <a:rPr lang="en-US" altLang="zh-CN" dirty="0"/>
              <a:t>TH = threshold</a:t>
            </a:r>
          </a:p>
        </p:txBody>
      </p:sp>
    </p:spTree>
    <p:extLst>
      <p:ext uri="{BB962C8B-B14F-4D97-AF65-F5344CB8AC3E}">
        <p14:creationId xmlns:p14="http://schemas.microsoft.com/office/powerpoint/2010/main" val="145200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1AB7-F7AF-44AD-B8C3-C2C449CF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4662E4-FF3D-4FF2-8E42-902A1B88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60" y="1491796"/>
            <a:ext cx="6371989" cy="5001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D3341-BB5E-4B0D-BC0D-5E724F562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155" y="1027906"/>
            <a:ext cx="6113185" cy="477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5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1290</TotalTime>
  <Words>347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CFAR Constant False Alarm Rate Detection</vt:lpstr>
      <vt:lpstr>Motivation</vt:lpstr>
      <vt:lpstr>Schematics</vt:lpstr>
      <vt:lpstr>Implementation</vt:lpstr>
      <vt:lpstr>Equations</vt:lpstr>
      <vt:lpstr>phased.CFARDetector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Zhuoming Huang</dc:creator>
  <cp:lastModifiedBy>Zhuoming Huang</cp:lastModifiedBy>
  <cp:revision>27</cp:revision>
  <dcterms:created xsi:type="dcterms:W3CDTF">2020-08-27T00:48:12Z</dcterms:created>
  <dcterms:modified xsi:type="dcterms:W3CDTF">2020-09-01T20:44:28Z</dcterms:modified>
</cp:coreProperties>
</file>