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56" autoAdjust="0"/>
    <p:restoredTop sz="95194" autoAdjust="0"/>
  </p:normalViewPr>
  <p:slideViewPr>
    <p:cSldViewPr snapToGrid="0">
      <p:cViewPr>
        <p:scale>
          <a:sx n="21" d="100"/>
          <a:sy n="21" d="100"/>
        </p:scale>
        <p:origin x="804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BB5021-904A-49D7-9CEB-C575EE7B5884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5DC199-B3BF-436B-B522-A04517D16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656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5DC199-B3BF-436B-B522-A04517D1610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619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8DD44-6290-4FA0-A881-1C669792FE2A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46DA8-FE18-4883-B3EA-4ED8F78C8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430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8DD44-6290-4FA0-A881-1C669792FE2A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46DA8-FE18-4883-B3EA-4ED8F78C8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245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8DD44-6290-4FA0-A881-1C669792FE2A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46DA8-FE18-4883-B3EA-4ED8F78C8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514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8DD44-6290-4FA0-A881-1C669792FE2A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46DA8-FE18-4883-B3EA-4ED8F78C8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12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8DD44-6290-4FA0-A881-1C669792FE2A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46DA8-FE18-4883-B3EA-4ED8F78C8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80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8DD44-6290-4FA0-A881-1C669792FE2A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46DA8-FE18-4883-B3EA-4ED8F78C8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177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8DD44-6290-4FA0-A881-1C669792FE2A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46DA8-FE18-4883-B3EA-4ED8F78C8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766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8DD44-6290-4FA0-A881-1C669792FE2A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46DA8-FE18-4883-B3EA-4ED8F78C8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09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8DD44-6290-4FA0-A881-1C669792FE2A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46DA8-FE18-4883-B3EA-4ED8F78C8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7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8DD44-6290-4FA0-A881-1C669792FE2A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46DA8-FE18-4883-B3EA-4ED8F78C8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673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8DD44-6290-4FA0-A881-1C669792FE2A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46DA8-FE18-4883-B3EA-4ED8F78C8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25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8DD44-6290-4FA0-A881-1C669792FE2A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46DA8-FE18-4883-B3EA-4ED8F78C8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431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jp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738AD956-C222-49CF-A80F-E88B3C2AAB30}"/>
              </a:ext>
            </a:extLst>
          </p:cNvPr>
          <p:cNvSpPr txBox="1">
            <a:spLocks/>
          </p:cNvSpPr>
          <p:nvPr/>
        </p:nvSpPr>
        <p:spPr>
          <a:xfrm>
            <a:off x="4" y="613792"/>
            <a:ext cx="43891196" cy="3635885"/>
          </a:xfrm>
          <a:prstGeom prst="rect">
            <a:avLst/>
          </a:prstGeom>
          <a:noFill/>
          <a:ln>
            <a:noFill/>
          </a:ln>
        </p:spPr>
        <p:txBody>
          <a:bodyPr lIns="329130" tIns="329130" rIns="329130" bIns="32913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2601" b="0" i="0" u="none" strike="noStrike" cap="none">
                <a:solidFill>
                  <a:schemeClr val="dk1"/>
                </a:solidFill>
                <a:latin typeface="+mj-lt"/>
                <a:ea typeface="Source Sans Pro"/>
                <a:cs typeface="Source Sans Pro"/>
                <a:sym typeface="Source Sans Pro"/>
              </a:defRPr>
            </a:lvl1pPr>
            <a:lvl2pPr lvl="1" indent="0">
              <a:spcBef>
                <a:spcPts val="0"/>
              </a:spcBef>
              <a:buNone/>
              <a:defRPr sz="1801"/>
            </a:lvl2pPr>
            <a:lvl3pPr lvl="2" indent="0">
              <a:spcBef>
                <a:spcPts val="0"/>
              </a:spcBef>
              <a:buNone/>
              <a:defRPr sz="1801"/>
            </a:lvl3pPr>
            <a:lvl4pPr lvl="3" indent="0">
              <a:spcBef>
                <a:spcPts val="0"/>
              </a:spcBef>
              <a:buNone/>
              <a:defRPr sz="1801"/>
            </a:lvl4pPr>
            <a:lvl5pPr lvl="4" indent="0">
              <a:spcBef>
                <a:spcPts val="0"/>
              </a:spcBef>
              <a:buNone/>
              <a:defRPr sz="1801"/>
            </a:lvl5pPr>
            <a:lvl6pPr lvl="5" indent="0">
              <a:spcBef>
                <a:spcPts val="0"/>
              </a:spcBef>
              <a:buNone/>
              <a:defRPr sz="1801"/>
            </a:lvl6pPr>
            <a:lvl7pPr lvl="6" indent="0">
              <a:spcBef>
                <a:spcPts val="0"/>
              </a:spcBef>
              <a:buNone/>
              <a:defRPr sz="1801"/>
            </a:lvl7pPr>
            <a:lvl8pPr lvl="7" indent="0">
              <a:spcBef>
                <a:spcPts val="0"/>
              </a:spcBef>
              <a:buNone/>
              <a:defRPr sz="1801"/>
            </a:lvl8pPr>
            <a:lvl9pPr lvl="8" indent="0">
              <a:spcBef>
                <a:spcPts val="0"/>
              </a:spcBef>
              <a:buNone/>
              <a:defRPr sz="1801"/>
            </a:lvl9pPr>
          </a:lstStyle>
          <a:p>
            <a:pPr defTabSz="3291840">
              <a:buClr>
                <a:srgbClr val="000000"/>
              </a:buClr>
              <a:defRPr/>
            </a:pPr>
            <a:r>
              <a:rPr lang="en-US" sz="7200" kern="0" dirty="0">
                <a:solidFill>
                  <a:srgbClr val="000000"/>
                </a:solidFill>
                <a:latin typeface="Arial" panose="020B0604020202020204"/>
              </a:rPr>
              <a:t>Fast mmWave RF 3D-Object Reconstruction </a:t>
            </a:r>
          </a:p>
          <a:p>
            <a:pPr defTabSz="3291840">
              <a:buClr>
                <a:srgbClr val="000000"/>
              </a:buClr>
              <a:defRPr/>
            </a:pPr>
            <a:r>
              <a:rPr lang="en-US" sz="7200" kern="0" dirty="0">
                <a:solidFill>
                  <a:srgbClr val="000000"/>
                </a:solidFill>
                <a:latin typeface="Arial" panose="020B0604020202020204"/>
              </a:rPr>
              <a:t>in Low-Visibility Environment via UAV Platform</a:t>
            </a:r>
            <a:br>
              <a:rPr lang="en-US" sz="11520" kern="0" dirty="0">
                <a:solidFill>
                  <a:srgbClr val="000000"/>
                </a:solidFill>
                <a:latin typeface="Arial" panose="020B0604020202020204"/>
              </a:rPr>
            </a:br>
            <a:r>
              <a:rPr lang="en-US" sz="5040" kern="0" dirty="0">
                <a:solidFill>
                  <a:srgbClr val="000000"/>
                </a:solidFill>
                <a:latin typeface="Arial" panose="020B0604020202020204"/>
              </a:rPr>
              <a:t>Zhuoming Huang, Alinson Sanquintin</a:t>
            </a:r>
          </a:p>
          <a:p>
            <a:pPr defTabSz="3291840">
              <a:buClr>
                <a:srgbClr val="000000"/>
              </a:buClr>
              <a:defRPr/>
            </a:pPr>
            <a:r>
              <a:rPr lang="en-US" sz="5040" kern="0" dirty="0">
                <a:solidFill>
                  <a:srgbClr val="000000"/>
                </a:solidFill>
                <a:latin typeface="Arial" panose="020B0604020202020204"/>
              </a:rPr>
              <a:t>Department of Engineering – University of Massachusetts Boston</a:t>
            </a:r>
          </a:p>
        </p:txBody>
      </p:sp>
      <p:sp>
        <p:nvSpPr>
          <p:cNvPr id="5" name="Shape 141">
            <a:extLst>
              <a:ext uri="{FF2B5EF4-FFF2-40B4-BE49-F238E27FC236}">
                <a16:creationId xmlns:a16="http://schemas.microsoft.com/office/drawing/2014/main" id="{C440DC9D-48A1-4842-8DDA-9FC4E4E08209}"/>
              </a:ext>
            </a:extLst>
          </p:cNvPr>
          <p:cNvSpPr/>
          <p:nvPr/>
        </p:nvSpPr>
        <p:spPr>
          <a:xfrm>
            <a:off x="1465633" y="9893025"/>
            <a:ext cx="11062320" cy="7401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617220" indent="-617220">
              <a:buClr>
                <a:srgbClr val="CC0066"/>
              </a:buClr>
              <a:buFont typeface="Wingdings" panose="05000000000000000000" pitchFamily="2" charset="2"/>
              <a:buChar char="ü"/>
            </a:pPr>
            <a:r>
              <a:rPr lang="en-US" sz="3500" dirty="0"/>
              <a:t>Access to high-risk areas for explorations or rescues: unsafe in unknown environment (smoke, fog, low-visibility).</a:t>
            </a:r>
          </a:p>
          <a:p>
            <a:pPr marL="617220" indent="-617220">
              <a:buClr>
                <a:srgbClr val="CC0066"/>
              </a:buClr>
              <a:buFont typeface="Wingdings" panose="05000000000000000000" pitchFamily="2" charset="2"/>
              <a:buChar char="ü"/>
            </a:pPr>
            <a:r>
              <a:rPr lang="en-US" sz="3500" dirty="0"/>
              <a:t>Non-intrusive, privacy-preserving monitoring for public health and safety: difficult to implement in large public areas.</a:t>
            </a:r>
          </a:p>
          <a:p>
            <a:pPr marL="617220" indent="-617220">
              <a:buClr>
                <a:srgbClr val="CC0066"/>
              </a:buClr>
              <a:buFont typeface="Wingdings" panose="05000000000000000000" pitchFamily="2" charset="2"/>
              <a:buChar char="ü"/>
            </a:pPr>
            <a:r>
              <a:rPr lang="en-US" sz="3500" dirty="0"/>
              <a:t>Managements of large-scale facilities: need plenty of resource (time or labor) in traditional ways.</a:t>
            </a:r>
          </a:p>
          <a:p>
            <a:pPr marL="617220" indent="-617220">
              <a:buClr>
                <a:srgbClr val="CC0066"/>
              </a:buClr>
              <a:buFont typeface="Wingdings" panose="05000000000000000000" pitchFamily="2" charset="2"/>
              <a:buChar char="ü"/>
            </a:pPr>
            <a:r>
              <a:rPr lang="en-US" sz="3500" dirty="0"/>
              <a:t>Autonomous driving</a:t>
            </a:r>
          </a:p>
          <a:p>
            <a:pPr marL="617220" indent="-617220">
              <a:buClr>
                <a:srgbClr val="CC0066"/>
              </a:buClr>
              <a:buFont typeface="Wingdings" panose="05000000000000000000" pitchFamily="2" charset="2"/>
              <a:buChar char="ü"/>
            </a:pPr>
            <a:r>
              <a:rPr lang="en-US" sz="3500" dirty="0"/>
              <a:t>UAV with cameras and radar sensors can 3D-image and track objects with ease, low cost, high efficiency and high flexibility.</a:t>
            </a:r>
          </a:p>
          <a:p>
            <a:pPr>
              <a:buClr>
                <a:srgbClr val="CC0066"/>
              </a:buClr>
            </a:pPr>
            <a:endParaRPr lang="en-US" sz="3500" dirty="0"/>
          </a:p>
        </p:txBody>
      </p:sp>
      <p:sp>
        <p:nvSpPr>
          <p:cNvPr id="9" name="Shape 141">
            <a:extLst>
              <a:ext uri="{FF2B5EF4-FFF2-40B4-BE49-F238E27FC236}">
                <a16:creationId xmlns:a16="http://schemas.microsoft.com/office/drawing/2014/main" id="{856653C2-8079-4F2A-B5D0-D71AD1909DE6}"/>
              </a:ext>
            </a:extLst>
          </p:cNvPr>
          <p:cNvSpPr/>
          <p:nvPr/>
        </p:nvSpPr>
        <p:spPr>
          <a:xfrm>
            <a:off x="1867787" y="21167940"/>
            <a:ext cx="10167784" cy="821992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r>
              <a:rPr lang="en-US" sz="4000" dirty="0"/>
              <a:t>Two-stage Operation</a:t>
            </a:r>
          </a:p>
          <a:p>
            <a:pPr marL="617220" indent="-617220">
              <a:buClr>
                <a:srgbClr val="CC0066"/>
              </a:buClr>
              <a:buFont typeface="Wingdings" panose="05000000000000000000" pitchFamily="2" charset="2"/>
              <a:buChar char="ü"/>
            </a:pPr>
            <a:r>
              <a:rPr lang="en-US" sz="4000" dirty="0"/>
              <a:t>AI Model Training Stage</a:t>
            </a:r>
          </a:p>
          <a:p>
            <a:pPr marL="822960" indent="-400050"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sz="4000" dirty="0"/>
              <a:t>Relatively-high-resolution SAR operation large number of snapshots</a:t>
            </a:r>
          </a:p>
          <a:p>
            <a:pPr marL="822960" indent="-400050"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sz="4000" dirty="0"/>
              <a:t>AI model training</a:t>
            </a:r>
          </a:p>
          <a:p>
            <a:pPr marL="617220" indent="-617220">
              <a:buClr>
                <a:srgbClr val="CC0066"/>
              </a:buClr>
              <a:buFont typeface="Wingdings" panose="05000000000000000000" pitchFamily="2" charset="2"/>
              <a:buChar char="ü"/>
            </a:pPr>
            <a:r>
              <a:rPr lang="en-US" sz="4000" dirty="0"/>
              <a:t>UAV Sensing Stage</a:t>
            </a:r>
          </a:p>
          <a:p>
            <a:pPr marL="822960" indent="-400050"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sz="4000" dirty="0"/>
              <a:t>Relatively-low-resolution SAR operation: </a:t>
            </a:r>
            <a:br>
              <a:rPr lang="en-US" sz="4000" dirty="0"/>
            </a:br>
            <a:r>
              <a:rPr lang="en-US" sz="4000" dirty="0"/>
              <a:t>two snapshots, fast</a:t>
            </a:r>
          </a:p>
          <a:p>
            <a:pPr marL="822960" indent="-400050"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sz="4000" dirty="0"/>
              <a:t>Transferring captured signal to fixed terminal for data processing</a:t>
            </a:r>
          </a:p>
          <a:p>
            <a:pPr marL="822960" indent="-400050"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sz="4000" dirty="0"/>
              <a:t>Producing </a:t>
            </a:r>
            <a:r>
              <a:rPr lang="en-US" altLang="zh-CN" sz="4000" dirty="0"/>
              <a:t>2D depth images from relatively-low-resolution radar intensity maps [1][2]</a:t>
            </a:r>
          </a:p>
          <a:p>
            <a:pPr marL="822960" indent="-400050"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sz="4000" dirty="0"/>
              <a:t>Reconstructing 3D-objects with multiple 2D depth images.</a:t>
            </a:r>
          </a:p>
          <a:p>
            <a:pPr marL="822960" indent="-400050">
              <a:buClr>
                <a:srgbClr val="00B050"/>
              </a:buClr>
              <a:buFont typeface="Wingdings" panose="05000000000000000000" pitchFamily="2" charset="2"/>
              <a:buChar char="Ø"/>
            </a:pPr>
            <a:endParaRPr lang="en-US" sz="4000" dirty="0"/>
          </a:p>
          <a:p>
            <a:pPr marL="422910">
              <a:buClr>
                <a:srgbClr val="00B050"/>
              </a:buClr>
            </a:pPr>
            <a:endParaRPr lang="en-US" sz="4000" dirty="0"/>
          </a:p>
        </p:txBody>
      </p:sp>
      <p:sp>
        <p:nvSpPr>
          <p:cNvPr id="22" name="Shape 141">
            <a:extLst>
              <a:ext uri="{FF2B5EF4-FFF2-40B4-BE49-F238E27FC236}">
                <a16:creationId xmlns:a16="http://schemas.microsoft.com/office/drawing/2014/main" id="{8A270389-F55E-4DA1-898B-B209916717C3}"/>
              </a:ext>
            </a:extLst>
          </p:cNvPr>
          <p:cNvSpPr/>
          <p:nvPr/>
        </p:nvSpPr>
        <p:spPr>
          <a:xfrm>
            <a:off x="14286434" y="13309648"/>
            <a:ext cx="12626631" cy="17208877"/>
          </a:xfrm>
          <a:prstGeom prst="rect">
            <a:avLst/>
          </a:prstGeom>
          <a:noFill/>
          <a:ln>
            <a:noFill/>
          </a:ln>
        </p:spPr>
        <p:txBody>
          <a:bodyPr lIns="164592" tIns="0" rIns="164592" bIns="0" anchor="t" anchorCtr="0">
            <a:noAutofit/>
          </a:bodyPr>
          <a:lstStyle/>
          <a:p>
            <a:r>
              <a:rPr lang="en-US" sz="4000" dirty="0"/>
              <a:t>The system is mainly composed of four parts:</a:t>
            </a:r>
          </a:p>
          <a:p>
            <a:pPr marL="617220" indent="-61722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sz="4000" dirty="0">
                <a:solidFill>
                  <a:srgbClr val="FF0000"/>
                </a:solidFill>
              </a:rPr>
              <a:t>mmWave Radar sensor TI IWR6843ISK [3]</a:t>
            </a:r>
          </a:p>
          <a:p>
            <a:pPr marL="817247" indent="-600077">
              <a:buFont typeface="Wingdings" panose="05000000000000000000" pitchFamily="2" charset="2"/>
              <a:buChar char="Ø"/>
            </a:pPr>
            <a:r>
              <a:rPr lang="en-US" sz="4000" dirty="0"/>
              <a:t>1x8 virtual antenna array available at each</a:t>
            </a:r>
            <a:br>
              <a:rPr lang="en-US" sz="4000" dirty="0"/>
            </a:br>
            <a:r>
              <a:rPr lang="en-US" sz="4000" dirty="0"/>
              <a:t>radar signal capture with MIMO configuration </a:t>
            </a:r>
          </a:p>
          <a:p>
            <a:pPr marL="817247" indent="-600077">
              <a:buFont typeface="Wingdings" panose="05000000000000000000" pitchFamily="2" charset="2"/>
              <a:buChar char="Ø"/>
            </a:pPr>
            <a:r>
              <a:rPr lang="en-US" sz="4000" dirty="0"/>
              <a:t>64x24 (full-scale) or 2x24 (2-snapshot) virtual </a:t>
            </a:r>
            <a:br>
              <a:rPr lang="en-US" sz="4000" dirty="0"/>
            </a:br>
            <a:r>
              <a:rPr lang="en-US" sz="4000" dirty="0"/>
              <a:t>antenna array with 2D-sliding mechanism for SAR operations.</a:t>
            </a:r>
          </a:p>
          <a:p>
            <a:pPr marL="817247" indent="-600077">
              <a:buFont typeface="Wingdings" panose="05000000000000000000" pitchFamily="2" charset="2"/>
              <a:buChar char="Ø"/>
            </a:pPr>
            <a:r>
              <a:rPr lang="en-US" sz="4000" dirty="0"/>
              <a:t>4GHz bandwidth allows a range resolution of 4cm</a:t>
            </a:r>
          </a:p>
          <a:p>
            <a:pPr marL="817247" indent="-600077">
              <a:buFont typeface="Wingdings" panose="05000000000000000000" pitchFamily="2" charset="2"/>
              <a:buChar char="Ø"/>
            </a:pPr>
            <a:r>
              <a:rPr lang="en-US" sz="4000" dirty="0"/>
              <a:t>Small-sized and lightweight off-the-shelf product, suitable for small-sized UAV platform</a:t>
            </a:r>
          </a:p>
          <a:p>
            <a:pPr marL="617220" indent="-617220">
              <a:buClr>
                <a:srgbClr val="0000FF"/>
              </a:buClr>
              <a:buFont typeface="Wingdings" panose="05000000000000000000" pitchFamily="2" charset="2"/>
              <a:buChar char="ü"/>
            </a:pPr>
            <a:r>
              <a:rPr lang="en-US" sz="4000" dirty="0">
                <a:solidFill>
                  <a:srgbClr val="0000FF"/>
                </a:solidFill>
              </a:rPr>
              <a:t>Depth Camera ZED mini [4]</a:t>
            </a:r>
          </a:p>
          <a:p>
            <a:pPr marL="817247" indent="-600077">
              <a:buFont typeface="Wingdings" panose="05000000000000000000" pitchFamily="2" charset="2"/>
              <a:buChar char="Ø"/>
            </a:pPr>
            <a:r>
              <a:rPr lang="en-US" sz="4000" dirty="0"/>
              <a:t>Captures 2D depth images </a:t>
            </a:r>
            <a:br>
              <a:rPr lang="en-US" sz="4000" dirty="0"/>
            </a:br>
            <a:r>
              <a:rPr lang="en-US" sz="4000" dirty="0"/>
              <a:t>as ground truth for AI model training</a:t>
            </a:r>
          </a:p>
          <a:p>
            <a:pPr marL="817247" indent="-600077">
              <a:buFont typeface="Wingdings" panose="05000000000000000000" pitchFamily="2" charset="2"/>
              <a:buChar char="Ø"/>
            </a:pPr>
            <a:r>
              <a:rPr lang="en-US" sz="4000" dirty="0"/>
              <a:t>Lightweight off-the-shelf product, suitable for small-sized UAV platform</a:t>
            </a:r>
          </a:p>
          <a:p>
            <a:pPr marL="617220" indent="-61722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4000" dirty="0">
                <a:solidFill>
                  <a:srgbClr val="00B050"/>
                </a:solidFill>
              </a:rPr>
              <a:t>Neural Network</a:t>
            </a:r>
          </a:p>
          <a:p>
            <a:pPr marL="817247" indent="-600077">
              <a:buFont typeface="Wingdings" panose="05000000000000000000" pitchFamily="2" charset="2"/>
              <a:buChar char="Ø"/>
            </a:pPr>
            <a:r>
              <a:rPr lang="en-US" sz="4000" dirty="0"/>
              <a:t>UAV-sensing: Producing 2D depth images from 2-snapshot 3D radar intensity maps</a:t>
            </a:r>
          </a:p>
          <a:p>
            <a:pPr marL="817247" indent="-600077">
              <a:buFont typeface="Wingdings" panose="05000000000000000000" pitchFamily="2" charset="2"/>
              <a:buChar char="Ø"/>
            </a:pPr>
            <a:r>
              <a:rPr lang="en-US" sz="4000" dirty="0"/>
              <a:t>AI Model-training: Producing full-scale 3D intensity maps from 2-snapshot 3D intensity maps, and producing 2D depth images from full-scale 3D radar intensity maps</a:t>
            </a:r>
            <a:endParaRPr lang="en-US" sz="4000" dirty="0">
              <a:solidFill>
                <a:srgbClr val="00B050"/>
              </a:solidFill>
            </a:endParaRPr>
          </a:p>
          <a:p>
            <a:pPr marL="617220" indent="-617220">
              <a:buClr>
                <a:srgbClr val="CC0066"/>
              </a:buClr>
              <a:buFont typeface="Wingdings" panose="05000000000000000000" pitchFamily="2" charset="2"/>
              <a:buChar char="ü"/>
            </a:pPr>
            <a:r>
              <a:rPr lang="en-US" sz="4000" dirty="0">
                <a:solidFill>
                  <a:srgbClr val="CC0066"/>
                </a:solidFill>
              </a:rPr>
              <a:t>UAV Platform</a:t>
            </a:r>
          </a:p>
          <a:p>
            <a:pPr marL="817247" indent="-600077">
              <a:buFont typeface="Wingdings" panose="05000000000000000000" pitchFamily="2" charset="2"/>
              <a:buChar char="Ø"/>
            </a:pPr>
            <a:r>
              <a:rPr lang="en-US" sz="4000" dirty="0"/>
              <a:t>Consisting of the Crazyflie2.1 with </a:t>
            </a:r>
            <a:r>
              <a:rPr lang="en-US" sz="4000" dirty="0" err="1"/>
              <a:t>BigQuad</a:t>
            </a:r>
            <a:r>
              <a:rPr lang="en-US" sz="4000" dirty="0"/>
              <a:t>, flow-v2, multi-ranger decks, and PCB deck connectors, Jetson Nano, customized 2D-sliding mechanism, IWR6843ISK radar sensor, ZED mini depth camera</a:t>
            </a:r>
          </a:p>
        </p:txBody>
      </p:sp>
      <p:sp>
        <p:nvSpPr>
          <p:cNvPr id="30" name="Shape 141">
            <a:extLst>
              <a:ext uri="{FF2B5EF4-FFF2-40B4-BE49-F238E27FC236}">
                <a16:creationId xmlns:a16="http://schemas.microsoft.com/office/drawing/2014/main" id="{295D8A14-FDF7-4120-8B4A-C5E3F38C69F3}"/>
              </a:ext>
            </a:extLst>
          </p:cNvPr>
          <p:cNvSpPr/>
          <p:nvPr/>
        </p:nvSpPr>
        <p:spPr>
          <a:xfrm>
            <a:off x="29910397" y="20300381"/>
            <a:ext cx="13577255" cy="9937638"/>
          </a:xfrm>
          <a:prstGeom prst="rect">
            <a:avLst/>
          </a:prstGeom>
          <a:noFill/>
          <a:ln>
            <a:noFill/>
          </a:ln>
        </p:spPr>
        <p:txBody>
          <a:bodyPr lIns="164592" tIns="0" rIns="164592" bIns="0" anchor="t" anchorCtr="0">
            <a:noAutofit/>
          </a:bodyPr>
          <a:lstStyle/>
          <a:p>
            <a:r>
              <a:rPr lang="en-US" sz="4000" dirty="0"/>
              <a:t>3D-Object Reconstruction System featuring:</a:t>
            </a:r>
          </a:p>
          <a:p>
            <a:pPr marL="617220" indent="-617220">
              <a:buClr>
                <a:srgbClr val="CC0066"/>
              </a:buClr>
              <a:buFont typeface="Wingdings" panose="05000000000000000000" pitchFamily="2" charset="2"/>
              <a:buChar char="ü"/>
            </a:pPr>
            <a:r>
              <a:rPr lang="en-US" sz="4000" dirty="0"/>
              <a:t>Functions of Deep Neural Network model training, fast generations of depth images from sparse raw mmWave radar data with UAV platform</a:t>
            </a:r>
          </a:p>
          <a:p>
            <a:pPr marL="617220" indent="-617220">
              <a:buClr>
                <a:srgbClr val="CC0066"/>
              </a:buClr>
              <a:buFont typeface="Wingdings" panose="05000000000000000000" pitchFamily="2" charset="2"/>
              <a:buChar char="ü"/>
            </a:pPr>
            <a:r>
              <a:rPr lang="en-US" sz="4000" dirty="0"/>
              <a:t>Low cost, small size, light weight, high-flexibility, and high-efficiency RF imaging in low-visibility environment</a:t>
            </a:r>
          </a:p>
          <a:p>
            <a:r>
              <a:rPr lang="en-US" sz="4000" dirty="0"/>
              <a:t>Conclusions:</a:t>
            </a:r>
          </a:p>
          <a:p>
            <a:pPr marL="617220" indent="-617220">
              <a:buClr>
                <a:srgbClr val="CC0066"/>
              </a:buClr>
              <a:buFont typeface="Wingdings" panose="05000000000000000000" pitchFamily="2" charset="2"/>
              <a:buChar char="ü"/>
            </a:pPr>
            <a:r>
              <a:rPr lang="en-US" sz="4000" dirty="0"/>
              <a:t>Budget for UAV sensing: under $1000</a:t>
            </a:r>
          </a:p>
          <a:p>
            <a:pPr marL="617220" indent="-617220">
              <a:buClr>
                <a:srgbClr val="CC0066"/>
              </a:buClr>
              <a:buFont typeface="Wingdings" panose="05000000000000000000" pitchFamily="2" charset="2"/>
              <a:buChar char="ü"/>
            </a:pPr>
            <a:r>
              <a:rPr lang="en-US" sz="4000" dirty="0"/>
              <a:t>Reached deliverables</a:t>
            </a:r>
          </a:p>
          <a:p>
            <a:r>
              <a:rPr lang="en-US" sz="4000" dirty="0"/>
              <a:t>Future Plan:</a:t>
            </a:r>
          </a:p>
          <a:p>
            <a:pPr marL="617220" indent="-617220">
              <a:buClr>
                <a:srgbClr val="CC0066"/>
              </a:buClr>
              <a:buFont typeface="Wingdings" panose="05000000000000000000" pitchFamily="2" charset="2"/>
              <a:buChar char="ü"/>
            </a:pPr>
            <a:r>
              <a:rPr lang="en-US" sz="4000" dirty="0"/>
              <a:t>Building Deep Neural Network models with multiple-view 3D intensity maps/2D depth images</a:t>
            </a:r>
          </a:p>
          <a:p>
            <a:pPr marL="617220" indent="-617220">
              <a:buClr>
                <a:srgbClr val="CC0066"/>
              </a:buClr>
              <a:buFont typeface="Wingdings" panose="05000000000000000000" pitchFamily="2" charset="2"/>
              <a:buChar char="ü"/>
            </a:pPr>
            <a:r>
              <a:rPr lang="en-US" sz="4000" dirty="0"/>
              <a:t>Flight stabilization through better PID tuning and balancing</a:t>
            </a:r>
          </a:p>
          <a:p>
            <a:pPr marL="617220" indent="-617220">
              <a:buClr>
                <a:srgbClr val="CC0066"/>
              </a:buClr>
              <a:buFont typeface="Wingdings" panose="05000000000000000000" pitchFamily="2" charset="2"/>
              <a:buChar char="ü"/>
            </a:pPr>
            <a:r>
              <a:rPr lang="en-US" sz="4000" dirty="0"/>
              <a:t>Larger loads with more powerful motors and bigger drone frame</a:t>
            </a:r>
          </a:p>
          <a:p>
            <a:pPr marL="617220" indent="-617220">
              <a:buClr>
                <a:srgbClr val="CC0066"/>
              </a:buClr>
              <a:buFont typeface="Wingdings" panose="05000000000000000000" pitchFamily="2" charset="2"/>
              <a:buChar char="ü"/>
            </a:pPr>
            <a:r>
              <a:rPr lang="en-US" sz="4000" dirty="0"/>
              <a:t>3D-space mapping and reconstruction</a:t>
            </a:r>
          </a:p>
        </p:txBody>
      </p:sp>
      <p:sp>
        <p:nvSpPr>
          <p:cNvPr id="32" name="Shape 29">
            <a:extLst>
              <a:ext uri="{FF2B5EF4-FFF2-40B4-BE49-F238E27FC236}">
                <a16:creationId xmlns:a16="http://schemas.microsoft.com/office/drawing/2014/main" id="{432ACB27-24F2-465F-9E80-54CCC6CB2CFD}"/>
              </a:ext>
            </a:extLst>
          </p:cNvPr>
          <p:cNvSpPr/>
          <p:nvPr/>
        </p:nvSpPr>
        <p:spPr>
          <a:xfrm>
            <a:off x="1355015" y="5066119"/>
            <a:ext cx="11110946" cy="11588507"/>
          </a:xfrm>
          <a:prstGeom prst="roundRect">
            <a:avLst>
              <a:gd name="adj" fmla="val 7766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329134" tIns="164520" rIns="329134" bIns="164520" anchor="ctr" anchorCtr="0">
            <a:noAutofit/>
          </a:bodyPr>
          <a:lstStyle/>
          <a:p>
            <a:pPr algn="ctr"/>
            <a:endParaRPr sz="6484">
              <a:solidFill>
                <a:srgbClr val="FFFFFF"/>
              </a:solidFill>
            </a:endParaRPr>
          </a:p>
        </p:txBody>
      </p:sp>
      <p:sp>
        <p:nvSpPr>
          <p:cNvPr id="36" name="Shape 42">
            <a:extLst>
              <a:ext uri="{FF2B5EF4-FFF2-40B4-BE49-F238E27FC236}">
                <a16:creationId xmlns:a16="http://schemas.microsoft.com/office/drawing/2014/main" id="{EF5697C3-1F9D-4A7F-9791-981F65395518}"/>
              </a:ext>
            </a:extLst>
          </p:cNvPr>
          <p:cNvSpPr/>
          <p:nvPr/>
        </p:nvSpPr>
        <p:spPr>
          <a:xfrm rot="-5400000">
            <a:off x="27797673" y="8325575"/>
            <a:ext cx="1360217" cy="82440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25400" cap="flat" cmpd="sng">
            <a:solidFill>
              <a:srgbClr val="71884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329134" tIns="164520" rIns="329134" bIns="164520" anchor="ctr" anchorCtr="0">
            <a:noAutofit/>
          </a:bodyPr>
          <a:lstStyle/>
          <a:p>
            <a:pPr algn="ctr"/>
            <a:endParaRPr sz="6484">
              <a:solidFill>
                <a:srgbClr val="FFFFFF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C341FFD-5F29-443E-B8D8-1B268A9FDE91}"/>
              </a:ext>
            </a:extLst>
          </p:cNvPr>
          <p:cNvSpPr txBox="1"/>
          <p:nvPr/>
        </p:nvSpPr>
        <p:spPr>
          <a:xfrm rot="16200000">
            <a:off x="-3243326" y="10686350"/>
            <a:ext cx="8097016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40" dirty="0">
                <a:solidFill>
                  <a:srgbClr val="366092"/>
                </a:solidFill>
              </a:rPr>
              <a:t>MOTIVATION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F286A40-C982-4862-A5C2-778A615A69F0}"/>
              </a:ext>
            </a:extLst>
          </p:cNvPr>
          <p:cNvSpPr txBox="1"/>
          <p:nvPr/>
        </p:nvSpPr>
        <p:spPr>
          <a:xfrm rot="16200000">
            <a:off x="-3246658" y="23782291"/>
            <a:ext cx="8168342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40" dirty="0">
                <a:solidFill>
                  <a:srgbClr val="366092"/>
                </a:solidFill>
              </a:rPr>
              <a:t>PROJECT DEFINITION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24ACEE3-4AFF-428B-AAB5-C0CAB900C0C7}"/>
              </a:ext>
            </a:extLst>
          </p:cNvPr>
          <p:cNvSpPr txBox="1"/>
          <p:nvPr/>
        </p:nvSpPr>
        <p:spPr>
          <a:xfrm rot="16200000">
            <a:off x="4471826" y="16897737"/>
            <a:ext cx="17556480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40" dirty="0">
                <a:solidFill>
                  <a:srgbClr val="366092"/>
                </a:solidFill>
              </a:rPr>
              <a:t>           DESIGN  DESCRIPTION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9F7FF12-D2E4-4623-B2CD-72A807B4F868}"/>
              </a:ext>
            </a:extLst>
          </p:cNvPr>
          <p:cNvSpPr txBox="1"/>
          <p:nvPr/>
        </p:nvSpPr>
        <p:spPr>
          <a:xfrm rot="16200000">
            <a:off x="24166071" y="12950713"/>
            <a:ext cx="8675561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40" dirty="0">
                <a:solidFill>
                  <a:srgbClr val="366092"/>
                </a:solidFill>
              </a:rPr>
              <a:t>DESIGN VALIDATION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7D4F187-F8BC-4E2A-8B39-7BF0BE1281A8}"/>
              </a:ext>
            </a:extLst>
          </p:cNvPr>
          <p:cNvSpPr txBox="1"/>
          <p:nvPr/>
        </p:nvSpPr>
        <p:spPr>
          <a:xfrm rot="16200000">
            <a:off x="23451502" y="24410470"/>
            <a:ext cx="10011570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40" dirty="0">
                <a:solidFill>
                  <a:srgbClr val="366092"/>
                </a:solidFill>
              </a:rPr>
              <a:t>FINAL PRODUCT, </a:t>
            </a:r>
          </a:p>
          <a:p>
            <a:pPr algn="ctr"/>
            <a:r>
              <a:rPr lang="en-US" sz="5040" dirty="0">
                <a:solidFill>
                  <a:srgbClr val="366092"/>
                </a:solidFill>
              </a:rPr>
              <a:t>CONCLUSIONS &amp; FUTURE PLAN</a:t>
            </a:r>
          </a:p>
        </p:txBody>
      </p:sp>
      <p:sp>
        <p:nvSpPr>
          <p:cNvPr id="46" name="Shape 29">
            <a:extLst>
              <a:ext uri="{FF2B5EF4-FFF2-40B4-BE49-F238E27FC236}">
                <a16:creationId xmlns:a16="http://schemas.microsoft.com/office/drawing/2014/main" id="{9B47FE0A-39E0-4BC8-9045-E528C5A385B5}"/>
              </a:ext>
            </a:extLst>
          </p:cNvPr>
          <p:cNvSpPr/>
          <p:nvPr/>
        </p:nvSpPr>
        <p:spPr>
          <a:xfrm>
            <a:off x="1355015" y="30876029"/>
            <a:ext cx="19896718" cy="168148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329134" tIns="164520" rIns="329134" bIns="164520" anchor="ctr" anchorCtr="0">
            <a:noAutofit/>
          </a:bodyPr>
          <a:lstStyle/>
          <a:p>
            <a:pPr algn="ctr"/>
            <a:endParaRPr sz="6484">
              <a:solidFill>
                <a:srgbClr val="FFFFFF"/>
              </a:solidFill>
            </a:endParaRPr>
          </a:p>
        </p:txBody>
      </p:sp>
      <p:sp>
        <p:nvSpPr>
          <p:cNvPr id="47" name="Shape 29">
            <a:extLst>
              <a:ext uri="{FF2B5EF4-FFF2-40B4-BE49-F238E27FC236}">
                <a16:creationId xmlns:a16="http://schemas.microsoft.com/office/drawing/2014/main" id="{55FBE4F4-436E-4C60-8927-3CC32CFD9578}"/>
              </a:ext>
            </a:extLst>
          </p:cNvPr>
          <p:cNvSpPr/>
          <p:nvPr/>
        </p:nvSpPr>
        <p:spPr>
          <a:xfrm>
            <a:off x="22639477" y="30876032"/>
            <a:ext cx="20600211" cy="168148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329134" tIns="164520" rIns="329134" bIns="164520" anchor="ctr" anchorCtr="0">
            <a:noAutofit/>
          </a:bodyPr>
          <a:lstStyle/>
          <a:p>
            <a:pPr algn="ctr"/>
            <a:endParaRPr sz="6484">
              <a:solidFill>
                <a:srgbClr val="FFFFFF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789398B-6CA7-47BF-B781-899FB2596840}"/>
              </a:ext>
            </a:extLst>
          </p:cNvPr>
          <p:cNvSpPr txBox="1"/>
          <p:nvPr/>
        </p:nvSpPr>
        <p:spPr>
          <a:xfrm>
            <a:off x="1718824" y="31223844"/>
            <a:ext cx="4379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75000"/>
                  </a:schemeClr>
                </a:solidFill>
              </a:rPr>
              <a:t>References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3A41587-A868-452D-B77F-B6BEA9CE7BDF}"/>
              </a:ext>
            </a:extLst>
          </p:cNvPr>
          <p:cNvSpPr txBox="1"/>
          <p:nvPr/>
        </p:nvSpPr>
        <p:spPr>
          <a:xfrm>
            <a:off x="22876174" y="31298051"/>
            <a:ext cx="77133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Acknowledgements – May 4</a:t>
            </a:r>
            <a:r>
              <a:rPr lang="en-US" sz="4800" baseline="30000" dirty="0">
                <a:solidFill>
                  <a:schemeClr val="accent1">
                    <a:lumMod val="75000"/>
                  </a:schemeClr>
                </a:solidFill>
              </a:rPr>
              <a:t>th</a:t>
            </a:r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  <p:pic>
        <p:nvPicPr>
          <p:cNvPr id="53" name="Picture 52" descr="Logo&#10;&#10;Description automatically generated">
            <a:extLst>
              <a:ext uri="{FF2B5EF4-FFF2-40B4-BE49-F238E27FC236}">
                <a16:creationId xmlns:a16="http://schemas.microsoft.com/office/drawing/2014/main" id="{B778B201-43C1-4D4A-A23D-AA260B054F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50" y="583535"/>
            <a:ext cx="3059744" cy="4062074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F4EF9668-FBCA-4657-B56D-9F27DBD80BD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12" t="6136" r="15323" b="8417"/>
          <a:stretch/>
        </p:blipFill>
        <p:spPr>
          <a:xfrm>
            <a:off x="14469816" y="5036060"/>
            <a:ext cx="12263023" cy="8019163"/>
          </a:xfrm>
          <a:prstGeom prst="rect">
            <a:avLst/>
          </a:prstGeom>
        </p:spPr>
      </p:pic>
      <p:sp>
        <p:nvSpPr>
          <p:cNvPr id="65" name="Shape 29">
            <a:extLst>
              <a:ext uri="{FF2B5EF4-FFF2-40B4-BE49-F238E27FC236}">
                <a16:creationId xmlns:a16="http://schemas.microsoft.com/office/drawing/2014/main" id="{DF76B492-63F9-4DE2-8772-E4EC79F2DBED}"/>
              </a:ext>
            </a:extLst>
          </p:cNvPr>
          <p:cNvSpPr/>
          <p:nvPr/>
        </p:nvSpPr>
        <p:spPr>
          <a:xfrm>
            <a:off x="1391184" y="18119851"/>
            <a:ext cx="11120990" cy="12074606"/>
          </a:xfrm>
          <a:prstGeom prst="roundRect">
            <a:avLst>
              <a:gd name="adj" fmla="val 7766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329134" tIns="164520" rIns="329134" bIns="164520" anchor="ctr" anchorCtr="0">
            <a:noAutofit/>
          </a:bodyPr>
          <a:lstStyle/>
          <a:p>
            <a:pPr algn="ctr"/>
            <a:endParaRPr sz="6484">
              <a:solidFill>
                <a:srgbClr val="FFFFFF"/>
              </a:solidFill>
            </a:endParaRPr>
          </a:p>
        </p:txBody>
      </p:sp>
      <p:sp>
        <p:nvSpPr>
          <p:cNvPr id="66" name="Shape 29">
            <a:extLst>
              <a:ext uri="{FF2B5EF4-FFF2-40B4-BE49-F238E27FC236}">
                <a16:creationId xmlns:a16="http://schemas.microsoft.com/office/drawing/2014/main" id="{6965A2CA-C1B0-4381-94F9-D78CDAAE63EC}"/>
              </a:ext>
            </a:extLst>
          </p:cNvPr>
          <p:cNvSpPr/>
          <p:nvPr/>
        </p:nvSpPr>
        <p:spPr>
          <a:xfrm>
            <a:off x="13987958" y="5066118"/>
            <a:ext cx="13131166" cy="25128339"/>
          </a:xfrm>
          <a:prstGeom prst="roundRect">
            <a:avLst>
              <a:gd name="adj" fmla="val 7766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329134" tIns="164520" rIns="329134" bIns="164520" anchor="ctr" anchorCtr="0">
            <a:noAutofit/>
          </a:bodyPr>
          <a:lstStyle/>
          <a:p>
            <a:pPr algn="ctr"/>
            <a:endParaRPr sz="6484" dirty="0">
              <a:solidFill>
                <a:srgbClr val="FFFFFF"/>
              </a:solidFill>
            </a:endParaRPr>
          </a:p>
        </p:txBody>
      </p:sp>
      <p:sp>
        <p:nvSpPr>
          <p:cNvPr id="67" name="Shape 29">
            <a:extLst>
              <a:ext uri="{FF2B5EF4-FFF2-40B4-BE49-F238E27FC236}">
                <a16:creationId xmlns:a16="http://schemas.microsoft.com/office/drawing/2014/main" id="{632CEF3C-36B4-4793-92D4-6018784DE24C}"/>
              </a:ext>
            </a:extLst>
          </p:cNvPr>
          <p:cNvSpPr/>
          <p:nvPr/>
        </p:nvSpPr>
        <p:spPr>
          <a:xfrm>
            <a:off x="29573478" y="5066119"/>
            <a:ext cx="13666212" cy="13758731"/>
          </a:xfrm>
          <a:prstGeom prst="roundRect">
            <a:avLst>
              <a:gd name="adj" fmla="val 7766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329134" tIns="164520" rIns="329134" bIns="164520" anchor="ctr" anchorCtr="0">
            <a:noAutofit/>
          </a:bodyPr>
          <a:lstStyle/>
          <a:p>
            <a:pPr algn="ctr"/>
            <a:endParaRPr sz="6484">
              <a:solidFill>
                <a:srgbClr val="FFFFFF"/>
              </a:solidFill>
            </a:endParaRPr>
          </a:p>
        </p:txBody>
      </p:sp>
      <p:sp>
        <p:nvSpPr>
          <p:cNvPr id="68" name="Shape 29">
            <a:extLst>
              <a:ext uri="{FF2B5EF4-FFF2-40B4-BE49-F238E27FC236}">
                <a16:creationId xmlns:a16="http://schemas.microsoft.com/office/drawing/2014/main" id="{8BBF3DB6-6A7C-4246-A51E-D8A69F28AA97}"/>
              </a:ext>
            </a:extLst>
          </p:cNvPr>
          <p:cNvSpPr/>
          <p:nvPr/>
        </p:nvSpPr>
        <p:spPr>
          <a:xfrm>
            <a:off x="29573480" y="20182887"/>
            <a:ext cx="13666208" cy="10011571"/>
          </a:xfrm>
          <a:prstGeom prst="roundRect">
            <a:avLst>
              <a:gd name="adj" fmla="val 7766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329134" tIns="164520" rIns="329134" bIns="164520" anchor="ctr" anchorCtr="0">
            <a:noAutofit/>
          </a:bodyPr>
          <a:lstStyle/>
          <a:p>
            <a:pPr algn="ctr"/>
            <a:endParaRPr sz="6484">
              <a:solidFill>
                <a:srgbClr val="FFFFFF"/>
              </a:solidFill>
            </a:endParaRP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57AE8297-87D9-4F4C-8276-916B40B440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9108" y="5428642"/>
            <a:ext cx="4153203" cy="4284683"/>
          </a:xfrm>
          <a:prstGeom prst="rect">
            <a:avLst/>
          </a:prstGeom>
          <a:ln>
            <a:noFill/>
          </a:ln>
          <a:effectLst>
            <a:softEdge rad="38100"/>
          </a:effectLst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E20CA8C8-2533-4020-B6F2-C66112574B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47774" y="5393359"/>
            <a:ext cx="3754706" cy="2821104"/>
          </a:xfrm>
          <a:prstGeom prst="rect">
            <a:avLst/>
          </a:prstGeom>
        </p:spPr>
      </p:pic>
      <p:sp>
        <p:nvSpPr>
          <p:cNvPr id="80" name="Shape 42">
            <a:extLst>
              <a:ext uri="{FF2B5EF4-FFF2-40B4-BE49-F238E27FC236}">
                <a16:creationId xmlns:a16="http://schemas.microsoft.com/office/drawing/2014/main" id="{84265FDD-D4F4-420A-B9D6-CA1E82EB992E}"/>
              </a:ext>
            </a:extLst>
          </p:cNvPr>
          <p:cNvSpPr/>
          <p:nvPr/>
        </p:nvSpPr>
        <p:spPr>
          <a:xfrm rot="-5400000">
            <a:off x="12568674" y="23744951"/>
            <a:ext cx="1360217" cy="82440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25400" cap="flat" cmpd="sng">
            <a:solidFill>
              <a:srgbClr val="71884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329134" tIns="164520" rIns="329134" bIns="164520" anchor="ctr" anchorCtr="0">
            <a:noAutofit/>
          </a:bodyPr>
          <a:lstStyle/>
          <a:p>
            <a:pPr algn="ctr"/>
            <a:endParaRPr sz="6484">
              <a:solidFill>
                <a:srgbClr val="FFFFFF"/>
              </a:solidFill>
            </a:endParaRPr>
          </a:p>
        </p:txBody>
      </p:sp>
      <p:sp>
        <p:nvSpPr>
          <p:cNvPr id="81" name="Shape 42">
            <a:extLst>
              <a:ext uri="{FF2B5EF4-FFF2-40B4-BE49-F238E27FC236}">
                <a16:creationId xmlns:a16="http://schemas.microsoft.com/office/drawing/2014/main" id="{AFDD63AF-55F5-4471-978A-52C0A132CC70}"/>
              </a:ext>
            </a:extLst>
          </p:cNvPr>
          <p:cNvSpPr/>
          <p:nvPr/>
        </p:nvSpPr>
        <p:spPr>
          <a:xfrm>
            <a:off x="35732750" y="19093390"/>
            <a:ext cx="1360217" cy="82440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25400" cap="flat" cmpd="sng">
            <a:solidFill>
              <a:srgbClr val="71884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329134" tIns="164520" rIns="329134" bIns="164520" anchor="ctr" anchorCtr="0">
            <a:noAutofit/>
          </a:bodyPr>
          <a:lstStyle/>
          <a:p>
            <a:pPr algn="ctr"/>
            <a:endParaRPr sz="6484">
              <a:solidFill>
                <a:srgbClr val="FFFFFF"/>
              </a:solidFill>
            </a:endParaRPr>
          </a:p>
        </p:txBody>
      </p:sp>
      <p:sp>
        <p:nvSpPr>
          <p:cNvPr id="82" name="Shape 42">
            <a:extLst>
              <a:ext uri="{FF2B5EF4-FFF2-40B4-BE49-F238E27FC236}">
                <a16:creationId xmlns:a16="http://schemas.microsoft.com/office/drawing/2014/main" id="{5BD11AE2-81F4-4BE3-9DE6-CED192BA5BB4}"/>
              </a:ext>
            </a:extLst>
          </p:cNvPr>
          <p:cNvSpPr/>
          <p:nvPr/>
        </p:nvSpPr>
        <p:spPr>
          <a:xfrm>
            <a:off x="6316684" y="17021829"/>
            <a:ext cx="1360217" cy="82440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25400" cap="flat" cmpd="sng">
            <a:solidFill>
              <a:srgbClr val="71884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329134" tIns="164520" rIns="329134" bIns="164520" anchor="ctr" anchorCtr="0">
            <a:noAutofit/>
          </a:bodyPr>
          <a:lstStyle/>
          <a:p>
            <a:pPr algn="ctr"/>
            <a:endParaRPr sz="6484">
              <a:solidFill>
                <a:srgbClr val="FFFFFF"/>
              </a:solidFill>
            </a:endParaRPr>
          </a:p>
        </p:txBody>
      </p: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71688188-9D9B-4183-A7DE-A3A3FFDE17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7796" y="514327"/>
            <a:ext cx="4074466" cy="407446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8DF2D90-5189-4090-A8BA-DAE80B4DE83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3" t="6190" r="8504" b="2978"/>
          <a:stretch/>
        </p:blipFill>
        <p:spPr>
          <a:xfrm>
            <a:off x="33987575" y="11157814"/>
            <a:ext cx="4328237" cy="3159421"/>
          </a:xfrm>
          <a:prstGeom prst="rect">
            <a:avLst/>
          </a:prstGeom>
        </p:spPr>
      </p:pic>
      <p:pic>
        <p:nvPicPr>
          <p:cNvPr id="31" name="Picture 30" descr="Chart, box and whisker chart&#10;&#10;Description automatically generated">
            <a:extLst>
              <a:ext uri="{FF2B5EF4-FFF2-40B4-BE49-F238E27FC236}">
                <a16:creationId xmlns:a16="http://schemas.microsoft.com/office/drawing/2014/main" id="{7D41B468-6FB3-4178-90A1-612F0D00E6D5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3" t="4424" r="7005" b="1659"/>
          <a:stretch/>
        </p:blipFill>
        <p:spPr>
          <a:xfrm>
            <a:off x="29901413" y="13359437"/>
            <a:ext cx="3758227" cy="275308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2592B51-A0A0-4BA1-8BD4-59478CF939F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123902" y="8896037"/>
            <a:ext cx="3411307" cy="200792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C3BD6C59-DDBC-4150-B906-AD9F50FA5C54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b="6191"/>
          <a:stretch/>
        </p:blipFill>
        <p:spPr>
          <a:xfrm>
            <a:off x="33765781" y="16060569"/>
            <a:ext cx="4512769" cy="238068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0CDD2AF9-58A9-4E51-9A70-7DB6AEDC31ED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b="2439"/>
          <a:stretch/>
        </p:blipFill>
        <p:spPr>
          <a:xfrm>
            <a:off x="38477466" y="16486502"/>
            <a:ext cx="4417171" cy="1814504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AC3E536E-E61F-42ED-8236-B5707F27F5D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9891093" y="17289100"/>
            <a:ext cx="3676720" cy="1208358"/>
          </a:xfrm>
          <a:prstGeom prst="rect">
            <a:avLst/>
          </a:prstGeom>
        </p:spPr>
      </p:pic>
      <p:sp>
        <p:nvSpPr>
          <p:cNvPr id="74" name="Text Box 2">
            <a:extLst>
              <a:ext uri="{FF2B5EF4-FFF2-40B4-BE49-F238E27FC236}">
                <a16:creationId xmlns:a16="http://schemas.microsoft.com/office/drawing/2014/main" id="{409ACFD4-C1B0-4111-A9FD-19091D00FD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80426" y="8107975"/>
            <a:ext cx="4860407" cy="3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329184" tIns="164592" rIns="329184" bIns="164592" anchor="t" anchorCtr="0">
            <a:no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Fig. 1. Test Environment for mmWave radar sensor and depth camera</a:t>
            </a:r>
            <a:endParaRPr lang="en-US" sz="2000" b="1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  <p:sp>
        <p:nvSpPr>
          <p:cNvPr id="78" name="Text Box 2">
            <a:extLst>
              <a:ext uri="{FF2B5EF4-FFF2-40B4-BE49-F238E27FC236}">
                <a16:creationId xmlns:a16="http://schemas.microsoft.com/office/drawing/2014/main" id="{B360E96E-6029-4D08-ADAB-23D99E9378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10444" y="10685204"/>
            <a:ext cx="4512769" cy="2624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329184" tIns="164592" rIns="329184" bIns="164592" anchor="t" anchorCtr="0">
            <a:no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Fig. 2.  Examples of pairs of brightness and depth images under four different visual conditions: (a) high brightness with high contrast, (b) high brightness with low contrast, (c) low brightness with high contrast, (d) low brightness with low contrast.</a:t>
            </a:r>
          </a:p>
          <a:p>
            <a:pPr algn="ctr"/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</p:txBody>
      </p:sp>
      <p:sp>
        <p:nvSpPr>
          <p:cNvPr id="79" name="Text Box 2">
            <a:extLst>
              <a:ext uri="{FF2B5EF4-FFF2-40B4-BE49-F238E27FC236}">
                <a16:creationId xmlns:a16="http://schemas.microsoft.com/office/drawing/2014/main" id="{15320711-A047-442F-9A2F-43ED0E6D5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73478" y="15878707"/>
            <a:ext cx="4309007" cy="519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329184" tIns="164592" rIns="329184" bIns="164592" anchor="t" anchorCtr="0">
            <a:no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</a:rPr>
              <a:t>Fig. 3. Overall percentage error of ZED mini in distance measurements under the four visibility conditions.</a:t>
            </a:r>
          </a:p>
        </p:txBody>
      </p:sp>
      <p:sp>
        <p:nvSpPr>
          <p:cNvPr id="83" name="Text Box 2">
            <a:extLst>
              <a:ext uri="{FF2B5EF4-FFF2-40B4-BE49-F238E27FC236}">
                <a16:creationId xmlns:a16="http://schemas.microsoft.com/office/drawing/2014/main" id="{F2B313E1-6FBC-47BE-9AB8-BB4101B18D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50085" y="14103568"/>
            <a:ext cx="4933986" cy="1731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329184" tIns="164592" rIns="329184" bIns="164592" anchor="t" anchorCtr="0">
            <a:no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Fig. 4.  Percentage error in measurements of distances to a metal plate, a paper box, and a foam board at 3m and 5m away. Results are measured by IWR6843ISK in compare to the OptiTrack. 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04CF15D0-6F61-400B-A815-CA56126FEA8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8610963" y="14023558"/>
            <a:ext cx="4150696" cy="1848629"/>
          </a:xfrm>
          <a:prstGeom prst="rect">
            <a:avLst/>
          </a:prstGeom>
        </p:spPr>
      </p:pic>
      <p:sp>
        <p:nvSpPr>
          <p:cNvPr id="99" name="Text Box 2">
            <a:extLst>
              <a:ext uri="{FF2B5EF4-FFF2-40B4-BE49-F238E27FC236}">
                <a16:creationId xmlns:a16="http://schemas.microsoft.com/office/drawing/2014/main" id="{C74B3041-DEB2-42FD-95AD-A60819C54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33318" y="10434367"/>
            <a:ext cx="3845210" cy="481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329184" tIns="164592" rIns="329184" bIns="164592" anchor="t" anchorCtr="0">
            <a:no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</a:rPr>
              <a:t>Fig. 5. Process of NN test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957E3B97-CAB2-4879-BCFB-689E83351D82}"/>
              </a:ext>
            </a:extLst>
          </p:cNvPr>
          <p:cNvSpPr/>
          <p:nvPr/>
        </p:nvSpPr>
        <p:spPr>
          <a:xfrm>
            <a:off x="5606963" y="30916067"/>
            <a:ext cx="1548095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645920" algn="just">
              <a:tabLst>
                <a:tab pos="822960" algn="l"/>
              </a:tabLst>
            </a:pPr>
            <a:r>
              <a:rPr lang="en-US" sz="2000" dirty="0">
                <a:latin typeface="Times New Roman" panose="02020603050405020304" pitchFamily="18" charset="0"/>
                <a:ea typeface="MS Mincho" panose="02020609040205080304" pitchFamily="49" charset="-128"/>
              </a:rPr>
              <a:t>[1] 	J. Guan, S. </a:t>
            </a:r>
            <a:r>
              <a:rPr lang="en-US" sz="2000" dirty="0" err="1">
                <a:latin typeface="Times New Roman" panose="02020603050405020304" pitchFamily="18" charset="0"/>
                <a:ea typeface="MS Mincho" panose="02020609040205080304" pitchFamily="49" charset="-128"/>
              </a:rPr>
              <a:t>Madani</a:t>
            </a:r>
            <a:r>
              <a:rPr lang="en-US" sz="2000" dirty="0">
                <a:latin typeface="Times New Roman" panose="02020603050405020304" pitchFamily="18" charset="0"/>
                <a:ea typeface="MS Mincho" panose="02020609040205080304" pitchFamily="49" charset="-128"/>
              </a:rPr>
              <a:t>, S. Jog, and H </a:t>
            </a:r>
            <a:r>
              <a:rPr lang="en-US" sz="2000" dirty="0" err="1">
                <a:latin typeface="Times New Roman" panose="02020603050405020304" pitchFamily="18" charset="0"/>
                <a:ea typeface="MS Mincho" panose="02020609040205080304" pitchFamily="49" charset="-128"/>
              </a:rPr>
              <a:t>Hassanieh</a:t>
            </a:r>
            <a:r>
              <a:rPr lang="en-US" sz="2000" dirty="0">
                <a:latin typeface="Times New Roman" panose="02020603050405020304" pitchFamily="18" charset="0"/>
                <a:ea typeface="MS Mincho" panose="02020609040205080304" pitchFamily="49" charset="-128"/>
              </a:rPr>
              <a:t>.“High Resolution Millimeter Wave Imaging for Self-	Driving Cars.”. 2020. </a:t>
            </a:r>
            <a:r>
              <a:rPr lang="en-US" sz="2000" i="1" dirty="0">
                <a:latin typeface="Times New Roman" panose="02020603050405020304" pitchFamily="18" charset="0"/>
                <a:ea typeface="MS Mincho" panose="02020609040205080304" pitchFamily="49" charset="-128"/>
              </a:rPr>
              <a:t>IEEE CVPR </a:t>
            </a:r>
            <a:r>
              <a:rPr lang="en-US" sz="2000" dirty="0">
                <a:latin typeface="Times New Roman" panose="02020603050405020304" pitchFamily="18" charset="0"/>
                <a:ea typeface="MS Mincho" panose="02020609040205080304" pitchFamily="49" charset="-128"/>
              </a:rPr>
              <a:t>(2020).</a:t>
            </a:r>
          </a:p>
          <a:p>
            <a:pPr indent="-1645920" algn="just">
              <a:tabLst>
                <a:tab pos="822960" algn="l"/>
              </a:tabLst>
            </a:pPr>
            <a:r>
              <a:rPr lang="en-US" sz="2000" dirty="0">
                <a:latin typeface="Times New Roman" panose="02020603050405020304" pitchFamily="18" charset="0"/>
                <a:ea typeface="MS Mincho" panose="02020609040205080304" pitchFamily="49" charset="-128"/>
              </a:rPr>
              <a:t>[2]	S. Fang and S. </a:t>
            </a:r>
            <a:r>
              <a:rPr lang="en-US" sz="2000" dirty="0" err="1">
                <a:latin typeface="Times New Roman" panose="02020603050405020304" pitchFamily="18" charset="0"/>
                <a:ea typeface="MS Mincho" panose="02020609040205080304" pitchFamily="49" charset="-128"/>
              </a:rPr>
              <a:t>Nirjon</a:t>
            </a:r>
            <a:r>
              <a:rPr lang="en-US" sz="2000" dirty="0">
                <a:latin typeface="Times New Roman" panose="02020603050405020304" pitchFamily="18" charset="0"/>
                <a:ea typeface="MS Mincho" panose="02020609040205080304" pitchFamily="49" charset="-128"/>
              </a:rPr>
              <a:t>. “</a:t>
            </a:r>
            <a:r>
              <a:rPr lang="en-US" sz="2000" dirty="0" err="1">
                <a:latin typeface="Times New Roman" panose="02020603050405020304" pitchFamily="18" charset="0"/>
                <a:ea typeface="MS Mincho" panose="02020609040205080304" pitchFamily="49" charset="-128"/>
              </a:rPr>
              <a:t>SuperRF</a:t>
            </a:r>
            <a:r>
              <a:rPr lang="en-US" sz="2000" dirty="0">
                <a:latin typeface="Times New Roman" panose="02020603050405020304" pitchFamily="18" charset="0"/>
                <a:ea typeface="MS Mincho" panose="02020609040205080304" pitchFamily="49" charset="-128"/>
              </a:rPr>
              <a:t>: Enhanced 3D RF Representation Using Stationary Low-Cost 	mmWave Radar.” 2020. </a:t>
            </a:r>
            <a:r>
              <a:rPr lang="en-US" sz="2000" i="1" dirty="0">
                <a:latin typeface="Times New Roman" panose="02020603050405020304" pitchFamily="18" charset="0"/>
                <a:ea typeface="MS Mincho" panose="02020609040205080304" pitchFamily="49" charset="-128"/>
              </a:rPr>
              <a:t>International 				Conference on Embedded Wireless Systems and Networks (EWSN), </a:t>
            </a:r>
            <a:r>
              <a:rPr lang="en-US" sz="2000" dirty="0">
                <a:latin typeface="Times New Roman" panose="02020603050405020304" pitchFamily="18" charset="0"/>
                <a:ea typeface="MS Mincho" panose="02020609040205080304" pitchFamily="49" charset="-128"/>
              </a:rPr>
              <a:t>Vol. 2020. NIH Public Access, 120.</a:t>
            </a:r>
          </a:p>
          <a:p>
            <a:pPr lvl="0" indent="-1645920" algn="just">
              <a:tabLst>
                <a:tab pos="822960" algn="l"/>
              </a:tabLst>
            </a:pPr>
            <a:r>
              <a:rPr lang="en-US" sz="2000" dirty="0">
                <a:latin typeface="Times New Roman" panose="02020603050405020304" pitchFamily="18" charset="0"/>
                <a:ea typeface="MS Mincho" panose="02020609040205080304" pitchFamily="49" charset="-128"/>
              </a:rPr>
              <a:t>[3] 	Texas-Instruments, IWR6843ISK, 2021 [Online]. Available: https://www.ti.com/tool/IWR6843ISK</a:t>
            </a:r>
          </a:p>
          <a:p>
            <a:pPr indent="-1645920" algn="just">
              <a:tabLst>
                <a:tab pos="822960" algn="l"/>
              </a:tabLst>
            </a:pPr>
            <a:r>
              <a:rPr lang="en-US" sz="2000" dirty="0">
                <a:latin typeface="Times New Roman" panose="02020603050405020304" pitchFamily="18" charset="0"/>
                <a:ea typeface="MS Mincho" panose="02020609040205080304" pitchFamily="49" charset="-128"/>
              </a:rPr>
              <a:t>[4]	STEREOLABS, ZED mini, 2021 [Online]. Available: https://www.stereolabs.com/zed-mini/</a:t>
            </a:r>
          </a:p>
        </p:txBody>
      </p:sp>
      <p:sp>
        <p:nvSpPr>
          <p:cNvPr id="121" name="Minus Sign 120">
            <a:extLst>
              <a:ext uri="{FF2B5EF4-FFF2-40B4-BE49-F238E27FC236}">
                <a16:creationId xmlns:a16="http://schemas.microsoft.com/office/drawing/2014/main" id="{7FC1ED7D-957C-4CDF-8F7B-8431211B455A}"/>
              </a:ext>
            </a:extLst>
          </p:cNvPr>
          <p:cNvSpPr/>
          <p:nvPr/>
        </p:nvSpPr>
        <p:spPr>
          <a:xfrm>
            <a:off x="37509781" y="8100369"/>
            <a:ext cx="1747904" cy="263542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129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B2C080-F3F8-4FB9-8085-2E833ECC1BC4}"/>
              </a:ext>
            </a:extLst>
          </p:cNvPr>
          <p:cNvGrpSpPr/>
          <p:nvPr/>
        </p:nvGrpSpPr>
        <p:grpSpPr>
          <a:xfrm>
            <a:off x="34340366" y="5693151"/>
            <a:ext cx="8544628" cy="4550895"/>
            <a:chOff x="34340366" y="5693151"/>
            <a:chExt cx="8544628" cy="4550895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F37073B-5C0A-4DD6-8364-9ED1CCEACF4D}"/>
                </a:ext>
              </a:extLst>
            </p:cNvPr>
            <p:cNvSpPr txBox="1"/>
            <p:nvPr/>
          </p:nvSpPr>
          <p:spPr>
            <a:xfrm>
              <a:off x="38329702" y="5880701"/>
              <a:ext cx="131542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500" b="1" dirty="0">
                  <a:latin typeface="Times New Roman" panose="02020603050405020304" pitchFamily="18" charset="0"/>
                </a:rPr>
                <a:t>Real 2D depth image</a:t>
              </a:r>
              <a:endParaRPr lang="zh-CN" altLang="en-US" sz="1500" b="1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E7498206-E80C-4AD9-9943-8F1F41A39618}"/>
                </a:ext>
              </a:extLst>
            </p:cNvPr>
            <p:cNvGrpSpPr/>
            <p:nvPr/>
          </p:nvGrpSpPr>
          <p:grpSpPr>
            <a:xfrm>
              <a:off x="34369638" y="5729252"/>
              <a:ext cx="8515356" cy="4514794"/>
              <a:chOff x="9547119" y="1353586"/>
              <a:chExt cx="2365376" cy="1254110"/>
            </a:xfrm>
          </p:grpSpPr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923D23D1-15B2-4333-A011-81F52057BFA1}"/>
                  </a:ext>
                </a:extLst>
              </p:cNvPr>
              <p:cNvGrpSpPr/>
              <p:nvPr/>
            </p:nvGrpSpPr>
            <p:grpSpPr>
              <a:xfrm>
                <a:off x="9547119" y="1353586"/>
                <a:ext cx="2365376" cy="1254110"/>
                <a:chOff x="9547119" y="1353586"/>
                <a:chExt cx="2365376" cy="1254110"/>
              </a:xfrm>
            </p:grpSpPr>
            <p:pic>
              <p:nvPicPr>
                <p:cNvPr id="113" name="Picture 112" descr="Chart, bar chart&#10;&#10;Description automatically generated">
                  <a:extLst>
                    <a:ext uri="{FF2B5EF4-FFF2-40B4-BE49-F238E27FC236}">
                      <a16:creationId xmlns:a16="http://schemas.microsoft.com/office/drawing/2014/main" id="{1AAF756F-0D93-4081-98F8-E56B43016D5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4605" r="18584"/>
                <a:stretch/>
              </p:blipFill>
              <p:spPr>
                <a:xfrm>
                  <a:off x="9547119" y="2060547"/>
                  <a:ext cx="513601" cy="451339"/>
                </a:xfrm>
                <a:prstGeom prst="rect">
                  <a:avLst/>
                </a:prstGeom>
              </p:spPr>
            </p:pic>
            <p:pic>
              <p:nvPicPr>
                <p:cNvPr id="115" name="Picture 114" descr="Chart&#10;&#10;Description automatically generated">
                  <a:extLst>
                    <a:ext uri="{FF2B5EF4-FFF2-40B4-BE49-F238E27FC236}">
                      <a16:creationId xmlns:a16="http://schemas.microsoft.com/office/drawing/2014/main" id="{61291D97-7871-4057-9E15-A19504A7CD5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4908" r="18584"/>
                <a:stretch/>
              </p:blipFill>
              <p:spPr>
                <a:xfrm>
                  <a:off x="9995287" y="1958218"/>
                  <a:ext cx="513601" cy="449907"/>
                </a:xfrm>
                <a:prstGeom prst="rect">
                  <a:avLst/>
                </a:prstGeom>
              </p:spPr>
            </p:pic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4DA037E5-1F44-4323-8BFA-53F23185B3C9}"/>
                    </a:ext>
                  </a:extLst>
                </p:cNvPr>
                <p:cNvGrpSpPr/>
                <p:nvPr/>
              </p:nvGrpSpPr>
              <p:grpSpPr>
                <a:xfrm>
                  <a:off x="9628428" y="1353586"/>
                  <a:ext cx="2284067" cy="1208427"/>
                  <a:chOff x="8509761" y="1418558"/>
                  <a:chExt cx="2284067" cy="1208427"/>
                </a:xfrm>
              </p:grpSpPr>
              <p:sp>
                <p:nvSpPr>
                  <p:cNvPr id="92" name="Rectangle 91">
                    <a:extLst>
                      <a:ext uri="{FF2B5EF4-FFF2-40B4-BE49-F238E27FC236}">
                        <a16:creationId xmlns:a16="http://schemas.microsoft.com/office/drawing/2014/main" id="{E6EA5E89-95EA-47DF-BE3F-D68B63DB5BFD}"/>
                      </a:ext>
                    </a:extLst>
                  </p:cNvPr>
                  <p:cNvSpPr/>
                  <p:nvPr/>
                </p:nvSpPr>
                <p:spPr>
                  <a:xfrm>
                    <a:off x="9635888" y="2203028"/>
                    <a:ext cx="306531" cy="169016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6129"/>
                  </a:p>
                </p:txBody>
              </p:sp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B8BE5D6C-196F-44CF-B741-F593C4B416CB}"/>
                      </a:ext>
                    </a:extLst>
                  </p:cNvPr>
                  <p:cNvSpPr/>
                  <p:nvPr/>
                </p:nvSpPr>
                <p:spPr>
                  <a:xfrm>
                    <a:off x="9641848" y="2456682"/>
                    <a:ext cx="306531" cy="165202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6129"/>
                  </a:p>
                </p:txBody>
              </p:sp>
              <p:sp>
                <p:nvSpPr>
                  <p:cNvPr id="95" name="Arrow: Right 94">
                    <a:extLst>
                      <a:ext uri="{FF2B5EF4-FFF2-40B4-BE49-F238E27FC236}">
                        <a16:creationId xmlns:a16="http://schemas.microsoft.com/office/drawing/2014/main" id="{2CDD44EB-7382-47B3-8FF4-3CEAA24CF35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9763047" y="2379782"/>
                    <a:ext cx="62118" cy="73206"/>
                  </a:xfrm>
                  <a:prstGeom prst="rightArrow">
                    <a:avLst>
                      <a:gd name="adj1" fmla="val 27957"/>
                      <a:gd name="adj2" fmla="val 42337"/>
                    </a:avLst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6129"/>
                  </a:p>
                </p:txBody>
              </p:sp>
              <p:grpSp>
                <p:nvGrpSpPr>
                  <p:cNvPr id="97" name="Group 96">
                    <a:extLst>
                      <a:ext uri="{FF2B5EF4-FFF2-40B4-BE49-F238E27FC236}">
                        <a16:creationId xmlns:a16="http://schemas.microsoft.com/office/drawing/2014/main" id="{F71BEE5A-030D-4E9A-B748-38BBF0654F30}"/>
                      </a:ext>
                    </a:extLst>
                  </p:cNvPr>
                  <p:cNvGrpSpPr/>
                  <p:nvPr/>
                </p:nvGrpSpPr>
                <p:grpSpPr>
                  <a:xfrm>
                    <a:off x="8509761" y="1418558"/>
                    <a:ext cx="2284067" cy="1208427"/>
                    <a:chOff x="9695378" y="1362205"/>
                    <a:chExt cx="2284067" cy="1208427"/>
                  </a:xfrm>
                </p:grpSpPr>
                <p:pic>
                  <p:nvPicPr>
                    <p:cNvPr id="72" name="Picture 71">
                      <a:extLst>
                        <a:ext uri="{FF2B5EF4-FFF2-40B4-BE49-F238E27FC236}">
                          <a16:creationId xmlns:a16="http://schemas.microsoft.com/office/drawing/2014/main" id="{A7E2AAEF-2BB0-4E29-88BD-17C6DC35AD1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1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3859" t="15759" r="6003" b="11278"/>
                    <a:stretch/>
                  </p:blipFill>
                  <p:spPr>
                    <a:xfrm>
                      <a:off x="9720171" y="1362205"/>
                      <a:ext cx="857291" cy="520459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7" name="Picture 56">
                      <a:extLst>
                        <a:ext uri="{FF2B5EF4-FFF2-40B4-BE49-F238E27FC236}">
                          <a16:creationId xmlns:a16="http://schemas.microsoft.com/office/drawing/2014/main" id="{EDA1A8C7-A9E8-4440-A0B4-28B3C9B253C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1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5541" t="14347" r="4884" b="11669"/>
                    <a:stretch/>
                  </p:blipFill>
                  <p:spPr>
                    <a:xfrm>
                      <a:off x="11099538" y="1370552"/>
                      <a:ext cx="879907" cy="545073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8" name="Arrow: Right 17">
                      <a:extLst>
                        <a:ext uri="{FF2B5EF4-FFF2-40B4-BE49-F238E27FC236}">
                          <a16:creationId xmlns:a16="http://schemas.microsoft.com/office/drawing/2014/main" id="{48C79EDD-E563-42B2-9455-1857AE97F2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51506" y="2443681"/>
                      <a:ext cx="323302" cy="80519"/>
                    </a:xfrm>
                    <a:prstGeom prst="rightArrow">
                      <a:avLst>
                        <a:gd name="adj1" fmla="val 27023"/>
                        <a:gd name="adj2" fmla="val 42337"/>
                      </a:avLst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6129" dirty="0"/>
                    </a:p>
                  </p:txBody>
                </p:sp>
                <p:sp>
                  <p:nvSpPr>
                    <p:cNvPr id="11" name="Arrow: Circular 10">
                      <a:extLst>
                        <a:ext uri="{FF2B5EF4-FFF2-40B4-BE49-F238E27FC236}">
                          <a16:creationId xmlns:a16="http://schemas.microsoft.com/office/drawing/2014/main" id="{B6E23AE3-E936-4769-9DA7-A56F04A6144D}"/>
                        </a:ext>
                      </a:extLst>
                    </p:cNvPr>
                    <p:cNvSpPr/>
                    <p:nvPr/>
                  </p:nvSpPr>
                  <p:spPr>
                    <a:xfrm rot="7025470" flipV="1">
                      <a:off x="9687965" y="1690983"/>
                      <a:ext cx="289524" cy="274697"/>
                    </a:xfrm>
                    <a:prstGeom prst="circularArrow">
                      <a:avLst>
                        <a:gd name="adj1" fmla="val 6896"/>
                        <a:gd name="adj2" fmla="val 992207"/>
                        <a:gd name="adj3" fmla="val 20394448"/>
                        <a:gd name="adj4" fmla="val 13697748"/>
                        <a:gd name="adj5" fmla="val 12500"/>
                      </a:avLst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6129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87" name="Arrow: Circular 86">
                      <a:extLst>
                        <a:ext uri="{FF2B5EF4-FFF2-40B4-BE49-F238E27FC236}">
                          <a16:creationId xmlns:a16="http://schemas.microsoft.com/office/drawing/2014/main" id="{DE0DE007-BC27-4B02-B8B5-3C599249E10B}"/>
                        </a:ext>
                      </a:extLst>
                    </p:cNvPr>
                    <p:cNvSpPr/>
                    <p:nvPr/>
                  </p:nvSpPr>
                  <p:spPr>
                    <a:xfrm rot="17803275" flipV="1">
                      <a:off x="11492478" y="1849921"/>
                      <a:ext cx="424389" cy="447847"/>
                    </a:xfrm>
                    <a:prstGeom prst="circularArrow">
                      <a:avLst>
                        <a:gd name="adj1" fmla="val 6896"/>
                        <a:gd name="adj2" fmla="val 992207"/>
                        <a:gd name="adj3" fmla="val 20394448"/>
                        <a:gd name="adj4" fmla="val 15007616"/>
                        <a:gd name="adj5" fmla="val 12500"/>
                      </a:avLst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6129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89" name="Arrow: Right 88">
                      <a:extLst>
                        <a:ext uri="{FF2B5EF4-FFF2-40B4-BE49-F238E27FC236}">
                          <a16:creationId xmlns:a16="http://schemas.microsoft.com/office/drawing/2014/main" id="{0E146F28-2337-40EC-AEB6-12CA0B231748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10903326" y="2011818"/>
                      <a:ext cx="204806" cy="73206"/>
                    </a:xfrm>
                    <a:prstGeom prst="rightArrow">
                      <a:avLst>
                        <a:gd name="adj1" fmla="val 27957"/>
                        <a:gd name="adj2" fmla="val 42337"/>
                      </a:avLst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6129" dirty="0"/>
                    </a:p>
                  </p:txBody>
                </p:sp>
                <p:sp>
                  <p:nvSpPr>
                    <p:cNvPr id="90" name="Arrow: Circular 89">
                      <a:extLst>
                        <a:ext uri="{FF2B5EF4-FFF2-40B4-BE49-F238E27FC236}">
                          <a16:creationId xmlns:a16="http://schemas.microsoft.com/office/drawing/2014/main" id="{3E607917-DF0B-46C2-BA82-4CE8B9DC6CB7}"/>
                        </a:ext>
                      </a:extLst>
                    </p:cNvPr>
                    <p:cNvSpPr/>
                    <p:nvPr/>
                  </p:nvSpPr>
                  <p:spPr>
                    <a:xfrm rot="9411402" flipH="1" flipV="1">
                      <a:off x="10450796" y="1478708"/>
                      <a:ext cx="309201" cy="274697"/>
                    </a:xfrm>
                    <a:prstGeom prst="circularArrow">
                      <a:avLst>
                        <a:gd name="adj1" fmla="val 6896"/>
                        <a:gd name="adj2" fmla="val 992207"/>
                        <a:gd name="adj3" fmla="val 20394448"/>
                        <a:gd name="adj4" fmla="val 15757205"/>
                        <a:gd name="adj5" fmla="val 12500"/>
                      </a:avLst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6129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73" name="TextBox 72">
                      <a:extLst>
                        <a:ext uri="{FF2B5EF4-FFF2-40B4-BE49-F238E27FC236}">
                          <a16:creationId xmlns:a16="http://schemas.microsoft.com/office/drawing/2014/main" id="{A738C6E7-E2F8-470E-9E92-64F4D20907E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781421" y="2152228"/>
                      <a:ext cx="396603" cy="15388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500" b="1" dirty="0">
                          <a:latin typeface="Times New Roman" panose="02020603050405020304" pitchFamily="18" charset="0"/>
                        </a:rPr>
                        <a:t>Neural Network</a:t>
                      </a:r>
                      <a:endParaRPr lang="zh-CN" altLang="en-US" sz="1500" b="1" dirty="0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94" name="TextBox 93">
                      <a:extLst>
                        <a:ext uri="{FF2B5EF4-FFF2-40B4-BE49-F238E27FC236}">
                          <a16:creationId xmlns:a16="http://schemas.microsoft.com/office/drawing/2014/main" id="{89C65B2E-BAB5-4D84-97F8-CD7B843D367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770334" y="2416744"/>
                      <a:ext cx="414775" cy="15388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500" b="1" dirty="0">
                          <a:latin typeface="Times New Roman" panose="02020603050405020304" pitchFamily="18" charset="0"/>
                        </a:rPr>
                        <a:t>Trained AI model</a:t>
                      </a:r>
                      <a:endParaRPr lang="zh-CN" altLang="en-US" sz="1500" b="1" dirty="0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6" name="Arrow: Right 85">
                      <a:extLst>
                        <a:ext uri="{FF2B5EF4-FFF2-40B4-BE49-F238E27FC236}">
                          <a16:creationId xmlns:a16="http://schemas.microsoft.com/office/drawing/2014/main" id="{93418D0D-EEF7-47E2-AF2D-74D695E1E8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34258" y="2434786"/>
                      <a:ext cx="660582" cy="79506"/>
                    </a:xfrm>
                    <a:prstGeom prst="rightArrow">
                      <a:avLst>
                        <a:gd name="adj1" fmla="val 20212"/>
                        <a:gd name="adj2" fmla="val 42337"/>
                      </a:avLst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6129"/>
                    </a:p>
                  </p:txBody>
                </p:sp>
                <p:sp>
                  <p:nvSpPr>
                    <p:cNvPr id="96" name="Arrow: Right 95">
                      <a:extLst>
                        <a:ext uri="{FF2B5EF4-FFF2-40B4-BE49-F238E27FC236}">
                          <a16:creationId xmlns:a16="http://schemas.microsoft.com/office/drawing/2014/main" id="{CFC1047A-4CEF-4E23-B3B5-D24D1DF8B9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46725" y="2202981"/>
                      <a:ext cx="159777" cy="65226"/>
                    </a:xfrm>
                    <a:prstGeom prst="rightArrow">
                      <a:avLst>
                        <a:gd name="adj1" fmla="val 31481"/>
                        <a:gd name="adj2" fmla="val 42337"/>
                      </a:avLst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6129" dirty="0"/>
                    </a:p>
                  </p:txBody>
                </p:sp>
              </p:grpSp>
            </p:grpSp>
            <p:pic>
              <p:nvPicPr>
                <p:cNvPr id="109" name="Picture 108">
                  <a:extLst>
                    <a:ext uri="{FF2B5EF4-FFF2-40B4-BE49-F238E27FC236}">
                      <a16:creationId xmlns:a16="http://schemas.microsoft.com/office/drawing/2014/main" id="{BDBCBDEF-440B-46A0-8067-125AF4D150A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79240" y="2242300"/>
                  <a:ext cx="365396" cy="365396"/>
                </a:xfrm>
                <a:prstGeom prst="rect">
                  <a:avLst/>
                </a:prstGeom>
              </p:spPr>
            </p:pic>
            <p:pic>
              <p:nvPicPr>
                <p:cNvPr id="111" name="Picture 110">
                  <a:extLst>
                    <a:ext uri="{FF2B5EF4-FFF2-40B4-BE49-F238E27FC236}">
                      <a16:creationId xmlns:a16="http://schemas.microsoft.com/office/drawing/2014/main" id="{0D47379C-46C5-4878-B0CE-92C20B47F83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649528" y="1557779"/>
                  <a:ext cx="365396" cy="365396"/>
                </a:xfrm>
                <a:prstGeom prst="rect">
                  <a:avLst/>
                </a:prstGeom>
              </p:spPr>
            </p:pic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AB59A703-10E1-4F5D-8796-1470ED5DFD71}"/>
                    </a:ext>
                  </a:extLst>
                </p:cNvPr>
                <p:cNvSpPr txBox="1"/>
                <p:nvPr/>
              </p:nvSpPr>
              <p:spPr>
                <a:xfrm>
                  <a:off x="11087659" y="2273196"/>
                  <a:ext cx="420534" cy="1538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500" b="1" dirty="0">
                      <a:latin typeface="Times New Roman" panose="02020603050405020304" pitchFamily="18" charset="0"/>
                    </a:rPr>
                    <a:t>AI-generated 2D depth image</a:t>
                  </a:r>
                  <a:endParaRPr lang="zh-CN" altLang="en-US" sz="1500" b="1" dirty="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9" name="Minus Sign 118">
                <a:extLst>
                  <a:ext uri="{FF2B5EF4-FFF2-40B4-BE49-F238E27FC236}">
                    <a16:creationId xmlns:a16="http://schemas.microsoft.com/office/drawing/2014/main" id="{AB7A658B-F6AA-4CF7-AD3C-A4F3A82BE109}"/>
                  </a:ext>
                </a:extLst>
              </p:cNvPr>
              <p:cNvSpPr/>
              <p:nvPr/>
            </p:nvSpPr>
            <p:spPr>
              <a:xfrm rot="5400000">
                <a:off x="10411649" y="2301733"/>
                <a:ext cx="331669" cy="73206"/>
              </a:xfrm>
              <a:prstGeom prst="mathMinus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6129"/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CA608989-9944-4167-9931-BF0A7E85BD27}"/>
                </a:ext>
              </a:extLst>
            </p:cNvPr>
            <p:cNvSpPr txBox="1"/>
            <p:nvPr/>
          </p:nvSpPr>
          <p:spPr>
            <a:xfrm>
              <a:off x="34340366" y="7830976"/>
              <a:ext cx="186540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500" b="1" dirty="0">
                  <a:latin typeface="Times New Roman" panose="02020603050405020304" pitchFamily="18" charset="0"/>
                </a:rPr>
                <a:t>3D radar intensity maps in Cartesian</a:t>
              </a:r>
              <a:endParaRPr lang="zh-CN" altLang="en-US" sz="15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71AC1329-C670-4D0F-B209-3A26895DC689}"/>
                </a:ext>
              </a:extLst>
            </p:cNvPr>
            <p:cNvSpPr txBox="1"/>
            <p:nvPr/>
          </p:nvSpPr>
          <p:spPr>
            <a:xfrm>
              <a:off x="34835101" y="9731442"/>
              <a:ext cx="186540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500" b="1" dirty="0">
                  <a:latin typeface="Times New Roman" panose="02020603050405020304" pitchFamily="18" charset="0"/>
                </a:rPr>
                <a:t>(2 snapshots)</a:t>
              </a:r>
              <a:endParaRPr lang="zh-CN" altLang="en-US" sz="15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1ACA4C1-350D-4D26-B066-7E2F9FC972AF}"/>
                </a:ext>
              </a:extLst>
            </p:cNvPr>
            <p:cNvSpPr txBox="1"/>
            <p:nvPr/>
          </p:nvSpPr>
          <p:spPr>
            <a:xfrm>
              <a:off x="36662556" y="7896087"/>
              <a:ext cx="150139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500" b="1" dirty="0">
                  <a:latin typeface="Times New Roman" panose="02020603050405020304" pitchFamily="18" charset="0"/>
                </a:rPr>
                <a:t>(full scale)</a:t>
              </a:r>
              <a:endParaRPr lang="zh-CN" altLang="en-US" sz="15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3A42936-F849-4878-A6D3-C59C20088D4C}"/>
                </a:ext>
              </a:extLst>
            </p:cNvPr>
            <p:cNvSpPr txBox="1"/>
            <p:nvPr/>
          </p:nvSpPr>
          <p:spPr>
            <a:xfrm>
              <a:off x="39875973" y="5814547"/>
              <a:ext cx="2006431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500" b="1" dirty="0">
                  <a:latin typeface="Times New Roman" panose="02020603050405020304" pitchFamily="18" charset="0"/>
                </a:rPr>
                <a:t>Reconstructed surface in point cloud</a:t>
              </a:r>
            </a:p>
            <a:p>
              <a:r>
                <a:rPr lang="en-US" altLang="zh-CN" sz="1500" b="1" dirty="0">
                  <a:latin typeface="Times New Roman" panose="02020603050405020304" pitchFamily="18" charset="0"/>
                </a:rPr>
                <a:t>(single view)</a:t>
              </a:r>
              <a:endParaRPr lang="zh-CN" altLang="en-US" sz="15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FEA9315-1085-431C-B43F-8E5DECF84BFC}"/>
                </a:ext>
              </a:extLst>
            </p:cNvPr>
            <p:cNvSpPr txBox="1"/>
            <p:nvPr/>
          </p:nvSpPr>
          <p:spPr>
            <a:xfrm>
              <a:off x="34897392" y="5693151"/>
              <a:ext cx="1635926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500" b="1" dirty="0">
                  <a:latin typeface="Times New Roman" panose="02020603050405020304" pitchFamily="18" charset="0"/>
                </a:rPr>
                <a:t>Original surface in point cloud (single view)</a:t>
              </a:r>
              <a:endParaRPr lang="zh-CN" altLang="en-US" sz="15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B58E11CE-B5E5-4CD1-8DC7-EA4A98DE1549}"/>
              </a:ext>
            </a:extLst>
          </p:cNvPr>
          <p:cNvSpPr/>
          <p:nvPr/>
        </p:nvSpPr>
        <p:spPr>
          <a:xfrm>
            <a:off x="34252904" y="5610543"/>
            <a:ext cx="8644151" cy="4899179"/>
          </a:xfrm>
          <a:prstGeom prst="round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129"/>
          </a:p>
        </p:txBody>
      </p:sp>
      <p:sp>
        <p:nvSpPr>
          <p:cNvPr id="125" name="Arrow: Right 124">
            <a:extLst>
              <a:ext uri="{FF2B5EF4-FFF2-40B4-BE49-F238E27FC236}">
                <a16:creationId xmlns:a16="http://schemas.microsoft.com/office/drawing/2014/main" id="{A5C7657A-C023-4DEC-B1D6-79CED8712CD9}"/>
              </a:ext>
            </a:extLst>
          </p:cNvPr>
          <p:cNvSpPr/>
          <p:nvPr/>
        </p:nvSpPr>
        <p:spPr>
          <a:xfrm rot="5400000">
            <a:off x="38812444" y="8257774"/>
            <a:ext cx="360500" cy="256900"/>
          </a:xfrm>
          <a:prstGeom prst="rightArrow">
            <a:avLst>
              <a:gd name="adj1" fmla="val 27957"/>
              <a:gd name="adj2" fmla="val 4233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129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48BA07-480D-4F56-8327-0A76479A9537}"/>
              </a:ext>
            </a:extLst>
          </p:cNvPr>
          <p:cNvSpPr/>
          <p:nvPr/>
        </p:nvSpPr>
        <p:spPr>
          <a:xfrm>
            <a:off x="30742920" y="31157578"/>
            <a:ext cx="12133135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500" dirty="0">
                <a:latin typeface="Times New Roman" panose="02020603050405020304" pitchFamily="18" charset="0"/>
                <a:ea typeface="MS Mincho" panose="02020609040205080304" pitchFamily="49" charset="-128"/>
              </a:rPr>
              <a:t>This work was supported in part by the Depart­ment of Engineering, University of Massachusetts Boston, Technical Manager and </a:t>
            </a:r>
            <a:r>
              <a:rPr lang="en-US" sz="2500" dirty="0" err="1">
                <a:latin typeface="Times New Roman" panose="02020603050405020304" pitchFamily="18" charset="0"/>
                <a:ea typeface="MS Mincho" panose="02020609040205080304" pitchFamily="49" charset="-128"/>
              </a:rPr>
              <a:t>Custumer</a:t>
            </a:r>
            <a:r>
              <a:rPr lang="en-US" sz="2500" dirty="0">
                <a:latin typeface="Times New Roman" panose="02020603050405020304" pitchFamily="18" charset="0"/>
                <a:ea typeface="MS Mincho" panose="02020609040205080304" pitchFamily="49" charset="-128"/>
              </a:rPr>
              <a:t> Mentor Dr. Honggang Zhang, </a:t>
            </a:r>
            <a:br>
              <a:rPr lang="en-US" sz="2500" dirty="0">
                <a:latin typeface="Times New Roman" panose="02020603050405020304" pitchFamily="18" charset="0"/>
                <a:ea typeface="MS Mincho" panose="02020609040205080304" pitchFamily="49" charset="-128"/>
              </a:rPr>
            </a:br>
            <a:r>
              <a:rPr lang="en-US" sz="2500" dirty="0">
                <a:latin typeface="Times New Roman" panose="02020603050405020304" pitchFamily="18" charset="0"/>
                <a:ea typeface="MS Mincho" panose="02020609040205080304" pitchFamily="49" charset="-128"/>
              </a:rPr>
              <a:t>Dr. Tomas </a:t>
            </a:r>
            <a:r>
              <a:rPr lang="en-US" sz="2500" dirty="0" err="1">
                <a:latin typeface="Times New Roman" panose="02020603050405020304" pitchFamily="18" charset="0"/>
                <a:ea typeface="MS Mincho" panose="02020609040205080304" pitchFamily="49" charset="-128"/>
              </a:rPr>
              <a:t>Materdey</a:t>
            </a:r>
            <a:r>
              <a:rPr lang="en-US" sz="2500" dirty="0">
                <a:latin typeface="Times New Roman" panose="02020603050405020304" pitchFamily="18" charset="0"/>
                <a:ea typeface="MS Mincho" panose="02020609040205080304" pitchFamily="49" charset="-128"/>
              </a:rPr>
              <a:t>, Dr. Michael B. </a:t>
            </a:r>
            <a:r>
              <a:rPr lang="en-US" sz="2500" dirty="0" err="1">
                <a:latin typeface="Times New Roman" panose="02020603050405020304" pitchFamily="18" charset="0"/>
                <a:ea typeface="MS Mincho" panose="02020609040205080304" pitchFamily="49" charset="-128"/>
              </a:rPr>
              <a:t>Rahaim</a:t>
            </a:r>
            <a:r>
              <a:rPr lang="en-US" sz="2500" dirty="0">
                <a:latin typeface="Times New Roman" panose="02020603050405020304" pitchFamily="18" charset="0"/>
                <a:ea typeface="MS Mincho" panose="02020609040205080304" pitchFamily="49" charset="-128"/>
              </a:rPr>
              <a:t>,</a:t>
            </a:r>
            <a:r>
              <a:rPr lang="ja-JP" altLang="en-US" sz="2500" dirty="0"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altLang="ja-JP" sz="2500" dirty="0">
                <a:latin typeface="Times New Roman" panose="02020603050405020304" pitchFamily="18" charset="0"/>
                <a:ea typeface="MS Mincho" panose="02020609040205080304" pitchFamily="49" charset="-128"/>
              </a:rPr>
              <a:t>Ph.D. student Yue Sun, and Lucas E. Lomba</a:t>
            </a:r>
            <a:r>
              <a:rPr lang="en-US" sz="2500" dirty="0">
                <a:latin typeface="Times New Roman" panose="02020603050405020304" pitchFamily="18" charset="0"/>
                <a:ea typeface="MS Mincho" panose="02020609040205080304" pitchFamily="49" charset="-128"/>
              </a:rPr>
              <a:t>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C5D99E5-9100-4512-973A-F4D106F1FF34}"/>
              </a:ext>
            </a:extLst>
          </p:cNvPr>
          <p:cNvGrpSpPr/>
          <p:nvPr/>
        </p:nvGrpSpPr>
        <p:grpSpPr>
          <a:xfrm>
            <a:off x="1638511" y="19200951"/>
            <a:ext cx="10543954" cy="1160393"/>
            <a:chOff x="1744935" y="19346998"/>
            <a:chExt cx="10543954" cy="1160393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3C8EB8FD-199C-41B5-A972-07CF6C4DE9A1}"/>
                </a:ext>
              </a:extLst>
            </p:cNvPr>
            <p:cNvGrpSpPr/>
            <p:nvPr/>
          </p:nvGrpSpPr>
          <p:grpSpPr>
            <a:xfrm>
              <a:off x="1744935" y="19377506"/>
              <a:ext cx="9120234" cy="1129885"/>
              <a:chOff x="766808" y="4181139"/>
              <a:chExt cx="2662590" cy="310836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09EB82B8-75BD-4B88-B93B-444BCA0171D5}"/>
                  </a:ext>
                </a:extLst>
              </p:cNvPr>
              <p:cNvGrpSpPr/>
              <p:nvPr/>
            </p:nvGrpSpPr>
            <p:grpSpPr>
              <a:xfrm>
                <a:off x="766808" y="4181139"/>
                <a:ext cx="2448975" cy="310836"/>
                <a:chOff x="766996" y="4235300"/>
                <a:chExt cx="2448975" cy="310836"/>
              </a:xfrm>
            </p:grpSpPr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0CE9B5C5-BCA3-4AAC-B671-AE4218BABC3C}"/>
                    </a:ext>
                  </a:extLst>
                </p:cNvPr>
                <p:cNvGrpSpPr/>
                <p:nvPr/>
              </p:nvGrpSpPr>
              <p:grpSpPr>
                <a:xfrm>
                  <a:off x="766996" y="4256221"/>
                  <a:ext cx="2448975" cy="261500"/>
                  <a:chOff x="435269" y="4224960"/>
                  <a:chExt cx="1985506" cy="212011"/>
                </a:xfrm>
              </p:grpSpPr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FC68E3B4-1288-4200-8008-CCFE89F06859}"/>
                      </a:ext>
                    </a:extLst>
                  </p:cNvPr>
                  <p:cNvSpPr txBox="1"/>
                  <p:nvPr/>
                </p:nvSpPr>
                <p:spPr>
                  <a:xfrm>
                    <a:off x="435269" y="4231031"/>
                    <a:ext cx="399785" cy="20594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sz="3000" b="1" dirty="0">
                        <a:solidFill>
                          <a:srgbClr val="FF0000"/>
                        </a:solidFill>
                      </a:rPr>
                      <a:t>mmWave Radar</a:t>
                    </a:r>
                  </a:p>
                </p:txBody>
              </p: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5E52F5C4-B0CB-4752-A9AF-0B24C7013552}"/>
                      </a:ext>
                    </a:extLst>
                  </p:cNvPr>
                  <p:cNvSpPr txBox="1"/>
                  <p:nvPr/>
                </p:nvSpPr>
                <p:spPr>
                  <a:xfrm>
                    <a:off x="969735" y="4226346"/>
                    <a:ext cx="339213" cy="20594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sz="3000" b="1" dirty="0">
                        <a:solidFill>
                          <a:srgbClr val="0000FF"/>
                        </a:solidFill>
                      </a:rPr>
                      <a:t>Depth Camera</a:t>
                    </a:r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8AA627A2-455E-4E06-B03E-5DEB564D5026}"/>
                      </a:ext>
                    </a:extLst>
                  </p:cNvPr>
                  <p:cNvSpPr txBox="1"/>
                  <p:nvPr/>
                </p:nvSpPr>
                <p:spPr>
                  <a:xfrm>
                    <a:off x="2024872" y="4224960"/>
                    <a:ext cx="395903" cy="20594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sz="3000" b="1" dirty="0">
                        <a:solidFill>
                          <a:srgbClr val="CC0066"/>
                        </a:solidFill>
                      </a:rPr>
                      <a:t>UAV Platform</a:t>
                    </a:r>
                  </a:p>
                </p:txBody>
              </p:sp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7C232918-9226-4CCC-8C4E-0295004760AD}"/>
                      </a:ext>
                    </a:extLst>
                  </p:cNvPr>
                  <p:cNvSpPr txBox="1"/>
                  <p:nvPr/>
                </p:nvSpPr>
                <p:spPr>
                  <a:xfrm>
                    <a:off x="1322917" y="4244895"/>
                    <a:ext cx="148145" cy="17161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sz="5000" b="1" dirty="0"/>
                      <a:t>+</a:t>
                    </a:r>
                  </a:p>
                </p:txBody>
              </p:sp>
              <p:cxnSp>
                <p:nvCxnSpPr>
                  <p:cNvPr id="15" name="Straight Arrow Connector 14">
                    <a:extLst>
                      <a:ext uri="{FF2B5EF4-FFF2-40B4-BE49-F238E27FC236}">
                        <a16:creationId xmlns:a16="http://schemas.microsoft.com/office/drawing/2014/main" id="{CB629FA5-E2B7-4E65-9644-F224F21E2B55}"/>
                      </a:ext>
                    </a:extLst>
                  </p:cNvPr>
                  <p:cNvCxnSpPr>
                    <a:cxnSpLocks/>
                    <a:stCxn id="118" idx="3"/>
                    <a:endCxn id="126" idx="1"/>
                  </p:cNvCxnSpPr>
                  <p:nvPr/>
                </p:nvCxnSpPr>
                <p:spPr>
                  <a:xfrm>
                    <a:off x="1872243" y="4330703"/>
                    <a:ext cx="125651" cy="0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9826906E-AD7A-43C8-8729-01D16D69B3E4}"/>
                    </a:ext>
                  </a:extLst>
                </p:cNvPr>
                <p:cNvSpPr/>
                <p:nvPr/>
              </p:nvSpPr>
              <p:spPr>
                <a:xfrm>
                  <a:off x="767894" y="4235300"/>
                  <a:ext cx="492691" cy="31083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6129"/>
                </a:p>
              </p:txBody>
            </p:sp>
          </p:grp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434B3D1-1954-491C-B18F-775659CD15AF}"/>
                  </a:ext>
                </a:extLst>
              </p:cNvPr>
              <p:cNvSpPr txBox="1"/>
              <p:nvPr/>
            </p:nvSpPr>
            <p:spPr>
              <a:xfrm>
                <a:off x="2040771" y="4203032"/>
                <a:ext cx="428663" cy="2540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3000" b="1" dirty="0">
                    <a:solidFill>
                      <a:srgbClr val="00B050"/>
                    </a:solidFill>
                  </a:rPr>
                  <a:t>Neural</a:t>
                </a:r>
              </a:p>
              <a:p>
                <a:pPr algn="ctr"/>
                <a:r>
                  <a:rPr lang="en-US" sz="3000" b="1" dirty="0">
                    <a:solidFill>
                      <a:srgbClr val="00B050"/>
                    </a:solidFill>
                  </a:rPr>
                  <a:t>Network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82A26BD-46EA-4573-A452-EA510AB1D992}"/>
                  </a:ext>
                </a:extLst>
              </p:cNvPr>
              <p:cNvSpPr txBox="1"/>
              <p:nvPr/>
            </p:nvSpPr>
            <p:spPr>
              <a:xfrm>
                <a:off x="3132998" y="4222438"/>
                <a:ext cx="296400" cy="2116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5000" b="1" dirty="0"/>
                  <a:t>+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9CEC451-A240-4AFE-8BD1-9D1BCD5E180A}"/>
                  </a:ext>
                </a:extLst>
              </p:cNvPr>
              <p:cNvSpPr txBox="1"/>
              <p:nvPr/>
            </p:nvSpPr>
            <p:spPr>
              <a:xfrm>
                <a:off x="1195879" y="4230065"/>
                <a:ext cx="275330" cy="2116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5000" b="1" dirty="0"/>
                  <a:t>+</a:t>
                </a:r>
              </a:p>
            </p:txBody>
          </p: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84483586-BB47-430D-9920-F97A5C2B2B05}"/>
                </a:ext>
              </a:extLst>
            </p:cNvPr>
            <p:cNvSpPr txBox="1"/>
            <p:nvPr/>
          </p:nvSpPr>
          <p:spPr>
            <a:xfrm>
              <a:off x="10599844" y="19465986"/>
              <a:ext cx="1689045" cy="9233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3000" b="1" dirty="0">
                  <a:solidFill>
                    <a:srgbClr val="FF0000"/>
                  </a:solidFill>
                </a:rPr>
                <a:t>mmWave Radar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16D5B6E1-82D8-467A-82B3-C4970C99D125}"/>
                </a:ext>
              </a:extLst>
            </p:cNvPr>
            <p:cNvSpPr/>
            <p:nvPr/>
          </p:nvSpPr>
          <p:spPr>
            <a:xfrm>
              <a:off x="10583717" y="19346998"/>
              <a:ext cx="1687626" cy="11298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129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D71DFDB4-F0BD-4A93-9B3F-470DB433AEED}"/>
                </a:ext>
              </a:extLst>
            </p:cNvPr>
            <p:cNvSpPr/>
            <p:nvPr/>
          </p:nvSpPr>
          <p:spPr>
            <a:xfrm>
              <a:off x="3877711" y="19375126"/>
              <a:ext cx="1687626" cy="11298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129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822F642D-07C7-4341-A624-FC51C739E461}"/>
                </a:ext>
              </a:extLst>
            </p:cNvPr>
            <p:cNvSpPr/>
            <p:nvPr/>
          </p:nvSpPr>
          <p:spPr>
            <a:xfrm>
              <a:off x="6011546" y="19347564"/>
              <a:ext cx="1687626" cy="11298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129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F11F928B-A8A8-4C9B-BB5A-72F6D5E70A86}"/>
                </a:ext>
              </a:extLst>
            </p:cNvPr>
            <p:cNvSpPr/>
            <p:nvPr/>
          </p:nvSpPr>
          <p:spPr>
            <a:xfrm>
              <a:off x="8453123" y="19347563"/>
              <a:ext cx="1687626" cy="11298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129" dirty="0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D4FEE936-BEC4-4BA6-9016-0085424CDAAE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t="794"/>
          <a:stretch/>
        </p:blipFill>
        <p:spPr>
          <a:xfrm>
            <a:off x="6765399" y="5433932"/>
            <a:ext cx="5073182" cy="4278712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206D7FF2-6FD5-4B3F-81E9-021CE1154E33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17637" t="26637" r="63293" b="32864"/>
          <a:stretch/>
        </p:blipFill>
        <p:spPr>
          <a:xfrm>
            <a:off x="24883083" y="13031414"/>
            <a:ext cx="1719390" cy="3104225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50D9CD1E-2F25-46DB-A6E8-301DFB1AAC36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40919" t="7848" r="27382" b="71452"/>
          <a:stretch/>
        </p:blipFill>
        <p:spPr>
          <a:xfrm>
            <a:off x="23435703" y="19134321"/>
            <a:ext cx="2857976" cy="1586673"/>
          </a:xfrm>
          <a:prstGeom prst="rect">
            <a:avLst/>
          </a:prstGeom>
        </p:spPr>
      </p:pic>
      <p:sp>
        <p:nvSpPr>
          <p:cNvPr id="118" name="Rectangle 117">
            <a:extLst>
              <a:ext uri="{FF2B5EF4-FFF2-40B4-BE49-F238E27FC236}">
                <a16:creationId xmlns:a16="http://schemas.microsoft.com/office/drawing/2014/main" id="{D67F9253-7E7F-4947-9340-5CA437C46617}"/>
              </a:ext>
            </a:extLst>
          </p:cNvPr>
          <p:cNvSpPr/>
          <p:nvPr/>
        </p:nvSpPr>
        <p:spPr>
          <a:xfrm>
            <a:off x="1551216" y="19024976"/>
            <a:ext cx="6158344" cy="15132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129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B414B58B-5ECC-49F4-ADEF-F9C77CBE7A3A}"/>
              </a:ext>
            </a:extLst>
          </p:cNvPr>
          <p:cNvSpPr/>
          <p:nvPr/>
        </p:nvSpPr>
        <p:spPr>
          <a:xfrm>
            <a:off x="8240423" y="19024976"/>
            <a:ext cx="4026621" cy="15132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129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6D41ACD-410A-4B02-A415-003B670BD0B6}"/>
              </a:ext>
            </a:extLst>
          </p:cNvPr>
          <p:cNvGrpSpPr/>
          <p:nvPr/>
        </p:nvGrpSpPr>
        <p:grpSpPr>
          <a:xfrm>
            <a:off x="38066901" y="11007240"/>
            <a:ext cx="5138169" cy="2704764"/>
            <a:chOff x="38399443" y="11007238"/>
            <a:chExt cx="4773651" cy="2512879"/>
          </a:xfrm>
        </p:grpSpPr>
        <p:sp>
          <p:nvSpPr>
            <p:cNvPr id="85" name="Text Box 2">
              <a:extLst>
                <a:ext uri="{FF2B5EF4-FFF2-40B4-BE49-F238E27FC236}">
                  <a16:creationId xmlns:a16="http://schemas.microsoft.com/office/drawing/2014/main" id="{9B5AD53C-2950-402D-9A41-71AD3792E6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99443" y="13038333"/>
              <a:ext cx="4773651" cy="4817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329184" tIns="164592" rIns="329184" bIns="164592" anchor="t" anchorCtr="0">
              <a:noAutofit/>
            </a:bodyPr>
            <a:lstStyle/>
            <a:p>
              <a:pPr algn="ctr"/>
              <a:r>
                <a:rPr lang="en-US" sz="2000" b="1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Fig. 6. Examples of results from NN test</a:t>
              </a:r>
              <a:endParaRPr lang="en-US" sz="2000" b="1" dirty="0">
                <a:latin typeface="Times New Roman" panose="02020603050405020304" pitchFamily="18" charset="0"/>
                <a:ea typeface="MS Mincho" panose="02020609040205080304" pitchFamily="49" charset="-128"/>
              </a:endParaRP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340CFE2B-EC59-4BAE-AAC7-CE51B6602EA6}"/>
                </a:ext>
              </a:extLst>
            </p:cNvPr>
            <p:cNvGrpSpPr/>
            <p:nvPr/>
          </p:nvGrpSpPr>
          <p:grpSpPr>
            <a:xfrm>
              <a:off x="38644528" y="11007238"/>
              <a:ext cx="4109812" cy="2089588"/>
              <a:chOff x="38644528" y="11007238"/>
              <a:chExt cx="4109812" cy="2089588"/>
            </a:xfrm>
          </p:grpSpPr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817A85C7-A100-408A-ABD3-78B7808079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8644528" y="11007238"/>
                <a:ext cx="4109812" cy="2089588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C65533A1-F1D4-4CA9-A453-DC1182B60D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786269" y="12125882"/>
                <a:ext cx="935514" cy="935514"/>
              </a:xfrm>
              <a:prstGeom prst="rect">
                <a:avLst/>
              </a:prstGeom>
            </p:spPr>
          </p:pic>
          <p:pic>
            <p:nvPicPr>
              <p:cNvPr id="23" name="Picture 22" descr="Graphical user interface, application&#10;&#10;Description automatically generated">
                <a:extLst>
                  <a:ext uri="{FF2B5EF4-FFF2-40B4-BE49-F238E27FC236}">
                    <a16:creationId xmlns:a16="http://schemas.microsoft.com/office/drawing/2014/main" id="{3BDB5BC0-FF7B-490A-8AEE-FA3D08EA15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781171" y="12125882"/>
                <a:ext cx="935514" cy="935514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CE4B1AED-F615-4CA2-ABA7-2FD19A070F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786269" y="11170778"/>
                <a:ext cx="935514" cy="935514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D5D76C3A-10EB-4A0F-B69C-3CB1D85F58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9787184" y="11171941"/>
                <a:ext cx="935514" cy="935514"/>
              </a:xfrm>
              <a:prstGeom prst="rect">
                <a:avLst/>
              </a:prstGeom>
            </p:spPr>
          </p:pic>
          <p:pic>
            <p:nvPicPr>
              <p:cNvPr id="34" name="Picture 33" descr="A picture containing light, night sky&#10;&#10;Description automatically generated">
                <a:extLst>
                  <a:ext uri="{FF2B5EF4-FFF2-40B4-BE49-F238E27FC236}">
                    <a16:creationId xmlns:a16="http://schemas.microsoft.com/office/drawing/2014/main" id="{2F94C97E-6738-46A8-B8AF-DB339B24DE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781171" y="11170778"/>
                <a:ext cx="935514" cy="935514"/>
              </a:xfrm>
              <a:prstGeom prst="rect">
                <a:avLst/>
              </a:prstGeom>
            </p:spPr>
          </p:pic>
          <p:pic>
            <p:nvPicPr>
              <p:cNvPr id="52" name="Picture 51">
                <a:extLst>
                  <a:ext uri="{FF2B5EF4-FFF2-40B4-BE49-F238E27FC236}">
                    <a16:creationId xmlns:a16="http://schemas.microsoft.com/office/drawing/2014/main" id="{366F5B49-3343-4C48-830F-1EC90EA883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9791367" y="12125882"/>
                <a:ext cx="935514" cy="93551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24404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58D68B01-FA4C-4BF0-A6CC-8B0B36012DDF}"/>
              </a:ext>
            </a:extLst>
          </p:cNvPr>
          <p:cNvGrpSpPr/>
          <p:nvPr/>
        </p:nvGrpSpPr>
        <p:grpSpPr>
          <a:xfrm>
            <a:off x="2697480" y="4412991"/>
            <a:ext cx="39638874" cy="22058889"/>
            <a:chOff x="34340366" y="5693151"/>
            <a:chExt cx="8544628" cy="455089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2ABA4FB-F563-4C9E-8687-CF558C8448DC}"/>
                </a:ext>
              </a:extLst>
            </p:cNvPr>
            <p:cNvSpPr txBox="1"/>
            <p:nvPr/>
          </p:nvSpPr>
          <p:spPr>
            <a:xfrm>
              <a:off x="38329702" y="5880701"/>
              <a:ext cx="131542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500" b="1" dirty="0">
                  <a:latin typeface="Times New Roman" panose="02020603050405020304" pitchFamily="18" charset="0"/>
                </a:rPr>
                <a:t>Real 2D depth image</a:t>
              </a:r>
              <a:endParaRPr lang="zh-CN" altLang="en-US" sz="1500" b="1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FDE642D-E746-4D19-AC07-723ABF8106AA}"/>
                </a:ext>
              </a:extLst>
            </p:cNvPr>
            <p:cNvGrpSpPr/>
            <p:nvPr/>
          </p:nvGrpSpPr>
          <p:grpSpPr>
            <a:xfrm>
              <a:off x="34369638" y="5729252"/>
              <a:ext cx="8515356" cy="4514794"/>
              <a:chOff x="9547119" y="1353586"/>
              <a:chExt cx="2365376" cy="1254110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6360A50D-5F11-4B02-88FE-AD0CBE991AE7}"/>
                  </a:ext>
                </a:extLst>
              </p:cNvPr>
              <p:cNvGrpSpPr/>
              <p:nvPr/>
            </p:nvGrpSpPr>
            <p:grpSpPr>
              <a:xfrm>
                <a:off x="9547119" y="1353586"/>
                <a:ext cx="2365376" cy="1254110"/>
                <a:chOff x="9547119" y="1353586"/>
                <a:chExt cx="2365376" cy="1254110"/>
              </a:xfrm>
            </p:grpSpPr>
            <p:pic>
              <p:nvPicPr>
                <p:cNvPr id="38" name="Picture 37" descr="Chart, bar chart&#10;&#10;Description automatically generated">
                  <a:extLst>
                    <a:ext uri="{FF2B5EF4-FFF2-40B4-BE49-F238E27FC236}">
                      <a16:creationId xmlns:a16="http://schemas.microsoft.com/office/drawing/2014/main" id="{E402F9AB-9A08-44C6-BCFF-C7531E258B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4605" r="18584"/>
                <a:stretch/>
              </p:blipFill>
              <p:spPr>
                <a:xfrm>
                  <a:off x="9547119" y="2060547"/>
                  <a:ext cx="513601" cy="451339"/>
                </a:xfrm>
                <a:prstGeom prst="rect">
                  <a:avLst/>
                </a:prstGeom>
              </p:spPr>
            </p:pic>
            <p:pic>
              <p:nvPicPr>
                <p:cNvPr id="39" name="Picture 38" descr="Chart&#10;&#10;Description automatically generated">
                  <a:extLst>
                    <a:ext uri="{FF2B5EF4-FFF2-40B4-BE49-F238E27FC236}">
                      <a16:creationId xmlns:a16="http://schemas.microsoft.com/office/drawing/2014/main" id="{DE65FA60-707C-4B52-A0CA-92ABC15A00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4908" r="18584"/>
                <a:stretch/>
              </p:blipFill>
              <p:spPr>
                <a:xfrm>
                  <a:off x="9995287" y="1958218"/>
                  <a:ext cx="513601" cy="449907"/>
                </a:xfrm>
                <a:prstGeom prst="rect">
                  <a:avLst/>
                </a:prstGeom>
              </p:spPr>
            </p:pic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2AD71E7E-9E5B-4737-BC1A-78F219794118}"/>
                    </a:ext>
                  </a:extLst>
                </p:cNvPr>
                <p:cNvGrpSpPr/>
                <p:nvPr/>
              </p:nvGrpSpPr>
              <p:grpSpPr>
                <a:xfrm>
                  <a:off x="9628428" y="1353586"/>
                  <a:ext cx="2284067" cy="1203326"/>
                  <a:chOff x="8509761" y="1418558"/>
                  <a:chExt cx="2284067" cy="1203326"/>
                </a:xfrm>
              </p:grpSpPr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50CCFC49-B127-46E3-BED1-83C495A6ECC0}"/>
                      </a:ext>
                    </a:extLst>
                  </p:cNvPr>
                  <p:cNvSpPr/>
                  <p:nvPr/>
                </p:nvSpPr>
                <p:spPr>
                  <a:xfrm>
                    <a:off x="9635888" y="2203028"/>
                    <a:ext cx="306531" cy="169016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6129"/>
                  </a:p>
                </p:txBody>
              </p:sp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DED63666-23ED-4E2F-8C45-B2F07B16896C}"/>
                      </a:ext>
                    </a:extLst>
                  </p:cNvPr>
                  <p:cNvSpPr/>
                  <p:nvPr/>
                </p:nvSpPr>
                <p:spPr>
                  <a:xfrm>
                    <a:off x="9641848" y="2456682"/>
                    <a:ext cx="306531" cy="165202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6129"/>
                  </a:p>
                </p:txBody>
              </p:sp>
              <p:sp>
                <p:nvSpPr>
                  <p:cNvPr id="46" name="Arrow: Right 45">
                    <a:extLst>
                      <a:ext uri="{FF2B5EF4-FFF2-40B4-BE49-F238E27FC236}">
                        <a16:creationId xmlns:a16="http://schemas.microsoft.com/office/drawing/2014/main" id="{8A2623DC-0076-4F4D-B480-635D5E40DB7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9763047" y="2379782"/>
                    <a:ext cx="62118" cy="73206"/>
                  </a:xfrm>
                  <a:prstGeom prst="rightArrow">
                    <a:avLst>
                      <a:gd name="adj1" fmla="val 27957"/>
                      <a:gd name="adj2" fmla="val 42337"/>
                    </a:avLst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6129"/>
                  </a:p>
                </p:txBody>
              </p:sp>
              <p:grpSp>
                <p:nvGrpSpPr>
                  <p:cNvPr id="47" name="Group 46">
                    <a:extLst>
                      <a:ext uri="{FF2B5EF4-FFF2-40B4-BE49-F238E27FC236}">
                        <a16:creationId xmlns:a16="http://schemas.microsoft.com/office/drawing/2014/main" id="{DBB712C9-87BF-4B1E-8662-304A3C1C25A8}"/>
                      </a:ext>
                    </a:extLst>
                  </p:cNvPr>
                  <p:cNvGrpSpPr/>
                  <p:nvPr/>
                </p:nvGrpSpPr>
                <p:grpSpPr>
                  <a:xfrm>
                    <a:off x="8509761" y="1418558"/>
                    <a:ext cx="2284067" cy="1161995"/>
                    <a:chOff x="9695378" y="1362205"/>
                    <a:chExt cx="2284067" cy="1161995"/>
                  </a:xfrm>
                </p:grpSpPr>
                <p:pic>
                  <p:nvPicPr>
                    <p:cNvPr id="48" name="Picture 47">
                      <a:extLst>
                        <a:ext uri="{FF2B5EF4-FFF2-40B4-BE49-F238E27FC236}">
                          <a16:creationId xmlns:a16="http://schemas.microsoft.com/office/drawing/2014/main" id="{DC7391B8-BA63-4F77-ABF7-E695E4063F1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3859" t="15759" r="6003" b="11278"/>
                    <a:stretch/>
                  </p:blipFill>
                  <p:spPr>
                    <a:xfrm>
                      <a:off x="9720171" y="1362205"/>
                      <a:ext cx="857291" cy="520459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9" name="Picture 48">
                      <a:extLst>
                        <a:ext uri="{FF2B5EF4-FFF2-40B4-BE49-F238E27FC236}">
                          <a16:creationId xmlns:a16="http://schemas.microsoft.com/office/drawing/2014/main" id="{C1472EEB-7B57-4D5C-8BE1-059BED96BFB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5541" t="14347" r="4884" b="11669"/>
                    <a:stretch/>
                  </p:blipFill>
                  <p:spPr>
                    <a:xfrm>
                      <a:off x="11099538" y="1370552"/>
                      <a:ext cx="879907" cy="545073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50" name="Arrow: Right 49">
                      <a:extLst>
                        <a:ext uri="{FF2B5EF4-FFF2-40B4-BE49-F238E27FC236}">
                          <a16:creationId xmlns:a16="http://schemas.microsoft.com/office/drawing/2014/main" id="{DCBB8190-21CC-4B3A-A824-B87A447A63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51506" y="2443681"/>
                      <a:ext cx="323302" cy="80519"/>
                    </a:xfrm>
                    <a:prstGeom prst="rightArrow">
                      <a:avLst>
                        <a:gd name="adj1" fmla="val 27023"/>
                        <a:gd name="adj2" fmla="val 42337"/>
                      </a:avLst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6129" dirty="0"/>
                    </a:p>
                  </p:txBody>
                </p:sp>
                <p:sp>
                  <p:nvSpPr>
                    <p:cNvPr id="51" name="Arrow: Circular 50">
                      <a:extLst>
                        <a:ext uri="{FF2B5EF4-FFF2-40B4-BE49-F238E27FC236}">
                          <a16:creationId xmlns:a16="http://schemas.microsoft.com/office/drawing/2014/main" id="{4F1D1003-5656-496D-A33D-2D939AE5A90D}"/>
                        </a:ext>
                      </a:extLst>
                    </p:cNvPr>
                    <p:cNvSpPr/>
                    <p:nvPr/>
                  </p:nvSpPr>
                  <p:spPr>
                    <a:xfrm rot="7025470" flipV="1">
                      <a:off x="9687965" y="1690983"/>
                      <a:ext cx="289524" cy="274697"/>
                    </a:xfrm>
                    <a:prstGeom prst="circularArrow">
                      <a:avLst>
                        <a:gd name="adj1" fmla="val 6896"/>
                        <a:gd name="adj2" fmla="val 992207"/>
                        <a:gd name="adj3" fmla="val 20394448"/>
                        <a:gd name="adj4" fmla="val 13697748"/>
                        <a:gd name="adj5" fmla="val 12500"/>
                      </a:avLst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6129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2" name="Arrow: Circular 51">
                      <a:extLst>
                        <a:ext uri="{FF2B5EF4-FFF2-40B4-BE49-F238E27FC236}">
                          <a16:creationId xmlns:a16="http://schemas.microsoft.com/office/drawing/2014/main" id="{690BB9E6-799A-46E0-8E19-2218A487640B}"/>
                        </a:ext>
                      </a:extLst>
                    </p:cNvPr>
                    <p:cNvSpPr/>
                    <p:nvPr/>
                  </p:nvSpPr>
                  <p:spPr>
                    <a:xfrm rot="17803275" flipV="1">
                      <a:off x="11492478" y="1849921"/>
                      <a:ext cx="424389" cy="447847"/>
                    </a:xfrm>
                    <a:prstGeom prst="circularArrow">
                      <a:avLst>
                        <a:gd name="adj1" fmla="val 6896"/>
                        <a:gd name="adj2" fmla="val 992207"/>
                        <a:gd name="adj3" fmla="val 20394448"/>
                        <a:gd name="adj4" fmla="val 15007616"/>
                        <a:gd name="adj5" fmla="val 12500"/>
                      </a:avLst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6129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3" name="Arrow: Right 52">
                      <a:extLst>
                        <a:ext uri="{FF2B5EF4-FFF2-40B4-BE49-F238E27FC236}">
                          <a16:creationId xmlns:a16="http://schemas.microsoft.com/office/drawing/2014/main" id="{6FC43170-E888-4B0B-BB78-86ECAB37D318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10903326" y="2011818"/>
                      <a:ext cx="204806" cy="73206"/>
                    </a:xfrm>
                    <a:prstGeom prst="rightArrow">
                      <a:avLst>
                        <a:gd name="adj1" fmla="val 27957"/>
                        <a:gd name="adj2" fmla="val 42337"/>
                      </a:avLst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6129" dirty="0"/>
                    </a:p>
                  </p:txBody>
                </p:sp>
                <p:sp>
                  <p:nvSpPr>
                    <p:cNvPr id="54" name="Arrow: Circular 53">
                      <a:extLst>
                        <a:ext uri="{FF2B5EF4-FFF2-40B4-BE49-F238E27FC236}">
                          <a16:creationId xmlns:a16="http://schemas.microsoft.com/office/drawing/2014/main" id="{6F82386E-2F8B-492B-87E3-92B2E950E0C6}"/>
                        </a:ext>
                      </a:extLst>
                    </p:cNvPr>
                    <p:cNvSpPr/>
                    <p:nvPr/>
                  </p:nvSpPr>
                  <p:spPr>
                    <a:xfrm rot="9411402" flipH="1" flipV="1">
                      <a:off x="10450796" y="1478708"/>
                      <a:ext cx="309201" cy="274697"/>
                    </a:xfrm>
                    <a:prstGeom prst="circularArrow">
                      <a:avLst>
                        <a:gd name="adj1" fmla="val 6896"/>
                        <a:gd name="adj2" fmla="val 992207"/>
                        <a:gd name="adj3" fmla="val 20394448"/>
                        <a:gd name="adj4" fmla="val 15757205"/>
                        <a:gd name="adj5" fmla="val 12500"/>
                      </a:avLst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6129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5" name="TextBox 54">
                      <a:extLst>
                        <a:ext uri="{FF2B5EF4-FFF2-40B4-BE49-F238E27FC236}">
                          <a16:creationId xmlns:a16="http://schemas.microsoft.com/office/drawing/2014/main" id="{ED1C5720-4443-411E-B3EC-F94FB795262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852771" y="2207082"/>
                      <a:ext cx="396603" cy="4762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4800" b="1" dirty="0">
                          <a:latin typeface="Times New Roman" panose="02020603050405020304" pitchFamily="18" charset="0"/>
                        </a:rPr>
                        <a:t>Neural Network</a:t>
                      </a:r>
                      <a:endParaRPr lang="zh-CN" altLang="en-US" sz="4800" b="1" dirty="0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56" name="TextBox 55">
                      <a:extLst>
                        <a:ext uri="{FF2B5EF4-FFF2-40B4-BE49-F238E27FC236}">
                          <a16:creationId xmlns:a16="http://schemas.microsoft.com/office/drawing/2014/main" id="{98357E1E-5C47-436B-BE3C-917B4F7B986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831753" y="2459119"/>
                      <a:ext cx="414775" cy="4762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4800" b="1" dirty="0">
                          <a:latin typeface="Times New Roman" panose="02020603050405020304" pitchFamily="18" charset="0"/>
                        </a:rPr>
                        <a:t>Trained AI model</a:t>
                      </a:r>
                      <a:endParaRPr lang="zh-CN" altLang="en-US" sz="4800" b="1" dirty="0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57" name="Arrow: Right 56">
                      <a:extLst>
                        <a:ext uri="{FF2B5EF4-FFF2-40B4-BE49-F238E27FC236}">
                          <a16:creationId xmlns:a16="http://schemas.microsoft.com/office/drawing/2014/main" id="{2CB9E76F-9F5E-482F-9602-78142FB39C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34258" y="2434786"/>
                      <a:ext cx="660582" cy="79506"/>
                    </a:xfrm>
                    <a:prstGeom prst="rightArrow">
                      <a:avLst>
                        <a:gd name="adj1" fmla="val 20212"/>
                        <a:gd name="adj2" fmla="val 42337"/>
                      </a:avLst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6129"/>
                    </a:p>
                  </p:txBody>
                </p:sp>
                <p:sp>
                  <p:nvSpPr>
                    <p:cNvPr id="58" name="Arrow: Right 57">
                      <a:extLst>
                        <a:ext uri="{FF2B5EF4-FFF2-40B4-BE49-F238E27FC236}">
                          <a16:creationId xmlns:a16="http://schemas.microsoft.com/office/drawing/2014/main" id="{0B5F02F9-CB44-414E-8417-F80A8D9ACF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46725" y="2202981"/>
                      <a:ext cx="159777" cy="65226"/>
                    </a:xfrm>
                    <a:prstGeom prst="rightArrow">
                      <a:avLst>
                        <a:gd name="adj1" fmla="val 31481"/>
                        <a:gd name="adj2" fmla="val 42337"/>
                      </a:avLst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6129" dirty="0"/>
                    </a:p>
                  </p:txBody>
                </p:sp>
              </p:grpSp>
            </p:grpSp>
            <p:pic>
              <p:nvPicPr>
                <p:cNvPr id="41" name="Picture 40">
                  <a:extLst>
                    <a:ext uri="{FF2B5EF4-FFF2-40B4-BE49-F238E27FC236}">
                      <a16:creationId xmlns:a16="http://schemas.microsoft.com/office/drawing/2014/main" id="{5B2A07C3-EBF6-43FD-BB26-9B516855596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79240" y="2242300"/>
                  <a:ext cx="365396" cy="365396"/>
                </a:xfrm>
                <a:prstGeom prst="rect">
                  <a:avLst/>
                </a:prstGeom>
              </p:spPr>
            </p:pic>
            <p:pic>
              <p:nvPicPr>
                <p:cNvPr id="42" name="Picture 41">
                  <a:extLst>
                    <a:ext uri="{FF2B5EF4-FFF2-40B4-BE49-F238E27FC236}">
                      <a16:creationId xmlns:a16="http://schemas.microsoft.com/office/drawing/2014/main" id="{916286F7-2062-43A0-9EE8-4E23389959F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649528" y="1557779"/>
                  <a:ext cx="365396" cy="365396"/>
                </a:xfrm>
                <a:prstGeom prst="rect">
                  <a:avLst/>
                </a:prstGeom>
              </p:spPr>
            </p:pic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FF02D232-A6D7-4F8A-8297-8F59C9FEC954}"/>
                    </a:ext>
                  </a:extLst>
                </p:cNvPr>
                <p:cNvSpPr txBox="1"/>
                <p:nvPr/>
              </p:nvSpPr>
              <p:spPr>
                <a:xfrm>
                  <a:off x="11231533" y="2194362"/>
                  <a:ext cx="420534" cy="899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4800" b="1" dirty="0">
                      <a:latin typeface="Times New Roman" panose="02020603050405020304" pitchFamily="18" charset="0"/>
                    </a:rPr>
                    <a:t>AI-generated 2D depth image</a:t>
                  </a:r>
                  <a:endParaRPr lang="zh-CN" altLang="en-US" sz="4800" b="1" dirty="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7" name="Minus Sign 36">
                <a:extLst>
                  <a:ext uri="{FF2B5EF4-FFF2-40B4-BE49-F238E27FC236}">
                    <a16:creationId xmlns:a16="http://schemas.microsoft.com/office/drawing/2014/main" id="{918435AF-AC59-4DBB-84E8-59C3FB557DBF}"/>
                  </a:ext>
                </a:extLst>
              </p:cNvPr>
              <p:cNvSpPr/>
              <p:nvPr/>
            </p:nvSpPr>
            <p:spPr>
              <a:xfrm rot="5400000">
                <a:off x="10411649" y="2301733"/>
                <a:ext cx="331669" cy="73206"/>
              </a:xfrm>
              <a:prstGeom prst="mathMinus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6129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DEC6F4C-A92D-4191-A36B-6A2375CD27A1}"/>
                </a:ext>
              </a:extLst>
            </p:cNvPr>
            <p:cNvSpPr txBox="1"/>
            <p:nvPr/>
          </p:nvSpPr>
          <p:spPr>
            <a:xfrm>
              <a:off x="34340366" y="7830976"/>
              <a:ext cx="1865408" cy="323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latin typeface="Times New Roman" panose="02020603050405020304" pitchFamily="18" charset="0"/>
                </a:rPr>
                <a:t>3D radar intensity maps in Cartesian</a:t>
              </a:r>
              <a:endParaRPr lang="zh-CN" altLang="en-US" sz="4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99E472A-D527-4AFD-9E00-55F5DA806FDB}"/>
                </a:ext>
              </a:extLst>
            </p:cNvPr>
            <p:cNvSpPr txBox="1"/>
            <p:nvPr/>
          </p:nvSpPr>
          <p:spPr>
            <a:xfrm>
              <a:off x="34835101" y="9731442"/>
              <a:ext cx="1865408" cy="171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latin typeface="Times New Roman" panose="02020603050405020304" pitchFamily="18" charset="0"/>
                </a:rPr>
                <a:t>(2 snapshots)</a:t>
              </a:r>
              <a:endParaRPr lang="zh-CN" altLang="en-US" sz="4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AE83792-88AE-45D5-A7A1-53EAD50F273B}"/>
                </a:ext>
              </a:extLst>
            </p:cNvPr>
            <p:cNvSpPr txBox="1"/>
            <p:nvPr/>
          </p:nvSpPr>
          <p:spPr>
            <a:xfrm>
              <a:off x="36662556" y="7896087"/>
              <a:ext cx="1501399" cy="171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latin typeface="Times New Roman" panose="02020603050405020304" pitchFamily="18" charset="0"/>
                </a:rPr>
                <a:t>(full scale)</a:t>
              </a:r>
              <a:endParaRPr lang="zh-CN" altLang="en-US" sz="4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6FD57F8-12CF-4914-A581-B5DB28A3CCC2}"/>
                </a:ext>
              </a:extLst>
            </p:cNvPr>
            <p:cNvSpPr txBox="1"/>
            <p:nvPr/>
          </p:nvSpPr>
          <p:spPr>
            <a:xfrm>
              <a:off x="40034046" y="5816753"/>
              <a:ext cx="1353378" cy="4762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latin typeface="Times New Roman" panose="02020603050405020304" pitchFamily="18" charset="0"/>
                </a:rPr>
                <a:t>Reconstructed surface in point cloud</a:t>
              </a:r>
            </a:p>
            <a:p>
              <a:r>
                <a:rPr lang="en-US" altLang="zh-CN" sz="4800" b="1" dirty="0">
                  <a:latin typeface="Times New Roman" panose="02020603050405020304" pitchFamily="18" charset="0"/>
                </a:rPr>
                <a:t>(single view)</a:t>
              </a:r>
              <a:endParaRPr lang="zh-CN" altLang="en-US" sz="4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D645629-751A-429C-BFF5-6C0BABBEF3EC}"/>
                </a:ext>
              </a:extLst>
            </p:cNvPr>
            <p:cNvSpPr txBox="1"/>
            <p:nvPr/>
          </p:nvSpPr>
          <p:spPr>
            <a:xfrm>
              <a:off x="34897392" y="5693151"/>
              <a:ext cx="1635926" cy="323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latin typeface="Times New Roman" panose="02020603050405020304" pitchFamily="18" charset="0"/>
                </a:rPr>
                <a:t>Original surface in point cloud (single view)</a:t>
              </a:r>
              <a:endParaRPr lang="zh-CN" altLang="en-US" sz="4800" b="1" dirty="0"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6141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4044</TotalTime>
  <Words>898</Words>
  <Application>Microsoft Office PowerPoint</Application>
  <PresentationFormat>Custom</PresentationFormat>
  <Paragraphs>92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Source Sans Pro</vt:lpstr>
      <vt:lpstr>Times New Roman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Tomas Materdey</dc:creator>
  <cp:lastModifiedBy>Zhuoming Huang</cp:lastModifiedBy>
  <cp:revision>151</cp:revision>
  <dcterms:created xsi:type="dcterms:W3CDTF">2021-01-30T03:22:18Z</dcterms:created>
  <dcterms:modified xsi:type="dcterms:W3CDTF">2021-05-11T19:18:54Z</dcterms:modified>
</cp:coreProperties>
</file>