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2" r:id="rId9"/>
    <p:sldId id="263" r:id="rId10"/>
    <p:sldId id="267" r:id="rId11"/>
    <p:sldId id="270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333" autoAdjust="0"/>
  </p:normalViewPr>
  <p:slideViewPr>
    <p:cSldViewPr snapToGrid="0">
      <p:cViewPr>
        <p:scale>
          <a:sx n="80" d="100"/>
          <a:sy n="8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9FF0E-E39E-467C-BE98-00D1021E024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E8D45-8FF0-4703-A9A1-B111719FE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8D45-8FF0-4703-A9A1-B111719FEF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89D1-0082-4221-B190-9FB5FDF10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644AB-D266-452D-A068-CE88DBA4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12C7-B97F-42C1-835E-7AD03A70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5D01D-2B10-4E50-80C1-27A056C0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5F20-E234-4A2F-AFB0-45BDA69E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CC03-1525-4D91-8755-BF2B76C8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64CBF-FFFE-4022-A83B-299E9C22D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9C2B-9BA9-4F89-8EDA-57CABB6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967A-F18C-44EF-A97E-54FB5CCF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D1C63-7CFF-465B-8CE5-67DC4A40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EB834-7DBC-4F70-8AB0-46465906E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E1E8B-3FE3-4DB4-A0C6-6BE0FE237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4E46-288C-4A63-999A-C21BAFC6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12BA5-6E43-450A-81B4-38BB6165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BD28-6F82-4C69-A607-42E8949C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D0B5-F793-4E2A-8D74-435B19A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2DF9-0E40-4F2E-A90F-6CD7E8D2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672C-50D5-4AB7-94B8-0036A1CA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C06E-C49D-41D7-8DFF-1E5F24DA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C48F-5C70-4C8A-B18A-7E5DDE2A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3515-548B-46A1-A1A4-C85AB63C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A6F-62D6-4716-B4F3-AE159811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68E2-3781-474A-83DD-6EB6F375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6F10-2008-4370-B5E9-332C9630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F854-9B42-4116-8EA1-15021C09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507C-E0FB-4930-A7BC-6AEC8F25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B046-D131-413E-BD62-B0145547B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B3E2D-978B-4819-9417-2C1EC0666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7DE8-9CB8-4A73-B780-787B6754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C2C3-7B86-4873-8871-9E5B6137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36142-25CE-407D-A477-BEE23DD3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BF85-6160-4342-897C-9EBE0D4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1187-C0A9-418C-9F07-6CBD92088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04459-7425-4E0F-89B4-6B844C1B5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64FC6-2CC5-43E9-8703-45A93DEF4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52D66-283C-4B98-AEFA-448B9164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19171-7F29-4CBE-91BF-5C64ABE4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16694-6C5E-40E7-B5E0-C70B6B79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9028C-822C-4135-B4D9-E4EECB07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5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BC21-D6C3-479C-9238-B3E3A8FF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F191FC-24C6-4CFA-9670-97BE0668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70A01-349D-4AFB-BF66-03D153AA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99302-E8E0-4FD2-9CAC-B3B44203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7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65318-9D3D-401B-8C84-9C94F863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0ABB4-86B6-4EFF-94CF-C031CD73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331F1-8056-4F08-8503-CA760499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EF45-C0CE-41C8-9D4B-828D5D66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5E61-DD3C-4DFE-8750-0C240A5F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B0BDD-A694-4BFD-9AF2-9C8B4142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6E987-4ED7-4633-8490-D0DC4CA2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B41DB-37DC-47B4-BA43-0F2730D4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1442A-7106-445B-8CD6-9D9A21E6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0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7BF-7A5A-404C-8E05-46DA4F2F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56776-91CC-4964-9870-CD2200212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FCC67-CCBB-4398-9325-A0B7F5A7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5BB9-C2A4-416B-A336-2ED268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C94F4-F708-48B4-AB44-5579E54A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6E37-EB5C-4894-A2E4-7A64BE4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4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2D058-7EA8-47C1-8D5E-73782D9A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D33C3-B0CC-4AD5-9365-BE353ED4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15DB-2156-4ABA-8ABC-98281038D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98F4-98CF-4ACB-A2DE-4B49A927FCDA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1881-FEA9-4171-B6A3-42C7F79D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454C8-84E4-4D6E-A224-2AF56EEA6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9DBB-F734-4388-8997-143C89457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6CB-F918-4396-B8BF-237E72BD9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Radar Signal Simulation and Processing </a:t>
            </a:r>
            <a:br>
              <a:rPr lang="en-US" sz="5400" dirty="0"/>
            </a:br>
            <a:r>
              <a:rPr lang="en-US" sz="5400" dirty="0"/>
              <a:t>Using FMCW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068C0-9C0E-47EB-A91F-CFD625BE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9962"/>
          </a:xfrm>
        </p:spPr>
        <p:txBody>
          <a:bodyPr>
            <a:normAutofit/>
          </a:bodyPr>
          <a:lstStyle/>
          <a:p>
            <a:r>
              <a:rPr lang="en-US" dirty="0"/>
              <a:t>(With MATLAB Toolboxes)</a:t>
            </a:r>
          </a:p>
          <a:p>
            <a:r>
              <a:rPr lang="en-US" dirty="0"/>
              <a:t>08/25/2020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91745-35A3-4235-87E7-51B93A5ED08A}"/>
              </a:ext>
            </a:extLst>
          </p:cNvPr>
          <p:cNvSpPr txBox="1"/>
          <p:nvPr/>
        </p:nvSpPr>
        <p:spPr>
          <a:xfrm>
            <a:off x="1880461" y="5080297"/>
            <a:ext cx="8431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Documentations:</a:t>
            </a:r>
          </a:p>
          <a:p>
            <a:pPr marL="342900" indent="-342900">
              <a:buAutoNum type="arabicPeriod"/>
            </a:pPr>
            <a:r>
              <a:rPr lang="en-US" i="1" dirty="0"/>
              <a:t>Radar Signal Simulation and Processing for Automated Driving</a:t>
            </a:r>
          </a:p>
          <a:p>
            <a:pPr marL="342900" indent="-342900">
              <a:buAutoNum type="arabicPeriod"/>
            </a:pPr>
            <a:r>
              <a:rPr lang="en-US" i="1" dirty="0"/>
              <a:t>Automotive Adaptive Cruise Control Using FMCW Technology</a:t>
            </a:r>
          </a:p>
        </p:txBody>
      </p:sp>
    </p:spTree>
    <p:extLst>
      <p:ext uri="{BB962C8B-B14F-4D97-AF65-F5344CB8AC3E}">
        <p14:creationId xmlns:p14="http://schemas.microsoft.com/office/powerpoint/2010/main" val="4103020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4411-C44B-4B21-A1CD-F21DA781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/>
          <a:lstStyle/>
          <a:p>
            <a:r>
              <a:rPr lang="en-US" dirty="0"/>
              <a:t>Range and Doppler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8572-985E-479C-9A8A-5F589C9E4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7" y="1202418"/>
            <a:ext cx="11105606" cy="4609420"/>
          </a:xfrm>
        </p:spPr>
        <p:txBody>
          <a:bodyPr/>
          <a:lstStyle/>
          <a:p>
            <a:r>
              <a:rPr lang="en-US" dirty="0"/>
              <a:t>After the </a:t>
            </a:r>
            <a:r>
              <a:rPr lang="en-US" dirty="0" err="1"/>
              <a:t>dechirp</a:t>
            </a:r>
            <a:r>
              <a:rPr lang="en-US" dirty="0"/>
              <a:t>, only need to sample the received signal at a rate that corresponds to the maximum beat frequency.</a:t>
            </a:r>
          </a:p>
          <a:p>
            <a:r>
              <a:rPr lang="en-US" dirty="0"/>
              <a:t>Decimation of sample rate</a:t>
            </a:r>
          </a:p>
          <a:p>
            <a:pPr lvl="1"/>
            <a:r>
              <a:rPr lang="en-US" dirty="0"/>
              <a:t>Because max beat frequency &lt; required sweeping bandwidth, </a:t>
            </a:r>
            <a:br>
              <a:rPr lang="en-US" dirty="0"/>
            </a:br>
            <a:r>
              <a:rPr lang="en-US" dirty="0"/>
              <a:t>the signal can be decimated </a:t>
            </a:r>
            <a:br>
              <a:rPr lang="en-US" dirty="0"/>
            </a:br>
            <a:r>
              <a:rPr lang="en-US" dirty="0"/>
              <a:t>to alleviate the hardware cost.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Root-MUSIC algorithm</a:t>
            </a:r>
          </a:p>
          <a:p>
            <a:pPr lvl="1"/>
            <a:r>
              <a:rPr lang="en-US" dirty="0"/>
              <a:t>Extracting both the beat frequency and Doppler shift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9A71C-2454-4EB8-81EF-9715AAD8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883" y="3063875"/>
            <a:ext cx="5242152" cy="1568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D5D4D-2A9A-4E3A-AE9E-F207C5EB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5" y="5435147"/>
            <a:ext cx="6086068" cy="692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D7AE8-A86A-493F-95DA-43EBA37D3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183" y="5323962"/>
            <a:ext cx="5149328" cy="10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E7EC-8EBF-4772-A1A1-E916C92F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Radar Signal Processing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F7D4A-F1D9-400C-A306-8EC3A5A5C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Use the </a:t>
                </a:r>
                <a:r>
                  <a:rPr lang="en-US" dirty="0" err="1"/>
                  <a:t>phase.RangeDopplerResponse</a:t>
                </a:r>
                <a:r>
                  <a:rPr lang="en-US" dirty="0"/>
                  <a:t> object to perform the range and Doppler processing on the radar data cubes;</a:t>
                </a:r>
              </a:p>
              <a:p>
                <a:r>
                  <a:rPr lang="en-US" dirty="0"/>
                  <a:t>Identify detections in the processed range and Doppler data by a Constant False Alarm Rate (CFAR) detector </a:t>
                </a:r>
              </a:p>
              <a:p>
                <a:r>
                  <a:rPr lang="en-US" dirty="0"/>
                  <a:t>Use </a:t>
                </a:r>
                <a:r>
                  <a:rPr lang="en-US" dirty="0" err="1"/>
                  <a:t>phased.RangeEstimator</a:t>
                </a:r>
                <a:r>
                  <a:rPr lang="en-US" dirty="0"/>
                  <a:t> and </a:t>
                </a:r>
                <a:r>
                  <a:rPr lang="en-US" dirty="0" err="1"/>
                  <a:t>phased.DopplerEstimator</a:t>
                </a:r>
                <a:r>
                  <a:rPr lang="en-US" dirty="0"/>
                  <a:t> objects to convert the locations of detections</a:t>
                </a:r>
              </a:p>
              <a:p>
                <a:endParaRPr lang="en-US" dirty="0"/>
              </a:p>
              <a:p>
                <a:r>
                  <a:rPr lang="en-US" dirty="0"/>
                  <a:t>Others:</a:t>
                </a:r>
              </a:p>
              <a:p>
                <a:pPr lvl="1"/>
                <a:r>
                  <a:rPr lang="en-US" dirty="0"/>
                  <a:t>Configure a tracker using EKF, and a tracker using constant velocity dynamics</a:t>
                </a:r>
              </a:p>
              <a:p>
                <a:pPr lvl="1"/>
                <a:r>
                  <a:rPr lang="en-US" dirty="0" err="1"/>
                  <a:t>multiObjectTracker</a:t>
                </a:r>
                <a:r>
                  <a:rPr lang="en-US" dirty="0"/>
                  <a:t>() object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h𝑒𝑙𝑝𝑒𝑟𝐴𝑢𝑡𝑜𝐷𝑟𝑖𝑣𝑖𝑛𝑔𝑅𝑎𝑑𝑎𝑟𝑆𝑖𝑔𝑃𝑟𝑜𝑐</m:t>
                    </m:r>
                  </m:oMath>
                </a14:m>
                <a:r>
                  <a:rPr lang="en-US" dirty="0"/>
                  <a:t> function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F7D4A-F1D9-400C-A306-8EC3A5A5C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28" t="-2611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073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ED04-E392-4608-B2B9-8DBDE064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Range Doppler Coupling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3E8D-8EA2-4B3D-92B5-25C5D693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3" y="1630953"/>
            <a:ext cx="10515600" cy="4351338"/>
          </a:xfrm>
        </p:spPr>
        <p:txBody>
          <a:bodyPr/>
          <a:lstStyle/>
          <a:p>
            <a:r>
              <a:rPr lang="en-US" dirty="0"/>
              <a:t>Target range corresponds to beat frequency -&gt; an accurate range estimation depends on an accurate estimate of beat frequency</a:t>
            </a:r>
          </a:p>
          <a:p>
            <a:r>
              <a:rPr lang="en-US" dirty="0"/>
              <a:t>Doppler shift changes beat frequency -&gt; biased range estimation</a:t>
            </a:r>
          </a:p>
          <a:p>
            <a:r>
              <a:rPr lang="en-US" dirty="0"/>
              <a:t>For example: the range error caused by the relative speed between the target and the radar is</a:t>
            </a:r>
          </a:p>
          <a:p>
            <a:pPr lvl="1"/>
            <a:r>
              <a:rPr lang="en-US" dirty="0" err="1"/>
              <a:t>deltaR</a:t>
            </a:r>
            <a:r>
              <a:rPr lang="en-US" dirty="0"/>
              <a:t> = -0.0041 m	&lt;-	 sweep time = 7 us</a:t>
            </a:r>
          </a:p>
          <a:p>
            <a:pPr lvl="1"/>
            <a:r>
              <a:rPr lang="en-US" dirty="0" err="1"/>
              <a:t>deltaR</a:t>
            </a:r>
            <a:r>
              <a:rPr lang="en-US" dirty="0"/>
              <a:t> = -1.118 m	&lt;-	 sweep time = 2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A longer sweep time results in a lower sampling rate across the sweeps, thus reducing the radar’s capability of unambiguously detecting high speed objects.</a:t>
            </a:r>
          </a:p>
        </p:txBody>
      </p:sp>
    </p:spTree>
    <p:extLst>
      <p:ext uri="{BB962C8B-B14F-4D97-AF65-F5344CB8AC3E}">
        <p14:creationId xmlns:p14="http://schemas.microsoft.com/office/powerpoint/2010/main" val="256110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B972-4FE1-4506-B764-52B25FEC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Triangular 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86ED-EB0F-4A51-8FC3-C7549717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resolve the ambiguity by Range Doppler Coupling Effect without Doppler processing.</a:t>
            </a:r>
          </a:p>
          <a:p>
            <a:r>
              <a:rPr lang="en-US" dirty="0"/>
              <a:t>By combining the beat frequencies from both up and down sweeps, the coupling effect from the doppler can be averaged out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5DA0E-7FDC-44AC-A865-FF90009736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6785"/>
            <a:ext cx="6674708" cy="2626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15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053274E-ED22-45FE-88C5-782479E8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0" y="622745"/>
            <a:ext cx="5836636" cy="12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04D223D-969A-4626-A9C7-C62980DB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26" y="427580"/>
            <a:ext cx="5891526" cy="148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9BF390-0A89-4BEB-8E34-688F64B2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823"/>
            <a:ext cx="10515600" cy="1325563"/>
          </a:xfrm>
        </p:spPr>
        <p:txBody>
          <a:bodyPr/>
          <a:lstStyle/>
          <a:p>
            <a:r>
              <a:rPr lang="en-US" dirty="0"/>
              <a:t>Free Space vs. Multipath Propagations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7C1A-84CC-483C-AA72-9837AA9E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143"/>
            <a:ext cx="10515600" cy="5104856"/>
          </a:xfrm>
        </p:spPr>
        <p:txBody>
          <a:bodyPr/>
          <a:lstStyle/>
          <a:p>
            <a:r>
              <a:rPr lang="en-US" dirty="0"/>
              <a:t>Free space channel:	line-of-sight </a:t>
            </a:r>
          </a:p>
          <a:p>
            <a:r>
              <a:rPr lang="en-US" dirty="0"/>
              <a:t>Two-</a:t>
            </a:r>
            <a:r>
              <a:rPr lang="en-US" dirty="0" err="1"/>
              <a:t>ary</a:t>
            </a:r>
            <a:r>
              <a:rPr lang="en-US" dirty="0"/>
              <a:t> channel:		line-of-sight and a single bounce from the  					road surface (</a:t>
            </a:r>
            <a:r>
              <a:rPr lang="en-US" u="sng" dirty="0"/>
              <a:t>constructive and destructive 	</a:t>
            </a:r>
            <a:r>
              <a:rPr lang="en-US" dirty="0"/>
              <a:t>				</a:t>
            </a:r>
            <a:r>
              <a:rPr lang="en-US" u="sng" dirty="0"/>
              <a:t>interference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73D2B-4722-422B-8097-C9859DE42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8979503" cy="910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167BF-FCFE-4DEB-881A-5D9846776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608863"/>
            <a:ext cx="8979503" cy="22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C9EC-0C39-4B1C-95AD-631BEF14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C62C-2558-4998-923E-B4FCD4795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Radar Parameters from Radar Requirements</a:t>
            </a:r>
          </a:p>
          <a:p>
            <a:r>
              <a:rPr lang="en-US" dirty="0"/>
              <a:t>Model Automotive Radar Hardware</a:t>
            </a:r>
          </a:p>
          <a:p>
            <a:r>
              <a:rPr lang="en-US" dirty="0"/>
              <a:t>Define Radar Signal Processing Chain</a:t>
            </a:r>
          </a:p>
          <a:p>
            <a:r>
              <a:rPr lang="en-US" dirty="0"/>
              <a:t>Model Free Space/Multipath(two-</a:t>
            </a:r>
            <a:r>
              <a:rPr lang="en-US" dirty="0" err="1"/>
              <a:t>ary</a:t>
            </a:r>
            <a:r>
              <a:rPr lang="en-US" dirty="0"/>
              <a:t>) Propagation Channel</a:t>
            </a:r>
          </a:p>
          <a:p>
            <a:r>
              <a:rPr lang="en-US" dirty="0"/>
              <a:t>Simulate the Scenario</a:t>
            </a:r>
          </a:p>
        </p:txBody>
      </p:sp>
    </p:spTree>
    <p:extLst>
      <p:ext uri="{BB962C8B-B14F-4D97-AF65-F5344CB8AC3E}">
        <p14:creationId xmlns:p14="http://schemas.microsoft.com/office/powerpoint/2010/main" val="15826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74F7-5364-4FAE-B7A0-A7E3A1F0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365125"/>
            <a:ext cx="11142785" cy="1325563"/>
          </a:xfrm>
        </p:spPr>
        <p:txBody>
          <a:bodyPr>
            <a:normAutofit/>
          </a:bodyPr>
          <a:lstStyle/>
          <a:p>
            <a:r>
              <a:rPr lang="en-US"/>
              <a:t>FMCW </a:t>
            </a:r>
            <a:br>
              <a:rPr lang="en-US"/>
            </a:br>
            <a:r>
              <a:rPr lang="en-US"/>
              <a:t>Parameter Calculations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FA26C4-6DF0-4296-8806-ED43F2C2E1B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t="10689" r="35542" b="9161"/>
          <a:stretch/>
        </p:blipFill>
        <p:spPr bwMode="auto">
          <a:xfrm>
            <a:off x="6882984" y="83034"/>
            <a:ext cx="4470816" cy="198953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7039A-B69E-4158-8C2E-44408B005924}"/>
                  </a:ext>
                </a:extLst>
              </p:cNvPr>
              <p:cNvSpPr txBox="1"/>
              <p:nvPr/>
            </p:nvSpPr>
            <p:spPr>
              <a:xfrm>
                <a:off x="340247" y="1900479"/>
                <a:ext cx="11020927" cy="5189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𝑑𝑒𝑙𝑎𝑦</m:t>
                    </m:r>
                  </m:oMath>
                </a14:m>
                <a:r>
                  <a:rPr lang="en-US" dirty="0"/>
                  <a:t>, related to the range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𝑓𝑟𝑒𝑞𝑢𝑒𝑛𝑐𝑦</m:t>
                    </m:r>
                  </m:oMath>
                </a14:m>
                <a:r>
                  <a:rPr lang="en-US" dirty="0"/>
                  <a:t>, is a constant difference between the transmitted signal and received signal</a:t>
                </a:r>
              </a:p>
              <a:p>
                <a:r>
                  <a:rPr lang="en-US" dirty="0"/>
                  <a:t>Because the sweep is linear, we can derive the time delay from beat frequency then translate it to range.</a:t>
                </a:r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=77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𝐺𝐻𝑧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8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𝒍𝒂𝒎𝒃𝒅𝒂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𝑺𝒘𝒆𝒆𝒑𝑻𝒊𝒎𝒆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𝒓𝒐𝒖𝒏𝒅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𝒕𝒓𝒊𝒑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// In general for an FMCW radar system, this time factor should be at least 5 to 6</a:t>
                </a:r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𝒓𝒐𝒖𝒏𝒅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𝒕𝒓𝒊𝒑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𝒓𝒂𝒏𝒈𝒆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𝒓𝒂𝒏𝒈𝒆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//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maximum range the radar needs to monitor</a:t>
                </a:r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𝑺𝒘𝒆𝒆𝒑𝑩𝒂𝒏𝒅𝒘𝒊𝒅𝒕𝒉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𝒓𝒂𝒏𝒈𝒆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𝒓𝒂𝒏𝒈𝒆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_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//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𝑟𝑎𝑛𝑔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range resolution, in meters</a:t>
                </a:r>
              </a:p>
              <a:p>
                <a:endParaRPr lang="en-US" sz="9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𝒔𝒘𝒆𝒆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𝒑𝑺𝒍𝒐𝒑𝒆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𝑺𝒘𝒆𝒆𝒑𝑩𝒂𝒏𝒅𝒘𝒊𝒅𝒕𝒉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𝑺𝒘𝒆𝒆𝒑𝑻𝒊𝒎𝒆</m:t>
                      </m:r>
                    </m:oMath>
                  </m:oMathPara>
                </a14:m>
                <a:endParaRPr lang="en-US" b="1" dirty="0"/>
              </a:p>
              <a:p>
                <a:endParaRPr lang="en-US" sz="9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𝒇𝒓</m:t>
                      </m:r>
                      <m:r>
                        <a:rPr lang="en-US" b="1" i="1"/>
                        <m:t>_</m:t>
                      </m:r>
                      <m:r>
                        <a:rPr lang="en-US" b="1" i="1"/>
                        <m:t>𝒎𝒂𝒙</m:t>
                      </m:r>
                      <m:r>
                        <a:rPr lang="en-US" b="1" i="1"/>
                        <m:t>=</m:t>
                      </m:r>
                      <m:r>
                        <a:rPr lang="en-US" b="1" i="1"/>
                        <m:t>𝒓𝒂𝒏𝒈𝒆</m:t>
                      </m:r>
                      <m:r>
                        <a:rPr lang="en-US" b="1" i="1"/>
                        <m:t>𝟐</m:t>
                      </m:r>
                      <m:r>
                        <a:rPr lang="en-US" b="1" i="1"/>
                        <m:t>𝒃𝒆𝒂𝒕</m:t>
                      </m:r>
                      <m:r>
                        <a:rPr lang="en-US" b="1" i="1"/>
                        <m:t>(</m:t>
                      </m:r>
                      <m:r>
                        <a:rPr lang="en-US" b="1" i="1"/>
                        <m:t>𝒓𝒂𝒏𝒈𝒆</m:t>
                      </m:r>
                      <m:r>
                        <a:rPr lang="en-US" b="1" i="1"/>
                        <m:t>_</m:t>
                      </m:r>
                      <m:r>
                        <a:rPr lang="en-US" b="1" i="1"/>
                        <m:t>𝒎𝒂𝒙</m:t>
                      </m:r>
                      <m:r>
                        <a:rPr lang="en-US" b="1" i="1"/>
                        <m:t>,</m:t>
                      </m:r>
                      <m:r>
                        <a:rPr lang="en-US" b="1" i="1"/>
                        <m:t>𝒔𝒘𝒆𝒆𝒑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/>
                        <m:t>𝒍𝒐𝒑𝒆</m:t>
                      </m:r>
                      <m:r>
                        <a:rPr lang="en-US" b="1" i="1"/>
                        <m:t>,</m:t>
                      </m:r>
                      <m:r>
                        <a:rPr lang="en-US" b="1" i="1"/>
                        <m:t>𝒄</m:t>
                      </m:r>
                      <m:r>
                        <a:rPr lang="en-US" b="1" i="1"/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// beat frequency corresponding to max range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7039A-B69E-4158-8C2E-44408B005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7" y="1900479"/>
                <a:ext cx="11020927" cy="5189754"/>
              </a:xfrm>
              <a:prstGeom prst="rect">
                <a:avLst/>
              </a:prstGeom>
              <a:blipFill>
                <a:blip r:embed="rId3"/>
                <a:stretch>
                  <a:fillRect l="-498" t="-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EEF6153-D661-4B3C-B95E-4DA2D4BF1150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6" t="28686" r="4966" b="43345"/>
          <a:stretch/>
        </p:blipFill>
        <p:spPr bwMode="auto">
          <a:xfrm>
            <a:off x="10072189" y="1109705"/>
            <a:ext cx="1598443" cy="50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09694B8D-4657-455D-B474-11129B676FF7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3" t="69080" r="23696" b="-527"/>
          <a:stretch/>
        </p:blipFill>
        <p:spPr bwMode="auto">
          <a:xfrm>
            <a:off x="10691614" y="1534111"/>
            <a:ext cx="669560" cy="775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8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74F7-5364-4FAE-B7A0-A7E3A1F0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365125"/>
            <a:ext cx="11142785" cy="1325563"/>
          </a:xfrm>
        </p:spPr>
        <p:txBody>
          <a:bodyPr>
            <a:normAutofit/>
          </a:bodyPr>
          <a:lstStyle/>
          <a:p>
            <a:r>
              <a:rPr lang="en-US"/>
              <a:t>FMCW </a:t>
            </a:r>
            <a:br>
              <a:rPr lang="en-US"/>
            </a:br>
            <a:r>
              <a:rPr lang="en-US"/>
              <a:t>Parameter 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7039A-B69E-4158-8C2E-44408B005924}"/>
                  </a:ext>
                </a:extLst>
              </p:cNvPr>
              <p:cNvSpPr txBox="1"/>
              <p:nvPr/>
            </p:nvSpPr>
            <p:spPr>
              <a:xfrm>
                <a:off x="340247" y="1900479"/>
                <a:ext cx="11020927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/>
                        <m:t>𝑣</m:t>
                      </m:r>
                      <m:r>
                        <a:rPr lang="en-US" i="1" smtClean="0"/>
                        <m:t>_</m:t>
                      </m:r>
                      <m:r>
                        <a:rPr lang="en-US" i="1" smtClean="0"/>
                        <m:t>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𝑟𝑎𝑑𝑣𝑒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𝑟𝑎𝑑𝑖𝑎𝑙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𝑟𝑒𝑐𝑒𝑖𝑣𝑒𝑟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𝒇𝒅</m:t>
                      </m:r>
                      <m:r>
                        <a:rPr lang="en-US" b="1" i="1"/>
                        <m:t>_</m:t>
                      </m:r>
                      <m:r>
                        <a:rPr lang="en-US" b="1" i="1"/>
                        <m:t>𝒎𝒂𝒙</m:t>
                      </m:r>
                      <m:r>
                        <a:rPr lang="en-US" b="1" i="1"/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𝒓𝒂𝒅𝒗𝒆𝒍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/>
                        <m:t>𝒍𝒂𝒎𝒃𝒅𝒂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//max Doppler shift frequency = speed2dop(</a:t>
                </a:r>
                <a:r>
                  <a:rPr lang="en-US" dirty="0" err="1"/>
                  <a:t>radvel</a:t>
                </a:r>
                <a:r>
                  <a:rPr lang="en-US" dirty="0"/>
                  <a:t>, lambda)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𝒇𝒃</m:t>
                      </m:r>
                      <m:r>
                        <a:rPr lang="en-US" b="1" i="1"/>
                        <m:t>_</m:t>
                      </m:r>
                      <m:r>
                        <a:rPr lang="en-US" b="1" i="1"/>
                        <m:t>𝒎𝒂𝒙</m:t>
                      </m:r>
                      <m:r>
                        <a:rPr lang="en-US" b="1" i="1"/>
                        <m:t>=</m:t>
                      </m:r>
                      <m:r>
                        <a:rPr lang="en-US" b="1" i="1"/>
                        <m:t>𝒇𝒓</m:t>
                      </m:r>
                      <m:r>
                        <a:rPr lang="en-US" b="1" i="1"/>
                        <m:t>_</m:t>
                      </m:r>
                      <m:r>
                        <a:rPr lang="en-US" b="1" i="1"/>
                        <m:t>𝒎𝒂𝒙</m:t>
                      </m:r>
                      <m:r>
                        <a:rPr lang="en-US" b="1" i="1"/>
                        <m:t>+</m:t>
                      </m:r>
                      <m:r>
                        <a:rPr lang="en-US" b="1" i="1"/>
                        <m:t>𝒇𝒅</m:t>
                      </m:r>
                      <m:r>
                        <a:rPr lang="en-US" b="1" i="1"/>
                        <m:t>_</m:t>
                      </m:r>
                      <m:r>
                        <a:rPr lang="en-US" b="1" i="1"/>
                        <m:t>𝒎𝒂𝒙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// max beat frequency, or max received IF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𝒇𝒔</m:t>
                      </m:r>
                      <m:r>
                        <a:rPr lang="en-US" b="1" i="1"/>
                        <m:t>=</m:t>
                      </m:r>
                      <m:r>
                        <a:rPr lang="en-US" b="1" i="1"/>
                        <m:t>𝐦𝐚𝐱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/>
                            <m:t>𝟐</m:t>
                          </m:r>
                          <m:r>
                            <a:rPr lang="en-US" b="1" i="1"/>
                            <m:t>∗</m:t>
                          </m:r>
                          <m:r>
                            <a:rPr lang="en-US" b="1" i="1"/>
                            <m:t>𝒇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  <m:r>
                            <a:rPr lang="en-US" b="1" i="1"/>
                            <m:t>,</m:t>
                          </m:r>
                          <m:r>
                            <a:rPr lang="en-US" b="1" i="1"/>
                            <m:t>𝒃𝒘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// sample rate</a:t>
                </a:r>
              </a:p>
              <a:p>
                <a:endParaRPr lang="en-US" dirty="0"/>
              </a:p>
              <a:p>
                <a:r>
                  <a:rPr lang="en-US" dirty="0"/>
                  <a:t>An FMCW signal often occupies a huge bandwidth, choosing a lower sample rate can avoid stressing the capability of ADC hardware:</a:t>
                </a:r>
              </a:p>
              <a:p>
                <a:pPr lvl="0"/>
                <a:r>
                  <a:rPr lang="en-US" dirty="0"/>
                  <a:t>	sample rate = bandwidth, for a complex sampled signal;</a:t>
                </a:r>
              </a:p>
              <a:p>
                <a:pPr lvl="0"/>
                <a:r>
                  <a:rPr lang="en-US" dirty="0"/>
                  <a:t>	sample rate = 2 * max beat frequency = 2 * (beat frequency corresponding to max range + max Doppler frequency)</a:t>
                </a:r>
              </a:p>
              <a:p>
                <a:endParaRPr lang="en-US" dirty="0"/>
              </a:p>
              <a:p>
                <a:r>
                  <a:rPr lang="en-US" dirty="0"/>
                  <a:t> (FMCW radars estimate the target range using the beat frequency embedded in the de-chirped signal)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7039A-B69E-4158-8C2E-44408B005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7" y="1900479"/>
                <a:ext cx="11020927" cy="5078313"/>
              </a:xfrm>
              <a:prstGeom prst="rect">
                <a:avLst/>
              </a:prstGeom>
              <a:blipFill>
                <a:blip r:embed="rId2"/>
                <a:stretch>
                  <a:fillRect l="-498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0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F5B2-13B6-4E69-87A9-DF98D30E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Parameters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6EF2-209B-4DAC-B69F-BEDF4A72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frequency</a:t>
            </a:r>
          </a:p>
          <a:p>
            <a:r>
              <a:rPr lang="en-US" dirty="0"/>
              <a:t>Maximum target range</a:t>
            </a:r>
          </a:p>
          <a:p>
            <a:r>
              <a:rPr lang="en-US" dirty="0"/>
              <a:t>Range resolution </a:t>
            </a:r>
          </a:p>
          <a:p>
            <a:r>
              <a:rPr lang="en-US" dirty="0"/>
              <a:t>Sweep time</a:t>
            </a:r>
          </a:p>
          <a:p>
            <a:r>
              <a:rPr lang="en-US" dirty="0"/>
              <a:t>Sweep bandwidth</a:t>
            </a:r>
          </a:p>
          <a:p>
            <a:r>
              <a:rPr lang="en-US" dirty="0"/>
              <a:t>Maximum beat frequency</a:t>
            </a:r>
          </a:p>
          <a:p>
            <a:r>
              <a:rPr lang="en-US" dirty="0"/>
              <a:t>Sample rate</a:t>
            </a:r>
          </a:p>
        </p:txBody>
      </p:sp>
    </p:spTree>
    <p:extLst>
      <p:ext uri="{BB962C8B-B14F-4D97-AF65-F5344CB8AC3E}">
        <p14:creationId xmlns:p14="http://schemas.microsoft.com/office/powerpoint/2010/main" val="310085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A6B6-BB9D-42D5-86D8-96AAE398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Waveform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18B5-55AC-454C-BE62-209EC2C1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2" y="1551305"/>
            <a:ext cx="11129555" cy="4351338"/>
          </a:xfrm>
        </p:spPr>
        <p:txBody>
          <a:bodyPr/>
          <a:lstStyle/>
          <a:p>
            <a:r>
              <a:rPr lang="en-US" sz="1600" dirty="0"/>
              <a:t>Phase Array System Toolbox, set up the FMCW waveform used in the radar system:</a:t>
            </a:r>
          </a:p>
          <a:p>
            <a:endParaRPr lang="en-US" sz="1600" dirty="0"/>
          </a:p>
          <a:p>
            <a:r>
              <a:rPr lang="en-US" sz="1600" dirty="0"/>
              <a:t>optional: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BDCBC-739F-4F43-83A6-7D897504B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727"/>
            <a:ext cx="9642177" cy="244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DC0DF-CF3B-4E5C-A295-9C3FEB6C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932" y="2294887"/>
            <a:ext cx="7537481" cy="354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137DE-1535-4EB8-8C4E-3E8288A13354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2" r="6592" b="48734"/>
          <a:stretch/>
        </p:blipFill>
        <p:spPr bwMode="auto">
          <a:xfrm>
            <a:off x="143690" y="2540636"/>
            <a:ext cx="5952309" cy="29226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AE4157-5A32-4AFB-807D-013A12568D82}"/>
              </a:ext>
            </a:extLst>
          </p:cNvPr>
          <p:cNvSpPr/>
          <p:nvPr/>
        </p:nvSpPr>
        <p:spPr>
          <a:xfrm>
            <a:off x="6831209" y="5463251"/>
            <a:ext cx="4325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time-frequency plot of an up-sweep linear FMCW signal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BC3A8E-CE23-4F7B-AAFB-9C881D95842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51097" r="4937" b="1483"/>
          <a:stretch/>
        </p:blipFill>
        <p:spPr bwMode="auto">
          <a:xfrm>
            <a:off x="6095999" y="2721384"/>
            <a:ext cx="6006900" cy="2741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892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A366-FFC5-412C-939F-22880918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97" y="52778"/>
            <a:ext cx="10515600" cy="1325563"/>
          </a:xfrm>
        </p:spPr>
        <p:txBody>
          <a:bodyPr/>
          <a:lstStyle/>
          <a:p>
            <a:r>
              <a:rPr lang="en-US" dirty="0"/>
              <a:t>Radar System Setup (Hardware)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C3C0-FD32-40C3-B0D1-FED5D208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" y="1217169"/>
            <a:ext cx="10515600" cy="4351338"/>
          </a:xfrm>
        </p:spPr>
        <p:txBody>
          <a:bodyPr/>
          <a:lstStyle/>
          <a:p>
            <a:r>
              <a:rPr lang="en-US" sz="1800" dirty="0"/>
              <a:t>Transmitter, Receiver, Antenna</a:t>
            </a:r>
          </a:p>
          <a:p>
            <a:pPr marL="0" indent="0">
              <a:buNone/>
            </a:pPr>
            <a:r>
              <a:rPr lang="en-US" sz="1800" dirty="0"/>
              <a:t>(for simplicity, antenna is assumed isotropic, and its gain is included in transmitter and receiver)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62D97-4707-4359-9211-953E0ADA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5" y="2054583"/>
            <a:ext cx="9078845" cy="44899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977E8-0D97-4706-9CD7-BB7511879BD9}"/>
              </a:ext>
            </a:extLst>
          </p:cNvPr>
          <p:cNvSpPr txBox="1"/>
          <p:nvPr/>
        </p:nvSpPr>
        <p:spPr>
          <a:xfrm>
            <a:off x="8192589" y="4549676"/>
            <a:ext cx="3881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hardware:</a:t>
            </a:r>
          </a:p>
          <a:p>
            <a:pPr marL="285750" indent="-285750">
              <a:buFontTx/>
              <a:buChar char="-"/>
            </a:pPr>
            <a:r>
              <a:rPr lang="en-US" dirty="0"/>
              <a:t>Antenna element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Receive array</a:t>
            </a:r>
          </a:p>
          <a:p>
            <a:pPr marL="285750" indent="-285750">
              <a:buFontTx/>
              <a:buChar char="-"/>
            </a:pPr>
            <a:r>
              <a:rPr lang="en-US" dirty="0"/>
              <a:t>Beamformer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Root-MUSIC Estimator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Radiator for single transmit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Collector for receive array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AA9C-6A00-42C8-92A5-75FDB9BF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CC4C-5EB3-4F63-8FB2-65F55C17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distance between radar to target, speed of target</a:t>
            </a:r>
          </a:p>
          <a:p>
            <a:r>
              <a:rPr lang="en-US" dirty="0"/>
              <a:t>Calculate radar cross section of target based on distance between the radar and target</a:t>
            </a:r>
          </a:p>
          <a:p>
            <a:r>
              <a:rPr lang="en-US" dirty="0"/>
              <a:t>Create objects for target and its motion using PAS toolbox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40375-7DD0-4716-BCAF-F8E6293A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5306"/>
            <a:ext cx="9773948" cy="26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9700-4602-4B5F-84D3-7AB89F0A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566"/>
            <a:ext cx="10515600" cy="1325563"/>
          </a:xfrm>
        </p:spPr>
        <p:txBody>
          <a:bodyPr/>
          <a:lstStyle/>
          <a:p>
            <a:r>
              <a:rPr lang="en-US" dirty="0"/>
              <a:t>Radar Signal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D9A9-A28B-4132-AA14-E862E701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1397726"/>
            <a:ext cx="11808823" cy="53427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FMCW radar measures the range by examining the </a:t>
            </a:r>
            <a:r>
              <a:rPr lang="en-US" u="sng" dirty="0"/>
              <a:t>beat frequency</a:t>
            </a:r>
            <a:r>
              <a:rPr lang="en-US" dirty="0"/>
              <a:t> in the de-chirped signal.</a:t>
            </a:r>
          </a:p>
          <a:p>
            <a:r>
              <a:rPr lang="en-US" dirty="0"/>
              <a:t>To extract this frequency, perform a </a:t>
            </a:r>
            <a:r>
              <a:rPr lang="en-US" dirty="0" err="1"/>
              <a:t>dechirp</a:t>
            </a:r>
            <a:r>
              <a:rPr lang="en-US" dirty="0"/>
              <a:t> operation:</a:t>
            </a:r>
          </a:p>
          <a:p>
            <a:pPr lvl="1"/>
            <a:r>
              <a:rPr lang="en-US" dirty="0"/>
              <a:t>mixing the received signal with the transmitted signal -&gt; IF signal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 err="1"/>
              <a:t>dechirped</a:t>
            </a:r>
            <a:r>
              <a:rPr lang="en-US" dirty="0"/>
              <a:t> signal contains only individual frequency components that correspond to target range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/>
              <a:t>1. generates FMCW signal;</a:t>
            </a:r>
          </a:p>
          <a:p>
            <a:pPr marL="0" lvl="0" indent="0">
              <a:buNone/>
            </a:pPr>
            <a:r>
              <a:rPr lang="en-US" dirty="0"/>
              <a:t>2. transmitter amplify the signal and radiate it into space;</a:t>
            </a:r>
          </a:p>
          <a:p>
            <a:pPr marL="0" lvl="0" indent="0">
              <a:buNone/>
            </a:pPr>
            <a:r>
              <a:rPr lang="en-US" dirty="0"/>
              <a:t>3. signal propagates to target, get reflected to radar;</a:t>
            </a:r>
          </a:p>
          <a:p>
            <a:pPr marL="0" lvl="0" indent="0">
              <a:buNone/>
            </a:pPr>
            <a:r>
              <a:rPr lang="en-US" dirty="0"/>
              <a:t>4. receiver collects the signal;</a:t>
            </a:r>
          </a:p>
          <a:p>
            <a:pPr marL="0" lvl="0" indent="0">
              <a:buNone/>
            </a:pPr>
            <a:r>
              <a:rPr lang="en-US" dirty="0"/>
              <a:t>5. </a:t>
            </a:r>
            <a:r>
              <a:rPr lang="en-US" dirty="0" err="1"/>
              <a:t>dechirp</a:t>
            </a:r>
            <a:r>
              <a:rPr lang="en-US" dirty="0"/>
              <a:t> received signal and save it in a buffer;</a:t>
            </a:r>
          </a:p>
          <a:p>
            <a:pPr marL="0" lvl="0" indent="0">
              <a:buNone/>
            </a:pPr>
            <a:r>
              <a:rPr lang="en-US" dirty="0"/>
              <a:t>6. when the buffer contains certain number of sweeps, </a:t>
            </a:r>
            <a:r>
              <a:rPr lang="en-US" dirty="0" err="1"/>
              <a:t>perfrom</a:t>
            </a:r>
            <a:r>
              <a:rPr lang="en-US" dirty="0"/>
              <a:t> FT in both range and Doppler to extract the beat frequency as well as the Doppler shift -&gt; estimate the range and speed of target.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7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975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Radar Signal Simulation and Processing  Using FMCW Technology</vt:lpstr>
      <vt:lpstr>Basic Procedure</vt:lpstr>
      <vt:lpstr>FMCW  Parameter Calculations</vt:lpstr>
      <vt:lpstr>FMCW  Parameter Calculations</vt:lpstr>
      <vt:lpstr>Radar Parameters Summary</vt:lpstr>
      <vt:lpstr>Set up Waveform</vt:lpstr>
      <vt:lpstr>Radar System Setup (Hardware)</vt:lpstr>
      <vt:lpstr>Target Model</vt:lpstr>
      <vt:lpstr>Radar Signal Simulation</vt:lpstr>
      <vt:lpstr>Range and Doppler Estimation</vt:lpstr>
      <vt:lpstr>Define Radar Signal Processing Chain</vt:lpstr>
      <vt:lpstr>Issue: Range Doppler Coupling Effect</vt:lpstr>
      <vt:lpstr>Solution: Triangular Sweep</vt:lpstr>
      <vt:lpstr>Free Space vs. Multipath Propagations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Radar Signal Simulation and Processing  Using FMCW Technology</dc:title>
  <dc:creator>Zhuoming Huang</dc:creator>
  <cp:lastModifiedBy>Zhuoming Huang</cp:lastModifiedBy>
  <cp:revision>48</cp:revision>
  <dcterms:created xsi:type="dcterms:W3CDTF">2020-08-24T17:30:50Z</dcterms:created>
  <dcterms:modified xsi:type="dcterms:W3CDTF">2020-08-25T18:55:25Z</dcterms:modified>
</cp:coreProperties>
</file>