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430" r:id="rId3"/>
    <p:sldId id="402" r:id="rId5"/>
    <p:sldId id="441" r:id="rId6"/>
    <p:sldId id="443" r:id="rId7"/>
    <p:sldId id="469" r:id="rId8"/>
    <p:sldId id="505" r:id="rId9"/>
    <p:sldId id="506" r:id="rId10"/>
    <p:sldId id="507" r:id="rId11"/>
    <p:sldId id="508" r:id="rId12"/>
    <p:sldId id="521" r:id="rId13"/>
    <p:sldId id="509" r:id="rId14"/>
    <p:sldId id="510" r:id="rId15"/>
    <p:sldId id="522" r:id="rId16"/>
    <p:sldId id="428" r:id="rId17"/>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微软雅黑" panose="020B0503020204020204" pitchFamily="34" charset="-122"/>
      <p:regular r:id="rId25"/>
    </p:embeddedFont>
  </p:embeddedFont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EC1"/>
    <a:srgbClr val="00B0F0"/>
    <a:srgbClr val="0070C0"/>
    <a:srgbClr val="01B0F1"/>
    <a:srgbClr val="169BFE"/>
    <a:srgbClr val="0170C0"/>
    <a:srgbClr val="2897CE"/>
    <a:srgbClr val="54AFDE"/>
    <a:srgbClr val="0DBBF1"/>
    <a:srgbClr val="0170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46" autoAdjust="0"/>
    <p:restoredTop sz="96353" autoAdjust="0"/>
  </p:normalViewPr>
  <p:slideViewPr>
    <p:cSldViewPr>
      <p:cViewPr>
        <p:scale>
          <a:sx n="100" d="100"/>
          <a:sy n="100" d="100"/>
        </p:scale>
        <p:origin x="708" y="1194"/>
      </p:cViewPr>
      <p:guideLst>
        <p:guide orient="horz" pos="1620"/>
        <p:guide pos="5329"/>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notesViewPr>
    <p:cSldViewPr snapToGrid="0" snapToObjects="1">
      <p:cViewPr>
        <p:scale>
          <a:sx n="187" d="100"/>
          <a:sy n="187" d="100"/>
        </p:scale>
        <p:origin x="-1920" y="2488"/>
      </p:cViewPr>
      <p:guideLst>
        <p:guide orient="horz" pos="2880"/>
        <p:guide pos="2169"/>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673B58EF-4ABD-40F4-ACA4-FE81D742E6DD}"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A11FC198-2D83-4DFC-8CDD-7D23AF44D411}"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29F2BE-DE9F-4B8C-AB04-BD0998E5439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mc:Choice>
    <mc:Fallback>
      <p:transition spd="slow"/>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spd="slow" p14:dur="800"/>
    </mc:Choice>
    <mc:Fallback>
      <p:transition spd="slow"/>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文本框 85"/>
          <p:cNvSpPr txBox="1"/>
          <p:nvPr/>
        </p:nvSpPr>
        <p:spPr>
          <a:xfrm>
            <a:off x="3410979" y="3173430"/>
            <a:ext cx="5135880" cy="553085"/>
          </a:xfrm>
          <a:prstGeom prst="rect">
            <a:avLst/>
          </a:prstGeom>
          <a:noFill/>
        </p:spPr>
        <p:txBody>
          <a:bodyPr wrap="none" rtlCol="0">
            <a:spAutoFit/>
          </a:bodyPr>
          <a:lstStyle/>
          <a:p>
            <a:pPr algn="r"/>
            <a:r>
              <a:rPr lang="zh-CN" altLang="en-US" sz="3000" dirty="0">
                <a:solidFill>
                  <a:srgbClr val="044272"/>
                </a:solidFill>
                <a:latin typeface="+mn-lt"/>
                <a:ea typeface="+mn-ea"/>
                <a:cs typeface="+mn-ea"/>
                <a:sym typeface="+mn-lt"/>
              </a:rPr>
              <a:t>大文件分片断点续传策略解析</a:t>
            </a:r>
            <a:endParaRPr lang="zh-CN" altLang="en-US" sz="3000" dirty="0">
              <a:solidFill>
                <a:srgbClr val="044272"/>
              </a:solidFill>
              <a:latin typeface="+mn-lt"/>
              <a:ea typeface="+mn-ea"/>
              <a:cs typeface="+mn-ea"/>
              <a:sym typeface="+mn-lt"/>
            </a:endParaRPr>
          </a:p>
        </p:txBody>
      </p:sp>
      <p:sp>
        <p:nvSpPr>
          <p:cNvPr id="87" name="文本框 86"/>
          <p:cNvSpPr txBox="1"/>
          <p:nvPr/>
        </p:nvSpPr>
        <p:spPr>
          <a:xfrm>
            <a:off x="6835140" y="4153535"/>
            <a:ext cx="1647190" cy="306705"/>
          </a:xfrm>
          <a:prstGeom prst="rect">
            <a:avLst/>
          </a:prstGeom>
          <a:noFill/>
        </p:spPr>
        <p:txBody>
          <a:bodyPr wrap="square" rtlCol="0">
            <a:spAutoFit/>
          </a:bodyPr>
          <a:lstStyle/>
          <a:p>
            <a:pPr algn="r"/>
            <a:r>
              <a:rPr lang="zh-CN" altLang="en-US" sz="1400" dirty="0">
                <a:solidFill>
                  <a:srgbClr val="010101"/>
                </a:solidFill>
                <a:latin typeface="+mn-lt"/>
                <a:ea typeface="+mn-ea"/>
                <a:cs typeface="+mn-ea"/>
                <a:sym typeface="+mn-lt"/>
              </a:rPr>
              <a:t>时间：</a:t>
            </a:r>
            <a:r>
              <a:rPr lang="en-US" altLang="zh-CN" sz="1400" dirty="0">
                <a:solidFill>
                  <a:srgbClr val="010101"/>
                </a:solidFill>
                <a:latin typeface="+mn-lt"/>
                <a:ea typeface="+mn-ea"/>
                <a:cs typeface="+mn-ea"/>
                <a:sym typeface="+mn-lt"/>
              </a:rPr>
              <a:t>2023/3/2</a:t>
            </a:r>
            <a:endParaRPr lang="en-US" altLang="zh-CN" sz="1400" dirty="0">
              <a:solidFill>
                <a:srgbClr val="010101"/>
              </a:solidFill>
              <a:latin typeface="+mn-lt"/>
              <a:ea typeface="+mn-ea"/>
              <a:cs typeface="+mn-ea"/>
              <a:sym typeface="+mn-lt"/>
            </a:endParaRPr>
          </a:p>
        </p:txBody>
      </p:sp>
      <p:sp>
        <p:nvSpPr>
          <p:cNvPr id="88" name="文本框 87"/>
          <p:cNvSpPr txBox="1"/>
          <p:nvPr/>
        </p:nvSpPr>
        <p:spPr>
          <a:xfrm>
            <a:off x="7036194" y="3726779"/>
            <a:ext cx="1402080" cy="337185"/>
          </a:xfrm>
          <a:prstGeom prst="rect">
            <a:avLst/>
          </a:prstGeom>
          <a:noFill/>
        </p:spPr>
        <p:txBody>
          <a:bodyPr wrap="none" rtlCol="0">
            <a:spAutoFit/>
          </a:bodyPr>
          <a:lstStyle/>
          <a:p>
            <a:pPr algn="r"/>
            <a:r>
              <a:rPr lang="zh-CN" altLang="en-US" sz="1600" dirty="0">
                <a:solidFill>
                  <a:schemeClr val="tx1">
                    <a:lumMod val="95000"/>
                    <a:lumOff val="5000"/>
                  </a:schemeClr>
                </a:solidFill>
                <a:latin typeface="+mn-lt"/>
                <a:ea typeface="+mn-ea"/>
                <a:cs typeface="+mn-ea"/>
                <a:sym typeface="+mn-lt"/>
              </a:rPr>
              <a:t>主讲人：卓敏</a:t>
            </a:r>
            <a:endParaRPr lang="zh-CN" altLang="en-US" sz="1600"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8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32"/>
          <p:cNvSpPr/>
          <p:nvPr/>
        </p:nvSpPr>
        <p:spPr>
          <a:xfrm>
            <a:off x="46990" y="5715"/>
            <a:ext cx="2037080" cy="425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a:solidFill>
                  <a:srgbClr val="0070C0"/>
                </a:solidFill>
                <a:cs typeface="+mn-ea"/>
                <a:sym typeface="+mn-lt"/>
              </a:rPr>
              <a:t>分片文件样本</a:t>
            </a:r>
            <a:endParaRPr lang="zh-CN" altLang="en-US" sz="1400" b="1" dirty="0">
              <a:solidFill>
                <a:srgbClr val="0070C0"/>
              </a:solidFill>
              <a:cs typeface="+mn-ea"/>
              <a:sym typeface="+mn-lt"/>
            </a:endParaRPr>
          </a:p>
        </p:txBody>
      </p:sp>
      <p:pic>
        <p:nvPicPr>
          <p:cNvPr id="2" name="图片 1"/>
          <p:cNvPicPr>
            <a:picLocks noChangeAspect="1"/>
          </p:cNvPicPr>
          <p:nvPr/>
        </p:nvPicPr>
        <p:blipFill>
          <a:blip r:embed="rId1"/>
          <a:stretch>
            <a:fillRect/>
          </a:stretch>
        </p:blipFill>
        <p:spPr>
          <a:xfrm>
            <a:off x="46990" y="485140"/>
            <a:ext cx="4399915" cy="44189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32"/>
          <p:cNvSpPr/>
          <p:nvPr/>
        </p:nvSpPr>
        <p:spPr>
          <a:xfrm>
            <a:off x="46990" y="5715"/>
            <a:ext cx="2037080" cy="425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a:solidFill>
                  <a:srgbClr val="0070C0"/>
                </a:solidFill>
                <a:cs typeface="+mn-ea"/>
                <a:sym typeface="+mn-lt"/>
              </a:rPr>
              <a:t>断点续传</a:t>
            </a:r>
            <a:endParaRPr lang="zh-CN" altLang="en-US" sz="1400" b="1" dirty="0">
              <a:solidFill>
                <a:srgbClr val="0070C0"/>
              </a:solidFill>
              <a:cs typeface="+mn-ea"/>
              <a:sym typeface="+mn-lt"/>
            </a:endParaRPr>
          </a:p>
        </p:txBody>
      </p:sp>
      <p:sp>
        <p:nvSpPr>
          <p:cNvPr id="2" name="圆角矩形 1"/>
          <p:cNvSpPr/>
          <p:nvPr/>
        </p:nvSpPr>
        <p:spPr>
          <a:xfrm>
            <a:off x="704217" y="2212281"/>
            <a:ext cx="2448272" cy="2375693"/>
          </a:xfrm>
          <a:prstGeom prst="roundRect">
            <a:avLst>
              <a:gd name="adj" fmla="val 945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4" name="组合 3"/>
          <p:cNvGrpSpPr/>
          <p:nvPr/>
        </p:nvGrpSpPr>
        <p:grpSpPr>
          <a:xfrm>
            <a:off x="1183983" y="1080397"/>
            <a:ext cx="1447442" cy="1447442"/>
            <a:chOff x="304800" y="673100"/>
            <a:chExt cx="4000500" cy="4000500"/>
          </a:xfrm>
          <a:effectLst>
            <a:outerShdw blurRad="444500" dist="254000" dir="8100000" algn="tr" rotWithShape="0">
              <a:prstClr val="black">
                <a:alpha val="50000"/>
              </a:prstClr>
            </a:outerShdw>
          </a:effectLst>
        </p:grpSpPr>
        <p:sp>
          <p:nvSpPr>
            <p:cNvPr id="5" name="同心圆 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cs typeface="+mn-ea"/>
                <a:sym typeface="+mn-lt"/>
              </a:endParaRPr>
            </a:p>
          </p:txBody>
        </p:sp>
        <p:sp>
          <p:nvSpPr>
            <p:cNvPr id="6" name="椭圆 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7" name="椭圆 6"/>
          <p:cNvSpPr/>
          <p:nvPr/>
        </p:nvSpPr>
        <p:spPr>
          <a:xfrm>
            <a:off x="2288070" y="2054424"/>
            <a:ext cx="373310" cy="373310"/>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cs typeface="+mn-ea"/>
                <a:sym typeface="+mn-lt"/>
              </a:rPr>
              <a:t>1</a:t>
            </a:r>
            <a:endParaRPr lang="zh-CN" altLang="en-US" dirty="0">
              <a:cs typeface="+mn-ea"/>
              <a:sym typeface="+mn-lt"/>
            </a:endParaRPr>
          </a:p>
        </p:txBody>
      </p:sp>
      <p:sp>
        <p:nvSpPr>
          <p:cNvPr id="8" name="矩形 7"/>
          <p:cNvSpPr/>
          <p:nvPr/>
        </p:nvSpPr>
        <p:spPr>
          <a:xfrm>
            <a:off x="1366520" y="1602105"/>
            <a:ext cx="1109980" cy="368300"/>
          </a:xfrm>
          <a:prstGeom prst="rect">
            <a:avLst/>
          </a:prstGeom>
        </p:spPr>
        <p:txBody>
          <a:bodyPr wrap="square">
            <a:spAutoFit/>
          </a:bodyPr>
          <a:p>
            <a:pPr algn="ctr"/>
            <a:r>
              <a:rPr lang="zh-CN" altLang="en-US" dirty="0">
                <a:latin typeface="+mn-lt"/>
                <a:ea typeface="+mn-ea"/>
                <a:cs typeface="+mn-ea"/>
                <a:sym typeface="+mn-lt"/>
              </a:rPr>
              <a:t>获取</a:t>
            </a:r>
            <a:endParaRPr lang="zh-CN" altLang="en-US" dirty="0">
              <a:latin typeface="+mn-lt"/>
              <a:ea typeface="+mn-ea"/>
              <a:cs typeface="+mn-ea"/>
              <a:sym typeface="+mn-lt"/>
            </a:endParaRPr>
          </a:p>
        </p:txBody>
      </p:sp>
      <p:sp>
        <p:nvSpPr>
          <p:cNvPr id="9" name="圆角矩形 8"/>
          <p:cNvSpPr/>
          <p:nvPr/>
        </p:nvSpPr>
        <p:spPr>
          <a:xfrm>
            <a:off x="3422037" y="2212280"/>
            <a:ext cx="2448272" cy="2375693"/>
          </a:xfrm>
          <a:prstGeom prst="roundRect">
            <a:avLst>
              <a:gd name="adj" fmla="val 7846"/>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0" name="圆角矩形 9"/>
          <p:cNvSpPr/>
          <p:nvPr/>
        </p:nvSpPr>
        <p:spPr>
          <a:xfrm>
            <a:off x="6156176" y="2212279"/>
            <a:ext cx="2448272" cy="2375693"/>
          </a:xfrm>
          <a:prstGeom prst="roundRect">
            <a:avLst>
              <a:gd name="adj" fmla="val 7445"/>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11" name="组合 10"/>
          <p:cNvGrpSpPr/>
          <p:nvPr/>
        </p:nvGrpSpPr>
        <p:grpSpPr>
          <a:xfrm>
            <a:off x="3922452" y="1124308"/>
            <a:ext cx="1447442" cy="1447442"/>
            <a:chOff x="304800" y="673100"/>
            <a:chExt cx="4000500" cy="4000500"/>
          </a:xfrm>
          <a:effectLst>
            <a:outerShdw blurRad="444500" dist="254000" dir="8100000" algn="tr" rotWithShape="0">
              <a:prstClr val="black">
                <a:alpha val="50000"/>
              </a:prstClr>
            </a:outerShdw>
          </a:effectLst>
        </p:grpSpPr>
        <p:sp>
          <p:nvSpPr>
            <p:cNvPr id="12" name="同心圆 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cs typeface="+mn-ea"/>
                <a:sym typeface="+mn-lt"/>
              </a:endParaRPr>
            </a:p>
          </p:txBody>
        </p:sp>
        <p:sp>
          <p:nvSpPr>
            <p:cNvPr id="13" name="椭圆 1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grpSp>
        <p:nvGrpSpPr>
          <p:cNvPr id="14" name="组合 13"/>
          <p:cNvGrpSpPr/>
          <p:nvPr/>
        </p:nvGrpSpPr>
        <p:grpSpPr>
          <a:xfrm>
            <a:off x="6656591" y="1080397"/>
            <a:ext cx="1447442" cy="1447442"/>
            <a:chOff x="304800" y="673100"/>
            <a:chExt cx="4000500" cy="4000500"/>
          </a:xfrm>
          <a:effectLst>
            <a:outerShdw blurRad="444500" dist="254000" dir="8100000" algn="tr" rotWithShape="0">
              <a:prstClr val="black">
                <a:alpha val="50000"/>
              </a:prstClr>
            </a:outerShdw>
          </a:effectLst>
        </p:grpSpPr>
        <p:sp>
          <p:nvSpPr>
            <p:cNvPr id="15" name="同心圆 1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cs typeface="+mn-ea"/>
                <a:sym typeface="+mn-lt"/>
              </a:endParaRPr>
            </a:p>
          </p:txBody>
        </p:sp>
        <p:sp>
          <p:nvSpPr>
            <p:cNvPr id="16" name="椭圆 1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17" name="椭圆 16"/>
          <p:cNvSpPr/>
          <p:nvPr/>
        </p:nvSpPr>
        <p:spPr>
          <a:xfrm>
            <a:off x="5079697" y="2025625"/>
            <a:ext cx="373310" cy="373310"/>
          </a:xfrm>
          <a:prstGeom prst="ellipse">
            <a:avLst/>
          </a:prstGeom>
          <a:solidFill>
            <a:srgbClr val="00B0F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cs typeface="+mn-ea"/>
                <a:sym typeface="+mn-lt"/>
              </a:rPr>
              <a:t>2</a:t>
            </a:r>
            <a:endParaRPr lang="zh-CN" altLang="en-US" dirty="0">
              <a:cs typeface="+mn-ea"/>
              <a:sym typeface="+mn-lt"/>
            </a:endParaRPr>
          </a:p>
        </p:txBody>
      </p:sp>
      <p:sp>
        <p:nvSpPr>
          <p:cNvPr id="18" name="椭圆 17"/>
          <p:cNvSpPr/>
          <p:nvPr/>
        </p:nvSpPr>
        <p:spPr>
          <a:xfrm>
            <a:off x="7816001" y="2025625"/>
            <a:ext cx="373310" cy="373310"/>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cs typeface="+mn-ea"/>
                <a:sym typeface="+mn-lt"/>
              </a:rPr>
              <a:t>3</a:t>
            </a:r>
            <a:endParaRPr lang="zh-CN" altLang="en-US" dirty="0">
              <a:cs typeface="+mn-ea"/>
              <a:sym typeface="+mn-lt"/>
            </a:endParaRPr>
          </a:p>
        </p:txBody>
      </p:sp>
      <p:sp>
        <p:nvSpPr>
          <p:cNvPr id="19" name="矩形 18"/>
          <p:cNvSpPr/>
          <p:nvPr/>
        </p:nvSpPr>
        <p:spPr>
          <a:xfrm>
            <a:off x="4092175" y="1626354"/>
            <a:ext cx="1097280" cy="368300"/>
          </a:xfrm>
          <a:prstGeom prst="rect">
            <a:avLst/>
          </a:prstGeom>
        </p:spPr>
        <p:txBody>
          <a:bodyPr wrap="none">
            <a:spAutoFit/>
          </a:bodyPr>
          <a:p>
            <a:r>
              <a:rPr lang="zh-CN" altLang="en-US" dirty="0">
                <a:latin typeface="+mn-lt"/>
                <a:ea typeface="+mn-ea"/>
                <a:cs typeface="+mn-ea"/>
                <a:sym typeface="+mn-lt"/>
              </a:rPr>
              <a:t>设置进度</a:t>
            </a:r>
            <a:endParaRPr lang="zh-CN" altLang="en-US" dirty="0">
              <a:latin typeface="+mn-lt"/>
              <a:ea typeface="+mn-ea"/>
              <a:cs typeface="+mn-ea"/>
              <a:sym typeface="+mn-lt"/>
            </a:endParaRPr>
          </a:p>
        </p:txBody>
      </p:sp>
      <p:sp>
        <p:nvSpPr>
          <p:cNvPr id="20" name="矩形 19"/>
          <p:cNvSpPr/>
          <p:nvPr/>
        </p:nvSpPr>
        <p:spPr>
          <a:xfrm>
            <a:off x="6826314" y="1626354"/>
            <a:ext cx="640080" cy="368300"/>
          </a:xfrm>
          <a:prstGeom prst="rect">
            <a:avLst/>
          </a:prstGeom>
        </p:spPr>
        <p:txBody>
          <a:bodyPr wrap="none">
            <a:spAutoFit/>
          </a:bodyPr>
          <a:p>
            <a:r>
              <a:rPr lang="zh-CN" altLang="en-US" dirty="0">
                <a:latin typeface="+mn-lt"/>
                <a:ea typeface="+mn-ea"/>
                <a:cs typeface="+mn-ea"/>
                <a:sym typeface="+mn-lt"/>
              </a:rPr>
              <a:t>判断</a:t>
            </a:r>
            <a:endParaRPr lang="zh-CN" altLang="en-US" dirty="0">
              <a:latin typeface="+mn-lt"/>
              <a:ea typeface="+mn-ea"/>
              <a:cs typeface="+mn-ea"/>
              <a:sym typeface="+mn-lt"/>
            </a:endParaRPr>
          </a:p>
        </p:txBody>
      </p:sp>
      <p:sp>
        <p:nvSpPr>
          <p:cNvPr id="21" name="TextBox 20"/>
          <p:cNvSpPr txBox="1"/>
          <p:nvPr/>
        </p:nvSpPr>
        <p:spPr>
          <a:xfrm>
            <a:off x="968366" y="2757760"/>
            <a:ext cx="1944216" cy="600075"/>
          </a:xfrm>
          <a:prstGeom prst="rect">
            <a:avLst/>
          </a:prstGeom>
          <a:noFill/>
        </p:spPr>
        <p:txBody>
          <a:bodyPr wrap="square" lIns="0" tIns="0" rIns="0" bIns="0" rtlCol="0">
            <a:spAutoFit/>
          </a:bodyPr>
          <a:p>
            <a:pPr>
              <a:lnSpc>
                <a:spcPct val="130000"/>
              </a:lnSpc>
            </a:pPr>
            <a:r>
              <a:rPr lang="zh-CN" altLang="en-US" sz="1000" dirty="0">
                <a:solidFill>
                  <a:schemeClr val="tx1">
                    <a:lumMod val="75000"/>
                    <a:lumOff val="25000"/>
                  </a:schemeClr>
                </a:solidFill>
                <a:latin typeface="+mn-lt"/>
                <a:ea typeface="+mn-ea"/>
                <a:cs typeface="+mn-ea"/>
                <a:sym typeface="+mn-lt"/>
              </a:rPr>
              <a:t>在分片之前，先获取已经上传的分片名称，也就是上一次上传中断时候已经上传的分片。</a:t>
            </a:r>
            <a:endParaRPr lang="zh-CN" altLang="en-US" sz="1000" dirty="0">
              <a:solidFill>
                <a:schemeClr val="tx1">
                  <a:lumMod val="75000"/>
                  <a:lumOff val="25000"/>
                </a:schemeClr>
              </a:solidFill>
              <a:latin typeface="+mn-lt"/>
              <a:ea typeface="+mn-ea"/>
              <a:cs typeface="+mn-ea"/>
              <a:sym typeface="+mn-lt"/>
            </a:endParaRPr>
          </a:p>
        </p:txBody>
      </p:sp>
      <p:sp>
        <p:nvSpPr>
          <p:cNvPr id="22" name="TextBox 21"/>
          <p:cNvSpPr txBox="1"/>
          <p:nvPr/>
        </p:nvSpPr>
        <p:spPr>
          <a:xfrm>
            <a:off x="3668350" y="2757831"/>
            <a:ext cx="1944216" cy="800100"/>
          </a:xfrm>
          <a:prstGeom prst="rect">
            <a:avLst/>
          </a:prstGeom>
          <a:noFill/>
        </p:spPr>
        <p:txBody>
          <a:bodyPr wrap="square" lIns="0" tIns="0" rIns="0" bIns="0" rtlCol="0">
            <a:spAutoFit/>
          </a:bodyPr>
          <a:p>
            <a:pPr>
              <a:lnSpc>
                <a:spcPct val="130000"/>
              </a:lnSpc>
            </a:pPr>
            <a:r>
              <a:rPr lang="zh-CN" altLang="en-US" sz="1000" dirty="0">
                <a:solidFill>
                  <a:schemeClr val="tx1">
                    <a:lumMod val="75000"/>
                    <a:lumOff val="25000"/>
                  </a:schemeClr>
                </a:solidFill>
                <a:latin typeface="+mn-lt"/>
                <a:ea typeface="+mn-ea"/>
                <a:cs typeface="+mn-ea"/>
                <a:sym typeface="+mn-lt"/>
              </a:rPr>
              <a:t>当拿到文件分片的总个数，再获取到断点的分片个数，就能计算出当前的上传进度比率，进行进度条设置。</a:t>
            </a:r>
            <a:endParaRPr lang="zh-CN" altLang="en-US" sz="1000" dirty="0">
              <a:solidFill>
                <a:schemeClr val="tx1">
                  <a:lumMod val="75000"/>
                  <a:lumOff val="25000"/>
                </a:schemeClr>
              </a:solidFill>
              <a:latin typeface="+mn-lt"/>
              <a:ea typeface="+mn-ea"/>
              <a:cs typeface="+mn-ea"/>
              <a:sym typeface="+mn-lt"/>
            </a:endParaRPr>
          </a:p>
        </p:txBody>
      </p:sp>
      <p:sp>
        <p:nvSpPr>
          <p:cNvPr id="23" name="TextBox 22"/>
          <p:cNvSpPr txBox="1"/>
          <p:nvPr/>
        </p:nvSpPr>
        <p:spPr>
          <a:xfrm>
            <a:off x="6408204" y="2758992"/>
            <a:ext cx="1944216" cy="600075"/>
          </a:xfrm>
          <a:prstGeom prst="rect">
            <a:avLst/>
          </a:prstGeom>
          <a:noFill/>
        </p:spPr>
        <p:txBody>
          <a:bodyPr wrap="square" lIns="0" tIns="0" rIns="0" bIns="0" rtlCol="0">
            <a:spAutoFit/>
          </a:bodyPr>
          <a:p>
            <a:pPr>
              <a:lnSpc>
                <a:spcPct val="130000"/>
              </a:lnSpc>
            </a:pPr>
            <a:r>
              <a:rPr lang="zh-CN" altLang="en-US" sz="1000" dirty="0">
                <a:solidFill>
                  <a:schemeClr val="tx1">
                    <a:lumMod val="75000"/>
                    <a:lumOff val="25000"/>
                  </a:schemeClr>
                </a:solidFill>
                <a:latin typeface="+mn-lt"/>
                <a:ea typeface="+mn-ea"/>
                <a:cs typeface="+mn-ea"/>
                <a:sym typeface="+mn-lt"/>
              </a:rPr>
              <a:t>接着做分片上传的时候，如果已经已经上传的文件就不再需要上传，这就是断点续传。</a:t>
            </a:r>
            <a:endParaRPr lang="zh-CN" altLang="en-US" sz="1000" dirty="0">
              <a:solidFill>
                <a:schemeClr val="tx1">
                  <a:lumMod val="75000"/>
                  <a:lumOff val="2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32"/>
          <p:cNvSpPr/>
          <p:nvPr/>
        </p:nvSpPr>
        <p:spPr>
          <a:xfrm>
            <a:off x="46990" y="5715"/>
            <a:ext cx="2037080" cy="425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a:solidFill>
                  <a:srgbClr val="0070C0"/>
                </a:solidFill>
                <a:cs typeface="+mn-ea"/>
                <a:sym typeface="+mn-lt"/>
              </a:rPr>
              <a:t>合片</a:t>
            </a:r>
            <a:endParaRPr lang="zh-CN" altLang="en-US" sz="1400" b="1" dirty="0">
              <a:solidFill>
                <a:srgbClr val="0070C0"/>
              </a:solidFill>
              <a:cs typeface="+mn-ea"/>
              <a:sym typeface="+mn-lt"/>
            </a:endParaRPr>
          </a:p>
        </p:txBody>
      </p:sp>
      <p:sp>
        <p:nvSpPr>
          <p:cNvPr id="9" name="圆角矩形 8"/>
          <p:cNvSpPr/>
          <p:nvPr/>
        </p:nvSpPr>
        <p:spPr>
          <a:xfrm>
            <a:off x="3422037" y="2212280"/>
            <a:ext cx="2448272" cy="2375693"/>
          </a:xfrm>
          <a:prstGeom prst="roundRect">
            <a:avLst>
              <a:gd name="adj" fmla="val 7846"/>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11" name="组合 10"/>
          <p:cNvGrpSpPr/>
          <p:nvPr/>
        </p:nvGrpSpPr>
        <p:grpSpPr>
          <a:xfrm>
            <a:off x="3922452" y="1124308"/>
            <a:ext cx="1447442" cy="1447442"/>
            <a:chOff x="304800" y="673100"/>
            <a:chExt cx="4000500" cy="4000500"/>
          </a:xfrm>
          <a:effectLst>
            <a:outerShdw blurRad="444500" dist="254000" dir="8100000" algn="tr" rotWithShape="0">
              <a:prstClr val="black">
                <a:alpha val="50000"/>
              </a:prstClr>
            </a:outerShdw>
          </a:effectLst>
        </p:grpSpPr>
        <p:sp>
          <p:nvSpPr>
            <p:cNvPr id="12" name="同心圆 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cs typeface="+mn-ea"/>
                <a:sym typeface="+mn-lt"/>
              </a:endParaRPr>
            </a:p>
          </p:txBody>
        </p:sp>
        <p:sp>
          <p:nvSpPr>
            <p:cNvPr id="13" name="椭圆 1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19" name="矩形 18"/>
          <p:cNvSpPr/>
          <p:nvPr/>
        </p:nvSpPr>
        <p:spPr>
          <a:xfrm>
            <a:off x="4092175" y="1626354"/>
            <a:ext cx="1097280" cy="368300"/>
          </a:xfrm>
          <a:prstGeom prst="rect">
            <a:avLst/>
          </a:prstGeom>
        </p:spPr>
        <p:txBody>
          <a:bodyPr wrap="none">
            <a:spAutoFit/>
          </a:bodyPr>
          <a:p>
            <a:r>
              <a:rPr lang="zh-CN" altLang="en-US" dirty="0">
                <a:latin typeface="+mn-lt"/>
                <a:ea typeface="+mn-ea"/>
                <a:cs typeface="+mn-ea"/>
                <a:sym typeface="+mn-lt"/>
              </a:rPr>
              <a:t>合片逻辑</a:t>
            </a:r>
            <a:endParaRPr lang="zh-CN" altLang="en-US" dirty="0">
              <a:latin typeface="+mn-lt"/>
              <a:ea typeface="+mn-ea"/>
              <a:cs typeface="+mn-ea"/>
              <a:sym typeface="+mn-lt"/>
            </a:endParaRPr>
          </a:p>
        </p:txBody>
      </p:sp>
      <p:sp>
        <p:nvSpPr>
          <p:cNvPr id="22" name="TextBox 21"/>
          <p:cNvSpPr txBox="1"/>
          <p:nvPr/>
        </p:nvSpPr>
        <p:spPr>
          <a:xfrm>
            <a:off x="3599770" y="2759101"/>
            <a:ext cx="1944216" cy="1000125"/>
          </a:xfrm>
          <a:prstGeom prst="rect">
            <a:avLst/>
          </a:prstGeom>
          <a:noFill/>
        </p:spPr>
        <p:txBody>
          <a:bodyPr wrap="square" lIns="0" tIns="0" rIns="0" bIns="0" rtlCol="0">
            <a:spAutoFit/>
          </a:bodyPr>
          <a:p>
            <a:pPr>
              <a:lnSpc>
                <a:spcPct val="130000"/>
              </a:lnSpc>
            </a:pPr>
            <a:r>
              <a:rPr lang="zh-CN" altLang="en-US" sz="1000" dirty="0">
                <a:solidFill>
                  <a:schemeClr val="tx1">
                    <a:lumMod val="75000"/>
                    <a:lumOff val="25000"/>
                  </a:schemeClr>
                </a:solidFill>
                <a:latin typeface="+mn-lt"/>
                <a:ea typeface="+mn-ea"/>
                <a:cs typeface="+mn-ea"/>
                <a:sym typeface="+mn-lt"/>
              </a:rPr>
              <a:t>在分片上传完之后，此时前端开始触发合片的接口，后端利用</a:t>
            </a:r>
            <a:r>
              <a:rPr lang="en-US" altLang="zh-CN" sz="1000" dirty="0">
                <a:solidFill>
                  <a:schemeClr val="tx1">
                    <a:lumMod val="75000"/>
                    <a:lumOff val="25000"/>
                  </a:schemeClr>
                </a:solidFill>
                <a:latin typeface="+mn-lt"/>
                <a:ea typeface="+mn-ea"/>
                <a:cs typeface="+mn-ea"/>
                <a:sym typeface="+mn-lt"/>
              </a:rPr>
              <a:t>fs</a:t>
            </a:r>
            <a:r>
              <a:rPr lang="zh-CN" altLang="en-US" sz="1000" dirty="0">
                <a:solidFill>
                  <a:schemeClr val="tx1">
                    <a:lumMod val="75000"/>
                    <a:lumOff val="25000"/>
                  </a:schemeClr>
                </a:solidFill>
                <a:latin typeface="+mn-lt"/>
                <a:ea typeface="+mn-ea"/>
                <a:cs typeface="+mn-ea"/>
                <a:sym typeface="+mn-lt"/>
              </a:rPr>
              <a:t>处理分片，先获取分片的</a:t>
            </a:r>
            <a:r>
              <a:rPr lang="en-US" altLang="zh-CN" sz="1000" dirty="0">
                <a:solidFill>
                  <a:schemeClr val="tx1">
                    <a:lumMod val="75000"/>
                    <a:lumOff val="25000"/>
                  </a:schemeClr>
                </a:solidFill>
                <a:latin typeface="+mn-lt"/>
                <a:ea typeface="+mn-ea"/>
                <a:cs typeface="+mn-ea"/>
                <a:sym typeface="+mn-lt"/>
              </a:rPr>
              <a:t>list</a:t>
            </a:r>
            <a:r>
              <a:rPr lang="zh-CN" altLang="en-US" sz="1000" dirty="0">
                <a:solidFill>
                  <a:schemeClr val="tx1">
                    <a:lumMod val="75000"/>
                    <a:lumOff val="25000"/>
                  </a:schemeClr>
                </a:solidFill>
                <a:latin typeface="+mn-lt"/>
                <a:ea typeface="+mn-ea"/>
                <a:cs typeface="+mn-ea"/>
                <a:sym typeface="+mn-lt"/>
              </a:rPr>
              <a:t>，进行分片的排序，在进行合片，合成成功之后，删除分片文件，文件上传成功</a:t>
            </a:r>
            <a:endParaRPr lang="zh-CN" altLang="en-US" sz="1000" dirty="0">
              <a:solidFill>
                <a:schemeClr val="tx1">
                  <a:lumMod val="75000"/>
                  <a:lumOff val="2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32"/>
          <p:cNvSpPr/>
          <p:nvPr/>
        </p:nvSpPr>
        <p:spPr>
          <a:xfrm>
            <a:off x="46990" y="5715"/>
            <a:ext cx="2037080" cy="425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a:solidFill>
                  <a:srgbClr val="0070C0"/>
                </a:solidFill>
                <a:cs typeface="+mn-ea"/>
                <a:sym typeface="+mn-lt"/>
              </a:rPr>
              <a:t>总结</a:t>
            </a:r>
            <a:endParaRPr lang="zh-CN" altLang="en-US" sz="1400" b="1" dirty="0">
              <a:solidFill>
                <a:srgbClr val="0070C0"/>
              </a:solidFill>
              <a:cs typeface="+mn-ea"/>
              <a:sym typeface="+mn-lt"/>
            </a:endParaRPr>
          </a:p>
        </p:txBody>
      </p:sp>
      <p:sp>
        <p:nvSpPr>
          <p:cNvPr id="9" name="圆角矩形 8"/>
          <p:cNvSpPr/>
          <p:nvPr/>
        </p:nvSpPr>
        <p:spPr>
          <a:xfrm>
            <a:off x="1213485" y="1047115"/>
            <a:ext cx="6720205" cy="2375535"/>
          </a:xfrm>
          <a:prstGeom prst="roundRect">
            <a:avLst>
              <a:gd name="adj" fmla="val 7846"/>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22" name="TextBox 21"/>
          <p:cNvSpPr txBox="1"/>
          <p:nvPr/>
        </p:nvSpPr>
        <p:spPr>
          <a:xfrm>
            <a:off x="1363345" y="1635125"/>
            <a:ext cx="6417310" cy="1200150"/>
          </a:xfrm>
          <a:prstGeom prst="rect">
            <a:avLst/>
          </a:prstGeom>
          <a:noFill/>
        </p:spPr>
        <p:txBody>
          <a:bodyPr wrap="square" lIns="0" tIns="0" rIns="0" bIns="0" rtlCol="0">
            <a:spAutoFit/>
          </a:bodyPr>
          <a:p>
            <a:pPr marL="0" indent="0">
              <a:lnSpc>
                <a:spcPct val="130000"/>
              </a:lnSpc>
              <a:buNone/>
            </a:pPr>
            <a:r>
              <a:rPr lang="en-US" altLang="zh-CN" sz="1000" dirty="0">
                <a:solidFill>
                  <a:schemeClr val="tx1">
                    <a:lumMod val="75000"/>
                    <a:lumOff val="25000"/>
                  </a:schemeClr>
                </a:solidFill>
                <a:latin typeface="+mn-lt"/>
                <a:ea typeface="+mn-ea"/>
                <a:cs typeface="+mn-ea"/>
                <a:sym typeface="+mn-lt"/>
              </a:rPr>
              <a:t>   1.</a:t>
            </a:r>
            <a:r>
              <a:rPr lang="zh-CN" altLang="en-US" sz="1000" dirty="0">
                <a:solidFill>
                  <a:schemeClr val="tx1">
                    <a:lumMod val="75000"/>
                    <a:lumOff val="25000"/>
                  </a:schemeClr>
                </a:solidFill>
                <a:latin typeface="+mn-lt"/>
                <a:ea typeface="+mn-ea"/>
                <a:cs typeface="+mn-ea"/>
                <a:sym typeface="+mn-lt"/>
              </a:rPr>
              <a:t>选择需要上传的文件，进行上传</a:t>
            </a:r>
            <a:endParaRPr lang="zh-CN" altLang="en-US" sz="1000" dirty="0">
              <a:solidFill>
                <a:schemeClr val="tx1">
                  <a:lumMod val="75000"/>
                  <a:lumOff val="25000"/>
                </a:schemeClr>
              </a:solidFill>
              <a:latin typeface="+mn-lt"/>
              <a:ea typeface="+mn-ea"/>
              <a:cs typeface="+mn-ea"/>
              <a:sym typeface="+mn-lt"/>
            </a:endParaRPr>
          </a:p>
          <a:p>
            <a:pPr marL="0" indent="0">
              <a:lnSpc>
                <a:spcPct val="130000"/>
              </a:lnSpc>
              <a:buNone/>
            </a:pPr>
            <a:r>
              <a:rPr lang="zh-CN" altLang="en-US" sz="1000" dirty="0">
                <a:solidFill>
                  <a:schemeClr val="tx1">
                    <a:lumMod val="75000"/>
                    <a:lumOff val="25000"/>
                  </a:schemeClr>
                </a:solidFill>
                <a:latin typeface="+mn-lt"/>
                <a:ea typeface="+mn-ea"/>
                <a:cs typeface="+mn-ea"/>
                <a:sym typeface="+mn-lt"/>
              </a:rPr>
              <a:t>   </a:t>
            </a:r>
            <a:r>
              <a:rPr lang="en-US" altLang="zh-CN" sz="1000" dirty="0">
                <a:solidFill>
                  <a:schemeClr val="tx1">
                    <a:lumMod val="75000"/>
                    <a:lumOff val="25000"/>
                  </a:schemeClr>
                </a:solidFill>
                <a:latin typeface="+mn-lt"/>
                <a:ea typeface="+mn-ea"/>
                <a:cs typeface="+mn-ea"/>
                <a:sym typeface="+mn-lt"/>
              </a:rPr>
              <a:t>2.</a:t>
            </a:r>
            <a:r>
              <a:rPr lang="zh-CN" altLang="en-US" sz="1000" dirty="0">
                <a:solidFill>
                  <a:schemeClr val="tx1">
                    <a:lumMod val="75000"/>
                    <a:lumOff val="25000"/>
                  </a:schemeClr>
                </a:solidFill>
                <a:latin typeface="+mn-lt"/>
                <a:ea typeface="+mn-ea"/>
                <a:cs typeface="+mn-ea"/>
                <a:sym typeface="+mn-lt"/>
              </a:rPr>
              <a:t>根据上传的文件确定唯一的</a:t>
            </a:r>
            <a:r>
              <a:rPr lang="en-US" altLang="zh-CN" sz="1000" dirty="0">
                <a:solidFill>
                  <a:schemeClr val="tx1">
                    <a:lumMod val="75000"/>
                    <a:lumOff val="25000"/>
                  </a:schemeClr>
                </a:solidFill>
                <a:latin typeface="+mn-lt"/>
                <a:ea typeface="+mn-ea"/>
                <a:cs typeface="+mn-ea"/>
                <a:sym typeface="+mn-lt"/>
              </a:rPr>
              <a:t>hash</a:t>
            </a:r>
            <a:r>
              <a:rPr lang="zh-CN" altLang="en-US" sz="1000" dirty="0">
                <a:solidFill>
                  <a:schemeClr val="tx1">
                    <a:lumMod val="75000"/>
                    <a:lumOff val="25000"/>
                  </a:schemeClr>
                </a:solidFill>
                <a:latin typeface="+mn-lt"/>
                <a:ea typeface="+mn-ea"/>
                <a:cs typeface="+mn-ea"/>
                <a:sym typeface="+mn-lt"/>
              </a:rPr>
              <a:t>值，当作</a:t>
            </a:r>
            <a:r>
              <a:rPr lang="zh-CN" altLang="en-US" sz="1000" dirty="0">
                <a:solidFill>
                  <a:schemeClr val="tx1">
                    <a:lumMod val="75000"/>
                    <a:lumOff val="25000"/>
                  </a:schemeClr>
                </a:solidFill>
                <a:latin typeface="+mn-lt"/>
                <a:ea typeface="+mn-ea"/>
                <a:cs typeface="+mn-ea"/>
                <a:sym typeface="+mn-lt"/>
              </a:rPr>
              <a:t>文件名</a:t>
            </a:r>
            <a:endParaRPr lang="zh-CN" altLang="en-US" sz="1000" dirty="0">
              <a:solidFill>
                <a:schemeClr val="tx1">
                  <a:lumMod val="75000"/>
                  <a:lumOff val="25000"/>
                </a:schemeClr>
              </a:solidFill>
              <a:latin typeface="+mn-lt"/>
              <a:ea typeface="+mn-ea"/>
              <a:cs typeface="+mn-ea"/>
              <a:sym typeface="+mn-lt"/>
            </a:endParaRPr>
          </a:p>
          <a:p>
            <a:pPr marL="0" indent="0">
              <a:lnSpc>
                <a:spcPct val="130000"/>
              </a:lnSpc>
              <a:buNone/>
            </a:pPr>
            <a:r>
              <a:rPr lang="zh-CN" altLang="en-US" sz="1000" dirty="0">
                <a:solidFill>
                  <a:schemeClr val="tx1">
                    <a:lumMod val="75000"/>
                    <a:lumOff val="25000"/>
                  </a:schemeClr>
                </a:solidFill>
                <a:latin typeface="+mn-lt"/>
                <a:ea typeface="+mn-ea"/>
                <a:cs typeface="+mn-ea"/>
                <a:sym typeface="+mn-lt"/>
              </a:rPr>
              <a:t>   </a:t>
            </a:r>
            <a:r>
              <a:rPr lang="en-US" altLang="zh-CN" sz="1000" dirty="0">
                <a:solidFill>
                  <a:schemeClr val="tx1">
                    <a:lumMod val="75000"/>
                    <a:lumOff val="25000"/>
                  </a:schemeClr>
                </a:solidFill>
                <a:latin typeface="+mn-lt"/>
                <a:ea typeface="+mn-ea"/>
                <a:cs typeface="+mn-ea"/>
                <a:sym typeface="+mn-lt"/>
              </a:rPr>
              <a:t>3</a:t>
            </a:r>
            <a:r>
              <a:rPr lang="en-US" altLang="zh-CN" sz="1000" dirty="0">
                <a:solidFill>
                  <a:schemeClr val="tx1">
                    <a:lumMod val="75000"/>
                    <a:lumOff val="25000"/>
                  </a:schemeClr>
                </a:solidFill>
                <a:latin typeface="+mn-lt"/>
                <a:ea typeface="+mn-ea"/>
                <a:cs typeface="+mn-ea"/>
                <a:sym typeface="+mn-lt"/>
              </a:rPr>
              <a:t>.</a:t>
            </a:r>
            <a:r>
              <a:rPr lang="zh-CN" altLang="en-US" sz="1000" dirty="0">
                <a:solidFill>
                  <a:schemeClr val="tx1">
                    <a:lumMod val="75000"/>
                    <a:lumOff val="25000"/>
                  </a:schemeClr>
                </a:solidFill>
                <a:latin typeface="+mn-lt"/>
                <a:ea typeface="+mn-ea"/>
                <a:cs typeface="+mn-ea"/>
                <a:sym typeface="+mn-lt"/>
              </a:rPr>
              <a:t>判断当前文件大小，确定分片策略，是以固定大小，还是以固定分片数量进行分片</a:t>
            </a:r>
            <a:endParaRPr lang="zh-CN" altLang="en-US" sz="1000" dirty="0">
              <a:solidFill>
                <a:schemeClr val="tx1">
                  <a:lumMod val="75000"/>
                  <a:lumOff val="25000"/>
                </a:schemeClr>
              </a:solidFill>
              <a:latin typeface="+mn-lt"/>
              <a:ea typeface="+mn-ea"/>
              <a:cs typeface="+mn-ea"/>
              <a:sym typeface="+mn-lt"/>
            </a:endParaRPr>
          </a:p>
          <a:p>
            <a:pPr marL="0" indent="0">
              <a:lnSpc>
                <a:spcPct val="130000"/>
              </a:lnSpc>
              <a:buNone/>
            </a:pPr>
            <a:r>
              <a:rPr lang="zh-CN" altLang="en-US" sz="1000" dirty="0">
                <a:solidFill>
                  <a:schemeClr val="tx1">
                    <a:lumMod val="75000"/>
                    <a:lumOff val="25000"/>
                  </a:schemeClr>
                </a:solidFill>
                <a:latin typeface="+mn-lt"/>
                <a:ea typeface="+mn-ea"/>
                <a:cs typeface="+mn-ea"/>
                <a:sym typeface="+mn-lt"/>
              </a:rPr>
              <a:t>   </a:t>
            </a:r>
            <a:r>
              <a:rPr lang="en-US" altLang="zh-CN" sz="1000" dirty="0">
                <a:solidFill>
                  <a:schemeClr val="tx1">
                    <a:lumMod val="75000"/>
                    <a:lumOff val="25000"/>
                  </a:schemeClr>
                </a:solidFill>
                <a:latin typeface="+mn-lt"/>
                <a:ea typeface="+mn-ea"/>
                <a:cs typeface="+mn-ea"/>
                <a:sym typeface="+mn-lt"/>
              </a:rPr>
              <a:t>4.</a:t>
            </a:r>
            <a:r>
              <a:rPr lang="zh-CN" altLang="en-US" sz="1000" dirty="0">
                <a:solidFill>
                  <a:schemeClr val="tx1">
                    <a:lumMod val="75000"/>
                    <a:lumOff val="25000"/>
                  </a:schemeClr>
                </a:solidFill>
                <a:latin typeface="+mn-lt"/>
                <a:ea typeface="+mn-ea"/>
                <a:cs typeface="+mn-ea"/>
                <a:sym typeface="+mn-lt"/>
              </a:rPr>
              <a:t>根据当前的文件名判断是否存在已经上传的分片</a:t>
            </a:r>
            <a:endParaRPr lang="zh-CN" altLang="en-US" sz="1000" dirty="0">
              <a:solidFill>
                <a:schemeClr val="tx1">
                  <a:lumMod val="75000"/>
                  <a:lumOff val="25000"/>
                </a:schemeClr>
              </a:solidFill>
              <a:latin typeface="+mn-lt"/>
              <a:ea typeface="+mn-ea"/>
              <a:cs typeface="+mn-ea"/>
              <a:sym typeface="+mn-lt"/>
            </a:endParaRPr>
          </a:p>
          <a:p>
            <a:pPr marL="0" indent="0">
              <a:lnSpc>
                <a:spcPct val="130000"/>
              </a:lnSpc>
              <a:buNone/>
            </a:pPr>
            <a:r>
              <a:rPr lang="zh-CN" altLang="en-US" sz="1000" dirty="0">
                <a:solidFill>
                  <a:schemeClr val="tx1">
                    <a:lumMod val="75000"/>
                    <a:lumOff val="25000"/>
                  </a:schemeClr>
                </a:solidFill>
                <a:latin typeface="+mn-lt"/>
                <a:ea typeface="+mn-ea"/>
                <a:cs typeface="+mn-ea"/>
                <a:sym typeface="+mn-lt"/>
              </a:rPr>
              <a:t>   </a:t>
            </a:r>
            <a:r>
              <a:rPr lang="en-US" altLang="zh-CN" sz="1000" dirty="0">
                <a:solidFill>
                  <a:schemeClr val="tx1">
                    <a:lumMod val="75000"/>
                    <a:lumOff val="25000"/>
                  </a:schemeClr>
                </a:solidFill>
                <a:latin typeface="+mn-lt"/>
                <a:ea typeface="+mn-ea"/>
                <a:cs typeface="+mn-ea"/>
                <a:sym typeface="+mn-lt"/>
              </a:rPr>
              <a:t>5.</a:t>
            </a:r>
            <a:r>
              <a:rPr lang="zh-CN" altLang="en-US" sz="1000" dirty="0">
                <a:solidFill>
                  <a:schemeClr val="tx1">
                    <a:lumMod val="75000"/>
                    <a:lumOff val="25000"/>
                  </a:schemeClr>
                </a:solidFill>
                <a:latin typeface="+mn-lt"/>
                <a:ea typeface="+mn-ea"/>
                <a:cs typeface="+mn-ea"/>
                <a:sym typeface="+mn-lt"/>
              </a:rPr>
              <a:t>进行分片上传，如果已经上传的分片，就不进行上传</a:t>
            </a:r>
            <a:endParaRPr lang="zh-CN" altLang="en-US" sz="1000" dirty="0">
              <a:solidFill>
                <a:schemeClr val="tx1">
                  <a:lumMod val="75000"/>
                  <a:lumOff val="25000"/>
                </a:schemeClr>
              </a:solidFill>
              <a:latin typeface="+mn-lt"/>
              <a:ea typeface="+mn-ea"/>
              <a:cs typeface="+mn-ea"/>
              <a:sym typeface="+mn-lt"/>
            </a:endParaRPr>
          </a:p>
          <a:p>
            <a:pPr marL="0" indent="0">
              <a:lnSpc>
                <a:spcPct val="130000"/>
              </a:lnSpc>
              <a:buNone/>
            </a:pPr>
            <a:r>
              <a:rPr lang="zh-CN" altLang="en-US" sz="1000" dirty="0">
                <a:solidFill>
                  <a:schemeClr val="tx1">
                    <a:lumMod val="75000"/>
                    <a:lumOff val="25000"/>
                  </a:schemeClr>
                </a:solidFill>
                <a:latin typeface="+mn-lt"/>
                <a:ea typeface="+mn-ea"/>
                <a:cs typeface="+mn-ea"/>
                <a:sym typeface="+mn-lt"/>
              </a:rPr>
              <a:t>   </a:t>
            </a:r>
            <a:r>
              <a:rPr lang="en-US" altLang="zh-CN" sz="1000" dirty="0">
                <a:solidFill>
                  <a:schemeClr val="tx1">
                    <a:lumMod val="75000"/>
                    <a:lumOff val="25000"/>
                  </a:schemeClr>
                </a:solidFill>
                <a:latin typeface="+mn-lt"/>
                <a:ea typeface="+mn-ea"/>
                <a:cs typeface="+mn-ea"/>
                <a:sym typeface="+mn-lt"/>
              </a:rPr>
              <a:t>6.</a:t>
            </a:r>
            <a:r>
              <a:rPr lang="zh-CN" altLang="en-US" sz="1000" dirty="0">
                <a:solidFill>
                  <a:schemeClr val="tx1">
                    <a:lumMod val="75000"/>
                    <a:lumOff val="25000"/>
                  </a:schemeClr>
                </a:solidFill>
                <a:latin typeface="+mn-lt"/>
                <a:ea typeface="+mn-ea"/>
                <a:cs typeface="+mn-ea"/>
                <a:sym typeface="+mn-lt"/>
              </a:rPr>
              <a:t>当分片上传完成，进行合片处理，请求完成</a:t>
            </a:r>
            <a:endParaRPr lang="zh-CN" altLang="en-US" sz="1000" dirty="0">
              <a:solidFill>
                <a:schemeClr val="tx1">
                  <a:lumMod val="75000"/>
                  <a:lumOff val="2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127190" y="1272772"/>
            <a:ext cx="1535551" cy="1535546"/>
            <a:chOff x="304800" y="673100"/>
            <a:chExt cx="4000500" cy="4000500"/>
          </a:xfrm>
          <a:effectLst>
            <a:outerShdw blurRad="444500" dist="254000" dir="8100000" algn="tr" rotWithShape="0">
              <a:prstClr val="black">
                <a:alpha val="50000"/>
              </a:prstClr>
            </a:outerShdw>
          </a:effectLst>
        </p:grpSpPr>
        <p:sp>
          <p:nvSpPr>
            <p:cNvPr id="4" name="同心圆 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5" name="椭圆 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mn-lt"/>
                <a:ea typeface="+mn-ea"/>
                <a:cs typeface="+mn-ea"/>
                <a:sym typeface="+mn-lt"/>
              </a:endParaRPr>
            </a:p>
          </p:txBody>
        </p:sp>
      </p:grpSp>
      <p:grpSp>
        <p:nvGrpSpPr>
          <p:cNvPr id="6" name="组合 5"/>
          <p:cNvGrpSpPr/>
          <p:nvPr/>
        </p:nvGrpSpPr>
        <p:grpSpPr>
          <a:xfrm>
            <a:off x="3224341" y="2110972"/>
            <a:ext cx="1535551" cy="1535546"/>
            <a:chOff x="304800" y="673100"/>
            <a:chExt cx="4000500" cy="4000500"/>
          </a:xfrm>
          <a:effectLst>
            <a:outerShdw blurRad="444500" dist="254000" dir="8100000" algn="tr" rotWithShape="0">
              <a:prstClr val="black">
                <a:alpha val="50000"/>
              </a:prstClr>
            </a:outerShdw>
          </a:effectLst>
        </p:grpSpPr>
        <p:sp>
          <p:nvSpPr>
            <p:cNvPr id="7" name="同心圆 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8" name="椭圆 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mn-lt"/>
                <a:ea typeface="+mn-ea"/>
                <a:cs typeface="+mn-ea"/>
                <a:sym typeface="+mn-lt"/>
              </a:endParaRPr>
            </a:p>
          </p:txBody>
        </p:sp>
      </p:grpSp>
      <p:grpSp>
        <p:nvGrpSpPr>
          <p:cNvPr id="9" name="组合 8"/>
          <p:cNvGrpSpPr/>
          <p:nvPr/>
        </p:nvGrpSpPr>
        <p:grpSpPr>
          <a:xfrm>
            <a:off x="2298390" y="1360518"/>
            <a:ext cx="1535551" cy="1535546"/>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1" name="椭圆 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mn-lt"/>
                <a:ea typeface="+mn-ea"/>
                <a:cs typeface="+mn-ea"/>
                <a:sym typeface="+mn-lt"/>
              </a:endParaRPr>
            </a:p>
          </p:txBody>
        </p:sp>
      </p:grpSp>
      <p:grpSp>
        <p:nvGrpSpPr>
          <p:cNvPr id="12" name="组合 11"/>
          <p:cNvGrpSpPr/>
          <p:nvPr/>
        </p:nvGrpSpPr>
        <p:grpSpPr>
          <a:xfrm>
            <a:off x="5281741" y="1741518"/>
            <a:ext cx="1535551" cy="1535546"/>
            <a:chOff x="304800" y="673100"/>
            <a:chExt cx="4000500" cy="4000500"/>
          </a:xfrm>
          <a:effectLst>
            <a:outerShdw blurRad="444500" dist="2540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4" name="椭圆 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mn-lt"/>
                <a:ea typeface="+mn-ea"/>
                <a:cs typeface="+mn-ea"/>
                <a:sym typeface="+mn-lt"/>
              </a:endParaRPr>
            </a:p>
          </p:txBody>
        </p:sp>
      </p:grpSp>
      <p:sp>
        <p:nvSpPr>
          <p:cNvPr id="15" name="矩形 14"/>
          <p:cNvSpPr/>
          <p:nvPr/>
        </p:nvSpPr>
        <p:spPr>
          <a:xfrm>
            <a:off x="2608356" y="1626490"/>
            <a:ext cx="889987" cy="938719"/>
          </a:xfrm>
          <a:prstGeom prst="rect">
            <a:avLst/>
          </a:prstGeom>
        </p:spPr>
        <p:txBody>
          <a:bodyPr wrap="none">
            <a:spAutoFit/>
          </a:bodyPr>
          <a:lstStyle/>
          <a:p>
            <a:r>
              <a:rPr lang="zh-CN" altLang="en-US" sz="5500" dirty="0">
                <a:solidFill>
                  <a:srgbClr val="0C4FAD"/>
                </a:solidFill>
                <a:latin typeface="+mn-lt"/>
                <a:ea typeface="+mn-ea"/>
                <a:cs typeface="+mn-ea"/>
                <a:sym typeface="+mn-lt"/>
              </a:rPr>
              <a:t>谢</a:t>
            </a:r>
            <a:endParaRPr lang="zh-CN" altLang="en-US" sz="5500" dirty="0">
              <a:solidFill>
                <a:srgbClr val="0C4FAD"/>
              </a:solidFill>
              <a:latin typeface="+mn-lt"/>
              <a:ea typeface="+mn-ea"/>
              <a:cs typeface="+mn-ea"/>
              <a:sym typeface="+mn-lt"/>
            </a:endParaRPr>
          </a:p>
        </p:txBody>
      </p:sp>
      <p:sp>
        <p:nvSpPr>
          <p:cNvPr id="16" name="矩形 15"/>
          <p:cNvSpPr/>
          <p:nvPr/>
        </p:nvSpPr>
        <p:spPr>
          <a:xfrm>
            <a:off x="3551010" y="2402999"/>
            <a:ext cx="889987" cy="938719"/>
          </a:xfrm>
          <a:prstGeom prst="rect">
            <a:avLst/>
          </a:prstGeom>
        </p:spPr>
        <p:txBody>
          <a:bodyPr wrap="none">
            <a:spAutoFit/>
          </a:bodyPr>
          <a:lstStyle/>
          <a:p>
            <a:r>
              <a:rPr lang="zh-CN" altLang="en-US" sz="5500" dirty="0">
                <a:solidFill>
                  <a:srgbClr val="0C4FAD"/>
                </a:solidFill>
                <a:latin typeface="+mn-lt"/>
                <a:ea typeface="+mn-ea"/>
                <a:cs typeface="+mn-ea"/>
                <a:sym typeface="+mn-lt"/>
              </a:rPr>
              <a:t>谢</a:t>
            </a:r>
            <a:endParaRPr lang="zh-CN" altLang="en-US" sz="5500" dirty="0">
              <a:solidFill>
                <a:srgbClr val="0C4FAD"/>
              </a:solidFill>
              <a:latin typeface="+mn-lt"/>
              <a:ea typeface="+mn-ea"/>
              <a:cs typeface="+mn-ea"/>
              <a:sym typeface="+mn-lt"/>
            </a:endParaRPr>
          </a:p>
        </p:txBody>
      </p:sp>
      <p:sp>
        <p:nvSpPr>
          <p:cNvPr id="17" name="矩形 16"/>
          <p:cNvSpPr/>
          <p:nvPr/>
        </p:nvSpPr>
        <p:spPr>
          <a:xfrm>
            <a:off x="4445314" y="1564799"/>
            <a:ext cx="889987" cy="938719"/>
          </a:xfrm>
          <a:prstGeom prst="rect">
            <a:avLst/>
          </a:prstGeom>
        </p:spPr>
        <p:txBody>
          <a:bodyPr wrap="none">
            <a:spAutoFit/>
          </a:bodyPr>
          <a:lstStyle/>
          <a:p>
            <a:r>
              <a:rPr lang="zh-CN" altLang="en-US" sz="5500" dirty="0">
                <a:solidFill>
                  <a:srgbClr val="0C4FAD"/>
                </a:solidFill>
                <a:latin typeface="+mn-lt"/>
                <a:ea typeface="+mn-ea"/>
                <a:cs typeface="+mn-ea"/>
                <a:sym typeface="+mn-lt"/>
              </a:rPr>
              <a:t>观</a:t>
            </a:r>
            <a:endParaRPr lang="zh-CN" altLang="en-US" sz="5500" dirty="0">
              <a:solidFill>
                <a:srgbClr val="0C4FAD"/>
              </a:solidFill>
              <a:latin typeface="+mn-lt"/>
              <a:ea typeface="+mn-ea"/>
              <a:cs typeface="+mn-ea"/>
              <a:sym typeface="+mn-lt"/>
            </a:endParaRPr>
          </a:p>
        </p:txBody>
      </p:sp>
      <p:sp>
        <p:nvSpPr>
          <p:cNvPr id="18" name="矩形 17"/>
          <p:cNvSpPr/>
          <p:nvPr/>
        </p:nvSpPr>
        <p:spPr>
          <a:xfrm>
            <a:off x="5610954" y="2035636"/>
            <a:ext cx="889987" cy="938719"/>
          </a:xfrm>
          <a:prstGeom prst="rect">
            <a:avLst/>
          </a:prstGeom>
        </p:spPr>
        <p:txBody>
          <a:bodyPr wrap="none">
            <a:spAutoFit/>
          </a:bodyPr>
          <a:lstStyle/>
          <a:p>
            <a:r>
              <a:rPr lang="zh-CN" altLang="en-US" sz="5500" dirty="0">
                <a:solidFill>
                  <a:srgbClr val="0C4FAD"/>
                </a:solidFill>
                <a:latin typeface="+mn-lt"/>
                <a:ea typeface="+mn-ea"/>
                <a:cs typeface="+mn-ea"/>
                <a:sym typeface="+mn-lt"/>
              </a:rPr>
              <a:t>看</a:t>
            </a:r>
            <a:endParaRPr lang="zh-CN" altLang="en-US" sz="5500" dirty="0">
              <a:solidFill>
                <a:srgbClr val="0C4FAD"/>
              </a:solidFill>
              <a:latin typeface="+mn-lt"/>
              <a:ea typeface="+mn-ea"/>
              <a:cs typeface="+mn-ea"/>
              <a:sym typeface="+mn-lt"/>
            </a:endParaRPr>
          </a:p>
        </p:txBody>
      </p:sp>
      <p:sp>
        <p:nvSpPr>
          <p:cNvPr id="85" name="椭圆 84"/>
          <p:cNvSpPr/>
          <p:nvPr/>
        </p:nvSpPr>
        <p:spPr>
          <a:xfrm>
            <a:off x="4598197" y="3288913"/>
            <a:ext cx="500908" cy="500908"/>
          </a:xfrm>
          <a:prstGeom prst="ellipse">
            <a:avLst/>
          </a:prstGeom>
          <a:solidFill>
            <a:srgbClr val="0070C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6" name="椭圆 85"/>
          <p:cNvSpPr/>
          <p:nvPr/>
        </p:nvSpPr>
        <p:spPr>
          <a:xfrm>
            <a:off x="5740527" y="3513224"/>
            <a:ext cx="274777" cy="274777"/>
          </a:xfrm>
          <a:prstGeom prst="ellipse">
            <a:avLst/>
          </a:prstGeom>
          <a:solidFill>
            <a:srgbClr val="00B0F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7" name="椭圆 86"/>
          <p:cNvSpPr/>
          <p:nvPr/>
        </p:nvSpPr>
        <p:spPr>
          <a:xfrm>
            <a:off x="2575410" y="3513583"/>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8" name="椭圆 87"/>
          <p:cNvSpPr/>
          <p:nvPr/>
        </p:nvSpPr>
        <p:spPr>
          <a:xfrm>
            <a:off x="2279076" y="3631922"/>
            <a:ext cx="137389" cy="137389"/>
          </a:xfrm>
          <a:prstGeom prst="ellipse">
            <a:avLst/>
          </a:prstGeom>
          <a:solidFill>
            <a:srgbClr val="00B0F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9" name="椭圆 88"/>
          <p:cNvSpPr/>
          <p:nvPr/>
        </p:nvSpPr>
        <p:spPr>
          <a:xfrm>
            <a:off x="6198665" y="3518243"/>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0" name="椭圆 89"/>
          <p:cNvSpPr/>
          <p:nvPr/>
        </p:nvSpPr>
        <p:spPr>
          <a:xfrm>
            <a:off x="3085391" y="3510738"/>
            <a:ext cx="137389" cy="137389"/>
          </a:xfrm>
          <a:prstGeom prst="ellipse">
            <a:avLst/>
          </a:prstGeom>
          <a:solidFill>
            <a:srgbClr val="00B0F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1" name="椭圆 90"/>
          <p:cNvSpPr/>
          <p:nvPr/>
        </p:nvSpPr>
        <p:spPr>
          <a:xfrm>
            <a:off x="6576425" y="3642145"/>
            <a:ext cx="137389" cy="137389"/>
          </a:xfrm>
          <a:prstGeom prst="ellipse">
            <a:avLst/>
          </a:prstGeom>
          <a:solidFill>
            <a:srgbClr val="00B0F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2" name="椭圆 91"/>
          <p:cNvSpPr/>
          <p:nvPr/>
        </p:nvSpPr>
        <p:spPr>
          <a:xfrm>
            <a:off x="3873480" y="3545349"/>
            <a:ext cx="250454" cy="250454"/>
          </a:xfrm>
          <a:prstGeom prst="ellipse">
            <a:avLst/>
          </a:prstGeom>
          <a:solidFill>
            <a:srgbClr val="00B0F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3" name="椭圆 92"/>
          <p:cNvSpPr/>
          <p:nvPr/>
        </p:nvSpPr>
        <p:spPr>
          <a:xfrm>
            <a:off x="6750128" y="3511942"/>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4" name="椭圆 93"/>
          <p:cNvSpPr/>
          <p:nvPr/>
        </p:nvSpPr>
        <p:spPr>
          <a:xfrm>
            <a:off x="4174703" y="3519997"/>
            <a:ext cx="274777" cy="274777"/>
          </a:xfrm>
          <a:prstGeom prst="ellipse">
            <a:avLst/>
          </a:prstGeom>
          <a:solidFill>
            <a:srgbClr val="00B0F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5" name="椭圆 94"/>
          <p:cNvSpPr/>
          <p:nvPr/>
        </p:nvSpPr>
        <p:spPr>
          <a:xfrm>
            <a:off x="7382889" y="3569133"/>
            <a:ext cx="137389" cy="137389"/>
          </a:xfrm>
          <a:prstGeom prst="ellipse">
            <a:avLst/>
          </a:prstGeom>
          <a:solidFill>
            <a:srgbClr val="00B0F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椭圆 95"/>
          <p:cNvSpPr/>
          <p:nvPr/>
        </p:nvSpPr>
        <p:spPr>
          <a:xfrm>
            <a:off x="5923888" y="3329439"/>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7" name="椭圆 96"/>
          <p:cNvSpPr/>
          <p:nvPr/>
        </p:nvSpPr>
        <p:spPr>
          <a:xfrm>
            <a:off x="2093506" y="3642429"/>
            <a:ext cx="137389" cy="137389"/>
          </a:xfrm>
          <a:prstGeom prst="ellipse">
            <a:avLst/>
          </a:prstGeom>
          <a:solidFill>
            <a:srgbClr val="00B0F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8" name="椭圆 97"/>
          <p:cNvSpPr/>
          <p:nvPr/>
        </p:nvSpPr>
        <p:spPr>
          <a:xfrm>
            <a:off x="4529502" y="3365536"/>
            <a:ext cx="137389" cy="137389"/>
          </a:xfrm>
          <a:prstGeom prst="ellipse">
            <a:avLst/>
          </a:prstGeom>
          <a:solidFill>
            <a:srgbClr val="00B0F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椭圆 98"/>
          <p:cNvSpPr/>
          <p:nvPr/>
        </p:nvSpPr>
        <p:spPr>
          <a:xfrm>
            <a:off x="3229178" y="3457383"/>
            <a:ext cx="322151" cy="322151"/>
          </a:xfrm>
          <a:prstGeom prst="ellipse">
            <a:avLst/>
          </a:prstGeom>
          <a:solidFill>
            <a:srgbClr val="0070C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椭圆 99"/>
          <p:cNvSpPr/>
          <p:nvPr/>
        </p:nvSpPr>
        <p:spPr>
          <a:xfrm>
            <a:off x="5099105" y="3510120"/>
            <a:ext cx="274777" cy="274777"/>
          </a:xfrm>
          <a:prstGeom prst="ellipse">
            <a:avLst/>
          </a:prstGeom>
          <a:solidFill>
            <a:srgbClr val="00B0F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1" name="椭圆 100"/>
          <p:cNvSpPr/>
          <p:nvPr/>
        </p:nvSpPr>
        <p:spPr>
          <a:xfrm>
            <a:off x="1230014" y="3513453"/>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2" name="椭圆 101"/>
          <p:cNvSpPr/>
          <p:nvPr/>
        </p:nvSpPr>
        <p:spPr>
          <a:xfrm>
            <a:off x="944804" y="3644685"/>
            <a:ext cx="137389" cy="137389"/>
          </a:xfrm>
          <a:prstGeom prst="ellipse">
            <a:avLst/>
          </a:prstGeom>
          <a:solidFill>
            <a:srgbClr val="00B0F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3" name="椭圆 102"/>
          <p:cNvSpPr/>
          <p:nvPr/>
        </p:nvSpPr>
        <p:spPr>
          <a:xfrm>
            <a:off x="2795496" y="3330182"/>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4" name="椭圆 103"/>
          <p:cNvSpPr/>
          <p:nvPr/>
        </p:nvSpPr>
        <p:spPr>
          <a:xfrm>
            <a:off x="1713791" y="3566516"/>
            <a:ext cx="137389" cy="137389"/>
          </a:xfrm>
          <a:prstGeom prst="ellipse">
            <a:avLst/>
          </a:prstGeom>
          <a:solidFill>
            <a:srgbClr val="00B0F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5" name="椭圆 104"/>
          <p:cNvSpPr/>
          <p:nvPr/>
        </p:nvSpPr>
        <p:spPr>
          <a:xfrm>
            <a:off x="6216637" y="3372731"/>
            <a:ext cx="137389" cy="137389"/>
          </a:xfrm>
          <a:prstGeom prst="ellipse">
            <a:avLst/>
          </a:prstGeom>
          <a:solidFill>
            <a:srgbClr val="00B0F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6" name="椭圆 105"/>
          <p:cNvSpPr/>
          <p:nvPr/>
        </p:nvSpPr>
        <p:spPr>
          <a:xfrm>
            <a:off x="7753607" y="3504159"/>
            <a:ext cx="274777" cy="274777"/>
          </a:xfrm>
          <a:prstGeom prst="ellipse">
            <a:avLst/>
          </a:prstGeom>
          <a:solidFill>
            <a:srgbClr val="00B0F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3675" y="2879090"/>
            <a:ext cx="8309610" cy="1451610"/>
          </a:xfrm>
          <a:prstGeom prst="rect">
            <a:avLst/>
          </a:prstGeom>
          <a:noFill/>
        </p:spPr>
        <p:txBody>
          <a:bodyPr wrap="square" lIns="91386" tIns="45693" rIns="91386" bIns="45693" rtlCol="0">
            <a:spAutoFit/>
          </a:bodyPr>
          <a:lstStyle/>
          <a:p>
            <a:pPr>
              <a:lnSpc>
                <a:spcPct val="150000"/>
              </a:lnSpc>
            </a:pPr>
            <a:r>
              <a:rPr lang="zh-CN" altLang="en-US" sz="1200" b="1" dirty="0">
                <a:solidFill>
                  <a:schemeClr val="tx1">
                    <a:lumMod val="75000"/>
                    <a:lumOff val="25000"/>
                  </a:schemeClr>
                </a:solidFill>
                <a:latin typeface="+mn-lt"/>
                <a:ea typeface="+mn-ea"/>
                <a:cs typeface="+mn-ea"/>
                <a:sym typeface="+mn-lt"/>
              </a:rPr>
              <a:t>1、文件上传超时：原因是前端请求框架认限制最大请求时长，或者是 nginx（或其它代理/网关） 限制了最大请求时长。</a:t>
            </a:r>
            <a:endParaRPr lang="zh-CN" altLang="en-US" sz="1200" b="1" dirty="0">
              <a:solidFill>
                <a:schemeClr val="tx1">
                  <a:lumMod val="75000"/>
                  <a:lumOff val="25000"/>
                </a:schemeClr>
              </a:solidFill>
              <a:latin typeface="+mn-lt"/>
              <a:ea typeface="+mn-ea"/>
              <a:cs typeface="+mn-ea"/>
              <a:sym typeface="+mn-lt"/>
            </a:endParaRPr>
          </a:p>
          <a:p>
            <a:pPr>
              <a:lnSpc>
                <a:spcPct val="150000"/>
              </a:lnSpc>
            </a:pPr>
            <a:r>
              <a:rPr lang="zh-CN" altLang="en-US" sz="1200" b="1" dirty="0">
                <a:solidFill>
                  <a:schemeClr val="tx1">
                    <a:lumMod val="75000"/>
                    <a:lumOff val="25000"/>
                  </a:schemeClr>
                </a:solidFill>
                <a:latin typeface="+mn-lt"/>
                <a:ea typeface="+mn-ea"/>
                <a:cs typeface="+mn-ea"/>
                <a:sym typeface="+mn-lt"/>
              </a:rPr>
              <a:t>2、文件大小超限：原因在于后端对单个请求大小做了限制，一般 nginx 和 server 都会做这个限制。上传耗时久。</a:t>
            </a:r>
            <a:endParaRPr lang="zh-CN" altLang="en-US" sz="1200" b="1" dirty="0">
              <a:solidFill>
                <a:schemeClr val="tx1">
                  <a:lumMod val="75000"/>
                  <a:lumOff val="25000"/>
                </a:schemeClr>
              </a:solidFill>
              <a:latin typeface="+mn-lt"/>
              <a:ea typeface="+mn-ea"/>
              <a:cs typeface="+mn-ea"/>
              <a:sym typeface="+mn-lt"/>
            </a:endParaRPr>
          </a:p>
          <a:p>
            <a:pPr>
              <a:lnSpc>
                <a:spcPct val="150000"/>
              </a:lnSpc>
            </a:pPr>
            <a:r>
              <a:rPr lang="zh-CN" altLang="en-US" sz="1200" b="1" dirty="0">
                <a:solidFill>
                  <a:schemeClr val="tx1">
                    <a:lumMod val="75000"/>
                    <a:lumOff val="25000"/>
                  </a:schemeClr>
                </a:solidFill>
                <a:latin typeface="+mn-lt"/>
                <a:ea typeface="+mn-ea"/>
                <a:cs typeface="+mn-ea"/>
                <a:sym typeface="+mn-lt"/>
              </a:rPr>
              <a:t>3、由于各种网络原因上传失败，且失败之后需要从头开始。</a:t>
            </a:r>
            <a:endParaRPr lang="zh-CN" altLang="en-US" sz="1200" b="1" dirty="0">
              <a:solidFill>
                <a:schemeClr val="tx1">
                  <a:lumMod val="75000"/>
                  <a:lumOff val="25000"/>
                </a:schemeClr>
              </a:solidFill>
              <a:latin typeface="+mn-lt"/>
              <a:ea typeface="+mn-ea"/>
              <a:cs typeface="+mn-ea"/>
              <a:sym typeface="+mn-lt"/>
            </a:endParaRPr>
          </a:p>
          <a:p>
            <a:pPr>
              <a:lnSpc>
                <a:spcPct val="150000"/>
              </a:lnSpc>
            </a:pPr>
            <a:r>
              <a:rPr lang="en-US" altLang="zh-CN" sz="1200" b="1" dirty="0">
                <a:solidFill>
                  <a:schemeClr val="tx1">
                    <a:lumMod val="75000"/>
                    <a:lumOff val="25000"/>
                  </a:schemeClr>
                </a:solidFill>
                <a:latin typeface="+mn-lt"/>
                <a:ea typeface="+mn-ea"/>
                <a:cs typeface="+mn-ea"/>
                <a:sym typeface="+mn-lt"/>
              </a:rPr>
              <a:t>4</a:t>
            </a:r>
            <a:r>
              <a:rPr lang="zh-CN" altLang="en-US" sz="1200" b="1" dirty="0">
                <a:solidFill>
                  <a:schemeClr val="tx1">
                    <a:lumMod val="75000"/>
                    <a:lumOff val="25000"/>
                  </a:schemeClr>
                </a:solidFill>
                <a:latin typeface="+mn-lt"/>
                <a:ea typeface="+mn-ea"/>
                <a:cs typeface="+mn-ea"/>
                <a:sym typeface="+mn-lt"/>
              </a:rPr>
              <a:t>、上传到一半中断后，需要重新开始上传，让人体验很不爽。</a:t>
            </a:r>
            <a:endParaRPr lang="zh-CN" altLang="en-US" sz="1300" dirty="0">
              <a:latin typeface="+mn-lt"/>
              <a:ea typeface="+mn-ea"/>
              <a:cs typeface="+mn-ea"/>
              <a:sym typeface="+mn-lt"/>
            </a:endParaRPr>
          </a:p>
          <a:p>
            <a:pPr>
              <a:lnSpc>
                <a:spcPct val="150000"/>
              </a:lnSpc>
            </a:pPr>
            <a:endParaRPr lang="zh-CN" altLang="en-US" sz="1100" dirty="0">
              <a:latin typeface="+mn-lt"/>
              <a:ea typeface="+mn-ea"/>
              <a:cs typeface="+mn-ea"/>
              <a:sym typeface="+mn-lt"/>
            </a:endParaRPr>
          </a:p>
        </p:txBody>
      </p:sp>
      <p:grpSp>
        <p:nvGrpSpPr>
          <p:cNvPr id="6" name="组合 5"/>
          <p:cNvGrpSpPr/>
          <p:nvPr/>
        </p:nvGrpSpPr>
        <p:grpSpPr>
          <a:xfrm>
            <a:off x="3619044" y="1114878"/>
            <a:ext cx="1306135" cy="1269327"/>
            <a:chOff x="4345444" y="2542859"/>
            <a:chExt cx="1810550" cy="1811205"/>
          </a:xfrm>
        </p:grpSpPr>
        <p:grpSp>
          <p:nvGrpSpPr>
            <p:cNvPr id="7" name="组合 6"/>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9" name="同心圆 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0" name="椭圆 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椭圆 7"/>
            <p:cNvSpPr/>
            <p:nvPr/>
          </p:nvSpPr>
          <p:spPr>
            <a:xfrm>
              <a:off x="4565570" y="2763062"/>
              <a:ext cx="1370298" cy="1370793"/>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2" name="TextBox 11"/>
          <p:cNvSpPr txBox="1"/>
          <p:nvPr/>
        </p:nvSpPr>
        <p:spPr>
          <a:xfrm>
            <a:off x="3879850" y="1464310"/>
            <a:ext cx="950595" cy="414020"/>
          </a:xfrm>
          <a:prstGeom prst="rect">
            <a:avLst/>
          </a:prstGeom>
          <a:noFill/>
        </p:spPr>
        <p:txBody>
          <a:bodyPr wrap="square" rtlCol="0">
            <a:spAutoFit/>
          </a:bodyPr>
          <a:lstStyle/>
          <a:p>
            <a:r>
              <a:rPr lang="zh-CN" altLang="en-US" sz="2100" dirty="0">
                <a:solidFill>
                  <a:schemeClr val="bg1"/>
                </a:solidFill>
                <a:latin typeface="+mn-lt"/>
                <a:ea typeface="+mn-ea"/>
                <a:cs typeface="+mn-ea"/>
                <a:sym typeface="+mn-lt"/>
              </a:rPr>
              <a:t>背 景</a:t>
            </a:r>
            <a:endParaRPr lang="zh-CN" altLang="en-US" sz="2100" dirty="0">
              <a:solidFill>
                <a:schemeClr val="bg1"/>
              </a:solidFill>
              <a:latin typeface="+mn-lt"/>
              <a:ea typeface="+mn-ea"/>
              <a:cs typeface="+mn-ea"/>
              <a:sym typeface="+mn-lt"/>
            </a:endParaRPr>
          </a:p>
        </p:txBody>
      </p:sp>
      <p:grpSp>
        <p:nvGrpSpPr>
          <p:cNvPr id="14" name="组合 13"/>
          <p:cNvGrpSpPr/>
          <p:nvPr/>
        </p:nvGrpSpPr>
        <p:grpSpPr>
          <a:xfrm>
            <a:off x="3269598" y="1947850"/>
            <a:ext cx="349446" cy="349446"/>
            <a:chOff x="304800" y="673100"/>
            <a:chExt cx="4000500" cy="4000500"/>
          </a:xfrm>
          <a:effectLst>
            <a:outerShdw blurRad="444500" dist="254000" dir="6840000" algn="tr" rotWithShape="0">
              <a:prstClr val="black">
                <a:alpha val="50000"/>
              </a:prstClr>
            </a:outerShdw>
          </a:effectLst>
        </p:grpSpPr>
        <p:sp>
          <p:nvSpPr>
            <p:cNvPr id="15" name="同心圆 1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cs typeface="+mn-ea"/>
                <a:sym typeface="+mn-lt"/>
              </a:endParaRPr>
            </a:p>
          </p:txBody>
        </p:sp>
        <p:sp>
          <p:nvSpPr>
            <p:cNvPr id="16" name="椭圆 1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cs typeface="+mn-ea"/>
                <a:sym typeface="+mn-lt"/>
              </a:endParaRPr>
            </a:p>
          </p:txBody>
        </p:sp>
      </p:grpSp>
      <p:grpSp>
        <p:nvGrpSpPr>
          <p:cNvPr id="17" name="组合 16"/>
          <p:cNvGrpSpPr/>
          <p:nvPr/>
        </p:nvGrpSpPr>
        <p:grpSpPr>
          <a:xfrm>
            <a:off x="4855872" y="1195248"/>
            <a:ext cx="156292" cy="156292"/>
            <a:chOff x="304800" y="673100"/>
            <a:chExt cx="4000500" cy="4000500"/>
          </a:xfrm>
          <a:effectLst>
            <a:outerShdw blurRad="444500" dist="254000" dir="684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cs typeface="+mn-ea"/>
                <a:sym typeface="+mn-lt"/>
              </a:endParaRPr>
            </a:p>
          </p:txBody>
        </p:sp>
        <p:sp>
          <p:nvSpPr>
            <p:cNvPr id="19" name="椭圆 1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cs typeface="+mn-ea"/>
                <a:sym typeface="+mn-lt"/>
              </a:endParaRPr>
            </a:p>
          </p:txBody>
        </p:sp>
      </p:grpSp>
      <p:grpSp>
        <p:nvGrpSpPr>
          <p:cNvPr id="20" name="组合 19"/>
          <p:cNvGrpSpPr/>
          <p:nvPr/>
        </p:nvGrpSpPr>
        <p:grpSpPr>
          <a:xfrm>
            <a:off x="5012164" y="1359796"/>
            <a:ext cx="208440" cy="208440"/>
            <a:chOff x="304800" y="673100"/>
            <a:chExt cx="4000500" cy="4000500"/>
          </a:xfrm>
          <a:effectLst>
            <a:outerShdw blurRad="444500" dist="254000" dir="6840000" algn="tr" rotWithShape="0">
              <a:prstClr val="black">
                <a:alpha val="50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cs typeface="+mn-ea"/>
                <a:sym typeface="+mn-lt"/>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cs typeface="+mn-ea"/>
                <a:sym typeface="+mn-lt"/>
              </a:endParaRPr>
            </a:p>
          </p:txBody>
        </p:sp>
      </p:grpSp>
      <p:sp>
        <p:nvSpPr>
          <p:cNvPr id="23" name="椭圆 22"/>
          <p:cNvSpPr/>
          <p:nvPr/>
        </p:nvSpPr>
        <p:spPr>
          <a:xfrm>
            <a:off x="7794388" y="4443265"/>
            <a:ext cx="500908" cy="500908"/>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8423305" y="3522698"/>
            <a:ext cx="274777" cy="274777"/>
          </a:xfrm>
          <a:prstGeom prst="ellipse">
            <a:avLst/>
          </a:prstGeom>
          <a:solidFill>
            <a:srgbClr val="00B0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5" name="组合 24"/>
          <p:cNvGrpSpPr/>
          <p:nvPr/>
        </p:nvGrpSpPr>
        <p:grpSpPr>
          <a:xfrm>
            <a:off x="7183751" y="4762644"/>
            <a:ext cx="219777" cy="219777"/>
            <a:chOff x="304800" y="673100"/>
            <a:chExt cx="4000500" cy="4000500"/>
          </a:xfrm>
          <a:effectLst>
            <a:outerShdw blurRad="381000" dist="152400" dir="8100000" algn="tr" rotWithShape="0">
              <a:prstClr val="black">
                <a:alpha val="70000"/>
              </a:prstClr>
            </a:outerShdw>
          </a:effectLst>
        </p:grpSpPr>
        <p:sp>
          <p:nvSpPr>
            <p:cNvPr id="26" name="同心圆 2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7" name="椭圆 2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p:cNvGrpSpPr/>
          <p:nvPr/>
        </p:nvGrpSpPr>
        <p:grpSpPr>
          <a:xfrm>
            <a:off x="7316009" y="4096544"/>
            <a:ext cx="287919" cy="287919"/>
            <a:chOff x="304800" y="673100"/>
            <a:chExt cx="4000500" cy="4000500"/>
          </a:xfrm>
          <a:effectLst>
            <a:outerShdw blurRad="381000" dist="152400" dir="8100000" algn="tr" rotWithShape="0">
              <a:prstClr val="black">
                <a:alpha val="70000"/>
              </a:prstClr>
            </a:outerShdw>
          </a:effectLst>
        </p:grpSpPr>
        <p:sp>
          <p:nvSpPr>
            <p:cNvPr id="29" name="同心圆 2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0" name="椭圆 29"/>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1" name="组合 30"/>
          <p:cNvGrpSpPr/>
          <p:nvPr/>
        </p:nvGrpSpPr>
        <p:grpSpPr>
          <a:xfrm>
            <a:off x="8411685" y="4151249"/>
            <a:ext cx="408377" cy="408377"/>
            <a:chOff x="304800" y="673100"/>
            <a:chExt cx="4000500" cy="4000500"/>
          </a:xfrm>
          <a:effectLst>
            <a:outerShdw blurRad="317500" dist="1905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3" name="椭圆 3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4" name="椭圆 33"/>
          <p:cNvSpPr/>
          <p:nvPr/>
        </p:nvSpPr>
        <p:spPr>
          <a:xfrm>
            <a:off x="6629511" y="4707644"/>
            <a:ext cx="274777" cy="274777"/>
          </a:xfrm>
          <a:prstGeom prst="ellipse">
            <a:avLst/>
          </a:prstGeom>
          <a:solidFill>
            <a:srgbClr val="00B0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p:cNvSpPr/>
          <p:nvPr/>
        </p:nvSpPr>
        <p:spPr>
          <a:xfrm>
            <a:off x="8585278" y="4984207"/>
            <a:ext cx="137389" cy="137389"/>
          </a:xfrm>
          <a:prstGeom prst="ellipse">
            <a:avLst/>
          </a:prstGeom>
          <a:solidFill>
            <a:srgbClr val="00B0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6"/>
          <p:cNvSpPr/>
          <p:nvPr/>
        </p:nvSpPr>
        <p:spPr>
          <a:xfrm rot="18754274">
            <a:off x="653213" y="268869"/>
            <a:ext cx="500908" cy="500908"/>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p:cNvSpPr/>
          <p:nvPr/>
        </p:nvSpPr>
        <p:spPr>
          <a:xfrm rot="18754274">
            <a:off x="250427" y="1415567"/>
            <a:ext cx="274777" cy="274777"/>
          </a:xfrm>
          <a:prstGeom prst="ellipse">
            <a:avLst/>
          </a:prstGeom>
          <a:solidFill>
            <a:srgbClr val="00B0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9" name="组合 38"/>
          <p:cNvGrpSpPr/>
          <p:nvPr/>
        </p:nvGrpSpPr>
        <p:grpSpPr>
          <a:xfrm rot="18754274">
            <a:off x="1544981" y="230621"/>
            <a:ext cx="219777" cy="219777"/>
            <a:chOff x="304800" y="673100"/>
            <a:chExt cx="4000500" cy="4000500"/>
          </a:xfrm>
          <a:effectLst>
            <a:outerShdw blurRad="381000" dist="152400" dir="8100000" algn="tr" rotWithShape="0">
              <a:prstClr val="black">
                <a:alpha val="70000"/>
              </a:prstClr>
            </a:outerShdw>
          </a:effectLst>
        </p:grpSpPr>
        <p:sp>
          <p:nvSpPr>
            <p:cNvPr id="40" name="同心圆 2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41" name="椭圆 4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2" name="组合 41"/>
          <p:cNvGrpSpPr/>
          <p:nvPr/>
        </p:nvGrpSpPr>
        <p:grpSpPr>
          <a:xfrm rot="18754274">
            <a:off x="1344581" y="828579"/>
            <a:ext cx="287919" cy="287919"/>
            <a:chOff x="304800" y="673100"/>
            <a:chExt cx="4000500" cy="4000500"/>
          </a:xfrm>
          <a:effectLst>
            <a:outerShdw blurRad="381000" dist="152400" dir="8100000" algn="tr" rotWithShape="0">
              <a:prstClr val="black">
                <a:alpha val="70000"/>
              </a:prstClr>
            </a:outerShdw>
          </a:effectLst>
        </p:grpSpPr>
        <p:sp>
          <p:nvSpPr>
            <p:cNvPr id="43" name="同心圆 2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44" name="椭圆 4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5" name="组合 44"/>
          <p:cNvGrpSpPr/>
          <p:nvPr/>
        </p:nvGrpSpPr>
        <p:grpSpPr>
          <a:xfrm rot="18754274">
            <a:off x="128447" y="653416"/>
            <a:ext cx="408377" cy="408377"/>
            <a:chOff x="304800" y="673100"/>
            <a:chExt cx="4000500" cy="4000500"/>
          </a:xfrm>
          <a:effectLst>
            <a:outerShdw blurRad="317500" dist="190500" dir="8100000" algn="tr" rotWithShape="0">
              <a:prstClr val="black">
                <a:alpha val="50000"/>
              </a:prstClr>
            </a:outerShdw>
          </a:effectLst>
        </p:grpSpPr>
        <p:sp>
          <p:nvSpPr>
            <p:cNvPr id="46" name="同心圆 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47" name="椭圆 4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8" name="椭圆 47"/>
          <p:cNvSpPr/>
          <p:nvPr/>
        </p:nvSpPr>
        <p:spPr>
          <a:xfrm rot="18754274">
            <a:off x="2044221" y="230621"/>
            <a:ext cx="274777" cy="274777"/>
          </a:xfrm>
          <a:prstGeom prst="ellipse">
            <a:avLst/>
          </a:prstGeom>
          <a:solidFill>
            <a:srgbClr val="00B0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椭圆 48"/>
          <p:cNvSpPr/>
          <p:nvPr/>
        </p:nvSpPr>
        <p:spPr>
          <a:xfrm rot="18754274">
            <a:off x="225842" y="91446"/>
            <a:ext cx="137389" cy="137389"/>
          </a:xfrm>
          <a:prstGeom prst="ellipse">
            <a:avLst/>
          </a:prstGeom>
          <a:solidFill>
            <a:srgbClr val="00B0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723241" y="1131590"/>
            <a:ext cx="7737191" cy="3368842"/>
          </a:xfrm>
          <a:prstGeom prst="roundRect">
            <a:avLst>
              <a:gd name="adj" fmla="val 11852"/>
            </a:avLst>
          </a:prstGeom>
          <a:gradFill>
            <a:gsLst>
              <a:gs pos="0">
                <a:schemeClr val="bg1">
                  <a:lumMod val="99000"/>
                </a:schemeClr>
              </a:gs>
              <a:gs pos="50000">
                <a:schemeClr val="bg1">
                  <a:lumMod val="85000"/>
                </a:schemeClr>
              </a:gs>
              <a:gs pos="100000">
                <a:schemeClr val="bg1">
                  <a:lumMod val="83000"/>
                  <a:lumOff val="17000"/>
                </a:schemeClr>
              </a:gs>
            </a:gsLst>
            <a:lin ang="5400000" scaled="0"/>
          </a:gradFill>
          <a:ln w="38100">
            <a:gradFill>
              <a:gsLst>
                <a:gs pos="0">
                  <a:schemeClr val="bg1">
                    <a:lumMod val="82000"/>
                  </a:schemeClr>
                </a:gs>
                <a:gs pos="50000">
                  <a:schemeClr val="bg1">
                    <a:lumMod val="43000"/>
                    <a:lumOff val="57000"/>
                  </a:schemeClr>
                </a:gs>
                <a:gs pos="100000">
                  <a:schemeClr val="bg1">
                    <a:lumMod val="86000"/>
                  </a:schemeClr>
                </a:gs>
              </a:gsLst>
              <a:lin ang="5400000" scaled="0"/>
            </a:gradFill>
          </a:ln>
          <a:effectLst>
            <a:outerShdw blurRad="393700" dist="63500" dir="7200000" sx="101000" sy="101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l"/>
            <a:endParaRPr lang="zh-CN" altLang="en-US" sz="1200" b="1" dirty="0">
              <a:solidFill>
                <a:schemeClr val="tx1">
                  <a:lumMod val="75000"/>
                  <a:lumOff val="25000"/>
                </a:schemeClr>
              </a:solidFill>
              <a:cs typeface="+mn-ea"/>
              <a:sym typeface="+mn-lt"/>
            </a:endParaRPr>
          </a:p>
          <a:p>
            <a:pPr algn="l"/>
            <a:endParaRPr lang="zh-CN" altLang="en-US" sz="1200" b="1" dirty="0">
              <a:solidFill>
                <a:schemeClr val="tx1">
                  <a:lumMod val="75000"/>
                  <a:lumOff val="25000"/>
                </a:schemeClr>
              </a:solidFill>
              <a:cs typeface="+mn-ea"/>
              <a:sym typeface="+mn-lt"/>
            </a:endParaRPr>
          </a:p>
          <a:p>
            <a:pPr algn="l"/>
            <a:endParaRPr lang="zh-CN" altLang="en-US" sz="1200" b="1" dirty="0">
              <a:solidFill>
                <a:schemeClr val="tx1">
                  <a:lumMod val="75000"/>
                  <a:lumOff val="25000"/>
                </a:schemeClr>
              </a:solidFill>
              <a:cs typeface="+mn-ea"/>
              <a:sym typeface="+mn-lt"/>
            </a:endParaRPr>
          </a:p>
          <a:p>
            <a:pPr algn="l"/>
            <a:endParaRPr lang="zh-CN" altLang="en-US" sz="1200" b="1" dirty="0">
              <a:solidFill>
                <a:schemeClr val="tx1">
                  <a:lumMod val="75000"/>
                  <a:lumOff val="25000"/>
                </a:schemeClr>
              </a:solidFill>
              <a:cs typeface="+mn-ea"/>
              <a:sym typeface="+mn-lt"/>
            </a:endParaRPr>
          </a:p>
          <a:p>
            <a:pPr algn="l"/>
            <a:endParaRPr lang="zh-CN" altLang="en-US" sz="1200" b="1" dirty="0">
              <a:solidFill>
                <a:schemeClr val="tx1">
                  <a:lumMod val="75000"/>
                  <a:lumOff val="25000"/>
                </a:schemeClr>
              </a:solidFill>
              <a:cs typeface="+mn-ea"/>
              <a:sym typeface="+mn-lt"/>
            </a:endParaRPr>
          </a:p>
          <a:p>
            <a:pPr algn="l"/>
            <a:endParaRPr lang="zh-CN" altLang="en-US" sz="1200" b="1" dirty="0">
              <a:solidFill>
                <a:schemeClr val="tx1">
                  <a:lumMod val="75000"/>
                  <a:lumOff val="25000"/>
                </a:schemeClr>
              </a:solidFill>
              <a:cs typeface="+mn-ea"/>
              <a:sym typeface="+mn-lt"/>
            </a:endParaRPr>
          </a:p>
          <a:p>
            <a:pPr algn="l"/>
            <a:r>
              <a:rPr lang="zh-CN" altLang="en-US" sz="1200" b="1" dirty="0">
                <a:solidFill>
                  <a:schemeClr val="tx1">
                    <a:lumMod val="75000"/>
                    <a:lumOff val="25000"/>
                  </a:schemeClr>
                </a:solidFill>
                <a:cs typeface="+mn-ea"/>
                <a:sym typeface="+mn-lt"/>
              </a:rPr>
              <a:t>分片上传</a:t>
            </a:r>
            <a:r>
              <a:rPr lang="en-US" altLang="zh-CN" sz="1200" b="1" dirty="0">
                <a:solidFill>
                  <a:schemeClr val="tx1">
                    <a:lumMod val="75000"/>
                    <a:lumOff val="25000"/>
                  </a:schemeClr>
                </a:solidFill>
                <a:cs typeface="+mn-ea"/>
                <a:sym typeface="+mn-lt"/>
              </a:rPr>
              <a:t>: </a:t>
            </a:r>
            <a:r>
              <a:rPr lang="zh-CN" altLang="en-US" sz="1200" dirty="0">
                <a:solidFill>
                  <a:schemeClr val="tx1">
                    <a:lumMod val="75000"/>
                    <a:lumOff val="25000"/>
                  </a:schemeClr>
                </a:solidFill>
                <a:cs typeface="+mn-ea"/>
                <a:sym typeface="+mn-lt"/>
              </a:rPr>
              <a:t>就是将所要上传的文件，按照一定的大小，将整个文件分隔成多个数据块（我们称之为Part）来进行分别上传，文件切片和核心是使用 Blob 对象的 slice 方法blob.slice(startByte, endByte)，上传完之后再由服务端对所有上传的文件进行汇总整合成原始的文件。</a:t>
            </a:r>
            <a:endParaRPr lang="zh-CN" altLang="en-US" sz="1200" dirty="0">
              <a:solidFill>
                <a:schemeClr val="tx1">
                  <a:lumMod val="75000"/>
                  <a:lumOff val="25000"/>
                </a:schemeClr>
              </a:solidFill>
              <a:cs typeface="+mn-ea"/>
              <a:sym typeface="+mn-lt"/>
            </a:endParaRPr>
          </a:p>
          <a:p>
            <a:pPr algn="l"/>
            <a:r>
              <a:rPr lang="zh-CN" altLang="en-US" sz="1200" b="1" dirty="0">
                <a:solidFill>
                  <a:schemeClr val="tx1">
                    <a:lumMod val="75000"/>
                    <a:lumOff val="25000"/>
                  </a:schemeClr>
                </a:solidFill>
                <a:cs typeface="+mn-ea"/>
                <a:sym typeface="+mn-lt"/>
              </a:rPr>
              <a:t>文件秒传</a:t>
            </a:r>
            <a:r>
              <a:rPr lang="en-US" altLang="zh-CN" sz="1200" b="1" dirty="0">
                <a:solidFill>
                  <a:schemeClr val="tx1">
                    <a:lumMod val="75000"/>
                    <a:lumOff val="25000"/>
                  </a:schemeClr>
                </a:solidFill>
                <a:cs typeface="+mn-ea"/>
                <a:sym typeface="+mn-lt"/>
              </a:rPr>
              <a:t>: </a:t>
            </a:r>
            <a:r>
              <a:rPr lang="zh-CN" altLang="en-US" sz="1200" dirty="0">
                <a:solidFill>
                  <a:schemeClr val="tx1">
                    <a:lumMod val="75000"/>
                    <a:lumOff val="25000"/>
                  </a:schemeClr>
                </a:solidFill>
                <a:cs typeface="+mn-ea"/>
                <a:sym typeface="+mn-lt"/>
              </a:rPr>
              <a:t>秒传指的是文件在传输之前计算其内容的散列值，也就是 Hash 值，将该值传到后台，如果后台存在 Hash 值一致的文件，认为该文件上传完成。(推荐使用 spark-md5 生成 md5文件,既可以直接返回md5又可以对分片返回md5，对于大体积的文件计算更加稳定）。</a:t>
            </a:r>
            <a:endParaRPr lang="zh-CN" altLang="en-US" sz="1200" dirty="0">
              <a:solidFill>
                <a:schemeClr val="tx1">
                  <a:lumMod val="75000"/>
                  <a:lumOff val="25000"/>
                </a:schemeClr>
              </a:solidFill>
              <a:cs typeface="+mn-ea"/>
              <a:sym typeface="+mn-lt"/>
            </a:endParaRPr>
          </a:p>
          <a:p>
            <a:pPr algn="l"/>
            <a:r>
              <a:rPr lang="zh-CN" altLang="en-US" sz="1200" b="1" dirty="0">
                <a:solidFill>
                  <a:schemeClr val="tx1">
                    <a:lumMod val="75000"/>
                    <a:lumOff val="25000"/>
                  </a:schemeClr>
                </a:solidFill>
                <a:cs typeface="+mn-ea"/>
                <a:sym typeface="+mn-lt"/>
              </a:rPr>
              <a:t>断点续传</a:t>
            </a:r>
            <a:r>
              <a:rPr lang="en-US" altLang="zh-CN" sz="1200" b="1" dirty="0">
                <a:solidFill>
                  <a:schemeClr val="tx1">
                    <a:lumMod val="75000"/>
                    <a:lumOff val="25000"/>
                  </a:schemeClr>
                </a:solidFill>
                <a:cs typeface="+mn-ea"/>
                <a:sym typeface="+mn-lt"/>
              </a:rPr>
              <a:t>: </a:t>
            </a:r>
            <a:r>
              <a:rPr lang="zh-CN" altLang="en-US" sz="1200" dirty="0">
                <a:solidFill>
                  <a:schemeClr val="tx1">
                    <a:lumMod val="75000"/>
                    <a:lumOff val="25000"/>
                  </a:schemeClr>
                </a:solidFill>
                <a:cs typeface="+mn-ea"/>
                <a:sym typeface="+mn-lt"/>
              </a:rPr>
              <a:t>再中断上传之后，下次再上传该文件，先获取上传的分片文件的</a:t>
            </a:r>
            <a:r>
              <a:rPr lang="en-US" altLang="zh-CN" sz="1200" dirty="0">
                <a:solidFill>
                  <a:schemeClr val="tx1">
                    <a:lumMod val="75000"/>
                    <a:lumOff val="25000"/>
                  </a:schemeClr>
                </a:solidFill>
                <a:cs typeface="+mn-ea"/>
                <a:sym typeface="+mn-lt"/>
              </a:rPr>
              <a:t>hash</a:t>
            </a:r>
            <a:r>
              <a:rPr lang="zh-CN" altLang="en-US" sz="1200" dirty="0">
                <a:solidFill>
                  <a:schemeClr val="tx1">
                    <a:lumMod val="75000"/>
                    <a:lumOff val="25000"/>
                  </a:schemeClr>
                </a:solidFill>
                <a:cs typeface="+mn-ea"/>
                <a:sym typeface="+mn-lt"/>
              </a:rPr>
              <a:t>。在前端分片的时候就需要去除已经上传的</a:t>
            </a:r>
            <a:r>
              <a:rPr lang="en-US" altLang="zh-CN" sz="1200" dirty="0">
                <a:solidFill>
                  <a:schemeClr val="tx1">
                    <a:lumMod val="75000"/>
                    <a:lumOff val="25000"/>
                  </a:schemeClr>
                </a:solidFill>
                <a:cs typeface="+mn-ea"/>
                <a:sym typeface="+mn-lt"/>
              </a:rPr>
              <a:t>hash</a:t>
            </a:r>
            <a:r>
              <a:rPr lang="zh-CN" altLang="en-US" sz="1200" dirty="0">
                <a:solidFill>
                  <a:schemeClr val="tx1">
                    <a:lumMod val="75000"/>
                    <a:lumOff val="25000"/>
                  </a:schemeClr>
                </a:solidFill>
                <a:cs typeface="+mn-ea"/>
                <a:sym typeface="+mn-lt"/>
              </a:rPr>
              <a:t>，等分片上传完成之后，进行合片。</a:t>
            </a:r>
            <a:endParaRPr lang="zh-CN" altLang="en-US" sz="1200" dirty="0">
              <a:solidFill>
                <a:schemeClr val="tx1">
                  <a:lumMod val="75000"/>
                  <a:lumOff val="25000"/>
                </a:schemeClr>
              </a:solidFill>
              <a:cs typeface="+mn-ea"/>
              <a:sym typeface="+mn-lt"/>
            </a:endParaRPr>
          </a:p>
          <a:p>
            <a:pPr algn="l"/>
            <a:endParaRPr lang="zh-CN" altLang="en-US" dirty="0">
              <a:cs typeface="+mn-ea"/>
              <a:sym typeface="+mn-lt"/>
            </a:endParaRPr>
          </a:p>
          <a:p>
            <a:pPr algn="l"/>
            <a:endParaRPr lang="zh-CN" altLang="en-US" dirty="0">
              <a:cs typeface="+mn-ea"/>
              <a:sym typeface="+mn-lt"/>
            </a:endParaRPr>
          </a:p>
          <a:p>
            <a:pPr algn="l"/>
            <a:endParaRPr lang="zh-CN" altLang="en-US" dirty="0">
              <a:cs typeface="+mn-ea"/>
              <a:sym typeface="+mn-lt"/>
            </a:endParaRPr>
          </a:p>
        </p:txBody>
      </p:sp>
      <p:sp>
        <p:nvSpPr>
          <p:cNvPr id="28" name="Rectangle 30"/>
          <p:cNvSpPr>
            <a:spLocks noChangeArrowheads="1"/>
          </p:cNvSpPr>
          <p:nvPr/>
        </p:nvSpPr>
        <p:spPr bwMode="auto">
          <a:xfrm>
            <a:off x="1475656" y="2057743"/>
            <a:ext cx="66594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1300" dirty="0">
                <a:latin typeface="+mn-lt"/>
                <a:ea typeface="+mn-ea"/>
                <a:cs typeface="+mn-ea"/>
                <a:sym typeface="+mn-lt"/>
              </a:rPr>
              <a:t>   </a:t>
            </a:r>
            <a:endParaRPr lang="zh-CN" altLang="en-US" sz="1300" dirty="0">
              <a:latin typeface="+mn-lt"/>
              <a:ea typeface="+mn-ea"/>
              <a:cs typeface="+mn-ea"/>
              <a:sym typeface="+mn-lt"/>
            </a:endParaRPr>
          </a:p>
        </p:txBody>
      </p:sp>
      <p:cxnSp>
        <p:nvCxnSpPr>
          <p:cNvPr id="29" name="直接连接符 28"/>
          <p:cNvCxnSpPr/>
          <p:nvPr/>
        </p:nvCxnSpPr>
        <p:spPr>
          <a:xfrm>
            <a:off x="1366822" y="1693155"/>
            <a:ext cx="2769920" cy="0"/>
          </a:xfrm>
          <a:prstGeom prst="lin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0" name="直接连接符 29"/>
          <p:cNvCxnSpPr>
            <a:stCxn id="33" idx="3"/>
          </p:cNvCxnSpPr>
          <p:nvPr/>
        </p:nvCxnSpPr>
        <p:spPr>
          <a:xfrm flipV="1">
            <a:off x="5973396" y="1678519"/>
            <a:ext cx="2598424" cy="38818"/>
          </a:xfrm>
          <a:prstGeom prst="lin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grpSp>
        <p:nvGrpSpPr>
          <p:cNvPr id="31" name="组合 30"/>
          <p:cNvGrpSpPr/>
          <p:nvPr/>
        </p:nvGrpSpPr>
        <p:grpSpPr>
          <a:xfrm>
            <a:off x="3399155" y="1490345"/>
            <a:ext cx="2574290" cy="454025"/>
            <a:chOff x="3201676" y="1286668"/>
            <a:chExt cx="6042479" cy="2757793"/>
          </a:xfrm>
          <a:effectLst>
            <a:outerShdw blurRad="381000" dist="254000" dir="8100000" algn="tr" rotWithShape="0">
              <a:prstClr val="black">
                <a:alpha val="40000"/>
              </a:prstClr>
            </a:outerShdw>
          </a:effectLst>
        </p:grpSpPr>
        <p:sp>
          <p:nvSpPr>
            <p:cNvPr id="32" name="圆角矩形 31"/>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3" name="圆角矩形 32"/>
            <p:cNvSpPr/>
            <p:nvPr/>
          </p:nvSpPr>
          <p:spPr>
            <a:xfrm>
              <a:off x="3201676" y="1371525"/>
              <a:ext cx="6042479" cy="2584288"/>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700" b="1" dirty="0">
                  <a:solidFill>
                    <a:srgbClr val="0070C0"/>
                  </a:solidFill>
                  <a:cs typeface="+mn-ea"/>
                  <a:sym typeface="+mn-lt"/>
                </a:rPr>
                <a:t>分片断点原理</a:t>
              </a:r>
              <a:endParaRPr lang="zh-CN" altLang="en-US" sz="2700" b="1" dirty="0">
                <a:solidFill>
                  <a:srgbClr val="0070C0"/>
                </a:solidFill>
                <a:cs typeface="+mn-ea"/>
                <a:sym typeface="+mn-lt"/>
              </a:endParaRPr>
            </a:p>
          </p:txBody>
        </p:sp>
      </p:grpSp>
      <p:sp>
        <p:nvSpPr>
          <p:cNvPr id="19" name="椭圆 18"/>
          <p:cNvSpPr/>
          <p:nvPr/>
        </p:nvSpPr>
        <p:spPr>
          <a:xfrm rot="10800000" flipH="1" flipV="1">
            <a:off x="799737" y="4317220"/>
            <a:ext cx="497902" cy="500908"/>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rot="10800000" flipH="1" flipV="1">
            <a:off x="399368" y="3396653"/>
            <a:ext cx="273128" cy="274777"/>
          </a:xfrm>
          <a:prstGeom prst="ellipse">
            <a:avLst/>
          </a:prstGeom>
          <a:solidFill>
            <a:srgbClr val="00B0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p:cNvGrpSpPr/>
          <p:nvPr/>
        </p:nvGrpSpPr>
        <p:grpSpPr>
          <a:xfrm rot="10800000" flipH="1" flipV="1">
            <a:off x="1686152" y="4636599"/>
            <a:ext cx="218458" cy="219777"/>
            <a:chOff x="304800" y="673100"/>
            <a:chExt cx="4000500" cy="4000500"/>
          </a:xfrm>
          <a:effectLst>
            <a:outerShdw blurRad="381000" dist="152400" dir="8100000" algn="tr" rotWithShape="0">
              <a:prstClr val="black">
                <a:alpha val="70000"/>
              </a:prstClr>
            </a:outerShdw>
          </a:effectLst>
        </p:grpSpPr>
        <p:sp>
          <p:nvSpPr>
            <p:cNvPr id="22" name="同心圆 2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3" name="椭圆 2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p:cNvGrpSpPr/>
          <p:nvPr/>
        </p:nvGrpSpPr>
        <p:grpSpPr>
          <a:xfrm rot="10800000" flipH="1" flipV="1">
            <a:off x="1486955" y="3970499"/>
            <a:ext cx="286191" cy="287919"/>
            <a:chOff x="304800" y="673100"/>
            <a:chExt cx="4000500" cy="4000500"/>
          </a:xfrm>
          <a:effectLst>
            <a:outerShdw blurRad="381000" dist="152400" dir="8100000" algn="tr" rotWithShape="0">
              <a:prstClr val="black">
                <a:alpha val="70000"/>
              </a:prstClr>
            </a:outerShdw>
          </a:effectLst>
        </p:grpSpPr>
        <p:sp>
          <p:nvSpPr>
            <p:cNvPr id="25" name="同心圆 2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6" name="椭圆 25"/>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5" name="组合 34"/>
          <p:cNvGrpSpPr/>
          <p:nvPr/>
        </p:nvGrpSpPr>
        <p:grpSpPr>
          <a:xfrm rot="10800000" flipH="1" flipV="1">
            <a:off x="278120" y="4025204"/>
            <a:ext cx="405926" cy="408377"/>
            <a:chOff x="304800" y="673100"/>
            <a:chExt cx="4000500" cy="4000500"/>
          </a:xfrm>
          <a:effectLst>
            <a:outerShdw blurRad="317500" dist="190500" dir="8100000" algn="tr" rotWithShape="0">
              <a:prstClr val="black">
                <a:alpha val="50000"/>
              </a:prstClr>
            </a:outerShdw>
          </a:effectLst>
        </p:grpSpPr>
        <p:sp>
          <p:nvSpPr>
            <p:cNvPr id="41" name="同心圆 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42" name="椭圆 4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3" name="椭圆 42"/>
          <p:cNvSpPr/>
          <p:nvPr/>
        </p:nvSpPr>
        <p:spPr>
          <a:xfrm rot="10800000" flipH="1" flipV="1">
            <a:off x="2182396" y="4581599"/>
            <a:ext cx="273128" cy="274777"/>
          </a:xfrm>
          <a:prstGeom prst="ellipse">
            <a:avLst/>
          </a:prstGeom>
          <a:solidFill>
            <a:srgbClr val="00B0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rot="10800000" flipH="1" flipV="1">
            <a:off x="374930" y="4858162"/>
            <a:ext cx="136564" cy="137389"/>
          </a:xfrm>
          <a:prstGeom prst="ellipse">
            <a:avLst/>
          </a:prstGeom>
          <a:solidFill>
            <a:srgbClr val="00B0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5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32"/>
          <p:cNvSpPr/>
          <p:nvPr/>
        </p:nvSpPr>
        <p:spPr>
          <a:xfrm>
            <a:off x="46990" y="5715"/>
            <a:ext cx="2037080" cy="425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a:solidFill>
                  <a:srgbClr val="0070C0"/>
                </a:solidFill>
                <a:cs typeface="+mn-ea"/>
                <a:sym typeface="+mn-lt"/>
              </a:rPr>
              <a:t>分片断点上传流程图</a:t>
            </a:r>
            <a:endParaRPr lang="zh-CN" altLang="en-US" sz="1400" b="1" dirty="0">
              <a:solidFill>
                <a:srgbClr val="0070C0"/>
              </a:solidFill>
              <a:cs typeface="+mn-ea"/>
              <a:sym typeface="+mn-lt"/>
            </a:endParaRPr>
          </a:p>
        </p:txBody>
      </p:sp>
      <p:pic>
        <p:nvPicPr>
          <p:cNvPr id="2" name="图片 1"/>
          <p:cNvPicPr>
            <a:picLocks noChangeAspect="1"/>
          </p:cNvPicPr>
          <p:nvPr/>
        </p:nvPicPr>
        <p:blipFill>
          <a:blip r:embed="rId1"/>
          <a:stretch>
            <a:fillRect/>
          </a:stretch>
        </p:blipFill>
        <p:spPr>
          <a:xfrm>
            <a:off x="2574290" y="779145"/>
            <a:ext cx="3510915" cy="40125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65328" y="1465688"/>
            <a:ext cx="2501127" cy="1132494"/>
            <a:chOff x="4304043" y="1286668"/>
            <a:chExt cx="3837944" cy="2757793"/>
          </a:xfrm>
          <a:effectLst>
            <a:outerShdw blurRad="381000" dist="254000" dir="8100000" algn="tr" rotWithShape="0">
              <a:prstClr val="black">
                <a:alpha val="40000"/>
              </a:prstClr>
            </a:outerShdw>
          </a:effectLst>
        </p:grpSpPr>
        <p:sp>
          <p:nvSpPr>
            <p:cNvPr id="4" name="圆角矩形 3"/>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圆角矩形 4"/>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 name="组合 7"/>
          <p:cNvGrpSpPr/>
          <p:nvPr/>
        </p:nvGrpSpPr>
        <p:grpSpPr>
          <a:xfrm>
            <a:off x="915760" y="1718295"/>
            <a:ext cx="621046" cy="621045"/>
            <a:chOff x="304800" y="673100"/>
            <a:chExt cx="4000500" cy="4000500"/>
          </a:xfrm>
          <a:effectLst>
            <a:outerShdw blurRad="444500" dist="254000" dir="8100000" algn="tr" rotWithShape="0">
              <a:prstClr val="black">
                <a:alpha val="50000"/>
              </a:prstClr>
            </a:outerShdw>
          </a:effectLst>
        </p:grpSpPr>
        <p:sp>
          <p:nvSpPr>
            <p:cNvPr id="9" name="同心圆 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0" name="椭圆 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mn-lt"/>
                <a:ea typeface="+mn-ea"/>
                <a:cs typeface="+mn-ea"/>
                <a:sym typeface="+mn-lt"/>
              </a:endParaRPr>
            </a:p>
          </p:txBody>
        </p:sp>
      </p:grpSp>
      <p:grpSp>
        <p:nvGrpSpPr>
          <p:cNvPr id="11" name="Group 41"/>
          <p:cNvGrpSpPr/>
          <p:nvPr/>
        </p:nvGrpSpPr>
        <p:grpSpPr bwMode="auto">
          <a:xfrm>
            <a:off x="1628948" y="1718294"/>
            <a:ext cx="1458171" cy="799752"/>
            <a:chOff x="0" y="0"/>
            <a:chExt cx="2419" cy="1343"/>
          </a:xfrm>
        </p:grpSpPr>
        <p:sp>
          <p:nvSpPr>
            <p:cNvPr id="12" name="Rectangle 42"/>
            <p:cNvSpPr/>
            <p:nvPr/>
          </p:nvSpPr>
          <p:spPr bwMode="auto">
            <a:xfrm>
              <a:off x="0" y="0"/>
              <a:ext cx="2419" cy="352"/>
            </a:xfrm>
            <a:prstGeom prst="rect">
              <a:avLst/>
            </a:prstGeom>
            <a:noFill/>
            <a:ln>
              <a:noFill/>
            </a:ln>
          </p:spPr>
          <p:txBody>
            <a:bodyPr lIns="0" tIns="0" rIns="0" bIns="0" anchor="ctr"/>
            <a:lstStyle/>
            <a:p>
              <a:pPr fontAlgn="base">
                <a:lnSpc>
                  <a:spcPct val="70000"/>
                </a:lnSpc>
                <a:spcBef>
                  <a:spcPct val="0"/>
                </a:spcBef>
                <a:spcAft>
                  <a:spcPct val="0"/>
                </a:spcAft>
              </a:pPr>
              <a:r>
                <a:rPr lang="zh-CN" altLang="en-US" sz="1200" b="0" dirty="0">
                  <a:solidFill>
                    <a:srgbClr val="000000"/>
                  </a:solidFill>
                  <a:latin typeface="+mn-lt"/>
                  <a:ea typeface="+mn-ea"/>
                  <a:cs typeface="+mn-ea"/>
                  <a:sym typeface="+mn-lt"/>
                </a:rPr>
                <a:t>分片控制</a:t>
              </a:r>
              <a:endParaRPr lang="zh-CN" altLang="en-US" sz="1200" b="0" dirty="0">
                <a:solidFill>
                  <a:srgbClr val="000000"/>
                </a:solidFill>
                <a:latin typeface="+mn-lt"/>
                <a:ea typeface="+mn-ea"/>
                <a:cs typeface="+mn-ea"/>
                <a:sym typeface="+mn-lt"/>
              </a:endParaRPr>
            </a:p>
          </p:txBody>
        </p:sp>
        <p:sp>
          <p:nvSpPr>
            <p:cNvPr id="13" name="Rectangle 43"/>
            <p:cNvSpPr/>
            <p:nvPr/>
          </p:nvSpPr>
          <p:spPr bwMode="auto">
            <a:xfrm>
              <a:off x="0" y="304"/>
              <a:ext cx="2419" cy="1039"/>
            </a:xfrm>
            <a:prstGeom prst="rect">
              <a:avLst/>
            </a:prstGeom>
            <a:noFill/>
            <a:ln>
              <a:noFill/>
            </a:ln>
          </p:spPr>
          <p:txBody>
            <a:bodyPr lIns="0" tIns="0" rIns="0" bIns="0" anchor="t"/>
            <a:lstStyle/>
            <a:p>
              <a:pPr fontAlgn="base">
                <a:lnSpc>
                  <a:spcPct val="125000"/>
                </a:lnSpc>
                <a:spcBef>
                  <a:spcPct val="0"/>
                </a:spcBef>
                <a:spcAft>
                  <a:spcPct val="0"/>
                </a:spcAft>
              </a:pPr>
              <a:r>
                <a:rPr lang="zh-CN" altLang="en-US" sz="900" b="0" dirty="0">
                  <a:solidFill>
                    <a:srgbClr val="000000"/>
                  </a:solidFill>
                  <a:latin typeface="+mn-lt"/>
                  <a:ea typeface="+mn-ea"/>
                  <a:cs typeface="+mn-ea"/>
                  <a:sym typeface="+mn-lt"/>
                </a:rPr>
                <a:t>以什么样的策略进行分片，</a:t>
              </a:r>
              <a:endParaRPr lang="zh-CN" altLang="en-US" sz="900" b="0" dirty="0">
                <a:solidFill>
                  <a:srgbClr val="000000"/>
                </a:solidFill>
                <a:latin typeface="+mn-lt"/>
                <a:ea typeface="+mn-ea"/>
                <a:cs typeface="+mn-ea"/>
                <a:sym typeface="+mn-lt"/>
              </a:endParaRPr>
            </a:p>
            <a:p>
              <a:pPr fontAlgn="base">
                <a:lnSpc>
                  <a:spcPct val="125000"/>
                </a:lnSpc>
                <a:spcBef>
                  <a:spcPct val="0"/>
                </a:spcBef>
                <a:spcAft>
                  <a:spcPct val="0"/>
                </a:spcAft>
              </a:pPr>
              <a:r>
                <a:rPr lang="zh-CN" altLang="en-US" sz="900" b="0" dirty="0">
                  <a:solidFill>
                    <a:srgbClr val="000000"/>
                  </a:solidFill>
                  <a:latin typeface="+mn-lt"/>
                  <a:ea typeface="+mn-ea"/>
                  <a:cs typeface="+mn-ea"/>
                  <a:sym typeface="+mn-lt"/>
                </a:rPr>
                <a:t>是固定分片的个数还是控制分片的文件大小？</a:t>
              </a:r>
              <a:endParaRPr lang="zh-CN" altLang="en-US" sz="900" b="0" dirty="0">
                <a:solidFill>
                  <a:srgbClr val="000000"/>
                </a:solidFill>
                <a:latin typeface="+mn-lt"/>
                <a:ea typeface="+mn-ea"/>
                <a:cs typeface="+mn-ea"/>
                <a:sym typeface="+mn-lt"/>
              </a:endParaRPr>
            </a:p>
          </p:txBody>
        </p:sp>
      </p:grpSp>
      <p:sp>
        <p:nvSpPr>
          <p:cNvPr id="14" name="Freeform 9"/>
          <p:cNvSpPr>
            <a:spLocks noEditPoints="1"/>
          </p:cNvSpPr>
          <p:nvPr/>
        </p:nvSpPr>
        <p:spPr bwMode="auto">
          <a:xfrm>
            <a:off x="1059255" y="1909038"/>
            <a:ext cx="281960" cy="224466"/>
          </a:xfrm>
          <a:custGeom>
            <a:avLst/>
            <a:gdLst>
              <a:gd name="T0" fmla="*/ 54 w 159"/>
              <a:gd name="T1" fmla="*/ 126 h 128"/>
              <a:gd name="T2" fmla="*/ 57 w 159"/>
              <a:gd name="T3" fmla="*/ 127 h 128"/>
              <a:gd name="T4" fmla="*/ 81 w 159"/>
              <a:gd name="T5" fmla="*/ 105 h 128"/>
              <a:gd name="T6" fmla="*/ 54 w 159"/>
              <a:gd name="T7" fmla="*/ 91 h 128"/>
              <a:gd name="T8" fmla="*/ 54 w 159"/>
              <a:gd name="T9" fmla="*/ 126 h 128"/>
              <a:gd name="T10" fmla="*/ 154 w 159"/>
              <a:gd name="T11" fmla="*/ 1 h 128"/>
              <a:gd name="T12" fmla="*/ 3 w 159"/>
              <a:gd name="T13" fmla="*/ 54 h 128"/>
              <a:gd name="T14" fmla="*/ 2 w 159"/>
              <a:gd name="T15" fmla="*/ 58 h 128"/>
              <a:gd name="T16" fmla="*/ 35 w 159"/>
              <a:gd name="T17" fmla="*/ 71 h 128"/>
              <a:gd name="T18" fmla="*/ 35 w 159"/>
              <a:gd name="T19" fmla="*/ 71 h 128"/>
              <a:gd name="T20" fmla="*/ 54 w 159"/>
              <a:gd name="T21" fmla="*/ 79 h 128"/>
              <a:gd name="T22" fmla="*/ 148 w 159"/>
              <a:gd name="T23" fmla="*/ 10 h 128"/>
              <a:gd name="T24" fmla="*/ 150 w 159"/>
              <a:gd name="T25" fmla="*/ 12 h 128"/>
              <a:gd name="T26" fmla="*/ 83 w 159"/>
              <a:gd name="T27" fmla="*/ 85 h 128"/>
              <a:gd name="T28" fmla="*/ 83 w 159"/>
              <a:gd name="T29" fmla="*/ 85 h 128"/>
              <a:gd name="T30" fmla="*/ 79 w 159"/>
              <a:gd name="T31" fmla="*/ 89 h 128"/>
              <a:gd name="T32" fmla="*/ 84 w 159"/>
              <a:gd name="T33" fmla="*/ 92 h 128"/>
              <a:gd name="T34" fmla="*/ 84 w 159"/>
              <a:gd name="T35" fmla="*/ 92 h 128"/>
              <a:gd name="T36" fmla="*/ 127 w 159"/>
              <a:gd name="T37" fmla="*/ 115 h 128"/>
              <a:gd name="T38" fmla="*/ 133 w 159"/>
              <a:gd name="T39" fmla="*/ 112 h 128"/>
              <a:gd name="T40" fmla="*/ 158 w 159"/>
              <a:gd name="T41" fmla="*/ 5 h 128"/>
              <a:gd name="T42" fmla="*/ 154 w 159"/>
              <a:gd name="T43"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9" h="128">
                <a:moveTo>
                  <a:pt x="54" y="126"/>
                </a:moveTo>
                <a:cubicBezTo>
                  <a:pt x="54" y="128"/>
                  <a:pt x="55" y="128"/>
                  <a:pt x="57" y="127"/>
                </a:cubicBezTo>
                <a:cubicBezTo>
                  <a:pt x="59" y="125"/>
                  <a:pt x="81" y="105"/>
                  <a:pt x="81" y="105"/>
                </a:cubicBezTo>
                <a:cubicBezTo>
                  <a:pt x="54" y="91"/>
                  <a:pt x="54" y="91"/>
                  <a:pt x="54" y="91"/>
                </a:cubicBezTo>
                <a:cubicBezTo>
                  <a:pt x="54" y="126"/>
                  <a:pt x="54" y="126"/>
                  <a:pt x="54" y="126"/>
                </a:cubicBezTo>
                <a:close/>
                <a:moveTo>
                  <a:pt x="154" y="1"/>
                </a:moveTo>
                <a:cubicBezTo>
                  <a:pt x="151" y="2"/>
                  <a:pt x="5" y="53"/>
                  <a:pt x="3" y="54"/>
                </a:cubicBezTo>
                <a:cubicBezTo>
                  <a:pt x="0" y="55"/>
                  <a:pt x="0" y="57"/>
                  <a:pt x="2" y="58"/>
                </a:cubicBezTo>
                <a:cubicBezTo>
                  <a:pt x="6" y="60"/>
                  <a:pt x="35" y="71"/>
                  <a:pt x="35" y="71"/>
                </a:cubicBezTo>
                <a:cubicBezTo>
                  <a:pt x="35" y="71"/>
                  <a:pt x="35" y="71"/>
                  <a:pt x="35" y="71"/>
                </a:cubicBezTo>
                <a:cubicBezTo>
                  <a:pt x="54" y="79"/>
                  <a:pt x="54" y="79"/>
                  <a:pt x="54" y="79"/>
                </a:cubicBezTo>
                <a:cubicBezTo>
                  <a:pt x="54" y="79"/>
                  <a:pt x="147" y="11"/>
                  <a:pt x="148" y="10"/>
                </a:cubicBezTo>
                <a:cubicBezTo>
                  <a:pt x="150" y="9"/>
                  <a:pt x="151" y="11"/>
                  <a:pt x="150" y="12"/>
                </a:cubicBezTo>
                <a:cubicBezTo>
                  <a:pt x="149" y="13"/>
                  <a:pt x="83" y="85"/>
                  <a:pt x="83" y="85"/>
                </a:cubicBezTo>
                <a:cubicBezTo>
                  <a:pt x="83" y="85"/>
                  <a:pt x="83" y="85"/>
                  <a:pt x="83" y="85"/>
                </a:cubicBezTo>
                <a:cubicBezTo>
                  <a:pt x="79" y="89"/>
                  <a:pt x="79" y="89"/>
                  <a:pt x="79" y="89"/>
                </a:cubicBezTo>
                <a:cubicBezTo>
                  <a:pt x="84" y="92"/>
                  <a:pt x="84" y="92"/>
                  <a:pt x="84" y="92"/>
                </a:cubicBezTo>
                <a:cubicBezTo>
                  <a:pt x="84" y="92"/>
                  <a:pt x="84" y="92"/>
                  <a:pt x="84" y="92"/>
                </a:cubicBezTo>
                <a:cubicBezTo>
                  <a:pt x="84" y="92"/>
                  <a:pt x="124" y="113"/>
                  <a:pt x="127" y="115"/>
                </a:cubicBezTo>
                <a:cubicBezTo>
                  <a:pt x="129" y="116"/>
                  <a:pt x="132" y="115"/>
                  <a:pt x="133" y="112"/>
                </a:cubicBezTo>
                <a:cubicBezTo>
                  <a:pt x="134" y="108"/>
                  <a:pt x="158" y="7"/>
                  <a:pt x="158" y="5"/>
                </a:cubicBezTo>
                <a:cubicBezTo>
                  <a:pt x="159" y="2"/>
                  <a:pt x="157" y="0"/>
                  <a:pt x="154" y="1"/>
                </a:cubicBezTo>
                <a:close/>
              </a:path>
            </a:pathLst>
          </a:custGeom>
          <a:solidFill>
            <a:srgbClr val="0070C0"/>
          </a:solidFill>
          <a:ln>
            <a:noFill/>
          </a:ln>
        </p:spPr>
        <p:txBody>
          <a:bodyPr vert="horz" wrap="square" lIns="91440" tIns="45720" rIns="91440" bIns="45720" numCol="1" anchor="t" anchorCtr="0" compatLnSpc="1"/>
          <a:lstStyle/>
          <a:p>
            <a:pPr algn="ctr" fontAlgn="base">
              <a:spcBef>
                <a:spcPct val="0"/>
              </a:spcBef>
              <a:spcAft>
                <a:spcPct val="0"/>
              </a:spcAft>
              <a:defRPr/>
            </a:pPr>
            <a:endParaRPr lang="en-US" sz="2200" kern="0">
              <a:solidFill>
                <a:srgbClr val="000000"/>
              </a:solidFill>
              <a:latin typeface="+mn-lt"/>
              <a:ea typeface="+mn-ea"/>
              <a:cs typeface="+mn-ea"/>
              <a:sym typeface="+mn-lt"/>
            </a:endParaRPr>
          </a:p>
        </p:txBody>
      </p:sp>
      <p:grpSp>
        <p:nvGrpSpPr>
          <p:cNvPr id="15" name="组合 14"/>
          <p:cNvGrpSpPr/>
          <p:nvPr/>
        </p:nvGrpSpPr>
        <p:grpSpPr>
          <a:xfrm>
            <a:off x="3576473" y="1503788"/>
            <a:ext cx="2501127" cy="1132494"/>
            <a:chOff x="4304043" y="1286668"/>
            <a:chExt cx="3837944" cy="2757793"/>
          </a:xfrm>
          <a:effectLst>
            <a:outerShdw blurRad="381000" dist="254000" dir="8100000" algn="tr" rotWithShape="0">
              <a:prstClr val="black">
                <a:alpha val="40000"/>
              </a:prstClr>
            </a:outerShdw>
          </a:effectLst>
        </p:grpSpPr>
        <p:sp>
          <p:nvSpPr>
            <p:cNvPr id="16" name="圆角矩形 15"/>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圆角矩形 16"/>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8" name="组合 17"/>
          <p:cNvGrpSpPr/>
          <p:nvPr/>
        </p:nvGrpSpPr>
        <p:grpSpPr>
          <a:xfrm>
            <a:off x="3747860" y="1718295"/>
            <a:ext cx="621046" cy="621045"/>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mn-lt"/>
                <a:ea typeface="+mn-ea"/>
                <a:cs typeface="+mn-ea"/>
                <a:sym typeface="+mn-lt"/>
              </a:endParaRPr>
            </a:p>
          </p:txBody>
        </p:sp>
      </p:grpSp>
      <p:grpSp>
        <p:nvGrpSpPr>
          <p:cNvPr id="21" name="Group 41"/>
          <p:cNvGrpSpPr/>
          <p:nvPr/>
        </p:nvGrpSpPr>
        <p:grpSpPr bwMode="auto">
          <a:xfrm>
            <a:off x="4519468" y="1739884"/>
            <a:ext cx="1458171" cy="799752"/>
            <a:chOff x="0" y="0"/>
            <a:chExt cx="2419" cy="1343"/>
          </a:xfrm>
        </p:grpSpPr>
        <p:sp>
          <p:nvSpPr>
            <p:cNvPr id="22" name="Rectangle 42"/>
            <p:cNvSpPr/>
            <p:nvPr/>
          </p:nvSpPr>
          <p:spPr bwMode="auto">
            <a:xfrm>
              <a:off x="0" y="0"/>
              <a:ext cx="2419" cy="352"/>
            </a:xfrm>
            <a:prstGeom prst="rect">
              <a:avLst/>
            </a:prstGeom>
            <a:noFill/>
            <a:ln>
              <a:noFill/>
            </a:ln>
          </p:spPr>
          <p:txBody>
            <a:bodyPr lIns="0" tIns="0" rIns="0" bIns="0" anchor="ctr"/>
            <a:lstStyle/>
            <a:p>
              <a:pPr fontAlgn="base">
                <a:lnSpc>
                  <a:spcPct val="70000"/>
                </a:lnSpc>
                <a:spcBef>
                  <a:spcPct val="0"/>
                </a:spcBef>
                <a:spcAft>
                  <a:spcPct val="0"/>
                </a:spcAft>
              </a:pPr>
              <a:r>
                <a:rPr lang="zh-CN" altLang="en-US" sz="1200" b="0" dirty="0">
                  <a:solidFill>
                    <a:srgbClr val="000000"/>
                  </a:solidFill>
                  <a:latin typeface="+mn-lt"/>
                  <a:ea typeface="+mn-ea"/>
                  <a:cs typeface="+mn-ea"/>
                  <a:sym typeface="+mn-lt"/>
                </a:rPr>
                <a:t>合片</a:t>
              </a:r>
              <a:endParaRPr lang="zh-CN" altLang="en-US" sz="1200" b="0" dirty="0">
                <a:solidFill>
                  <a:srgbClr val="000000"/>
                </a:solidFill>
                <a:latin typeface="+mn-lt"/>
                <a:ea typeface="+mn-ea"/>
                <a:cs typeface="+mn-ea"/>
                <a:sym typeface="+mn-lt"/>
              </a:endParaRPr>
            </a:p>
          </p:txBody>
        </p:sp>
        <p:sp>
          <p:nvSpPr>
            <p:cNvPr id="23" name="Rectangle 43"/>
            <p:cNvSpPr/>
            <p:nvPr/>
          </p:nvSpPr>
          <p:spPr bwMode="auto">
            <a:xfrm>
              <a:off x="0" y="304"/>
              <a:ext cx="2419" cy="1039"/>
            </a:xfrm>
            <a:prstGeom prst="rect">
              <a:avLst/>
            </a:prstGeom>
            <a:noFill/>
            <a:ln>
              <a:noFill/>
            </a:ln>
          </p:spPr>
          <p:txBody>
            <a:bodyPr lIns="0" tIns="0" rIns="0" bIns="0" anchor="t"/>
            <a:lstStyle/>
            <a:p>
              <a:pPr fontAlgn="base">
                <a:lnSpc>
                  <a:spcPct val="125000"/>
                </a:lnSpc>
                <a:spcBef>
                  <a:spcPct val="0"/>
                </a:spcBef>
                <a:spcAft>
                  <a:spcPct val="0"/>
                </a:spcAft>
              </a:pPr>
              <a:r>
                <a:rPr lang="zh-CN" altLang="en-US" sz="900" b="0" dirty="0">
                  <a:solidFill>
                    <a:srgbClr val="000000"/>
                  </a:solidFill>
                  <a:latin typeface="+mn-lt"/>
                  <a:ea typeface="+mn-ea"/>
                  <a:cs typeface="+mn-ea"/>
                  <a:sym typeface="+mn-lt"/>
                </a:rPr>
                <a:t>以什么样的方式进行合片，在什么时候进行合片，保证每次合片成功？</a:t>
              </a:r>
              <a:endParaRPr lang="zh-CN" altLang="en-US" sz="900" b="0" dirty="0">
                <a:solidFill>
                  <a:srgbClr val="000000"/>
                </a:solidFill>
                <a:latin typeface="+mn-lt"/>
                <a:ea typeface="+mn-ea"/>
                <a:cs typeface="+mn-ea"/>
                <a:sym typeface="+mn-lt"/>
              </a:endParaRPr>
            </a:p>
          </p:txBody>
        </p:sp>
      </p:grpSp>
      <p:sp>
        <p:nvSpPr>
          <p:cNvPr id="24" name="Freeform 8"/>
          <p:cNvSpPr>
            <a:spLocks noEditPoints="1"/>
          </p:cNvSpPr>
          <p:nvPr/>
        </p:nvSpPr>
        <p:spPr bwMode="auto">
          <a:xfrm>
            <a:off x="3936150" y="1949300"/>
            <a:ext cx="244466" cy="242244"/>
          </a:xfrm>
          <a:custGeom>
            <a:avLst/>
            <a:gdLst>
              <a:gd name="T0" fmla="*/ 18 w 138"/>
              <a:gd name="T1" fmla="*/ 69 h 138"/>
              <a:gd name="T2" fmla="*/ 0 w 138"/>
              <a:gd name="T3" fmla="*/ 69 h 138"/>
              <a:gd name="T4" fmla="*/ 0 w 138"/>
              <a:gd name="T5" fmla="*/ 121 h 138"/>
              <a:gd name="T6" fmla="*/ 18 w 138"/>
              <a:gd name="T7" fmla="*/ 138 h 138"/>
              <a:gd name="T8" fmla="*/ 69 w 138"/>
              <a:gd name="T9" fmla="*/ 138 h 138"/>
              <a:gd name="T10" fmla="*/ 69 w 138"/>
              <a:gd name="T11" fmla="*/ 121 h 138"/>
              <a:gd name="T12" fmla="*/ 18 w 138"/>
              <a:gd name="T13" fmla="*/ 121 h 138"/>
              <a:gd name="T14" fmla="*/ 18 w 138"/>
              <a:gd name="T15" fmla="*/ 69 h 138"/>
              <a:gd name="T16" fmla="*/ 121 w 138"/>
              <a:gd name="T17" fmla="*/ 86 h 138"/>
              <a:gd name="T18" fmla="*/ 52 w 138"/>
              <a:gd name="T19" fmla="*/ 86 h 138"/>
              <a:gd name="T20" fmla="*/ 52 w 138"/>
              <a:gd name="T21" fmla="*/ 18 h 138"/>
              <a:gd name="T22" fmla="*/ 121 w 138"/>
              <a:gd name="T23" fmla="*/ 18 h 138"/>
              <a:gd name="T24" fmla="*/ 121 w 138"/>
              <a:gd name="T25" fmla="*/ 86 h 138"/>
              <a:gd name="T26" fmla="*/ 121 w 138"/>
              <a:gd name="T27" fmla="*/ 0 h 138"/>
              <a:gd name="T28" fmla="*/ 52 w 138"/>
              <a:gd name="T29" fmla="*/ 0 h 138"/>
              <a:gd name="T30" fmla="*/ 35 w 138"/>
              <a:gd name="T31" fmla="*/ 17 h 138"/>
              <a:gd name="T32" fmla="*/ 35 w 138"/>
              <a:gd name="T33" fmla="*/ 86 h 138"/>
              <a:gd name="T34" fmla="*/ 52 w 138"/>
              <a:gd name="T35" fmla="*/ 103 h 138"/>
              <a:gd name="T36" fmla="*/ 121 w 138"/>
              <a:gd name="T37" fmla="*/ 103 h 138"/>
              <a:gd name="T38" fmla="*/ 138 w 138"/>
              <a:gd name="T39" fmla="*/ 86 h 138"/>
              <a:gd name="T40" fmla="*/ 138 w 138"/>
              <a:gd name="T41" fmla="*/ 18 h 138"/>
              <a:gd name="T42" fmla="*/ 121 w 138"/>
              <a:gd name="T43"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 h="138">
                <a:moveTo>
                  <a:pt x="18" y="69"/>
                </a:moveTo>
                <a:cubicBezTo>
                  <a:pt x="0" y="69"/>
                  <a:pt x="0" y="69"/>
                  <a:pt x="0" y="69"/>
                </a:cubicBezTo>
                <a:cubicBezTo>
                  <a:pt x="0" y="121"/>
                  <a:pt x="0" y="121"/>
                  <a:pt x="0" y="121"/>
                </a:cubicBezTo>
                <a:cubicBezTo>
                  <a:pt x="0" y="130"/>
                  <a:pt x="8" y="138"/>
                  <a:pt x="18" y="138"/>
                </a:cubicBezTo>
                <a:cubicBezTo>
                  <a:pt x="69" y="138"/>
                  <a:pt x="69" y="138"/>
                  <a:pt x="69" y="138"/>
                </a:cubicBezTo>
                <a:cubicBezTo>
                  <a:pt x="69" y="121"/>
                  <a:pt x="69" y="121"/>
                  <a:pt x="69" y="121"/>
                </a:cubicBezTo>
                <a:cubicBezTo>
                  <a:pt x="18" y="121"/>
                  <a:pt x="18" y="121"/>
                  <a:pt x="18" y="121"/>
                </a:cubicBezTo>
                <a:cubicBezTo>
                  <a:pt x="18" y="69"/>
                  <a:pt x="18" y="69"/>
                  <a:pt x="18" y="69"/>
                </a:cubicBezTo>
                <a:close/>
                <a:moveTo>
                  <a:pt x="121" y="86"/>
                </a:moveTo>
                <a:cubicBezTo>
                  <a:pt x="52" y="86"/>
                  <a:pt x="52" y="86"/>
                  <a:pt x="52" y="86"/>
                </a:cubicBezTo>
                <a:cubicBezTo>
                  <a:pt x="52" y="18"/>
                  <a:pt x="52" y="18"/>
                  <a:pt x="52" y="18"/>
                </a:cubicBezTo>
                <a:cubicBezTo>
                  <a:pt x="121" y="18"/>
                  <a:pt x="121" y="18"/>
                  <a:pt x="121" y="18"/>
                </a:cubicBezTo>
                <a:cubicBezTo>
                  <a:pt x="121" y="86"/>
                  <a:pt x="121" y="86"/>
                  <a:pt x="121" y="86"/>
                </a:cubicBezTo>
                <a:close/>
                <a:moveTo>
                  <a:pt x="121" y="0"/>
                </a:moveTo>
                <a:cubicBezTo>
                  <a:pt x="52" y="0"/>
                  <a:pt x="52" y="0"/>
                  <a:pt x="52" y="0"/>
                </a:cubicBezTo>
                <a:cubicBezTo>
                  <a:pt x="42" y="0"/>
                  <a:pt x="35" y="8"/>
                  <a:pt x="35" y="17"/>
                </a:cubicBezTo>
                <a:cubicBezTo>
                  <a:pt x="35" y="86"/>
                  <a:pt x="35" y="86"/>
                  <a:pt x="35" y="86"/>
                </a:cubicBezTo>
                <a:cubicBezTo>
                  <a:pt x="35" y="96"/>
                  <a:pt x="42" y="103"/>
                  <a:pt x="52" y="103"/>
                </a:cubicBezTo>
                <a:cubicBezTo>
                  <a:pt x="121" y="103"/>
                  <a:pt x="121" y="103"/>
                  <a:pt x="121" y="103"/>
                </a:cubicBezTo>
                <a:cubicBezTo>
                  <a:pt x="130" y="103"/>
                  <a:pt x="138" y="96"/>
                  <a:pt x="138" y="86"/>
                </a:cubicBezTo>
                <a:cubicBezTo>
                  <a:pt x="138" y="18"/>
                  <a:pt x="138" y="18"/>
                  <a:pt x="138" y="18"/>
                </a:cubicBezTo>
                <a:cubicBezTo>
                  <a:pt x="138" y="8"/>
                  <a:pt x="130" y="0"/>
                  <a:pt x="121" y="0"/>
                </a:cubicBezTo>
                <a:close/>
              </a:path>
            </a:pathLst>
          </a:custGeom>
          <a:solidFill>
            <a:srgbClr val="0070C0"/>
          </a:solidFill>
          <a:ln>
            <a:noFill/>
          </a:ln>
        </p:spPr>
        <p:txBody>
          <a:bodyPr vert="horz" wrap="square" lIns="91440" tIns="45720" rIns="91440" bIns="45720" numCol="1" anchor="t" anchorCtr="0" compatLnSpc="1"/>
          <a:lstStyle/>
          <a:p>
            <a:pPr algn="ctr" fontAlgn="base">
              <a:spcBef>
                <a:spcPct val="0"/>
              </a:spcBef>
              <a:spcAft>
                <a:spcPct val="0"/>
              </a:spcAft>
              <a:defRPr/>
            </a:pPr>
            <a:endParaRPr lang="en-US" sz="2200" kern="0">
              <a:solidFill>
                <a:srgbClr val="000000"/>
              </a:solidFill>
              <a:latin typeface="+mn-lt"/>
              <a:ea typeface="+mn-ea"/>
              <a:cs typeface="+mn-ea"/>
              <a:sym typeface="+mn-lt"/>
            </a:endParaRPr>
          </a:p>
        </p:txBody>
      </p:sp>
      <p:grpSp>
        <p:nvGrpSpPr>
          <p:cNvPr id="25" name="组合 24"/>
          <p:cNvGrpSpPr/>
          <p:nvPr/>
        </p:nvGrpSpPr>
        <p:grpSpPr>
          <a:xfrm>
            <a:off x="764693" y="2933173"/>
            <a:ext cx="2501127" cy="1132494"/>
            <a:chOff x="4304043" y="1286668"/>
            <a:chExt cx="3837944" cy="2757793"/>
          </a:xfrm>
          <a:effectLst>
            <a:outerShdw blurRad="381000" dist="254000" dir="8100000" algn="tr" rotWithShape="0">
              <a:prstClr val="black">
                <a:alpha val="40000"/>
              </a:prstClr>
            </a:outerShdw>
          </a:effectLst>
        </p:grpSpPr>
        <p:sp>
          <p:nvSpPr>
            <p:cNvPr id="26" name="圆角矩形 25"/>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圆角矩形 26"/>
            <p:cNvSpPr/>
            <p:nvPr/>
          </p:nvSpPr>
          <p:spPr>
            <a:xfrm>
              <a:off x="4352905"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cs typeface="+mn-ea"/>
                <a:sym typeface="+mn-lt"/>
              </a:endParaRPr>
            </a:p>
          </p:txBody>
        </p:sp>
      </p:grpSp>
      <p:grpSp>
        <p:nvGrpSpPr>
          <p:cNvPr id="28" name="组合 27"/>
          <p:cNvGrpSpPr/>
          <p:nvPr/>
        </p:nvGrpSpPr>
        <p:grpSpPr>
          <a:xfrm>
            <a:off x="915760" y="3178795"/>
            <a:ext cx="621046" cy="621045"/>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30" name="椭圆 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mn-lt"/>
                <a:ea typeface="+mn-ea"/>
                <a:cs typeface="+mn-ea"/>
                <a:sym typeface="+mn-lt"/>
              </a:endParaRPr>
            </a:p>
          </p:txBody>
        </p:sp>
      </p:grpSp>
      <p:grpSp>
        <p:nvGrpSpPr>
          <p:cNvPr id="31" name="Group 41"/>
          <p:cNvGrpSpPr/>
          <p:nvPr/>
        </p:nvGrpSpPr>
        <p:grpSpPr bwMode="auto">
          <a:xfrm>
            <a:off x="1628948" y="3178794"/>
            <a:ext cx="1458171" cy="799752"/>
            <a:chOff x="0" y="0"/>
            <a:chExt cx="2419" cy="1343"/>
          </a:xfrm>
        </p:grpSpPr>
        <p:sp>
          <p:nvSpPr>
            <p:cNvPr id="32" name="Rectangle 42"/>
            <p:cNvSpPr/>
            <p:nvPr/>
          </p:nvSpPr>
          <p:spPr bwMode="auto">
            <a:xfrm>
              <a:off x="0" y="0"/>
              <a:ext cx="2419" cy="352"/>
            </a:xfrm>
            <a:prstGeom prst="rect">
              <a:avLst/>
            </a:prstGeom>
            <a:noFill/>
            <a:ln>
              <a:noFill/>
            </a:ln>
          </p:spPr>
          <p:txBody>
            <a:bodyPr lIns="0" tIns="0" rIns="0" bIns="0" anchor="ctr"/>
            <a:lstStyle/>
            <a:p>
              <a:pPr fontAlgn="base">
                <a:lnSpc>
                  <a:spcPct val="70000"/>
                </a:lnSpc>
                <a:spcBef>
                  <a:spcPct val="0"/>
                </a:spcBef>
                <a:spcAft>
                  <a:spcPct val="0"/>
                </a:spcAft>
              </a:pPr>
              <a:r>
                <a:rPr lang="zh-CN" altLang="en-US" sz="1200" b="0" dirty="0">
                  <a:solidFill>
                    <a:srgbClr val="000000"/>
                  </a:solidFill>
                  <a:latin typeface="+mn-lt"/>
                  <a:ea typeface="+mn-ea"/>
                  <a:cs typeface="+mn-ea"/>
                  <a:sym typeface="+mn-lt"/>
                </a:rPr>
                <a:t>分片调用控制</a:t>
              </a:r>
              <a:endParaRPr lang="zh-CN" altLang="en-US" sz="1200" b="0" dirty="0">
                <a:solidFill>
                  <a:srgbClr val="000000"/>
                </a:solidFill>
                <a:latin typeface="+mn-lt"/>
                <a:ea typeface="+mn-ea"/>
                <a:cs typeface="+mn-ea"/>
                <a:sym typeface="+mn-lt"/>
              </a:endParaRPr>
            </a:p>
          </p:txBody>
        </p:sp>
        <p:sp>
          <p:nvSpPr>
            <p:cNvPr id="33" name="Rectangle 43"/>
            <p:cNvSpPr/>
            <p:nvPr/>
          </p:nvSpPr>
          <p:spPr bwMode="auto">
            <a:xfrm>
              <a:off x="0" y="304"/>
              <a:ext cx="2419" cy="1039"/>
            </a:xfrm>
            <a:prstGeom prst="rect">
              <a:avLst/>
            </a:prstGeom>
            <a:noFill/>
            <a:ln>
              <a:noFill/>
            </a:ln>
          </p:spPr>
          <p:txBody>
            <a:bodyPr lIns="0" tIns="0" rIns="0" bIns="0" anchor="t"/>
            <a:lstStyle/>
            <a:p>
              <a:pPr fontAlgn="base">
                <a:lnSpc>
                  <a:spcPct val="125000"/>
                </a:lnSpc>
                <a:spcBef>
                  <a:spcPct val="0"/>
                </a:spcBef>
                <a:spcAft>
                  <a:spcPct val="0"/>
                </a:spcAft>
              </a:pPr>
              <a:endParaRPr lang="en-US" sz="900" b="0" dirty="0">
                <a:solidFill>
                  <a:srgbClr val="000000"/>
                </a:solidFill>
                <a:latin typeface="+mn-lt"/>
                <a:ea typeface="+mn-ea"/>
                <a:cs typeface="+mn-ea"/>
                <a:sym typeface="+mn-lt"/>
              </a:endParaRPr>
            </a:p>
          </p:txBody>
        </p:sp>
      </p:grpSp>
      <p:sp>
        <p:nvSpPr>
          <p:cNvPr id="34" name="Freeform 7"/>
          <p:cNvSpPr/>
          <p:nvPr/>
        </p:nvSpPr>
        <p:spPr bwMode="auto">
          <a:xfrm>
            <a:off x="1051254" y="3340414"/>
            <a:ext cx="296209" cy="297806"/>
          </a:xfrm>
          <a:custGeom>
            <a:avLst/>
            <a:gdLst>
              <a:gd name="T0" fmla="*/ 48 w 167"/>
              <a:gd name="T1" fmla="*/ 170 h 170"/>
              <a:gd name="T2" fmla="*/ 18 w 167"/>
              <a:gd name="T3" fmla="*/ 158 h 170"/>
              <a:gd name="T4" fmla="*/ 20 w 167"/>
              <a:gd name="T5" fmla="*/ 97 h 170"/>
              <a:gd name="T6" fmla="*/ 105 w 167"/>
              <a:gd name="T7" fmla="*/ 12 h 170"/>
              <a:gd name="T8" fmla="*/ 135 w 167"/>
              <a:gd name="T9" fmla="*/ 3 h 170"/>
              <a:gd name="T10" fmla="*/ 157 w 167"/>
              <a:gd name="T11" fmla="*/ 24 h 170"/>
              <a:gd name="T12" fmla="*/ 148 w 167"/>
              <a:gd name="T13" fmla="*/ 54 h 170"/>
              <a:gd name="T14" fmla="*/ 66 w 167"/>
              <a:gd name="T15" fmla="*/ 136 h 170"/>
              <a:gd name="T16" fmla="*/ 51 w 167"/>
              <a:gd name="T17" fmla="*/ 143 h 170"/>
              <a:gd name="T18" fmla="*/ 38 w 167"/>
              <a:gd name="T19" fmla="*/ 139 h 170"/>
              <a:gd name="T20" fmla="*/ 41 w 167"/>
              <a:gd name="T21" fmla="*/ 110 h 170"/>
              <a:gd name="T22" fmla="*/ 98 w 167"/>
              <a:gd name="T23" fmla="*/ 53 h 170"/>
              <a:gd name="T24" fmla="*/ 106 w 167"/>
              <a:gd name="T25" fmla="*/ 53 h 170"/>
              <a:gd name="T26" fmla="*/ 106 w 167"/>
              <a:gd name="T27" fmla="*/ 62 h 170"/>
              <a:gd name="T28" fmla="*/ 49 w 167"/>
              <a:gd name="T29" fmla="*/ 119 h 170"/>
              <a:gd name="T30" fmla="*/ 46 w 167"/>
              <a:gd name="T31" fmla="*/ 130 h 170"/>
              <a:gd name="T32" fmla="*/ 50 w 167"/>
              <a:gd name="T33" fmla="*/ 132 h 170"/>
              <a:gd name="T34" fmla="*/ 58 w 167"/>
              <a:gd name="T35" fmla="*/ 127 h 170"/>
              <a:gd name="T36" fmla="*/ 139 w 167"/>
              <a:gd name="T37" fmla="*/ 46 h 170"/>
              <a:gd name="T38" fmla="*/ 145 w 167"/>
              <a:gd name="T39" fmla="*/ 27 h 170"/>
              <a:gd name="T40" fmla="*/ 132 w 167"/>
              <a:gd name="T41" fmla="*/ 14 h 170"/>
              <a:gd name="T42" fmla="*/ 114 w 167"/>
              <a:gd name="T43" fmla="*/ 20 h 170"/>
              <a:gd name="T44" fmla="*/ 29 w 167"/>
              <a:gd name="T45" fmla="*/ 105 h 170"/>
              <a:gd name="T46" fmla="*/ 27 w 167"/>
              <a:gd name="T47" fmla="*/ 150 h 170"/>
              <a:gd name="T48" fmla="*/ 71 w 167"/>
              <a:gd name="T49" fmla="*/ 148 h 170"/>
              <a:gd name="T50" fmla="*/ 156 w 167"/>
              <a:gd name="T51" fmla="*/ 63 h 170"/>
              <a:gd name="T52" fmla="*/ 165 w 167"/>
              <a:gd name="T53" fmla="*/ 63 h 170"/>
              <a:gd name="T54" fmla="*/ 165 w 167"/>
              <a:gd name="T55" fmla="*/ 71 h 170"/>
              <a:gd name="T56" fmla="*/ 80 w 167"/>
              <a:gd name="T57" fmla="*/ 156 h 170"/>
              <a:gd name="T58" fmla="*/ 48 w 167"/>
              <a:gd name="T5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7" h="170">
                <a:moveTo>
                  <a:pt x="48" y="170"/>
                </a:moveTo>
                <a:cubicBezTo>
                  <a:pt x="37" y="170"/>
                  <a:pt x="26" y="166"/>
                  <a:pt x="18" y="158"/>
                </a:cubicBezTo>
                <a:cubicBezTo>
                  <a:pt x="4" y="143"/>
                  <a:pt x="0" y="117"/>
                  <a:pt x="20" y="97"/>
                </a:cubicBezTo>
                <a:cubicBezTo>
                  <a:pt x="32" y="85"/>
                  <a:pt x="81" y="36"/>
                  <a:pt x="105" y="12"/>
                </a:cubicBezTo>
                <a:cubicBezTo>
                  <a:pt x="114" y="3"/>
                  <a:pt x="125" y="0"/>
                  <a:pt x="135" y="3"/>
                </a:cubicBezTo>
                <a:cubicBezTo>
                  <a:pt x="146" y="5"/>
                  <a:pt x="154" y="14"/>
                  <a:pt x="157" y="24"/>
                </a:cubicBezTo>
                <a:cubicBezTo>
                  <a:pt x="160" y="35"/>
                  <a:pt x="156" y="46"/>
                  <a:pt x="148" y="54"/>
                </a:cubicBezTo>
                <a:cubicBezTo>
                  <a:pt x="66" y="136"/>
                  <a:pt x="66" y="136"/>
                  <a:pt x="66" y="136"/>
                </a:cubicBezTo>
                <a:cubicBezTo>
                  <a:pt x="62" y="140"/>
                  <a:pt x="57" y="143"/>
                  <a:pt x="51" y="143"/>
                </a:cubicBezTo>
                <a:cubicBezTo>
                  <a:pt x="46" y="144"/>
                  <a:pt x="41" y="142"/>
                  <a:pt x="38" y="139"/>
                </a:cubicBezTo>
                <a:cubicBezTo>
                  <a:pt x="31" y="133"/>
                  <a:pt x="30" y="121"/>
                  <a:pt x="41" y="110"/>
                </a:cubicBezTo>
                <a:cubicBezTo>
                  <a:pt x="98" y="53"/>
                  <a:pt x="98" y="53"/>
                  <a:pt x="98" y="53"/>
                </a:cubicBezTo>
                <a:cubicBezTo>
                  <a:pt x="100" y="51"/>
                  <a:pt x="104" y="51"/>
                  <a:pt x="106" y="53"/>
                </a:cubicBezTo>
                <a:cubicBezTo>
                  <a:pt x="109" y="55"/>
                  <a:pt x="109" y="59"/>
                  <a:pt x="106" y="62"/>
                </a:cubicBezTo>
                <a:cubicBezTo>
                  <a:pt x="49" y="119"/>
                  <a:pt x="49" y="119"/>
                  <a:pt x="49" y="119"/>
                </a:cubicBezTo>
                <a:cubicBezTo>
                  <a:pt x="44" y="124"/>
                  <a:pt x="44" y="128"/>
                  <a:pt x="46" y="130"/>
                </a:cubicBezTo>
                <a:cubicBezTo>
                  <a:pt x="47" y="131"/>
                  <a:pt x="48" y="132"/>
                  <a:pt x="50" y="132"/>
                </a:cubicBezTo>
                <a:cubicBezTo>
                  <a:pt x="52" y="131"/>
                  <a:pt x="55" y="130"/>
                  <a:pt x="58" y="127"/>
                </a:cubicBezTo>
                <a:cubicBezTo>
                  <a:pt x="139" y="46"/>
                  <a:pt x="139" y="46"/>
                  <a:pt x="139" y="46"/>
                </a:cubicBezTo>
                <a:cubicBezTo>
                  <a:pt x="145" y="40"/>
                  <a:pt x="147" y="34"/>
                  <a:pt x="145" y="27"/>
                </a:cubicBezTo>
                <a:cubicBezTo>
                  <a:pt x="144" y="21"/>
                  <a:pt x="138" y="16"/>
                  <a:pt x="132" y="14"/>
                </a:cubicBezTo>
                <a:cubicBezTo>
                  <a:pt x="126" y="13"/>
                  <a:pt x="119" y="15"/>
                  <a:pt x="114" y="20"/>
                </a:cubicBezTo>
                <a:cubicBezTo>
                  <a:pt x="89" y="45"/>
                  <a:pt x="41" y="93"/>
                  <a:pt x="29" y="105"/>
                </a:cubicBezTo>
                <a:cubicBezTo>
                  <a:pt x="13" y="121"/>
                  <a:pt x="17" y="139"/>
                  <a:pt x="27" y="150"/>
                </a:cubicBezTo>
                <a:cubicBezTo>
                  <a:pt x="37" y="160"/>
                  <a:pt x="55" y="164"/>
                  <a:pt x="71" y="148"/>
                </a:cubicBezTo>
                <a:cubicBezTo>
                  <a:pt x="156" y="63"/>
                  <a:pt x="156" y="63"/>
                  <a:pt x="156" y="63"/>
                </a:cubicBezTo>
                <a:cubicBezTo>
                  <a:pt x="159" y="60"/>
                  <a:pt x="162" y="60"/>
                  <a:pt x="165" y="63"/>
                </a:cubicBezTo>
                <a:cubicBezTo>
                  <a:pt x="167" y="65"/>
                  <a:pt x="167" y="69"/>
                  <a:pt x="165" y="71"/>
                </a:cubicBezTo>
                <a:cubicBezTo>
                  <a:pt x="80" y="156"/>
                  <a:pt x="80" y="156"/>
                  <a:pt x="80" y="156"/>
                </a:cubicBezTo>
                <a:cubicBezTo>
                  <a:pt x="70" y="166"/>
                  <a:pt x="58" y="170"/>
                  <a:pt x="48" y="170"/>
                </a:cubicBezTo>
                <a:close/>
              </a:path>
            </a:pathLst>
          </a:custGeom>
          <a:solidFill>
            <a:srgbClr val="00B0F0"/>
          </a:solidFill>
          <a:ln>
            <a:noFill/>
          </a:ln>
        </p:spPr>
        <p:txBody>
          <a:bodyPr vert="horz" wrap="square" lIns="91440" tIns="45720" rIns="91440" bIns="45720" numCol="1" anchor="t" anchorCtr="0" compatLnSpc="1"/>
          <a:lstStyle/>
          <a:p>
            <a:pPr algn="ctr" fontAlgn="base">
              <a:spcBef>
                <a:spcPct val="0"/>
              </a:spcBef>
              <a:spcAft>
                <a:spcPct val="0"/>
              </a:spcAft>
              <a:defRPr/>
            </a:pPr>
            <a:endParaRPr lang="en-US" sz="2200" kern="0">
              <a:solidFill>
                <a:srgbClr val="000000"/>
              </a:solidFill>
              <a:latin typeface="+mn-lt"/>
              <a:ea typeface="+mn-ea"/>
              <a:cs typeface="+mn-ea"/>
              <a:sym typeface="+mn-lt"/>
            </a:endParaRPr>
          </a:p>
        </p:txBody>
      </p:sp>
      <p:grpSp>
        <p:nvGrpSpPr>
          <p:cNvPr id="35" name="组合 34"/>
          <p:cNvGrpSpPr/>
          <p:nvPr/>
        </p:nvGrpSpPr>
        <p:grpSpPr>
          <a:xfrm>
            <a:off x="3596775" y="2965558"/>
            <a:ext cx="2501127" cy="1132494"/>
            <a:chOff x="4304043" y="1286668"/>
            <a:chExt cx="3837944" cy="2757793"/>
          </a:xfrm>
          <a:effectLst>
            <a:outerShdw blurRad="381000" dist="254000" dir="8100000" algn="tr" rotWithShape="0">
              <a:prstClr val="black">
                <a:alpha val="40000"/>
              </a:prstClr>
            </a:outerShdw>
          </a:effectLst>
        </p:grpSpPr>
        <p:sp>
          <p:nvSpPr>
            <p:cNvPr id="36" name="圆角矩形 35"/>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圆角矩形 36"/>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8" name="组合 37"/>
          <p:cNvGrpSpPr/>
          <p:nvPr/>
        </p:nvGrpSpPr>
        <p:grpSpPr>
          <a:xfrm>
            <a:off x="3749112" y="3178795"/>
            <a:ext cx="621046" cy="621045"/>
            <a:chOff x="304800" y="673100"/>
            <a:chExt cx="4000500" cy="4000500"/>
          </a:xfrm>
          <a:effectLst>
            <a:outerShdw blurRad="444500" dist="254000" dir="8100000" algn="tr" rotWithShape="0">
              <a:prstClr val="black">
                <a:alpha val="50000"/>
              </a:prstClr>
            </a:outerShdw>
          </a:effectLst>
        </p:grpSpPr>
        <p:sp>
          <p:nvSpPr>
            <p:cNvPr id="39" name="同心圆 3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40" name="椭圆 3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mn-lt"/>
                <a:ea typeface="+mn-ea"/>
                <a:cs typeface="+mn-ea"/>
                <a:sym typeface="+mn-lt"/>
              </a:endParaRPr>
            </a:p>
          </p:txBody>
        </p:sp>
      </p:grpSp>
      <p:grpSp>
        <p:nvGrpSpPr>
          <p:cNvPr id="41" name="Group 41"/>
          <p:cNvGrpSpPr/>
          <p:nvPr/>
        </p:nvGrpSpPr>
        <p:grpSpPr bwMode="auto">
          <a:xfrm>
            <a:off x="4462300" y="3178794"/>
            <a:ext cx="1458171" cy="799752"/>
            <a:chOff x="0" y="0"/>
            <a:chExt cx="2419" cy="1343"/>
          </a:xfrm>
        </p:grpSpPr>
        <p:sp>
          <p:nvSpPr>
            <p:cNvPr id="42" name="Rectangle 42"/>
            <p:cNvSpPr/>
            <p:nvPr/>
          </p:nvSpPr>
          <p:spPr bwMode="auto">
            <a:xfrm>
              <a:off x="0" y="0"/>
              <a:ext cx="2419" cy="352"/>
            </a:xfrm>
            <a:prstGeom prst="rect">
              <a:avLst/>
            </a:prstGeom>
            <a:noFill/>
            <a:ln>
              <a:noFill/>
            </a:ln>
          </p:spPr>
          <p:txBody>
            <a:bodyPr lIns="0" tIns="0" rIns="0" bIns="0" anchor="ctr"/>
            <a:lstStyle/>
            <a:p>
              <a:pPr fontAlgn="base">
                <a:lnSpc>
                  <a:spcPct val="70000"/>
                </a:lnSpc>
                <a:spcBef>
                  <a:spcPct val="0"/>
                </a:spcBef>
                <a:spcAft>
                  <a:spcPct val="0"/>
                </a:spcAft>
              </a:pPr>
              <a:r>
                <a:rPr lang="zh-CN" altLang="en-US" sz="1200" b="0" dirty="0">
                  <a:solidFill>
                    <a:srgbClr val="000000"/>
                  </a:solidFill>
                  <a:latin typeface="+mn-lt"/>
                  <a:ea typeface="+mn-ea"/>
                  <a:cs typeface="+mn-ea"/>
                  <a:sym typeface="+mn-lt"/>
                </a:rPr>
                <a:t>断点合并</a:t>
              </a:r>
              <a:endParaRPr lang="zh-CN" altLang="en-US" sz="1200" b="0" dirty="0">
                <a:solidFill>
                  <a:srgbClr val="000000"/>
                </a:solidFill>
                <a:latin typeface="+mn-lt"/>
                <a:ea typeface="+mn-ea"/>
                <a:cs typeface="+mn-ea"/>
                <a:sym typeface="+mn-lt"/>
              </a:endParaRPr>
            </a:p>
          </p:txBody>
        </p:sp>
        <p:sp>
          <p:nvSpPr>
            <p:cNvPr id="43" name="Rectangle 43"/>
            <p:cNvSpPr/>
            <p:nvPr/>
          </p:nvSpPr>
          <p:spPr bwMode="auto">
            <a:xfrm>
              <a:off x="0" y="304"/>
              <a:ext cx="2419" cy="1039"/>
            </a:xfrm>
            <a:prstGeom prst="rect">
              <a:avLst/>
            </a:prstGeom>
            <a:noFill/>
            <a:ln>
              <a:noFill/>
            </a:ln>
          </p:spPr>
          <p:txBody>
            <a:bodyPr lIns="0" tIns="0" rIns="0" bIns="0" anchor="t"/>
            <a:lstStyle/>
            <a:p>
              <a:pPr fontAlgn="base">
                <a:lnSpc>
                  <a:spcPct val="125000"/>
                </a:lnSpc>
                <a:spcBef>
                  <a:spcPct val="0"/>
                </a:spcBef>
                <a:spcAft>
                  <a:spcPct val="0"/>
                </a:spcAft>
              </a:pPr>
              <a:endParaRPr lang="en-US" sz="900" b="0" dirty="0">
                <a:solidFill>
                  <a:srgbClr val="000000"/>
                </a:solidFill>
                <a:latin typeface="+mn-lt"/>
                <a:ea typeface="+mn-ea"/>
                <a:cs typeface="+mn-ea"/>
                <a:sym typeface="+mn-lt"/>
              </a:endParaRPr>
            </a:p>
          </p:txBody>
        </p:sp>
      </p:grpSp>
      <p:sp>
        <p:nvSpPr>
          <p:cNvPr id="44" name="Freeform 6"/>
          <p:cNvSpPr>
            <a:spLocks noEditPoints="1"/>
          </p:cNvSpPr>
          <p:nvPr/>
        </p:nvSpPr>
        <p:spPr bwMode="auto">
          <a:xfrm>
            <a:off x="3939464" y="3361898"/>
            <a:ext cx="272212" cy="276322"/>
          </a:xfrm>
          <a:custGeom>
            <a:avLst/>
            <a:gdLst>
              <a:gd name="T0" fmla="*/ 13 w 154"/>
              <a:gd name="T1" fmla="*/ 28 h 158"/>
              <a:gd name="T2" fmla="*/ 34 w 154"/>
              <a:gd name="T3" fmla="*/ 28 h 158"/>
              <a:gd name="T4" fmla="*/ 43 w 154"/>
              <a:gd name="T5" fmla="*/ 73 h 158"/>
              <a:gd name="T6" fmla="*/ 13 w 154"/>
              <a:gd name="T7" fmla="*/ 28 h 158"/>
              <a:gd name="T8" fmla="*/ 77 w 154"/>
              <a:gd name="T9" fmla="*/ 11 h 158"/>
              <a:gd name="T10" fmla="*/ 110 w 154"/>
              <a:gd name="T11" fmla="*/ 24 h 158"/>
              <a:gd name="T12" fmla="*/ 77 w 154"/>
              <a:gd name="T13" fmla="*/ 37 h 158"/>
              <a:gd name="T14" fmla="*/ 45 w 154"/>
              <a:gd name="T15" fmla="*/ 24 h 158"/>
              <a:gd name="T16" fmla="*/ 77 w 154"/>
              <a:gd name="T17" fmla="*/ 11 h 158"/>
              <a:gd name="T18" fmla="*/ 111 w 154"/>
              <a:gd name="T19" fmla="*/ 73 h 158"/>
              <a:gd name="T20" fmla="*/ 121 w 154"/>
              <a:gd name="T21" fmla="*/ 28 h 158"/>
              <a:gd name="T22" fmla="*/ 142 w 154"/>
              <a:gd name="T23" fmla="*/ 28 h 158"/>
              <a:gd name="T24" fmla="*/ 111 w 154"/>
              <a:gd name="T25" fmla="*/ 73 h 158"/>
              <a:gd name="T26" fmla="*/ 87 w 154"/>
              <a:gd name="T27" fmla="*/ 116 h 158"/>
              <a:gd name="T28" fmla="*/ 112 w 154"/>
              <a:gd name="T29" fmla="*/ 87 h 158"/>
              <a:gd name="T30" fmla="*/ 154 w 154"/>
              <a:gd name="T31" fmla="*/ 22 h 158"/>
              <a:gd name="T32" fmla="*/ 148 w 154"/>
              <a:gd name="T33" fmla="*/ 16 h 158"/>
              <a:gd name="T34" fmla="*/ 119 w 154"/>
              <a:gd name="T35" fmla="*/ 16 h 158"/>
              <a:gd name="T36" fmla="*/ 77 w 154"/>
              <a:gd name="T37" fmla="*/ 0 h 158"/>
              <a:gd name="T38" fmla="*/ 36 w 154"/>
              <a:gd name="T39" fmla="*/ 16 h 158"/>
              <a:gd name="T40" fmla="*/ 6 w 154"/>
              <a:gd name="T41" fmla="*/ 16 h 158"/>
              <a:gd name="T42" fmla="*/ 0 w 154"/>
              <a:gd name="T43" fmla="*/ 22 h 158"/>
              <a:gd name="T44" fmla="*/ 42 w 154"/>
              <a:gd name="T45" fmla="*/ 87 h 158"/>
              <a:gd name="T46" fmla="*/ 67 w 154"/>
              <a:gd name="T47" fmla="*/ 116 h 158"/>
              <a:gd name="T48" fmla="*/ 67 w 154"/>
              <a:gd name="T49" fmla="*/ 128 h 158"/>
              <a:gd name="T50" fmla="*/ 39 w 154"/>
              <a:gd name="T51" fmla="*/ 143 h 158"/>
              <a:gd name="T52" fmla="*/ 77 w 154"/>
              <a:gd name="T53" fmla="*/ 158 h 158"/>
              <a:gd name="T54" fmla="*/ 115 w 154"/>
              <a:gd name="T55" fmla="*/ 143 h 158"/>
              <a:gd name="T56" fmla="*/ 87 w 154"/>
              <a:gd name="T57" fmla="*/ 128 h 158"/>
              <a:gd name="T58" fmla="*/ 87 w 154"/>
              <a:gd name="T59" fmla="*/ 11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4" h="158">
                <a:moveTo>
                  <a:pt x="13" y="28"/>
                </a:moveTo>
                <a:cubicBezTo>
                  <a:pt x="34" y="28"/>
                  <a:pt x="34" y="28"/>
                  <a:pt x="34" y="28"/>
                </a:cubicBezTo>
                <a:cubicBezTo>
                  <a:pt x="35" y="49"/>
                  <a:pt x="39" y="63"/>
                  <a:pt x="43" y="73"/>
                </a:cubicBezTo>
                <a:cubicBezTo>
                  <a:pt x="28" y="63"/>
                  <a:pt x="15" y="51"/>
                  <a:pt x="13" y="28"/>
                </a:cubicBezTo>
                <a:close/>
                <a:moveTo>
                  <a:pt x="77" y="11"/>
                </a:moveTo>
                <a:cubicBezTo>
                  <a:pt x="101" y="11"/>
                  <a:pt x="110" y="20"/>
                  <a:pt x="110" y="24"/>
                </a:cubicBezTo>
                <a:cubicBezTo>
                  <a:pt x="110" y="27"/>
                  <a:pt x="101" y="37"/>
                  <a:pt x="77" y="37"/>
                </a:cubicBezTo>
                <a:cubicBezTo>
                  <a:pt x="54" y="37"/>
                  <a:pt x="45" y="27"/>
                  <a:pt x="45" y="24"/>
                </a:cubicBezTo>
                <a:cubicBezTo>
                  <a:pt x="45" y="20"/>
                  <a:pt x="54" y="11"/>
                  <a:pt x="77" y="11"/>
                </a:cubicBezTo>
                <a:close/>
                <a:moveTo>
                  <a:pt x="111" y="73"/>
                </a:moveTo>
                <a:cubicBezTo>
                  <a:pt x="116" y="63"/>
                  <a:pt x="120" y="49"/>
                  <a:pt x="121" y="28"/>
                </a:cubicBezTo>
                <a:cubicBezTo>
                  <a:pt x="142" y="28"/>
                  <a:pt x="142" y="28"/>
                  <a:pt x="142" y="28"/>
                </a:cubicBezTo>
                <a:cubicBezTo>
                  <a:pt x="140" y="51"/>
                  <a:pt x="126" y="63"/>
                  <a:pt x="111" y="73"/>
                </a:cubicBezTo>
                <a:close/>
                <a:moveTo>
                  <a:pt x="87" y="116"/>
                </a:moveTo>
                <a:cubicBezTo>
                  <a:pt x="87" y="104"/>
                  <a:pt x="97" y="97"/>
                  <a:pt x="112" y="87"/>
                </a:cubicBezTo>
                <a:cubicBezTo>
                  <a:pt x="131" y="74"/>
                  <a:pt x="154" y="59"/>
                  <a:pt x="154" y="22"/>
                </a:cubicBezTo>
                <a:cubicBezTo>
                  <a:pt x="154" y="19"/>
                  <a:pt x="152" y="16"/>
                  <a:pt x="148" y="16"/>
                </a:cubicBezTo>
                <a:cubicBezTo>
                  <a:pt x="119" y="16"/>
                  <a:pt x="119" y="16"/>
                  <a:pt x="119" y="16"/>
                </a:cubicBezTo>
                <a:cubicBezTo>
                  <a:pt x="115" y="8"/>
                  <a:pt x="102" y="0"/>
                  <a:pt x="77" y="0"/>
                </a:cubicBezTo>
                <a:cubicBezTo>
                  <a:pt x="52" y="0"/>
                  <a:pt x="40" y="8"/>
                  <a:pt x="36" y="16"/>
                </a:cubicBezTo>
                <a:cubicBezTo>
                  <a:pt x="6" y="16"/>
                  <a:pt x="6" y="16"/>
                  <a:pt x="6" y="16"/>
                </a:cubicBezTo>
                <a:cubicBezTo>
                  <a:pt x="3" y="16"/>
                  <a:pt x="0" y="19"/>
                  <a:pt x="0" y="22"/>
                </a:cubicBezTo>
                <a:cubicBezTo>
                  <a:pt x="0" y="59"/>
                  <a:pt x="24" y="74"/>
                  <a:pt x="42" y="87"/>
                </a:cubicBezTo>
                <a:cubicBezTo>
                  <a:pt x="58" y="97"/>
                  <a:pt x="67" y="104"/>
                  <a:pt x="67" y="116"/>
                </a:cubicBezTo>
                <a:cubicBezTo>
                  <a:pt x="67" y="128"/>
                  <a:pt x="67" y="128"/>
                  <a:pt x="67" y="128"/>
                </a:cubicBezTo>
                <a:cubicBezTo>
                  <a:pt x="51" y="129"/>
                  <a:pt x="39" y="135"/>
                  <a:pt x="39" y="143"/>
                </a:cubicBezTo>
                <a:cubicBezTo>
                  <a:pt x="39" y="151"/>
                  <a:pt x="56" y="158"/>
                  <a:pt x="77" y="158"/>
                </a:cubicBezTo>
                <a:cubicBezTo>
                  <a:pt x="98" y="158"/>
                  <a:pt x="115" y="151"/>
                  <a:pt x="115" y="143"/>
                </a:cubicBezTo>
                <a:cubicBezTo>
                  <a:pt x="115" y="135"/>
                  <a:pt x="104" y="129"/>
                  <a:pt x="87" y="128"/>
                </a:cubicBezTo>
                <a:cubicBezTo>
                  <a:pt x="87" y="116"/>
                  <a:pt x="87" y="116"/>
                  <a:pt x="87" y="116"/>
                </a:cubicBezTo>
                <a:close/>
              </a:path>
            </a:pathLst>
          </a:custGeom>
          <a:solidFill>
            <a:srgbClr val="00B0F0"/>
          </a:solidFill>
          <a:ln>
            <a:solidFill>
              <a:schemeClr val="accent1"/>
            </a:solidFill>
          </a:ln>
        </p:spPr>
        <p:txBody>
          <a:bodyPr vert="horz" wrap="square" lIns="91440" tIns="45720" rIns="91440" bIns="45720" numCol="1" anchor="t" anchorCtr="0" compatLnSpc="1"/>
          <a:lstStyle/>
          <a:p>
            <a:pPr algn="ctr" fontAlgn="base">
              <a:spcBef>
                <a:spcPct val="0"/>
              </a:spcBef>
              <a:spcAft>
                <a:spcPct val="0"/>
              </a:spcAft>
              <a:defRPr/>
            </a:pPr>
            <a:endParaRPr lang="en-US" sz="2200" kern="0">
              <a:solidFill>
                <a:srgbClr val="000000"/>
              </a:solidFill>
              <a:latin typeface="+mn-lt"/>
              <a:ea typeface="+mn-ea"/>
              <a:cs typeface="+mn-ea"/>
              <a:sym typeface="+mn-lt"/>
            </a:endParaRPr>
          </a:p>
        </p:txBody>
      </p:sp>
      <p:sp>
        <p:nvSpPr>
          <p:cNvPr id="2" name="圆角矩形 1"/>
          <p:cNvSpPr/>
          <p:nvPr/>
        </p:nvSpPr>
        <p:spPr>
          <a:xfrm>
            <a:off x="10795" y="5715"/>
            <a:ext cx="2037080" cy="425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a:solidFill>
                  <a:srgbClr val="0070C0"/>
                </a:solidFill>
                <a:cs typeface="+mn-ea"/>
                <a:sym typeface="+mn-lt"/>
              </a:rPr>
              <a:t>本章</a:t>
            </a:r>
            <a:r>
              <a:rPr lang="zh-CN" altLang="en-US" sz="1400" b="1" dirty="0">
                <a:solidFill>
                  <a:srgbClr val="0070C0"/>
                </a:solidFill>
                <a:cs typeface="+mn-ea"/>
                <a:sym typeface="+mn-lt"/>
              </a:rPr>
              <a:t>难点</a:t>
            </a:r>
            <a:endParaRPr lang="zh-CN" altLang="en-US" sz="1400" b="1" dirty="0">
              <a:solidFill>
                <a:srgbClr val="0070C0"/>
              </a:solidFill>
              <a:cs typeface="+mn-ea"/>
              <a:sym typeface="+mn-lt"/>
            </a:endParaRPr>
          </a:p>
        </p:txBody>
      </p:sp>
      <p:sp>
        <p:nvSpPr>
          <p:cNvPr id="45" name="Rectangle 43"/>
          <p:cNvSpPr/>
          <p:nvPr/>
        </p:nvSpPr>
        <p:spPr bwMode="auto">
          <a:xfrm>
            <a:off x="1628948" y="3361730"/>
            <a:ext cx="1458171" cy="618721"/>
          </a:xfrm>
          <a:prstGeom prst="rect">
            <a:avLst/>
          </a:prstGeom>
          <a:noFill/>
          <a:ln>
            <a:noFill/>
          </a:ln>
        </p:spPr>
        <p:txBody>
          <a:bodyPr lIns="0" tIns="0" rIns="0" bIns="0" anchor="t"/>
          <a:p>
            <a:pPr fontAlgn="base">
              <a:lnSpc>
                <a:spcPct val="125000"/>
              </a:lnSpc>
              <a:spcBef>
                <a:spcPct val="0"/>
              </a:spcBef>
              <a:spcAft>
                <a:spcPct val="0"/>
              </a:spcAft>
            </a:pPr>
            <a:r>
              <a:rPr lang="zh-CN" altLang="en-US" sz="900" b="0" dirty="0">
                <a:solidFill>
                  <a:srgbClr val="000000"/>
                </a:solidFill>
                <a:latin typeface="+mn-lt"/>
                <a:ea typeface="+mn-ea"/>
                <a:cs typeface="+mn-ea"/>
                <a:sym typeface="+mn-lt"/>
              </a:rPr>
              <a:t>怎么样来调度分片的请求，以保证上传的流畅性？</a:t>
            </a:r>
            <a:endParaRPr lang="zh-CN" altLang="en-US" sz="900" b="0" dirty="0">
              <a:solidFill>
                <a:srgbClr val="000000"/>
              </a:solidFill>
              <a:latin typeface="+mn-lt"/>
              <a:ea typeface="+mn-ea"/>
              <a:cs typeface="+mn-ea"/>
              <a:sym typeface="+mn-lt"/>
            </a:endParaRPr>
          </a:p>
        </p:txBody>
      </p:sp>
      <p:sp>
        <p:nvSpPr>
          <p:cNvPr id="46" name="Rectangle 43"/>
          <p:cNvSpPr/>
          <p:nvPr/>
        </p:nvSpPr>
        <p:spPr bwMode="auto">
          <a:xfrm>
            <a:off x="4462318" y="3361730"/>
            <a:ext cx="1458171" cy="618721"/>
          </a:xfrm>
          <a:prstGeom prst="rect">
            <a:avLst/>
          </a:prstGeom>
          <a:noFill/>
          <a:ln>
            <a:noFill/>
          </a:ln>
        </p:spPr>
        <p:txBody>
          <a:bodyPr lIns="0" tIns="0" rIns="0" bIns="0" anchor="t"/>
          <a:p>
            <a:pPr fontAlgn="base">
              <a:lnSpc>
                <a:spcPct val="125000"/>
              </a:lnSpc>
              <a:spcBef>
                <a:spcPct val="0"/>
              </a:spcBef>
              <a:spcAft>
                <a:spcPct val="0"/>
              </a:spcAft>
            </a:pPr>
            <a:r>
              <a:rPr lang="zh-CN" altLang="en-US" sz="900" b="0" dirty="0">
                <a:solidFill>
                  <a:srgbClr val="000000"/>
                </a:solidFill>
                <a:latin typeface="+mn-lt"/>
                <a:ea typeface="+mn-ea"/>
                <a:cs typeface="+mn-ea"/>
                <a:sym typeface="+mn-lt"/>
              </a:rPr>
              <a:t>怎么样获取断点分片来控制上传进度？</a:t>
            </a:r>
            <a:endParaRPr lang="zh-CN" altLang="en-US" sz="900" b="0" dirty="0">
              <a:solidFill>
                <a:srgbClr val="000000"/>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32"/>
          <p:cNvSpPr/>
          <p:nvPr/>
        </p:nvSpPr>
        <p:spPr>
          <a:xfrm>
            <a:off x="46990" y="5715"/>
            <a:ext cx="2037080" cy="425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a:solidFill>
                  <a:srgbClr val="0070C0"/>
                </a:solidFill>
                <a:cs typeface="+mn-ea"/>
                <a:sym typeface="+mn-lt"/>
              </a:rPr>
              <a:t>后端核心接口</a:t>
            </a:r>
            <a:endParaRPr lang="zh-CN" altLang="en-US" sz="1400" b="1" dirty="0">
              <a:solidFill>
                <a:srgbClr val="0070C0"/>
              </a:solidFill>
              <a:cs typeface="+mn-ea"/>
              <a:sym typeface="+mn-lt"/>
            </a:endParaRPr>
          </a:p>
        </p:txBody>
      </p:sp>
      <p:pic>
        <p:nvPicPr>
          <p:cNvPr id="4" name="图片 3"/>
          <p:cNvPicPr>
            <a:picLocks noChangeAspect="1"/>
          </p:cNvPicPr>
          <p:nvPr/>
        </p:nvPicPr>
        <p:blipFill>
          <a:blip r:embed="rId1"/>
          <a:stretch>
            <a:fillRect/>
          </a:stretch>
        </p:blipFill>
        <p:spPr>
          <a:xfrm>
            <a:off x="257175" y="614680"/>
            <a:ext cx="5654675" cy="43795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32"/>
          <p:cNvSpPr/>
          <p:nvPr/>
        </p:nvSpPr>
        <p:spPr>
          <a:xfrm>
            <a:off x="46990" y="5715"/>
            <a:ext cx="2037080" cy="425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a:solidFill>
                  <a:srgbClr val="0070C0"/>
                </a:solidFill>
                <a:cs typeface="+mn-ea"/>
                <a:sym typeface="+mn-lt"/>
              </a:rPr>
              <a:t>前端难点解析</a:t>
            </a:r>
            <a:endParaRPr lang="zh-CN" altLang="en-US" sz="1400" b="1" dirty="0">
              <a:solidFill>
                <a:srgbClr val="0070C0"/>
              </a:solidFill>
              <a:cs typeface="+mn-ea"/>
              <a:sym typeface="+mn-lt"/>
            </a:endParaRPr>
          </a:p>
        </p:txBody>
      </p:sp>
      <p:pic>
        <p:nvPicPr>
          <p:cNvPr id="2" name="图片 1"/>
          <p:cNvPicPr>
            <a:picLocks noChangeAspect="1"/>
          </p:cNvPicPr>
          <p:nvPr/>
        </p:nvPicPr>
        <p:blipFill>
          <a:blip r:embed="rId1"/>
          <a:stretch>
            <a:fillRect/>
          </a:stretch>
        </p:blipFill>
        <p:spPr>
          <a:xfrm>
            <a:off x="122555" y="532765"/>
            <a:ext cx="5880100" cy="42379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32"/>
          <p:cNvSpPr/>
          <p:nvPr/>
        </p:nvSpPr>
        <p:spPr>
          <a:xfrm>
            <a:off x="46990" y="5715"/>
            <a:ext cx="2037080" cy="425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a:solidFill>
                  <a:srgbClr val="0070C0"/>
                </a:solidFill>
                <a:cs typeface="+mn-ea"/>
                <a:sym typeface="+mn-lt"/>
              </a:rPr>
              <a:t>前端难点解析</a:t>
            </a:r>
            <a:endParaRPr lang="zh-CN" altLang="en-US" sz="1400" b="1" dirty="0">
              <a:solidFill>
                <a:srgbClr val="0070C0"/>
              </a:solidFill>
              <a:cs typeface="+mn-ea"/>
              <a:sym typeface="+mn-lt"/>
            </a:endParaRPr>
          </a:p>
        </p:txBody>
      </p:sp>
      <p:pic>
        <p:nvPicPr>
          <p:cNvPr id="3" name="图片 2"/>
          <p:cNvPicPr>
            <a:picLocks noChangeAspect="1"/>
          </p:cNvPicPr>
          <p:nvPr/>
        </p:nvPicPr>
        <p:blipFill>
          <a:blip r:embed="rId1"/>
          <a:stretch>
            <a:fillRect/>
          </a:stretch>
        </p:blipFill>
        <p:spPr>
          <a:xfrm>
            <a:off x="142875" y="535305"/>
            <a:ext cx="5888990" cy="39363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32"/>
          <p:cNvSpPr/>
          <p:nvPr/>
        </p:nvSpPr>
        <p:spPr>
          <a:xfrm>
            <a:off x="46990" y="5715"/>
            <a:ext cx="2037080" cy="425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a:solidFill>
                  <a:srgbClr val="0070C0"/>
                </a:solidFill>
                <a:cs typeface="+mn-ea"/>
                <a:sym typeface="+mn-lt"/>
              </a:rPr>
              <a:t>分片</a:t>
            </a:r>
            <a:endParaRPr lang="zh-CN" altLang="en-US" sz="1400" b="1" dirty="0">
              <a:solidFill>
                <a:srgbClr val="0070C0"/>
              </a:solidFill>
              <a:cs typeface="+mn-ea"/>
              <a:sym typeface="+mn-lt"/>
            </a:endParaRPr>
          </a:p>
        </p:txBody>
      </p:sp>
      <p:sp>
        <p:nvSpPr>
          <p:cNvPr id="2" name="圆角矩形 1"/>
          <p:cNvSpPr/>
          <p:nvPr/>
        </p:nvSpPr>
        <p:spPr>
          <a:xfrm>
            <a:off x="704217" y="2212281"/>
            <a:ext cx="2448272" cy="2375693"/>
          </a:xfrm>
          <a:prstGeom prst="roundRect">
            <a:avLst>
              <a:gd name="adj" fmla="val 945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4" name="组合 3"/>
          <p:cNvGrpSpPr/>
          <p:nvPr/>
        </p:nvGrpSpPr>
        <p:grpSpPr>
          <a:xfrm>
            <a:off x="1183983" y="1080397"/>
            <a:ext cx="1447442" cy="1447442"/>
            <a:chOff x="304800" y="673100"/>
            <a:chExt cx="4000500" cy="4000500"/>
          </a:xfrm>
          <a:effectLst>
            <a:outerShdw blurRad="444500" dist="254000" dir="8100000" algn="tr" rotWithShape="0">
              <a:prstClr val="black">
                <a:alpha val="50000"/>
              </a:prstClr>
            </a:outerShdw>
          </a:effectLst>
        </p:grpSpPr>
        <p:sp>
          <p:nvSpPr>
            <p:cNvPr id="5" name="同心圆 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cs typeface="+mn-ea"/>
                <a:sym typeface="+mn-lt"/>
              </a:endParaRPr>
            </a:p>
          </p:txBody>
        </p:sp>
        <p:sp>
          <p:nvSpPr>
            <p:cNvPr id="6" name="椭圆 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7" name="椭圆 6"/>
          <p:cNvSpPr/>
          <p:nvPr/>
        </p:nvSpPr>
        <p:spPr>
          <a:xfrm>
            <a:off x="2288070" y="2054424"/>
            <a:ext cx="373310" cy="373310"/>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cs typeface="+mn-ea"/>
                <a:sym typeface="+mn-lt"/>
              </a:rPr>
              <a:t>1</a:t>
            </a:r>
            <a:endParaRPr lang="zh-CN" altLang="en-US" dirty="0">
              <a:cs typeface="+mn-ea"/>
              <a:sym typeface="+mn-lt"/>
            </a:endParaRPr>
          </a:p>
        </p:txBody>
      </p:sp>
      <p:sp>
        <p:nvSpPr>
          <p:cNvPr id="8" name="矩形 7"/>
          <p:cNvSpPr/>
          <p:nvPr/>
        </p:nvSpPr>
        <p:spPr>
          <a:xfrm>
            <a:off x="1366729" y="1601897"/>
            <a:ext cx="1097280" cy="368300"/>
          </a:xfrm>
          <a:prstGeom prst="rect">
            <a:avLst/>
          </a:prstGeom>
        </p:spPr>
        <p:txBody>
          <a:bodyPr wrap="none">
            <a:spAutoFit/>
          </a:bodyPr>
          <a:p>
            <a:r>
              <a:rPr lang="zh-CN" altLang="en-US" dirty="0">
                <a:latin typeface="+mn-lt"/>
                <a:ea typeface="+mn-ea"/>
                <a:cs typeface="+mn-ea"/>
                <a:sym typeface="+mn-lt"/>
              </a:rPr>
              <a:t>文件命名</a:t>
            </a:r>
            <a:endParaRPr lang="zh-CN" altLang="en-US" dirty="0">
              <a:latin typeface="+mn-lt"/>
              <a:ea typeface="+mn-ea"/>
              <a:cs typeface="+mn-ea"/>
              <a:sym typeface="+mn-lt"/>
            </a:endParaRPr>
          </a:p>
        </p:txBody>
      </p:sp>
      <p:sp>
        <p:nvSpPr>
          <p:cNvPr id="9" name="圆角矩形 8"/>
          <p:cNvSpPr/>
          <p:nvPr/>
        </p:nvSpPr>
        <p:spPr>
          <a:xfrm>
            <a:off x="3422037" y="2212280"/>
            <a:ext cx="2448272" cy="2375693"/>
          </a:xfrm>
          <a:prstGeom prst="roundRect">
            <a:avLst>
              <a:gd name="adj" fmla="val 7846"/>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0" name="圆角矩形 9"/>
          <p:cNvSpPr/>
          <p:nvPr/>
        </p:nvSpPr>
        <p:spPr>
          <a:xfrm>
            <a:off x="6156176" y="2212279"/>
            <a:ext cx="2448272" cy="2375693"/>
          </a:xfrm>
          <a:prstGeom prst="roundRect">
            <a:avLst>
              <a:gd name="adj" fmla="val 7445"/>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11" name="组合 10"/>
          <p:cNvGrpSpPr/>
          <p:nvPr/>
        </p:nvGrpSpPr>
        <p:grpSpPr>
          <a:xfrm>
            <a:off x="3922452" y="1124308"/>
            <a:ext cx="1447442" cy="1447442"/>
            <a:chOff x="304800" y="673100"/>
            <a:chExt cx="4000500" cy="4000500"/>
          </a:xfrm>
          <a:effectLst>
            <a:outerShdw blurRad="444500" dist="254000" dir="8100000" algn="tr" rotWithShape="0">
              <a:prstClr val="black">
                <a:alpha val="50000"/>
              </a:prstClr>
            </a:outerShdw>
          </a:effectLst>
        </p:grpSpPr>
        <p:sp>
          <p:nvSpPr>
            <p:cNvPr id="12" name="同心圆 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cs typeface="+mn-ea"/>
                <a:sym typeface="+mn-lt"/>
              </a:endParaRPr>
            </a:p>
          </p:txBody>
        </p:sp>
        <p:sp>
          <p:nvSpPr>
            <p:cNvPr id="13" name="椭圆 1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grpSp>
        <p:nvGrpSpPr>
          <p:cNvPr id="14" name="组合 13"/>
          <p:cNvGrpSpPr/>
          <p:nvPr/>
        </p:nvGrpSpPr>
        <p:grpSpPr>
          <a:xfrm>
            <a:off x="6656591" y="1080397"/>
            <a:ext cx="1447442" cy="1447442"/>
            <a:chOff x="304800" y="673100"/>
            <a:chExt cx="4000500" cy="4000500"/>
          </a:xfrm>
          <a:effectLst>
            <a:outerShdw blurRad="444500" dist="254000" dir="8100000" algn="tr" rotWithShape="0">
              <a:prstClr val="black">
                <a:alpha val="50000"/>
              </a:prstClr>
            </a:outerShdw>
          </a:effectLst>
        </p:grpSpPr>
        <p:sp>
          <p:nvSpPr>
            <p:cNvPr id="15" name="同心圆 1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cs typeface="+mn-ea"/>
                <a:sym typeface="+mn-lt"/>
              </a:endParaRPr>
            </a:p>
          </p:txBody>
        </p:sp>
        <p:sp>
          <p:nvSpPr>
            <p:cNvPr id="16" name="椭圆 1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17" name="椭圆 16"/>
          <p:cNvSpPr/>
          <p:nvPr/>
        </p:nvSpPr>
        <p:spPr>
          <a:xfrm>
            <a:off x="5079697" y="2025625"/>
            <a:ext cx="373310" cy="373310"/>
          </a:xfrm>
          <a:prstGeom prst="ellipse">
            <a:avLst/>
          </a:prstGeom>
          <a:solidFill>
            <a:srgbClr val="00B0F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cs typeface="+mn-ea"/>
                <a:sym typeface="+mn-lt"/>
              </a:rPr>
              <a:t>2</a:t>
            </a:r>
            <a:endParaRPr lang="zh-CN" altLang="en-US" dirty="0">
              <a:cs typeface="+mn-ea"/>
              <a:sym typeface="+mn-lt"/>
            </a:endParaRPr>
          </a:p>
        </p:txBody>
      </p:sp>
      <p:sp>
        <p:nvSpPr>
          <p:cNvPr id="18" name="椭圆 17"/>
          <p:cNvSpPr/>
          <p:nvPr/>
        </p:nvSpPr>
        <p:spPr>
          <a:xfrm>
            <a:off x="7816001" y="2025625"/>
            <a:ext cx="373310" cy="373310"/>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cs typeface="+mn-ea"/>
                <a:sym typeface="+mn-lt"/>
              </a:rPr>
              <a:t>3</a:t>
            </a:r>
            <a:endParaRPr lang="zh-CN" altLang="en-US" dirty="0">
              <a:cs typeface="+mn-ea"/>
              <a:sym typeface="+mn-lt"/>
            </a:endParaRPr>
          </a:p>
        </p:txBody>
      </p:sp>
      <p:sp>
        <p:nvSpPr>
          <p:cNvPr id="19" name="矩形 18"/>
          <p:cNvSpPr/>
          <p:nvPr/>
        </p:nvSpPr>
        <p:spPr>
          <a:xfrm>
            <a:off x="4092175" y="1626354"/>
            <a:ext cx="1097280" cy="368300"/>
          </a:xfrm>
          <a:prstGeom prst="rect">
            <a:avLst/>
          </a:prstGeom>
        </p:spPr>
        <p:txBody>
          <a:bodyPr wrap="none">
            <a:spAutoFit/>
          </a:bodyPr>
          <a:p>
            <a:r>
              <a:rPr lang="zh-CN" altLang="en-US" dirty="0">
                <a:latin typeface="+mn-lt"/>
                <a:ea typeface="+mn-ea"/>
                <a:cs typeface="+mn-ea"/>
                <a:sym typeface="+mn-lt"/>
              </a:rPr>
              <a:t>分片策略</a:t>
            </a:r>
            <a:endParaRPr lang="zh-CN" altLang="en-US" dirty="0">
              <a:latin typeface="+mn-lt"/>
              <a:ea typeface="+mn-ea"/>
              <a:cs typeface="+mn-ea"/>
              <a:sym typeface="+mn-lt"/>
            </a:endParaRPr>
          </a:p>
        </p:txBody>
      </p:sp>
      <p:sp>
        <p:nvSpPr>
          <p:cNvPr id="20" name="矩形 19"/>
          <p:cNvSpPr/>
          <p:nvPr/>
        </p:nvSpPr>
        <p:spPr>
          <a:xfrm>
            <a:off x="6826314" y="1626354"/>
            <a:ext cx="1097280" cy="368300"/>
          </a:xfrm>
          <a:prstGeom prst="rect">
            <a:avLst/>
          </a:prstGeom>
        </p:spPr>
        <p:txBody>
          <a:bodyPr wrap="none">
            <a:spAutoFit/>
          </a:bodyPr>
          <a:p>
            <a:r>
              <a:rPr lang="zh-CN" altLang="en-US" dirty="0">
                <a:latin typeface="+mn-lt"/>
                <a:ea typeface="+mn-ea"/>
                <a:cs typeface="+mn-ea"/>
                <a:sym typeface="+mn-lt"/>
              </a:rPr>
              <a:t>分片命名</a:t>
            </a:r>
            <a:endParaRPr lang="zh-CN" altLang="en-US" dirty="0">
              <a:latin typeface="+mn-lt"/>
              <a:ea typeface="+mn-ea"/>
              <a:cs typeface="+mn-ea"/>
              <a:sym typeface="+mn-lt"/>
            </a:endParaRPr>
          </a:p>
        </p:txBody>
      </p:sp>
      <p:sp>
        <p:nvSpPr>
          <p:cNvPr id="21" name="TextBox 20"/>
          <p:cNvSpPr txBox="1"/>
          <p:nvPr/>
        </p:nvSpPr>
        <p:spPr>
          <a:xfrm>
            <a:off x="968366" y="2757760"/>
            <a:ext cx="1944216" cy="800100"/>
          </a:xfrm>
          <a:prstGeom prst="rect">
            <a:avLst/>
          </a:prstGeom>
          <a:noFill/>
        </p:spPr>
        <p:txBody>
          <a:bodyPr wrap="square" lIns="0" tIns="0" rIns="0" bIns="0" rtlCol="0">
            <a:spAutoFit/>
          </a:bodyPr>
          <a:p>
            <a:pPr>
              <a:lnSpc>
                <a:spcPct val="130000"/>
              </a:lnSpc>
            </a:pPr>
            <a:r>
              <a:rPr lang="zh-CN" altLang="en-US" sz="1000" dirty="0">
                <a:solidFill>
                  <a:schemeClr val="tx1">
                    <a:lumMod val="75000"/>
                    <a:lumOff val="25000"/>
                  </a:schemeClr>
                </a:solidFill>
                <a:latin typeface="+mn-lt"/>
                <a:ea typeface="+mn-ea"/>
                <a:cs typeface="+mn-ea"/>
                <a:sym typeface="+mn-lt"/>
              </a:rPr>
              <a:t>利用SparkMd5让文件内容生成唯一</a:t>
            </a:r>
            <a:r>
              <a:rPr lang="en-US" altLang="zh-CN" sz="1000" dirty="0">
                <a:solidFill>
                  <a:schemeClr val="tx1">
                    <a:lumMod val="75000"/>
                    <a:lumOff val="25000"/>
                  </a:schemeClr>
                </a:solidFill>
                <a:latin typeface="+mn-lt"/>
                <a:ea typeface="+mn-ea"/>
                <a:cs typeface="+mn-ea"/>
                <a:sym typeface="+mn-lt"/>
              </a:rPr>
              <a:t>hash</a:t>
            </a:r>
            <a:r>
              <a:rPr lang="zh-CN" altLang="en-US" sz="1000" dirty="0">
                <a:solidFill>
                  <a:schemeClr val="tx1">
                    <a:lumMod val="75000"/>
                    <a:lumOff val="25000"/>
                  </a:schemeClr>
                </a:solidFill>
                <a:latin typeface="+mn-lt"/>
                <a:ea typeface="+mn-ea"/>
                <a:cs typeface="+mn-ea"/>
                <a:sym typeface="+mn-lt"/>
              </a:rPr>
              <a:t>值，保证文件在服务器的唯一性，在进行分片合片时候不会出错。</a:t>
            </a:r>
            <a:endParaRPr lang="zh-CN" altLang="en-US" sz="1000" dirty="0">
              <a:solidFill>
                <a:schemeClr val="tx1">
                  <a:lumMod val="75000"/>
                  <a:lumOff val="25000"/>
                </a:schemeClr>
              </a:solidFill>
              <a:latin typeface="+mn-lt"/>
              <a:ea typeface="+mn-ea"/>
              <a:cs typeface="+mn-ea"/>
              <a:sym typeface="+mn-lt"/>
            </a:endParaRPr>
          </a:p>
        </p:txBody>
      </p:sp>
      <p:sp>
        <p:nvSpPr>
          <p:cNvPr id="22" name="TextBox 21"/>
          <p:cNvSpPr txBox="1"/>
          <p:nvPr/>
        </p:nvSpPr>
        <p:spPr>
          <a:xfrm>
            <a:off x="3668350" y="2757831"/>
            <a:ext cx="1944216" cy="1000125"/>
          </a:xfrm>
          <a:prstGeom prst="rect">
            <a:avLst/>
          </a:prstGeom>
          <a:noFill/>
        </p:spPr>
        <p:txBody>
          <a:bodyPr wrap="square" lIns="0" tIns="0" rIns="0" bIns="0" rtlCol="0">
            <a:spAutoFit/>
          </a:bodyPr>
          <a:p>
            <a:pPr>
              <a:lnSpc>
                <a:spcPct val="130000"/>
              </a:lnSpc>
            </a:pPr>
            <a:r>
              <a:rPr lang="zh-CN" altLang="en-US" sz="1000" dirty="0">
                <a:solidFill>
                  <a:schemeClr val="tx1">
                    <a:lumMod val="75000"/>
                    <a:lumOff val="25000"/>
                  </a:schemeClr>
                </a:solidFill>
                <a:latin typeface="+mn-lt"/>
                <a:ea typeface="+mn-ea"/>
                <a:cs typeface="+mn-ea"/>
                <a:sym typeface="+mn-lt"/>
              </a:rPr>
              <a:t>第一步设置分片的文件大小，判断分片个数，如果分片个数超过</a:t>
            </a:r>
            <a:r>
              <a:rPr lang="en-US" altLang="zh-CN" sz="1000" dirty="0">
                <a:solidFill>
                  <a:schemeClr val="tx1">
                    <a:lumMod val="75000"/>
                    <a:lumOff val="25000"/>
                  </a:schemeClr>
                </a:solidFill>
                <a:latin typeface="+mn-lt"/>
                <a:ea typeface="+mn-ea"/>
                <a:cs typeface="+mn-ea"/>
                <a:sym typeface="+mn-lt"/>
              </a:rPr>
              <a:t>100</a:t>
            </a:r>
            <a:r>
              <a:rPr lang="zh-CN" altLang="en-US" sz="1000" dirty="0">
                <a:solidFill>
                  <a:schemeClr val="tx1">
                    <a:lumMod val="75000"/>
                    <a:lumOff val="25000"/>
                  </a:schemeClr>
                </a:solidFill>
                <a:latin typeface="+mn-lt"/>
                <a:ea typeface="+mn-ea"/>
                <a:cs typeface="+mn-ea"/>
                <a:sym typeface="+mn-lt"/>
              </a:rPr>
              <a:t>，那么就用</a:t>
            </a:r>
            <a:r>
              <a:rPr lang="en-US" altLang="zh-CN" sz="1000" dirty="0">
                <a:solidFill>
                  <a:schemeClr val="tx1">
                    <a:lumMod val="75000"/>
                    <a:lumOff val="25000"/>
                  </a:schemeClr>
                </a:solidFill>
                <a:latin typeface="+mn-lt"/>
                <a:ea typeface="+mn-ea"/>
                <a:cs typeface="+mn-ea"/>
                <a:sym typeface="+mn-lt"/>
              </a:rPr>
              <a:t>100</a:t>
            </a:r>
            <a:r>
              <a:rPr lang="zh-CN" altLang="en-US" sz="1000" dirty="0">
                <a:solidFill>
                  <a:schemeClr val="tx1">
                    <a:lumMod val="75000"/>
                    <a:lumOff val="25000"/>
                  </a:schemeClr>
                </a:solidFill>
                <a:latin typeface="+mn-lt"/>
                <a:ea typeface="+mn-ea"/>
                <a:cs typeface="+mn-ea"/>
                <a:sym typeface="+mn-lt"/>
              </a:rPr>
              <a:t>个分片，重新计算每个分片大小，这样最大的分片数量是</a:t>
            </a:r>
            <a:r>
              <a:rPr lang="en-US" altLang="zh-CN" sz="1000" dirty="0">
                <a:solidFill>
                  <a:schemeClr val="tx1">
                    <a:lumMod val="75000"/>
                    <a:lumOff val="25000"/>
                  </a:schemeClr>
                </a:solidFill>
                <a:latin typeface="+mn-lt"/>
                <a:ea typeface="+mn-ea"/>
                <a:cs typeface="+mn-ea"/>
                <a:sym typeface="+mn-lt"/>
              </a:rPr>
              <a:t>100</a:t>
            </a:r>
            <a:r>
              <a:rPr lang="zh-CN" altLang="en-US" sz="1000" dirty="0">
                <a:solidFill>
                  <a:schemeClr val="tx1">
                    <a:lumMod val="75000"/>
                    <a:lumOff val="25000"/>
                  </a:schemeClr>
                </a:solidFill>
                <a:latin typeface="+mn-lt"/>
                <a:ea typeface="+mn-ea"/>
                <a:cs typeface="+mn-ea"/>
                <a:sym typeface="+mn-lt"/>
              </a:rPr>
              <a:t>个。</a:t>
            </a:r>
            <a:endParaRPr lang="zh-CN" altLang="en-US" sz="1000" dirty="0">
              <a:solidFill>
                <a:schemeClr val="tx1">
                  <a:lumMod val="75000"/>
                  <a:lumOff val="25000"/>
                </a:schemeClr>
              </a:solidFill>
              <a:latin typeface="+mn-lt"/>
              <a:ea typeface="+mn-ea"/>
              <a:cs typeface="+mn-ea"/>
              <a:sym typeface="+mn-lt"/>
            </a:endParaRPr>
          </a:p>
        </p:txBody>
      </p:sp>
      <p:sp>
        <p:nvSpPr>
          <p:cNvPr id="23" name="TextBox 22"/>
          <p:cNvSpPr txBox="1"/>
          <p:nvPr/>
        </p:nvSpPr>
        <p:spPr>
          <a:xfrm>
            <a:off x="6408204" y="2758992"/>
            <a:ext cx="1944216" cy="600075"/>
          </a:xfrm>
          <a:prstGeom prst="rect">
            <a:avLst/>
          </a:prstGeom>
          <a:noFill/>
        </p:spPr>
        <p:txBody>
          <a:bodyPr wrap="square" lIns="0" tIns="0" rIns="0" bIns="0" rtlCol="0">
            <a:spAutoFit/>
          </a:bodyPr>
          <a:p>
            <a:pPr>
              <a:lnSpc>
                <a:spcPct val="130000"/>
              </a:lnSpc>
            </a:pPr>
            <a:r>
              <a:rPr lang="zh-CN" altLang="en-US" sz="1000" dirty="0">
                <a:solidFill>
                  <a:schemeClr val="tx1">
                    <a:lumMod val="75000"/>
                    <a:lumOff val="25000"/>
                  </a:schemeClr>
                </a:solidFill>
                <a:latin typeface="+mn-lt"/>
                <a:ea typeface="+mn-ea"/>
                <a:cs typeface="+mn-ea"/>
                <a:sym typeface="+mn-lt"/>
              </a:rPr>
              <a:t> 以文件名加上分片索引进行分片命名，保证每个分片名唯一，并且分片是有序的。</a:t>
            </a:r>
            <a:endParaRPr lang="zh-CN" altLang="en-US" sz="1000" dirty="0">
              <a:solidFill>
                <a:schemeClr val="tx1">
                  <a:lumMod val="75000"/>
                  <a:lumOff val="2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自定义设计">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1304</Words>
  <Application>WPS 演示</Application>
  <PresentationFormat>全屏显示(16:9)</PresentationFormat>
  <Paragraphs>122</Paragraphs>
  <Slides>14</Slides>
  <Notes>61</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宋体</vt:lpstr>
      <vt:lpstr>Wingdings</vt:lpstr>
      <vt:lpstr>Calibri</vt:lpstr>
      <vt:lpstr>Arial</vt:lpstr>
      <vt:lpstr>微软雅黑</vt:lpstr>
      <vt:lpstr>Arial Unicode MS</vt:lpstr>
      <vt:lpstr>自定义设计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熊猫办公PPT</dc:title>
  <dc:creator>熊猫办公</dc:creator>
  <cp:keywords>www.tukuppt.com</cp:keywords>
  <cp:lastModifiedBy>zhuom</cp:lastModifiedBy>
  <cp:revision>15</cp:revision>
  <dcterms:created xsi:type="dcterms:W3CDTF">2015-04-24T01:01:00Z</dcterms:created>
  <dcterms:modified xsi:type="dcterms:W3CDTF">2023-03-01T03:34:30Z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2052-10.8.0.6206</vt:lpwstr>
  </property>
</Properties>
</file>