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0" r:id="rId4"/>
    <p:sldId id="268" r:id="rId5"/>
    <p:sldId id="269" r:id="rId6"/>
    <p:sldId id="260" r:id="rId7"/>
    <p:sldId id="263" r:id="rId8"/>
    <p:sldId id="261" r:id="rId9"/>
    <p:sldId id="264" r:id="rId10"/>
    <p:sldId id="266" r:id="rId11"/>
    <p:sldId id="265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9f5ee72f9c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g19f5ee72f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ff1fb84c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ff1fb84c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2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f5ee72f9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f5ee72f9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f5ee72f9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f5ee72f9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495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ff1fb84c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ff1fb84c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ff1fb84c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ff1fb84c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63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ff1fb84c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ff1fb84c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ff1fb84c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ff1fb84c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38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ff1fb84c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ff1fb84c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2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ff1fb84c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ff1fb84c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65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838405" y="457132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w72EAgM7FM" TargetMode="External"/><Relationship Id="rId3" Type="http://schemas.openxmlformats.org/officeDocument/2006/relationships/hyperlink" Target="https://developer.spotify.com/console/" TargetMode="External"/><Relationship Id="rId7" Type="http://schemas.openxmlformats.org/officeDocument/2006/relationships/hyperlink" Target="https://github.com/PetrKorab/The-Most-Favorable-Pre-trained-Sentiment-Classifiers-in-Python/blob/main/analysis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owardsdatascience.com/spotify-sentiment-analysis-8d48b0a492f2" TargetMode="External"/><Relationship Id="rId5" Type="http://schemas.openxmlformats.org/officeDocument/2006/relationships/hyperlink" Target="https://www.youtube.com/watch?v=N34BM2CU_3g" TargetMode="External"/><Relationship Id="rId4" Type="http://schemas.openxmlformats.org/officeDocument/2006/relationships/hyperlink" Target="https://developer.musixmatch.com/documentation" TargetMode="External"/><Relationship Id="rId9" Type="http://schemas.openxmlformats.org/officeDocument/2006/relationships/hyperlink" Target="https://huggingface.co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uoyachen526/CS410Project_WestCoast/blob/main/my_playlist_sentiment_clean.csv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65950" y="373275"/>
            <a:ext cx="8882400" cy="4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rgbClr val="E84A27"/>
                </a:solidFill>
              </a:rPr>
              <a:t>Spotify Music Sentiment Analysis</a:t>
            </a:r>
            <a:r>
              <a:rPr lang="en" sz="5200">
                <a:solidFill>
                  <a:srgbClr val="E84A27"/>
                </a:solidFill>
              </a:rPr>
              <a:t> </a:t>
            </a:r>
            <a:endParaRPr sz="5200">
              <a:solidFill>
                <a:srgbClr val="E84A27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000"/>
              <a:buFont typeface="Georgia"/>
              <a:buNone/>
            </a:pPr>
            <a:endParaRPr sz="3000" b="1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000"/>
              <a:buFont typeface="Georgia"/>
              <a:buNone/>
            </a:pPr>
            <a:endParaRPr sz="3000" b="1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000"/>
              <a:buFont typeface="Georgia"/>
              <a:buNone/>
            </a:pPr>
            <a:endParaRPr sz="3000" b="1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000"/>
              <a:buFont typeface="Georgia"/>
              <a:buNone/>
            </a:pPr>
            <a:endParaRPr sz="3000" b="1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E84A2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E84A2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E84A27"/>
                </a:solidFill>
              </a:rPr>
              <a:t>Group: West Coast</a:t>
            </a:r>
            <a:endParaRPr sz="2000">
              <a:solidFill>
                <a:srgbClr val="E84A2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E84A27"/>
                </a:solidFill>
              </a:rPr>
              <a:t>Teammates: Zhuoya Chen, Franco Hui, Bocheng Yin</a:t>
            </a:r>
            <a:endParaRPr sz="2000">
              <a:solidFill>
                <a:srgbClr val="E84A2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E84A27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2400"/>
              <a:buFont typeface="Georgia"/>
              <a:buNone/>
            </a:pPr>
            <a:endParaRPr sz="1500" b="0" i="0" u="none" strike="noStrike" cap="none">
              <a:solidFill>
                <a:srgbClr val="E84A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63" y="1240025"/>
            <a:ext cx="4489275" cy="18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1661001" y="1217049"/>
            <a:ext cx="4370281" cy="282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400"/>
            </a:pPr>
            <a:r>
              <a:rPr lang="en" dirty="0">
                <a:solidFill>
                  <a:srgbClr val="E84A27"/>
                </a:solidFill>
              </a:rPr>
              <a:t>To enhance user experience, the project is recommended to be built into a single application that users can explore all functionalities that we created.</a:t>
            </a:r>
            <a:endParaRPr dirty="0">
              <a:solidFill>
                <a:srgbClr val="E84A27"/>
              </a:solidFill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5" name="Google Shape;95;p19"/>
          <p:cNvSpPr txBox="1"/>
          <p:nvPr/>
        </p:nvSpPr>
        <p:spPr>
          <a:xfrm>
            <a:off x="266275" y="158750"/>
            <a:ext cx="7173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E84A27"/>
                </a:solidFill>
                <a:latin typeface="Georgia"/>
                <a:sym typeface="Georgia"/>
              </a:rPr>
              <a:t>Future Goal</a:t>
            </a:r>
            <a:endParaRPr sz="2500" dirty="0"/>
          </a:p>
        </p:txBody>
      </p:sp>
      <p:cxnSp>
        <p:nvCxnSpPr>
          <p:cNvPr id="96" name="Google Shape;96;p19"/>
          <p:cNvCxnSpPr/>
          <p:nvPr/>
        </p:nvCxnSpPr>
        <p:spPr>
          <a:xfrm rot="10800000" flipH="1">
            <a:off x="361075" y="686050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7424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902625" y="1143975"/>
            <a:ext cx="791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66275" y="158750"/>
            <a:ext cx="7173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Reference</a:t>
            </a:r>
            <a:endParaRPr sz="2500" dirty="0"/>
          </a:p>
        </p:txBody>
      </p:sp>
      <p:cxnSp>
        <p:nvCxnSpPr>
          <p:cNvPr id="88" name="Google Shape;88;p18"/>
          <p:cNvCxnSpPr/>
          <p:nvPr/>
        </p:nvCxnSpPr>
        <p:spPr>
          <a:xfrm rot="10800000" flipH="1">
            <a:off x="361075" y="686050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8"/>
          <p:cNvSpPr txBox="1"/>
          <p:nvPr/>
        </p:nvSpPr>
        <p:spPr>
          <a:xfrm>
            <a:off x="72225" y="136302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6646095-8CE0-47F6-A1A4-DBF91E552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89" y="998733"/>
            <a:ext cx="8108245" cy="3877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E84A27"/>
                </a:solidFill>
              </a:rPr>
              <a:t>Spotify console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  <a:hlinkClick r:id="rId3"/>
              </a:rPr>
              <a:t>https://developer.spotify.com/console/</a:t>
            </a:r>
            <a:endParaRPr lang="en-US" altLang="en-US" dirty="0">
              <a:solidFill>
                <a:schemeClr val="tx1"/>
              </a:solidFill>
              <a:latin typeface="Arial Unicode MS"/>
              <a:ea typeface="JetBrains Mon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solidFill>
                  <a:srgbClr val="E84A27"/>
                </a:solidFill>
              </a:rPr>
              <a:t>Musixmatch</a:t>
            </a:r>
            <a:r>
              <a:rPr lang="en-US" altLang="en-US" dirty="0">
                <a:solidFill>
                  <a:srgbClr val="E84A27"/>
                </a:solidFill>
              </a:rPr>
              <a:t> documentation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  <a:hlinkClick r:id="rId4"/>
              </a:rPr>
              <a:t>https://developer.musixmatch.com/documentation</a:t>
            </a:r>
            <a:endParaRPr lang="en-US" altLang="en-US" dirty="0">
              <a:solidFill>
                <a:schemeClr val="tx1"/>
              </a:solidFill>
              <a:latin typeface="Arial Unicode MS"/>
              <a:ea typeface="JetBrains Mono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84A27"/>
                </a:solidFill>
              </a:rPr>
              <a:t>Postman Tutorial - Getting started with Spotify API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  <a:hlinkClick r:id="rId5"/>
              </a:rPr>
              <a:t>https://www.youtube.com/watch?v=N34BM2CU_3g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JetBrains Mon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E84A27"/>
                </a:solidFill>
              </a:rPr>
              <a:t>Spotify Sentiment Analysis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  <a:hlinkClick r:id="rId6"/>
              </a:rPr>
              <a:t>https://towardsdatascience.com/spotify-sentiment-analysis-8d48b0a492f2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JetBrains Mon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E84A27"/>
                </a:solidFill>
              </a:rPr>
              <a:t>The-Most-Favorable-Pre-trained-Sentiment-Classifiers-in-Python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  <a:hlinkClick r:id="rId7"/>
              </a:rPr>
              <a:t>https://github.com/PetrKorab/The-Most-Favorable-Pre-trained-Sentiment-Classifiers-in-Python/blob/main/analysis.ipynb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JetBrains Mon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E84A27"/>
                </a:solidFill>
              </a:rPr>
              <a:t>Sentiment Analysis With Transformer Models Made Easy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JetBrains Mono"/>
                <a:hlinkClick r:id="rId8"/>
              </a:rPr>
              <a:t>https://www.youtube.com/watch?v=Ew72EAgM7FM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JetBrains Mono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E84A27"/>
                </a:solidFill>
              </a:rPr>
              <a:t>Hugging Face, AI community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  <a:ea typeface="JetBrains Mono"/>
                <a:hlinkClick r:id="rId9"/>
              </a:rPr>
              <a:t>https://huggingface.co/</a:t>
            </a:r>
            <a:endParaRPr lang="en-US" altLang="en-US" dirty="0">
              <a:solidFill>
                <a:schemeClr val="tx1"/>
              </a:solidFill>
              <a:latin typeface="Arial Unicode MS"/>
              <a:ea typeface="JetBrains Mon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900" dirty="0">
              <a:solidFill>
                <a:schemeClr val="tx1"/>
              </a:solidFill>
              <a:latin typeface="Arial Unicode MS"/>
              <a:ea typeface="JetBrains Mono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JetBrains Mon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51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902625" y="1143975"/>
            <a:ext cx="791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66275" y="158750"/>
            <a:ext cx="7173900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Acknowledgement</a:t>
            </a:r>
          </a:p>
        </p:txBody>
      </p:sp>
      <p:cxnSp>
        <p:nvCxnSpPr>
          <p:cNvPr id="88" name="Google Shape;88;p18"/>
          <p:cNvCxnSpPr/>
          <p:nvPr/>
        </p:nvCxnSpPr>
        <p:spPr>
          <a:xfrm rot="10800000" flipH="1">
            <a:off x="361075" y="686050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8"/>
          <p:cNvSpPr txBox="1"/>
          <p:nvPr/>
        </p:nvSpPr>
        <p:spPr>
          <a:xfrm>
            <a:off x="72225" y="136302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F027D-B2D9-4A92-B43D-857BC97F1089}"/>
              </a:ext>
            </a:extLst>
          </p:cNvPr>
          <p:cNvSpPr txBox="1"/>
          <p:nvPr/>
        </p:nvSpPr>
        <p:spPr>
          <a:xfrm>
            <a:off x="1332626" y="1759575"/>
            <a:ext cx="51972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E84A27"/>
                </a:solidFill>
              </a:rPr>
              <a:t>Prof. </a:t>
            </a:r>
            <a:r>
              <a:rPr lang="en-US" dirty="0" err="1">
                <a:solidFill>
                  <a:srgbClr val="E84A27"/>
                </a:solidFill>
              </a:rPr>
              <a:t>Zhai</a:t>
            </a:r>
            <a:r>
              <a:rPr lang="en-US" dirty="0">
                <a:solidFill>
                  <a:srgbClr val="E84A27"/>
                </a:solidFill>
              </a:rPr>
              <a:t>, </a:t>
            </a:r>
            <a:r>
              <a:rPr lang="en-US" dirty="0" err="1">
                <a:solidFill>
                  <a:srgbClr val="E84A27"/>
                </a:solidFill>
              </a:rPr>
              <a:t>Chengxiang</a:t>
            </a:r>
            <a:endParaRPr lang="en-US" dirty="0">
              <a:solidFill>
                <a:srgbClr val="E84A2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>
              <a:solidFill>
                <a:srgbClr val="E84A27"/>
              </a:solidFill>
            </a:endParaRPr>
          </a:p>
          <a:p>
            <a:r>
              <a:rPr lang="en" dirty="0">
                <a:solidFill>
                  <a:srgbClr val="E84A27"/>
                </a:solidFill>
              </a:rPr>
              <a:t>All T</a:t>
            </a:r>
            <a:r>
              <a:rPr lang="en-US" dirty="0">
                <a:solidFill>
                  <a:srgbClr val="E84A27"/>
                </a:solidFill>
              </a:rPr>
              <a:t>As: </a:t>
            </a:r>
            <a:r>
              <a:rPr lang="en-US" dirty="0" err="1">
                <a:solidFill>
                  <a:srgbClr val="E84A27"/>
                </a:solidFill>
              </a:rPr>
              <a:t>Assma</a:t>
            </a:r>
            <a:r>
              <a:rPr lang="en-US" dirty="0">
                <a:solidFill>
                  <a:srgbClr val="E84A27"/>
                </a:solidFill>
              </a:rPr>
              <a:t> </a:t>
            </a:r>
            <a:r>
              <a:rPr lang="en-US" dirty="0" err="1">
                <a:solidFill>
                  <a:srgbClr val="E84A27"/>
                </a:solidFill>
              </a:rPr>
              <a:t>Boughoula</a:t>
            </a:r>
            <a:r>
              <a:rPr lang="en-US" dirty="0">
                <a:solidFill>
                  <a:srgbClr val="E84A27"/>
                </a:solidFill>
              </a:rPr>
              <a:t> , Kevin Ros, Campos Daniel, </a:t>
            </a:r>
          </a:p>
          <a:p>
            <a:r>
              <a:rPr lang="en-US" dirty="0">
                <a:solidFill>
                  <a:srgbClr val="E84A27"/>
                </a:solidFill>
              </a:rPr>
              <a:t>              </a:t>
            </a:r>
            <a:r>
              <a:rPr lang="en-US" dirty="0" err="1">
                <a:solidFill>
                  <a:srgbClr val="E84A27"/>
                </a:solidFill>
              </a:rPr>
              <a:t>Yuxiang</a:t>
            </a:r>
            <a:r>
              <a:rPr lang="en-US" dirty="0">
                <a:solidFill>
                  <a:srgbClr val="E84A27"/>
                </a:solidFill>
              </a:rPr>
              <a:t> Liu, </a:t>
            </a:r>
            <a:r>
              <a:rPr lang="en-US" dirty="0" err="1">
                <a:solidFill>
                  <a:srgbClr val="E84A27"/>
                </a:solidFill>
              </a:rPr>
              <a:t>Harita</a:t>
            </a:r>
            <a:r>
              <a:rPr lang="en-US" dirty="0">
                <a:solidFill>
                  <a:srgbClr val="E84A27"/>
                </a:solidFill>
              </a:rPr>
              <a:t> Reddy, Priyanka Dey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>
              <a:solidFill>
                <a:srgbClr val="E84A27"/>
              </a:solidFill>
            </a:endParaRPr>
          </a:p>
          <a:p>
            <a:r>
              <a:rPr lang="en-US" dirty="0">
                <a:solidFill>
                  <a:srgbClr val="E84A27"/>
                </a:solidFill>
              </a:rPr>
              <a:t>Great Team Members: </a:t>
            </a:r>
            <a:r>
              <a:rPr lang="en" dirty="0">
                <a:solidFill>
                  <a:srgbClr val="E84A27"/>
                </a:solidFill>
              </a:rPr>
              <a:t>Zhuoya Chen, Franco Hui, Bocheng Yin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7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902625" y="1143975"/>
            <a:ext cx="79164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84A27"/>
                </a:solidFill>
              </a:rPr>
              <a:t>To create a Spotify sentiment analysis workflow that </a:t>
            </a:r>
            <a:endParaRPr dirty="0">
              <a:solidFill>
                <a:srgbClr val="E84A2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84A2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400"/>
              <a:buAutoNum type="arabicPeriod"/>
            </a:pPr>
            <a:r>
              <a:rPr lang="en" dirty="0">
                <a:solidFill>
                  <a:srgbClr val="E84A27"/>
                </a:solidFill>
              </a:rPr>
              <a:t>Allows users to create their own playlists with sentiment scores by extracting songs from Spotify API, and extracting lyrics with MusicMatch API, and then generating sentiment scores with VADER library.</a:t>
            </a:r>
            <a:endParaRPr dirty="0">
              <a:solidFill>
                <a:srgbClr val="E84A2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84A2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400"/>
              <a:buAutoNum type="arabicPeriod"/>
            </a:pPr>
            <a:r>
              <a:rPr lang="en" dirty="0">
                <a:solidFill>
                  <a:srgbClr val="E84A27"/>
                </a:solidFill>
              </a:rPr>
              <a:t>Users can enter the name of the artist and song name to receive a list of Top 20 most similar songs, and a list of Top 20 least similar songs based on the sentiment songs.</a:t>
            </a:r>
            <a:endParaRPr dirty="0">
              <a:solidFill>
                <a:srgbClr val="E84A27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84A2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1400"/>
              <a:buAutoNum type="arabicPeriod"/>
            </a:pPr>
            <a:r>
              <a:rPr lang="en" dirty="0">
                <a:solidFill>
                  <a:srgbClr val="E84A27"/>
                </a:solidFill>
              </a:rPr>
              <a:t>User can inspect and compare the sentiment scores generated by three different sentiment models</a:t>
            </a:r>
            <a:endParaRPr dirty="0">
              <a:solidFill>
                <a:srgbClr val="E84A27"/>
              </a:solidFill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3" name="Google Shape;63;p15"/>
          <p:cNvSpPr txBox="1"/>
          <p:nvPr/>
        </p:nvSpPr>
        <p:spPr>
          <a:xfrm>
            <a:off x="266275" y="158750"/>
            <a:ext cx="7173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500"/>
          </a:p>
        </p:txBody>
      </p:sp>
      <p:cxnSp>
        <p:nvCxnSpPr>
          <p:cNvPr id="64" name="Google Shape;64;p15"/>
          <p:cNvCxnSpPr/>
          <p:nvPr/>
        </p:nvCxnSpPr>
        <p:spPr>
          <a:xfrm rot="10800000" flipH="1">
            <a:off x="361075" y="686050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5"/>
          <p:cNvSpPr txBox="1"/>
          <p:nvPr/>
        </p:nvSpPr>
        <p:spPr>
          <a:xfrm>
            <a:off x="72225" y="1363025"/>
            <a:ext cx="83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84A27"/>
                </a:solidFill>
              </a:rPr>
              <a:t>Goal:	</a:t>
            </a:r>
            <a:r>
              <a:rPr lang="en">
                <a:solidFill>
                  <a:schemeClr val="dk1"/>
                </a:solidFill>
              </a:rPr>
              <a:t>	</a:t>
            </a: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613800" y="1079049"/>
            <a:ext cx="79164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dirty="0">
                <a:solidFill>
                  <a:srgbClr val="E84A27"/>
                </a:solidFill>
              </a:rPr>
              <a:t>Software Requirement: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E84A27"/>
                </a:solidFill>
              </a:rPr>
              <a:t>VSCode</a:t>
            </a:r>
            <a:r>
              <a:rPr lang="en-US" dirty="0">
                <a:solidFill>
                  <a:srgbClr val="E84A27"/>
                </a:solidFill>
              </a:rPr>
              <a:t> or JetBrains (We highly recommend </a:t>
            </a:r>
            <a:r>
              <a:rPr lang="en-US" dirty="0" err="1">
                <a:solidFill>
                  <a:srgbClr val="E84A27"/>
                </a:solidFill>
              </a:rPr>
              <a:t>VSCode</a:t>
            </a:r>
            <a:r>
              <a:rPr lang="en-US" dirty="0">
                <a:solidFill>
                  <a:srgbClr val="E84A27"/>
                </a:solidFill>
              </a:rPr>
              <a:t> since it can execute </a:t>
            </a:r>
            <a:r>
              <a:rPr lang="en-US" dirty="0" err="1">
                <a:solidFill>
                  <a:srgbClr val="E84A27"/>
                </a:solidFill>
              </a:rPr>
              <a:t>ipynb</a:t>
            </a:r>
            <a:r>
              <a:rPr lang="en-US" dirty="0">
                <a:solidFill>
                  <a:srgbClr val="E84A27"/>
                </a:solidFill>
              </a:rPr>
              <a:t> like as you run it via </a:t>
            </a:r>
            <a:r>
              <a:rPr lang="en-US" dirty="0" err="1">
                <a:solidFill>
                  <a:srgbClr val="E84A27"/>
                </a:solidFill>
              </a:rPr>
              <a:t>jupyter</a:t>
            </a:r>
            <a:r>
              <a:rPr lang="en-US" dirty="0">
                <a:solidFill>
                  <a:srgbClr val="E84A27"/>
                </a:solidFill>
              </a:rPr>
              <a:t> notebook command)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E84A27"/>
                </a:solidFill>
              </a:rPr>
              <a:t>jupyter</a:t>
            </a:r>
            <a:r>
              <a:rPr lang="en-US" dirty="0">
                <a:solidFill>
                  <a:srgbClr val="E84A27"/>
                </a:solidFill>
              </a:rPr>
              <a:t> notebook</a:t>
            </a:r>
          </a:p>
          <a:p>
            <a:pPr algn="l"/>
            <a:r>
              <a:rPr lang="en-US" dirty="0">
                <a:solidFill>
                  <a:srgbClr val="E84A27"/>
                </a:solidFill>
              </a:rPr>
              <a:t>Application components (Part 1 / 2 / 3):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84A27"/>
                </a:solidFill>
              </a:rPr>
              <a:t>Songs and lyrics extraction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84A27"/>
                </a:solidFill>
              </a:rPr>
              <a:t>Song recommender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84A27"/>
                </a:solidFill>
              </a:rPr>
              <a:t>Sentiment analysis models</a:t>
            </a:r>
          </a:p>
          <a:p>
            <a:pPr algn="l"/>
            <a:r>
              <a:rPr lang="en-US" dirty="0">
                <a:solidFill>
                  <a:srgbClr val="E84A27"/>
                </a:solidFill>
              </a:rPr>
              <a:t>User guide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E84A27"/>
                </a:solidFill>
              </a:rPr>
              <a:t>Open the </a:t>
            </a:r>
            <a:r>
              <a:rPr lang="en-US" dirty="0" err="1">
                <a:solidFill>
                  <a:srgbClr val="E84A27"/>
                </a:solidFill>
              </a:rPr>
              <a:t>ipynb</a:t>
            </a:r>
            <a:r>
              <a:rPr lang="en-US" dirty="0">
                <a:solidFill>
                  <a:srgbClr val="E84A27"/>
                </a:solidFill>
              </a:rPr>
              <a:t> file with </a:t>
            </a:r>
            <a:r>
              <a:rPr lang="en-US" dirty="0" err="1">
                <a:solidFill>
                  <a:srgbClr val="E84A27"/>
                </a:solidFill>
              </a:rPr>
              <a:t>VSCode</a:t>
            </a:r>
            <a:r>
              <a:rPr lang="en-US" dirty="0">
                <a:solidFill>
                  <a:srgbClr val="E84A27"/>
                </a:solidFill>
              </a:rPr>
              <a:t> or run "</a:t>
            </a:r>
            <a:r>
              <a:rPr lang="en-US" dirty="0" err="1">
                <a:solidFill>
                  <a:srgbClr val="E84A27"/>
                </a:solidFill>
              </a:rPr>
              <a:t>jupyter</a:t>
            </a:r>
            <a:r>
              <a:rPr lang="en-US" dirty="0">
                <a:solidFill>
                  <a:srgbClr val="E84A27"/>
                </a:solidFill>
              </a:rPr>
              <a:t> notebook" at the project folder (part 1 / 2 / 3)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E84A27"/>
                </a:solidFill>
              </a:rPr>
              <a:t>Install the required libraries and run the cells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E84A27"/>
                </a:solidFill>
              </a:rPr>
              <a:t>If you would like to test with your own playlist, please follow the Use Your Own Playlist instruction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5"/>
          <p:cNvSpPr txBox="1"/>
          <p:nvPr/>
        </p:nvSpPr>
        <p:spPr>
          <a:xfrm>
            <a:off x="266275" y="158750"/>
            <a:ext cx="7173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E84A27"/>
                </a:solidFill>
                <a:latin typeface="Georgia"/>
                <a:sym typeface="Georgia"/>
              </a:rPr>
              <a:t>Setup</a:t>
            </a:r>
            <a:endParaRPr sz="2500" dirty="0"/>
          </a:p>
        </p:txBody>
      </p:sp>
      <p:cxnSp>
        <p:nvCxnSpPr>
          <p:cNvPr id="64" name="Google Shape;64;p15"/>
          <p:cNvCxnSpPr/>
          <p:nvPr/>
        </p:nvCxnSpPr>
        <p:spPr>
          <a:xfrm rot="10800000" flipH="1">
            <a:off x="361075" y="686050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54967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8">
            <a:extLst>
              <a:ext uri="{FF2B5EF4-FFF2-40B4-BE49-F238E27FC236}">
                <a16:creationId xmlns:a16="http://schemas.microsoft.com/office/drawing/2014/main" id="{4297092D-A57C-4889-9B0E-D713A95EDFC2}"/>
              </a:ext>
            </a:extLst>
          </p:cNvPr>
          <p:cNvSpPr txBox="1"/>
          <p:nvPr/>
        </p:nvSpPr>
        <p:spPr>
          <a:xfrm>
            <a:off x="115358" y="97243"/>
            <a:ext cx="6294586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 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4525C-8387-4A26-AC7D-6E0649CF62A3}"/>
              </a:ext>
            </a:extLst>
          </p:cNvPr>
          <p:cNvSpPr txBox="1"/>
          <p:nvPr/>
        </p:nvSpPr>
        <p:spPr>
          <a:xfrm>
            <a:off x="0" y="428345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script: </a:t>
            </a:r>
            <a:r>
              <a:rPr lang="en-US" sz="1100" dirty="0" err="1"/>
              <a:t>spotify_api.ipynb</a:t>
            </a:r>
            <a:r>
              <a:rPr lang="en-US" sz="1100" dirty="0"/>
              <a:t> &amp; sentiment_analysis.py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721C5-BDD9-4267-9918-7F1DD9FF4778}"/>
              </a:ext>
            </a:extLst>
          </p:cNvPr>
          <p:cNvSpPr txBox="1"/>
          <p:nvPr/>
        </p:nvSpPr>
        <p:spPr>
          <a:xfrm>
            <a:off x="8361124" y="4912668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Franco Hui</a:t>
            </a:r>
          </a:p>
        </p:txBody>
      </p:sp>
      <p:cxnSp>
        <p:nvCxnSpPr>
          <p:cNvPr id="5" name="Google Shape;88;p18">
            <a:extLst>
              <a:ext uri="{FF2B5EF4-FFF2-40B4-BE49-F238E27FC236}">
                <a16:creationId xmlns:a16="http://schemas.microsoft.com/office/drawing/2014/main" id="{B94C0887-DD74-4718-B565-A88884EEFD9C}"/>
              </a:ext>
            </a:extLst>
          </p:cNvPr>
          <p:cNvCxnSpPr/>
          <p:nvPr/>
        </p:nvCxnSpPr>
        <p:spPr>
          <a:xfrm rot="10800000" flipH="1">
            <a:off x="194098" y="613299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: Rounded Corners 42">
            <a:extLst>
              <a:ext uri="{FF2B5EF4-FFF2-40B4-BE49-F238E27FC236}">
                <a16:creationId xmlns:a16="http://schemas.microsoft.com/office/drawing/2014/main" id="{C6002676-863E-11CF-6B29-B8495D38D363}"/>
              </a:ext>
            </a:extLst>
          </p:cNvPr>
          <p:cNvSpPr/>
          <p:nvPr/>
        </p:nvSpPr>
        <p:spPr>
          <a:xfrm>
            <a:off x="194098" y="1334496"/>
            <a:ext cx="1501385" cy="530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spotify_api.py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E3C56B-52C2-F431-C0E1-2F82DA771DE7}"/>
              </a:ext>
            </a:extLst>
          </p:cNvPr>
          <p:cNvCxnSpPr>
            <a:cxnSpLocks/>
          </p:cNvCxnSpPr>
          <p:nvPr/>
        </p:nvCxnSpPr>
        <p:spPr>
          <a:xfrm flipV="1">
            <a:off x="1695483" y="1599938"/>
            <a:ext cx="3269709" cy="2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42">
            <a:extLst>
              <a:ext uri="{FF2B5EF4-FFF2-40B4-BE49-F238E27FC236}">
                <a16:creationId xmlns:a16="http://schemas.microsoft.com/office/drawing/2014/main" id="{226C4654-FFCC-537E-8D3C-86E6F2D7E749}"/>
              </a:ext>
            </a:extLst>
          </p:cNvPr>
          <p:cNvSpPr/>
          <p:nvPr/>
        </p:nvSpPr>
        <p:spPr>
          <a:xfrm>
            <a:off x="4979966" y="1355070"/>
            <a:ext cx="2442177" cy="530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sentiment_analysis_2.py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E7FD5-1B1B-29AE-9582-91705D4FFF3D}"/>
              </a:ext>
            </a:extLst>
          </p:cNvPr>
          <p:cNvSpPr txBox="1"/>
          <p:nvPr/>
        </p:nvSpPr>
        <p:spPr>
          <a:xfrm>
            <a:off x="1794310" y="965389"/>
            <a:ext cx="30868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/>
              <a:t>Use Spotify account token to pull six different playlist into csv files, and then combine them into one file.</a:t>
            </a:r>
          </a:p>
          <a:p>
            <a:pPr marL="228600" indent="-228600">
              <a:buAutoNum type="arabicPeriod"/>
            </a:pPr>
            <a:r>
              <a:rPr lang="en-US" sz="900" dirty="0"/>
              <a:t>Call </a:t>
            </a:r>
            <a:r>
              <a:rPr lang="en-US" sz="900" dirty="0" err="1"/>
              <a:t>musicmatch</a:t>
            </a:r>
            <a:r>
              <a:rPr lang="en-US" sz="900" dirty="0"/>
              <a:t> </a:t>
            </a:r>
            <a:r>
              <a:rPr lang="en-US" sz="900" dirty="0" err="1"/>
              <a:t>api</a:t>
            </a:r>
            <a:r>
              <a:rPr lang="en-US" sz="900" dirty="0"/>
              <a:t> to retrieve lyrics for all songs in the six playlists</a:t>
            </a:r>
          </a:p>
          <a:p>
            <a:pPr marL="228600" indent="-228600">
              <a:buAutoNum type="arabicPeriod"/>
            </a:pPr>
            <a:endParaRPr lang="en-US" sz="90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8E60B20-0101-AE4A-EA96-DA8D507E0C57}"/>
              </a:ext>
            </a:extLst>
          </p:cNvPr>
          <p:cNvCxnSpPr>
            <a:stCxn id="10" idx="3"/>
          </p:cNvCxnSpPr>
          <p:nvPr/>
        </p:nvCxnSpPr>
        <p:spPr>
          <a:xfrm flipH="1">
            <a:off x="2880360" y="1620512"/>
            <a:ext cx="4541783" cy="1680472"/>
          </a:xfrm>
          <a:prstGeom prst="bentConnector3">
            <a:avLst>
              <a:gd name="adj1" fmla="val -5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2">
            <a:extLst>
              <a:ext uri="{FF2B5EF4-FFF2-40B4-BE49-F238E27FC236}">
                <a16:creationId xmlns:a16="http://schemas.microsoft.com/office/drawing/2014/main" id="{E6AAA196-D84B-DD72-D7A8-95A8909F4756}"/>
              </a:ext>
            </a:extLst>
          </p:cNvPr>
          <p:cNvSpPr/>
          <p:nvPr/>
        </p:nvSpPr>
        <p:spPr>
          <a:xfrm>
            <a:off x="438183" y="3056116"/>
            <a:ext cx="2442177" cy="530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Sentiments_app.ipynb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50E1A-A073-36D5-F327-604612CB8379}"/>
              </a:ext>
            </a:extLst>
          </p:cNvPr>
          <p:cNvSpPr txBox="1"/>
          <p:nvPr/>
        </p:nvSpPr>
        <p:spPr>
          <a:xfrm>
            <a:off x="3337724" y="2659162"/>
            <a:ext cx="3086829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/>
              <a:t>Use VADER library to conduct sentiment analysis and log sentiment (Positive, Negative, Neutral) and their scores (0-100) into the </a:t>
            </a:r>
            <a:r>
              <a:rPr lang="en-US" sz="1050" b="0" i="0" u="none" strike="noStrike" dirty="0">
                <a:effectLst/>
                <a:latin typeface="-apple-system"/>
                <a:hlinkClick r:id="rId2" tooltip="my_playlist_sentiment_clean.csv"/>
              </a:rPr>
              <a:t>my_playlist_sentiment_clean.csv</a:t>
            </a:r>
            <a:r>
              <a:rPr lang="en-US" sz="900" dirty="0"/>
              <a:t>.</a:t>
            </a:r>
          </a:p>
          <a:p>
            <a:pPr marL="228600" indent="-228600">
              <a:buAutoNum type="arabicPeriod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66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8">
            <a:extLst>
              <a:ext uri="{FF2B5EF4-FFF2-40B4-BE49-F238E27FC236}">
                <a16:creationId xmlns:a16="http://schemas.microsoft.com/office/drawing/2014/main" id="{4297092D-A57C-4889-9B0E-D713A95EDFC2}"/>
              </a:ext>
            </a:extLst>
          </p:cNvPr>
          <p:cNvSpPr txBox="1"/>
          <p:nvPr/>
        </p:nvSpPr>
        <p:spPr>
          <a:xfrm>
            <a:off x="115358" y="97243"/>
            <a:ext cx="6294586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User Story – Logic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4525C-8387-4A26-AC7D-6E0649CF62A3}"/>
              </a:ext>
            </a:extLst>
          </p:cNvPr>
          <p:cNvSpPr txBox="1"/>
          <p:nvPr/>
        </p:nvSpPr>
        <p:spPr>
          <a:xfrm>
            <a:off x="0" y="428345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script: </a:t>
            </a:r>
            <a:r>
              <a:rPr lang="en-US" sz="1100" dirty="0" err="1"/>
              <a:t>Sentiments_app.ipynb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721C5-BDD9-4267-9918-7F1DD9FF4778}"/>
              </a:ext>
            </a:extLst>
          </p:cNvPr>
          <p:cNvSpPr txBox="1"/>
          <p:nvPr/>
        </p:nvSpPr>
        <p:spPr>
          <a:xfrm>
            <a:off x="8361124" y="4912668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Franco Hui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209E9A-D280-8B82-25F1-AFF662DD3E09}"/>
              </a:ext>
            </a:extLst>
          </p:cNvPr>
          <p:cNvSpPr/>
          <p:nvPr/>
        </p:nvSpPr>
        <p:spPr>
          <a:xfrm>
            <a:off x="2112707" y="1297411"/>
            <a:ext cx="1277816" cy="78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name of the Artist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7B286-7207-8668-B8BF-F11D40841DA5}"/>
              </a:ext>
            </a:extLst>
          </p:cNvPr>
          <p:cNvCxnSpPr>
            <a:cxnSpLocks/>
          </p:cNvCxnSpPr>
          <p:nvPr/>
        </p:nvCxnSpPr>
        <p:spPr>
          <a:xfrm>
            <a:off x="2751615" y="2094019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62FCF7-789E-26CB-2E01-31E66F6C8EBE}"/>
              </a:ext>
            </a:extLst>
          </p:cNvPr>
          <p:cNvSpPr/>
          <p:nvPr/>
        </p:nvSpPr>
        <p:spPr>
          <a:xfrm>
            <a:off x="2030535" y="2370373"/>
            <a:ext cx="1442160" cy="27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found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10EE3AB-BA91-EA3B-96C5-8CEA6EDC530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H="1">
            <a:off x="2030535" y="1701296"/>
            <a:ext cx="82172" cy="807254"/>
          </a:xfrm>
          <a:prstGeom prst="bentConnector3">
            <a:avLst>
              <a:gd name="adj1" fmla="val -278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346D9D-F8F0-228B-732B-827B11FCFD49}"/>
              </a:ext>
            </a:extLst>
          </p:cNvPr>
          <p:cNvSpPr txBox="1"/>
          <p:nvPr/>
        </p:nvSpPr>
        <p:spPr>
          <a:xfrm>
            <a:off x="1031550" y="1862542"/>
            <a:ext cx="884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No? Re-run the cell to enter again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99510A-4F27-DB80-F678-D3B312EF4C2C}"/>
              </a:ext>
            </a:extLst>
          </p:cNvPr>
          <p:cNvCxnSpPr/>
          <p:nvPr/>
        </p:nvCxnSpPr>
        <p:spPr>
          <a:xfrm>
            <a:off x="2751615" y="2646727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6190260-59BB-A725-AEDB-D6AA20EB1662}"/>
              </a:ext>
            </a:extLst>
          </p:cNvPr>
          <p:cNvSpPr/>
          <p:nvPr/>
        </p:nvSpPr>
        <p:spPr>
          <a:xfrm>
            <a:off x="2112707" y="2923081"/>
            <a:ext cx="1277816" cy="785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name of the song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5B83BC-62B4-779A-9949-7F4D11342B6F}"/>
              </a:ext>
            </a:extLst>
          </p:cNvPr>
          <p:cNvSpPr/>
          <p:nvPr/>
        </p:nvSpPr>
        <p:spPr>
          <a:xfrm>
            <a:off x="1916066" y="3984881"/>
            <a:ext cx="1671095" cy="27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Song found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78B345-651D-E398-4833-47D884BC3767}"/>
              </a:ext>
            </a:extLst>
          </p:cNvPr>
          <p:cNvCxnSpPr/>
          <p:nvPr/>
        </p:nvCxnSpPr>
        <p:spPr>
          <a:xfrm>
            <a:off x="2751614" y="3708527"/>
            <a:ext cx="0" cy="27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1543AE8-F0F3-FE8A-8290-25E1E39E6649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1616307" y="3626658"/>
            <a:ext cx="807254" cy="185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8CEF79-55F6-28F3-7BE4-AF3BE6F8694F}"/>
              </a:ext>
            </a:extLst>
          </p:cNvPr>
          <p:cNvSpPr txBox="1"/>
          <p:nvPr/>
        </p:nvSpPr>
        <p:spPr>
          <a:xfrm>
            <a:off x="1096415" y="3477050"/>
            <a:ext cx="884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No? Re-run the cell to enter again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BE39B71-3E58-562B-3AE6-5A0CBE90F651}"/>
              </a:ext>
            </a:extLst>
          </p:cNvPr>
          <p:cNvCxnSpPr>
            <a:cxnSpLocks/>
            <a:stCxn id="26" idx="3"/>
            <a:endCxn id="36" idx="2"/>
          </p:cNvCxnSpPr>
          <p:nvPr/>
        </p:nvCxnSpPr>
        <p:spPr>
          <a:xfrm flipV="1">
            <a:off x="3587161" y="1711507"/>
            <a:ext cx="647422" cy="2411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3BBF0F1-F92A-D7E9-5CC8-2F5A3F657207}"/>
              </a:ext>
            </a:extLst>
          </p:cNvPr>
          <p:cNvSpPr/>
          <p:nvPr/>
        </p:nvSpPr>
        <p:spPr>
          <a:xfrm>
            <a:off x="4234583" y="814351"/>
            <a:ext cx="3388415" cy="1794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two lists based on sentiment scores:</a:t>
            </a:r>
          </a:p>
          <a:p>
            <a:pPr marL="342900" indent="-342900" algn="ctr">
              <a:buAutoNum type="arabicPeriod"/>
            </a:pPr>
            <a:r>
              <a:rPr lang="en-US" dirty="0"/>
              <a:t>Top 20 most similar songs</a:t>
            </a:r>
          </a:p>
          <a:p>
            <a:pPr marL="342900" indent="-342900" algn="ctr">
              <a:buAutoNum type="arabicPeriod"/>
            </a:pPr>
            <a:r>
              <a:rPr lang="en-US" dirty="0"/>
              <a:t>Top 20 least similar songs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3218C9-BD45-F670-05FA-5A3F72A95CBF}"/>
              </a:ext>
            </a:extLst>
          </p:cNvPr>
          <p:cNvCxnSpPr>
            <a:stCxn id="36" idx="4"/>
          </p:cNvCxnSpPr>
          <p:nvPr/>
        </p:nvCxnSpPr>
        <p:spPr>
          <a:xfrm flipH="1">
            <a:off x="5928790" y="2608662"/>
            <a:ext cx="1" cy="42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47DDBA-B7A4-E2D7-4258-6240A72BBC7E}"/>
              </a:ext>
            </a:extLst>
          </p:cNvPr>
          <p:cNvSpPr/>
          <p:nvPr/>
        </p:nvSpPr>
        <p:spPr>
          <a:xfrm>
            <a:off x="4814930" y="3016325"/>
            <a:ext cx="2227719" cy="830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Visualization with charts</a:t>
            </a:r>
          </a:p>
        </p:txBody>
      </p:sp>
      <p:cxnSp>
        <p:nvCxnSpPr>
          <p:cNvPr id="5" name="Google Shape;88;p18">
            <a:extLst>
              <a:ext uri="{FF2B5EF4-FFF2-40B4-BE49-F238E27FC236}">
                <a16:creationId xmlns:a16="http://schemas.microsoft.com/office/drawing/2014/main" id="{B94C0887-DD74-4718-B565-A88884EEFD9C}"/>
              </a:ext>
            </a:extLst>
          </p:cNvPr>
          <p:cNvCxnSpPr/>
          <p:nvPr/>
        </p:nvCxnSpPr>
        <p:spPr>
          <a:xfrm rot="10800000" flipH="1">
            <a:off x="194098" y="613299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074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902625" y="1143975"/>
            <a:ext cx="791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66275" y="158750"/>
            <a:ext cx="7173900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Pick one model from Hugging Face</a:t>
            </a:r>
          </a:p>
        </p:txBody>
      </p:sp>
      <p:cxnSp>
        <p:nvCxnSpPr>
          <p:cNvPr id="88" name="Google Shape;88;p18"/>
          <p:cNvCxnSpPr/>
          <p:nvPr/>
        </p:nvCxnSpPr>
        <p:spPr>
          <a:xfrm rot="10800000" flipH="1">
            <a:off x="361075" y="686050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8"/>
          <p:cNvSpPr txBox="1"/>
          <p:nvPr/>
        </p:nvSpPr>
        <p:spPr>
          <a:xfrm>
            <a:off x="72225" y="136302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	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10B09-91AF-4E9B-AC81-62E6D3B0F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39" y="836613"/>
            <a:ext cx="1630821" cy="32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73664-F973-4D66-9A02-FE80F4BB3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875" r="90542">
                        <a14:foregroundMark x1="16690" y1="62222" x2="16690" y2="62222"/>
                        <a14:foregroundMark x1="25452" y1="67500" x2="25452" y2="67500"/>
                        <a14:foregroundMark x1="12239" y1="62222" x2="12239" y2="62222"/>
                        <a14:foregroundMark x1="31154" y1="66667" x2="31154" y2="66667"/>
                        <a14:foregroundMark x1="36996" y1="65556" x2="36996" y2="65556"/>
                        <a14:foregroundMark x1="32406" y1="63611" x2="32406" y2="63611"/>
                        <a14:foregroundMark x1="41586" y1="66667" x2="41586" y2="66667"/>
                        <a14:foregroundMark x1="48679" y1="66667" x2="48679" y2="66667"/>
                        <a14:foregroundMark x1="48818" y1="66667" x2="48818" y2="66667"/>
                        <a14:foregroundMark x1="49513" y1="66667" x2="49513" y2="66667"/>
                        <a14:foregroundMark x1="51739" y1="67778" x2="51739" y2="67778"/>
                        <a14:foregroundMark x1="55494" y1="64722" x2="55494" y2="64722"/>
                        <a14:foregroundMark x1="58275" y1="64444" x2="58275" y2="64444"/>
                        <a14:foregroundMark x1="61335" y1="66111" x2="61335" y2="66111"/>
                        <a14:foregroundMark x1="63978" y1="65556" x2="63978" y2="65556"/>
                        <a14:foregroundMark x1="69680" y1="66944" x2="69680" y2="66944"/>
                        <a14:foregroundMark x1="72740" y1="67778" x2="72740" y2="67778"/>
                        <a14:foregroundMark x1="78860" y1="65556" x2="78860" y2="65556"/>
                        <a14:foregroundMark x1="81780" y1="65278" x2="81780" y2="65278"/>
                        <a14:foregroundMark x1="81363" y1="61389" x2="81363" y2="61389"/>
                        <a14:foregroundMark x1="84979" y1="63889" x2="84979" y2="63889"/>
                        <a14:foregroundMark x1="90542" y1="71389" x2="90542" y2="713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685" y="1062126"/>
            <a:ext cx="3285728" cy="16451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B17D29-F9D5-4037-9E64-7315F212F683}"/>
              </a:ext>
            </a:extLst>
          </p:cNvPr>
          <p:cNvSpPr txBox="1"/>
          <p:nvPr/>
        </p:nvSpPr>
        <p:spPr>
          <a:xfrm>
            <a:off x="1544443" y="10936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84A27"/>
                </a:solidFill>
              </a:rPr>
              <a:t>https://huggingface.co/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5DA33853-FAA4-4EFC-9545-0FC7352FF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13644"/>
              </p:ext>
            </p:extLst>
          </p:nvPr>
        </p:nvGraphicFramePr>
        <p:xfrm>
          <a:off x="4572000" y="1062126"/>
          <a:ext cx="2983716" cy="1685344"/>
        </p:xfrm>
        <a:graphic>
          <a:graphicData uri="http://schemas.openxmlformats.org/drawingml/2006/table">
            <a:tbl>
              <a:tblPr firstRow="1" bandRow="1"/>
              <a:tblGrid>
                <a:gridCol w="987902">
                  <a:extLst>
                    <a:ext uri="{9D8B030D-6E8A-4147-A177-3AD203B41FA5}">
                      <a16:colId xmlns:a16="http://schemas.microsoft.com/office/drawing/2014/main" val="1073470276"/>
                    </a:ext>
                  </a:extLst>
                </a:gridCol>
                <a:gridCol w="997907">
                  <a:extLst>
                    <a:ext uri="{9D8B030D-6E8A-4147-A177-3AD203B41FA5}">
                      <a16:colId xmlns:a16="http://schemas.microsoft.com/office/drawing/2014/main" val="3365758175"/>
                    </a:ext>
                  </a:extLst>
                </a:gridCol>
                <a:gridCol w="997907">
                  <a:extLst>
                    <a:ext uri="{9D8B030D-6E8A-4147-A177-3AD203B41FA5}">
                      <a16:colId xmlns:a16="http://schemas.microsoft.com/office/drawing/2014/main" val="885092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Sentence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 (Num)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49598"/>
                  </a:ext>
                </a:extLst>
              </a:tr>
              <a:tr h="294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“I love you”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1282"/>
                  </a:ext>
                </a:extLst>
              </a:tr>
              <a:tr h="3625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“I am having breakfast”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16359"/>
                  </a:ext>
                </a:extLst>
              </a:tr>
              <a:tr h="2940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“I hate you”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8052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FBB7CB-F48E-4A8B-9EDE-AF7700BE66E6}"/>
              </a:ext>
            </a:extLst>
          </p:cNvPr>
          <p:cNvSpPr txBox="1"/>
          <p:nvPr/>
        </p:nvSpPr>
        <p:spPr>
          <a:xfrm>
            <a:off x="0" y="428345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E84A27"/>
                </a:solidFill>
              </a:rPr>
              <a:t>script: </a:t>
            </a:r>
            <a:r>
              <a:rPr lang="en-US" sz="1100" dirty="0" err="1">
                <a:solidFill>
                  <a:srgbClr val="E84A27"/>
                </a:solidFill>
              </a:rPr>
              <a:t>HaggingFace_Models.ipynb</a:t>
            </a:r>
            <a:endParaRPr lang="en-US" sz="1100" dirty="0">
              <a:solidFill>
                <a:srgbClr val="E84A27"/>
              </a:solidFill>
            </a:endParaRPr>
          </a:p>
        </p:txBody>
      </p:sp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D0AE9C88-8DAE-4626-A72F-3A1D47A47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134785"/>
              </p:ext>
            </p:extLst>
          </p:nvPr>
        </p:nvGraphicFramePr>
        <p:xfrm>
          <a:off x="1981990" y="2892278"/>
          <a:ext cx="3696905" cy="13716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88521569"/>
                    </a:ext>
                  </a:extLst>
                </a:gridCol>
                <a:gridCol w="3488625">
                  <a:extLst>
                    <a:ext uri="{9D8B030D-6E8A-4147-A177-3AD203B41FA5}">
                      <a16:colId xmlns:a16="http://schemas.microsoft.com/office/drawing/2014/main" val="671031347"/>
                    </a:ext>
                  </a:extLst>
                </a:gridCol>
              </a:tblGrid>
              <a:tr h="24239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distilbert-base-uncased-finetuned-sst-2-english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53392"/>
                  </a:ext>
                </a:extLst>
              </a:tr>
              <a:tr h="24239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ProsusAI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finbert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285708"/>
                  </a:ext>
                </a:extLst>
              </a:tr>
              <a:tr h="24239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yiyanghkust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finbert</a:t>
                      </a:r>
                      <a:r>
                        <a:rPr lang="en-US" sz="1200" dirty="0"/>
                        <a:t>-tone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510684"/>
                  </a:ext>
                </a:extLst>
              </a:tr>
              <a:tr h="24239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finiteautomata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bertweet</a:t>
                      </a:r>
                      <a:r>
                        <a:rPr lang="en-US" sz="1200" dirty="0"/>
                        <a:t>-base-sentiment-analysis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119214"/>
                  </a:ext>
                </a:extLst>
              </a:tr>
              <a:tr h="24239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albert-base-v2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05541"/>
                  </a:ext>
                </a:extLst>
              </a:tr>
            </a:tbl>
          </a:graphicData>
        </a:graphic>
      </p:graphicFrame>
      <p:pic>
        <p:nvPicPr>
          <p:cNvPr id="12" name="Picture 2" descr="Check Mark Vector Art, Icons, and Graphics for Free Download">
            <a:extLst>
              <a:ext uri="{FF2B5EF4-FFF2-40B4-BE49-F238E27FC236}">
                <a16:creationId xmlns:a16="http://schemas.microsoft.com/office/drawing/2014/main" id="{A6D52725-E687-4A2E-9CFC-3E728EBB8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000" y1="48000" x2="35000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295" y="362417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2D96BE-B37A-4800-B2BF-B3C12831C5C9}"/>
              </a:ext>
            </a:extLst>
          </p:cNvPr>
          <p:cNvSpPr txBox="1"/>
          <p:nvPr/>
        </p:nvSpPr>
        <p:spPr>
          <a:xfrm>
            <a:off x="8157833" y="488189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E84A27"/>
                </a:solidFill>
              </a:rPr>
              <a:t>Bocheng Yin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97518-8302-4EF8-ADA6-919555BA956F}"/>
              </a:ext>
            </a:extLst>
          </p:cNvPr>
          <p:cNvCxnSpPr/>
          <p:nvPr/>
        </p:nvCxnSpPr>
        <p:spPr>
          <a:xfrm flipH="1">
            <a:off x="2317315" y="4446740"/>
            <a:ext cx="4509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902625" y="1143975"/>
            <a:ext cx="791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47486" y="155049"/>
            <a:ext cx="7173900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Comparison among pre-trained models</a:t>
            </a:r>
          </a:p>
        </p:txBody>
      </p:sp>
      <p:cxnSp>
        <p:nvCxnSpPr>
          <p:cNvPr id="88" name="Google Shape;88;p18"/>
          <p:cNvCxnSpPr/>
          <p:nvPr/>
        </p:nvCxnSpPr>
        <p:spPr>
          <a:xfrm rot="10800000" flipH="1">
            <a:off x="361075" y="686050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8"/>
          <p:cNvSpPr txBox="1"/>
          <p:nvPr/>
        </p:nvSpPr>
        <p:spPr>
          <a:xfrm>
            <a:off x="72225" y="136302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FB646-6F51-4757-9DDC-17C4C2E2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751" y="1003551"/>
            <a:ext cx="4434849" cy="313639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6DE2E5-7511-4D53-AD55-A203D7A6D0D4}"/>
              </a:ext>
            </a:extLst>
          </p:cNvPr>
          <p:cNvSpPr/>
          <p:nvPr/>
        </p:nvSpPr>
        <p:spPr>
          <a:xfrm>
            <a:off x="1570120" y="1070975"/>
            <a:ext cx="1277655" cy="8392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39B148-54C8-498B-8FD2-E3E78E28D71F}"/>
              </a:ext>
            </a:extLst>
          </p:cNvPr>
          <p:cNvSpPr/>
          <p:nvPr/>
        </p:nvSpPr>
        <p:spPr>
          <a:xfrm>
            <a:off x="1570119" y="2018778"/>
            <a:ext cx="1277655" cy="8392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DDED8ED-EE01-4478-800D-CB00E6A804C6}"/>
              </a:ext>
            </a:extLst>
          </p:cNvPr>
          <p:cNvSpPr/>
          <p:nvPr/>
        </p:nvSpPr>
        <p:spPr>
          <a:xfrm>
            <a:off x="1570118" y="2966581"/>
            <a:ext cx="1277655" cy="839243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HF:Bertweet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3607C-0030-41A0-B955-81DD279DB025}"/>
              </a:ext>
            </a:extLst>
          </p:cNvPr>
          <p:cNvSpPr txBox="1"/>
          <p:nvPr/>
        </p:nvSpPr>
        <p:spPr>
          <a:xfrm>
            <a:off x="0" y="4262909"/>
            <a:ext cx="5999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E84A27"/>
                </a:solidFill>
              </a:rPr>
              <a:t>Script: sentiment_analysis_eval_multi_models_comparison_final.py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2EBF3-0390-4A01-BEA5-C1076BA5CC83}"/>
              </a:ext>
            </a:extLst>
          </p:cNvPr>
          <p:cNvCxnSpPr/>
          <p:nvPr/>
        </p:nvCxnSpPr>
        <p:spPr>
          <a:xfrm flipH="1">
            <a:off x="4290164" y="4415425"/>
            <a:ext cx="4509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121869-3FDF-44F3-B7A3-F9A57AA28F19}"/>
              </a:ext>
            </a:extLst>
          </p:cNvPr>
          <p:cNvSpPr txBox="1"/>
          <p:nvPr/>
        </p:nvSpPr>
        <p:spPr>
          <a:xfrm>
            <a:off x="8157833" y="488189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E84A27"/>
                </a:solidFill>
              </a:rPr>
              <a:t>Bocheng Yin</a:t>
            </a:r>
          </a:p>
        </p:txBody>
      </p:sp>
    </p:spTree>
    <p:extLst>
      <p:ext uri="{BB962C8B-B14F-4D97-AF65-F5344CB8AC3E}">
        <p14:creationId xmlns:p14="http://schemas.microsoft.com/office/powerpoint/2010/main" val="420506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66275" y="158750"/>
            <a:ext cx="7173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Model Accuracy</a:t>
            </a:r>
            <a:endParaRPr sz="2500" dirty="0"/>
          </a:p>
        </p:txBody>
      </p:sp>
      <p:cxnSp>
        <p:nvCxnSpPr>
          <p:cNvPr id="96" name="Google Shape;96;p19"/>
          <p:cNvCxnSpPr/>
          <p:nvPr/>
        </p:nvCxnSpPr>
        <p:spPr>
          <a:xfrm rot="10800000" flipH="1">
            <a:off x="361075" y="686050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964E82A-3047-48C5-B622-D9E7E8237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259" y="971550"/>
            <a:ext cx="4334466" cy="3200400"/>
          </a:xfrm>
          <a:prstGeom prst="rect">
            <a:avLst/>
          </a:prstGeom>
        </p:spPr>
      </p:pic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7CC953EA-0044-41F6-9E70-5870F8C2C1C7}"/>
              </a:ext>
            </a:extLst>
          </p:cNvPr>
          <p:cNvSpPr/>
          <p:nvPr/>
        </p:nvSpPr>
        <p:spPr>
          <a:xfrm>
            <a:off x="540000" y="1447200"/>
            <a:ext cx="2937600" cy="2109600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evaluation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model prediction with the manual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BA10-16B7-4132-8016-5B894798D1F5}"/>
              </a:ext>
            </a:extLst>
          </p:cNvPr>
          <p:cNvSpPr txBox="1"/>
          <p:nvPr/>
        </p:nvSpPr>
        <p:spPr>
          <a:xfrm>
            <a:off x="0" y="4262909"/>
            <a:ext cx="5999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E84A27"/>
                </a:solidFill>
              </a:rPr>
              <a:t>Script: sentiment_analysis_eval_multi_models_comparison_final.py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1D0F21-EA50-4CD7-9203-F8E340A1E722}"/>
              </a:ext>
            </a:extLst>
          </p:cNvPr>
          <p:cNvSpPr/>
          <p:nvPr/>
        </p:nvSpPr>
        <p:spPr>
          <a:xfrm>
            <a:off x="6956925" y="3919950"/>
            <a:ext cx="826275" cy="23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ln w="0"/>
                <a:solidFill>
                  <a:schemeClr val="tx1"/>
                </a:solidFill>
              </a:rPr>
              <a:t>Bertweet</a:t>
            </a:r>
            <a:endParaRPr lang="en-US" sz="1000" b="1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B2B4F2-46CE-4BB6-AB96-F3663F46CDC1}"/>
              </a:ext>
            </a:extLst>
          </p:cNvPr>
          <p:cNvCxnSpPr/>
          <p:nvPr/>
        </p:nvCxnSpPr>
        <p:spPr>
          <a:xfrm flipH="1">
            <a:off x="4302690" y="4421688"/>
            <a:ext cx="4509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2E4C9B-0666-4BE3-A2BF-702D6BF204DC}"/>
              </a:ext>
            </a:extLst>
          </p:cNvPr>
          <p:cNvSpPr txBox="1"/>
          <p:nvPr/>
        </p:nvSpPr>
        <p:spPr>
          <a:xfrm>
            <a:off x="8157833" y="4881890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E84A27"/>
                </a:solidFill>
              </a:rPr>
              <a:t>Bocheng Yin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902625" y="1143975"/>
            <a:ext cx="791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266275" y="158750"/>
            <a:ext cx="7173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2500" dirty="0"/>
          </a:p>
        </p:txBody>
      </p:sp>
      <p:cxnSp>
        <p:nvCxnSpPr>
          <p:cNvPr id="88" name="Google Shape;88;p18"/>
          <p:cNvCxnSpPr/>
          <p:nvPr/>
        </p:nvCxnSpPr>
        <p:spPr>
          <a:xfrm rot="10800000" flipH="1">
            <a:off x="361075" y="686050"/>
            <a:ext cx="7428900" cy="9000"/>
          </a:xfrm>
          <a:prstGeom prst="straightConnector1">
            <a:avLst/>
          </a:prstGeom>
          <a:noFill/>
          <a:ln w="38100" cap="flat" cmpd="sng">
            <a:solidFill>
              <a:srgbClr val="E84A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8"/>
          <p:cNvSpPr txBox="1"/>
          <p:nvPr/>
        </p:nvSpPr>
        <p:spPr>
          <a:xfrm>
            <a:off x="72225" y="1363025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	</a:t>
            </a:r>
            <a:endParaRPr dirty="0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83ABA327-8D5A-4675-A56E-05EC3CC29059}"/>
              </a:ext>
            </a:extLst>
          </p:cNvPr>
          <p:cNvSpPr/>
          <p:nvPr/>
        </p:nvSpPr>
        <p:spPr>
          <a:xfrm>
            <a:off x="1208762" y="1134906"/>
            <a:ext cx="6194120" cy="2760688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1: Retrieve the playlist from Spotify. Fetch the lyrics from </a:t>
            </a:r>
            <a:r>
              <a:rPr lang="en-US" dirty="0" err="1"/>
              <a:t>musixmatch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2: Using “Vader” to predict the sentiment on the lyric and do song recommendation based on sentiment score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3: Compare three different sentiment-analysis models and rate the model accuracy referencing to the manual evaluation.</a:t>
            </a:r>
          </a:p>
        </p:txBody>
      </p:sp>
    </p:spTree>
    <p:extLst>
      <p:ext uri="{BB962C8B-B14F-4D97-AF65-F5344CB8AC3E}">
        <p14:creationId xmlns:p14="http://schemas.microsoft.com/office/powerpoint/2010/main" val="37177954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748</Words>
  <Application>Microsoft Office PowerPoint</Application>
  <PresentationFormat>On-screen Show (16:9)</PresentationFormat>
  <Paragraphs>129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 Unicode MS</vt:lpstr>
      <vt:lpstr>Arial</vt:lpstr>
      <vt:lpstr>Calibri</vt:lpstr>
      <vt:lpstr>Georgia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bocheng yin</dc:creator>
  <cp:lastModifiedBy>bocheng yin</cp:lastModifiedBy>
  <cp:revision>6</cp:revision>
  <dcterms:modified xsi:type="dcterms:W3CDTF">2022-12-08T04:13:18Z</dcterms:modified>
</cp:coreProperties>
</file>