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64" r:id="rId2"/>
    <p:sldId id="260" r:id="rId3"/>
    <p:sldId id="263" r:id="rId4"/>
    <p:sldId id="265" r:id="rId5"/>
    <p:sldId id="261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0B7B6-82CB-441A-A16A-4B3E6A3374C0}">
  <a:tblStyle styleId="{E270B7B6-82CB-441A-A16A-4B3E6A337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f5ee72f9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f5ee72f9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6A8759"/>
                </a:solidFill>
                <a:effectLst/>
              </a:rPr>
              <a:t>bertweet</a:t>
            </a:r>
            <a:r>
              <a:rPr lang="en-US" dirty="0">
                <a:solidFill>
                  <a:srgbClr val="6A8759"/>
                </a:solidFill>
                <a:effectLst/>
              </a:rPr>
              <a:t>-base-sentiment-analysis from </a:t>
            </a:r>
            <a:r>
              <a:rPr lang="en-US" dirty="0" err="1">
                <a:solidFill>
                  <a:srgbClr val="6A8759"/>
                </a:solidFill>
                <a:effectLst/>
              </a:rPr>
              <a:t>HuggingFace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f5ee72f9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f5ee72f9c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f5ee72f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f5ee72f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838405" y="45713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w72EAgM7FM" TargetMode="External"/><Relationship Id="rId3" Type="http://schemas.openxmlformats.org/officeDocument/2006/relationships/hyperlink" Target="https://developer.spotify.com/console/" TargetMode="External"/><Relationship Id="rId7" Type="http://schemas.openxmlformats.org/officeDocument/2006/relationships/hyperlink" Target="https://github.com/PetrKorab/The-Most-Favorable-Pre-trained-Sentiment-Classifiers-in-Python/blob/main/analysi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owardsdatascience.com/spotify-sentiment-analysis-8d48b0a492f2" TargetMode="External"/><Relationship Id="rId5" Type="http://schemas.openxmlformats.org/officeDocument/2006/relationships/hyperlink" Target="https://www.youtube.com/watch?v=N34BM2CU_3g" TargetMode="External"/><Relationship Id="rId4" Type="http://schemas.openxmlformats.org/officeDocument/2006/relationships/hyperlink" Target="https://developer.musixmatch.com/documentation" TargetMode="External"/><Relationship Id="rId9" Type="http://schemas.openxmlformats.org/officeDocument/2006/relationships/hyperlink" Target="https://huggingface.c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401475" y="246750"/>
            <a:ext cx="6276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Pick one model from Hugging Face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73B86-F738-4C86-979E-980DE708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39" y="836613"/>
            <a:ext cx="1630821" cy="327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563C8-B128-4B96-955D-6EC1C374C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875" r="90542">
                        <a14:foregroundMark x1="16690" y1="62222" x2="16690" y2="62222"/>
                        <a14:foregroundMark x1="25452" y1="67500" x2="25452" y2="67500"/>
                        <a14:foregroundMark x1="12239" y1="62222" x2="12239" y2="62222"/>
                        <a14:foregroundMark x1="31154" y1="66667" x2="31154" y2="66667"/>
                        <a14:foregroundMark x1="36996" y1="65556" x2="36996" y2="65556"/>
                        <a14:foregroundMark x1="32406" y1="63611" x2="32406" y2="63611"/>
                        <a14:foregroundMark x1="41586" y1="66667" x2="41586" y2="66667"/>
                        <a14:foregroundMark x1="48679" y1="66667" x2="48679" y2="66667"/>
                        <a14:foregroundMark x1="48818" y1="66667" x2="48818" y2="66667"/>
                        <a14:foregroundMark x1="49513" y1="66667" x2="49513" y2="66667"/>
                        <a14:foregroundMark x1="51739" y1="67778" x2="51739" y2="67778"/>
                        <a14:foregroundMark x1="55494" y1="64722" x2="55494" y2="64722"/>
                        <a14:foregroundMark x1="58275" y1="64444" x2="58275" y2="64444"/>
                        <a14:foregroundMark x1="61335" y1="66111" x2="61335" y2="66111"/>
                        <a14:foregroundMark x1="63978" y1="65556" x2="63978" y2="65556"/>
                        <a14:foregroundMark x1="69680" y1="66944" x2="69680" y2="66944"/>
                        <a14:foregroundMark x1="72740" y1="67778" x2="72740" y2="67778"/>
                        <a14:foregroundMark x1="78860" y1="65556" x2="78860" y2="65556"/>
                        <a14:foregroundMark x1="81780" y1="65278" x2="81780" y2="65278"/>
                        <a14:foregroundMark x1="81363" y1="61389" x2="81363" y2="61389"/>
                        <a14:foregroundMark x1="84979" y1="63889" x2="84979" y2="63889"/>
                        <a14:foregroundMark x1="90542" y1="71389" x2="90542" y2="713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685" y="1062126"/>
            <a:ext cx="3285728" cy="1645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E0ED3F-B992-44C6-8C1F-FB98027551CD}"/>
              </a:ext>
            </a:extLst>
          </p:cNvPr>
          <p:cNvSpPr txBox="1"/>
          <p:nvPr/>
        </p:nvSpPr>
        <p:spPr>
          <a:xfrm>
            <a:off x="1544443" y="10936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https://huggingface.co/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F9B50B4-A692-4D74-842A-C537568E7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21920"/>
              </p:ext>
            </p:extLst>
          </p:nvPr>
        </p:nvGraphicFramePr>
        <p:xfrm>
          <a:off x="4561995" y="1062126"/>
          <a:ext cx="2993721" cy="1685344"/>
        </p:xfrm>
        <a:graphic>
          <a:graphicData uri="http://schemas.openxmlformats.org/drawingml/2006/table">
            <a:tbl>
              <a:tblPr firstRow="1" bandRow="1">
                <a:tableStyleId>{E270B7B6-82CB-441A-A16A-4B3E6A3374C0}</a:tableStyleId>
              </a:tblPr>
              <a:tblGrid>
                <a:gridCol w="997907">
                  <a:extLst>
                    <a:ext uri="{9D8B030D-6E8A-4147-A177-3AD203B41FA5}">
                      <a16:colId xmlns:a16="http://schemas.microsoft.com/office/drawing/2014/main" val="1073470276"/>
                    </a:ext>
                  </a:extLst>
                </a:gridCol>
                <a:gridCol w="997907">
                  <a:extLst>
                    <a:ext uri="{9D8B030D-6E8A-4147-A177-3AD203B41FA5}">
                      <a16:colId xmlns:a16="http://schemas.microsoft.com/office/drawing/2014/main" val="3365758175"/>
                    </a:ext>
                  </a:extLst>
                </a:gridCol>
                <a:gridCol w="997907">
                  <a:extLst>
                    <a:ext uri="{9D8B030D-6E8A-4147-A177-3AD203B41FA5}">
                      <a16:colId xmlns:a16="http://schemas.microsoft.com/office/drawing/2014/main" val="885092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Sentence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 (Num)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49598"/>
                  </a:ext>
                </a:extLst>
              </a:tr>
              <a:tr h="294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“I love you”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1282"/>
                  </a:ext>
                </a:extLst>
              </a:tr>
              <a:tr h="3625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“I am having breakfast”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16359"/>
                  </a:ext>
                </a:extLst>
              </a:tr>
              <a:tr h="294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“I hate you”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0526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HaggingFace_Models.ipynb</a:t>
            </a:r>
            <a:endParaRPr lang="en-US" sz="1100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5ADB328A-7596-46BA-96B3-56B6BD28A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11351"/>
              </p:ext>
            </p:extLst>
          </p:nvPr>
        </p:nvGraphicFramePr>
        <p:xfrm>
          <a:off x="1981990" y="2892278"/>
          <a:ext cx="3696905" cy="1371600"/>
        </p:xfrm>
        <a:graphic>
          <a:graphicData uri="http://schemas.openxmlformats.org/drawingml/2006/table">
            <a:tbl>
              <a:tblPr firstRow="1" bandRow="1">
                <a:tableStyleId>{E270B7B6-82CB-441A-A16A-4B3E6A3374C0}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88521569"/>
                    </a:ext>
                  </a:extLst>
                </a:gridCol>
                <a:gridCol w="3488625">
                  <a:extLst>
                    <a:ext uri="{9D8B030D-6E8A-4147-A177-3AD203B41FA5}">
                      <a16:colId xmlns:a16="http://schemas.microsoft.com/office/drawing/2014/main" val="671031347"/>
                    </a:ext>
                  </a:extLst>
                </a:gridCol>
              </a:tblGrid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distilbert-base-uncased-finetuned-sst-2-english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53392"/>
                  </a:ext>
                </a:extLst>
              </a:tr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ProsusAI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finbert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85708"/>
                  </a:ext>
                </a:extLst>
              </a:tr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yiyanghkust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finbert</a:t>
                      </a:r>
                      <a:r>
                        <a:rPr lang="en-US" sz="1200" dirty="0"/>
                        <a:t>-tone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510684"/>
                  </a:ext>
                </a:extLst>
              </a:tr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finiteautomata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bertweet</a:t>
                      </a:r>
                      <a:r>
                        <a:rPr lang="en-US" sz="1200" dirty="0"/>
                        <a:t>-base-sentiment-analysis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19214"/>
                  </a:ext>
                </a:extLst>
              </a:tr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albert-base-v2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05541"/>
                  </a:ext>
                </a:extLst>
              </a:tr>
            </a:tbl>
          </a:graphicData>
        </a:graphic>
      </p:graphicFrame>
      <p:pic>
        <p:nvPicPr>
          <p:cNvPr id="3074" name="Picture 2" descr="Check Mark Vector Art, Icons, and Graphics for Free Download">
            <a:extLst>
              <a:ext uri="{FF2B5EF4-FFF2-40B4-BE49-F238E27FC236}">
                <a16:creationId xmlns:a16="http://schemas.microsoft.com/office/drawing/2014/main" id="{0C3AC7F9-69D3-4520-971C-79D122621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000" y1="48000" x2="350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295" y="36241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Bocheng Yin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440848-A979-4467-B3F0-627707412860}"/>
              </a:ext>
            </a:extLst>
          </p:cNvPr>
          <p:cNvCxnSpPr/>
          <p:nvPr/>
        </p:nvCxnSpPr>
        <p:spPr>
          <a:xfrm flipH="1">
            <a:off x="2317315" y="4446740"/>
            <a:ext cx="4509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401475" y="246750"/>
            <a:ext cx="6276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Comparison among pre-trained models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57FF2-0E72-4DF1-9C4F-B650D7272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751" y="1003551"/>
            <a:ext cx="4434849" cy="313639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B022B8-6E25-4E5C-8E87-B31036C666B6}"/>
              </a:ext>
            </a:extLst>
          </p:cNvPr>
          <p:cNvSpPr/>
          <p:nvPr/>
        </p:nvSpPr>
        <p:spPr>
          <a:xfrm>
            <a:off x="1570120" y="1070975"/>
            <a:ext cx="1277655" cy="8392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9C6A8B-7045-4B8A-988F-19FD352E6D35}"/>
              </a:ext>
            </a:extLst>
          </p:cNvPr>
          <p:cNvSpPr/>
          <p:nvPr/>
        </p:nvSpPr>
        <p:spPr>
          <a:xfrm>
            <a:off x="1570119" y="2018778"/>
            <a:ext cx="1277655" cy="8392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B3B197-6C64-4E21-AF4D-65A55E6F47A5}"/>
              </a:ext>
            </a:extLst>
          </p:cNvPr>
          <p:cNvSpPr/>
          <p:nvPr/>
        </p:nvSpPr>
        <p:spPr>
          <a:xfrm>
            <a:off x="1570118" y="2966581"/>
            <a:ext cx="1277655" cy="8392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HF:Bertweet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BE0417-48D1-42A2-B6D5-5B3497BCD308}"/>
              </a:ext>
            </a:extLst>
          </p:cNvPr>
          <p:cNvSpPr txBox="1"/>
          <p:nvPr/>
        </p:nvSpPr>
        <p:spPr>
          <a:xfrm>
            <a:off x="0" y="4262909"/>
            <a:ext cx="5999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sentiment_analysis_eval_multi_models_comparison_final.py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11D23-49BD-4E57-977F-97D026827646}"/>
              </a:ext>
            </a:extLst>
          </p:cNvPr>
          <p:cNvSpPr txBox="1"/>
          <p:nvPr/>
        </p:nvSpPr>
        <p:spPr>
          <a:xfrm>
            <a:off x="8361124" y="4912668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Bocheng Yin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6E1E95-8CB8-462E-9E05-D0331989CD6B}"/>
              </a:ext>
            </a:extLst>
          </p:cNvPr>
          <p:cNvCxnSpPr/>
          <p:nvPr/>
        </p:nvCxnSpPr>
        <p:spPr>
          <a:xfrm flipH="1">
            <a:off x="4290164" y="4415425"/>
            <a:ext cx="4509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1DE607-B73A-4FAA-BC35-78492949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59" y="971550"/>
            <a:ext cx="4334466" cy="3200400"/>
          </a:xfrm>
          <a:prstGeom prst="rect">
            <a:avLst/>
          </a:prstGeom>
        </p:spPr>
      </p:pic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A22DE46B-0DC9-4EFE-80D5-627CCB934F34}"/>
              </a:ext>
            </a:extLst>
          </p:cNvPr>
          <p:cNvSpPr/>
          <p:nvPr/>
        </p:nvSpPr>
        <p:spPr>
          <a:xfrm>
            <a:off x="540000" y="1447200"/>
            <a:ext cx="2937600" cy="2109600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evaluation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model prediction with the manual evaluation</a:t>
            </a:r>
          </a:p>
        </p:txBody>
      </p:sp>
      <p:sp>
        <p:nvSpPr>
          <p:cNvPr id="4" name="Google Shape;76;p18">
            <a:extLst>
              <a:ext uri="{FF2B5EF4-FFF2-40B4-BE49-F238E27FC236}">
                <a16:creationId xmlns:a16="http://schemas.microsoft.com/office/drawing/2014/main" id="{55DB209D-F891-4000-8164-A76E020372F4}"/>
              </a:ext>
            </a:extLst>
          </p:cNvPr>
          <p:cNvSpPr txBox="1"/>
          <p:nvPr/>
        </p:nvSpPr>
        <p:spPr>
          <a:xfrm>
            <a:off x="412809" y="260176"/>
            <a:ext cx="6276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Model Accuracy</a:t>
            </a:r>
            <a:endParaRPr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5F46E-755A-4010-AA62-29D99A770899}"/>
              </a:ext>
            </a:extLst>
          </p:cNvPr>
          <p:cNvSpPr txBox="1"/>
          <p:nvPr/>
        </p:nvSpPr>
        <p:spPr>
          <a:xfrm>
            <a:off x="0" y="4262909"/>
            <a:ext cx="5999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sentiment_analysis_eval_multi_models_comparison_final.py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B8DB6-9033-4AC4-9A63-9DD6EF4E67BE}"/>
              </a:ext>
            </a:extLst>
          </p:cNvPr>
          <p:cNvSpPr/>
          <p:nvPr/>
        </p:nvSpPr>
        <p:spPr>
          <a:xfrm>
            <a:off x="6956925" y="3919950"/>
            <a:ext cx="826275" cy="23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n w="0"/>
                <a:solidFill>
                  <a:schemeClr val="tx1"/>
                </a:solidFill>
              </a:rPr>
              <a:t>Bertweet</a:t>
            </a:r>
            <a:endParaRPr lang="en-US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289A-2C05-4306-B381-69F18D2C3B23}"/>
              </a:ext>
            </a:extLst>
          </p:cNvPr>
          <p:cNvSpPr txBox="1"/>
          <p:nvPr/>
        </p:nvSpPr>
        <p:spPr>
          <a:xfrm>
            <a:off x="8361124" y="4912668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Bocheng Yin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B5023-D499-4167-A60C-2A07FE1ABE7A}"/>
              </a:ext>
            </a:extLst>
          </p:cNvPr>
          <p:cNvCxnSpPr/>
          <p:nvPr/>
        </p:nvCxnSpPr>
        <p:spPr>
          <a:xfrm flipH="1">
            <a:off x="4302690" y="4421688"/>
            <a:ext cx="4509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5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D86AED36-8B4B-4C31-A4CB-DB6C2B8E7D72}"/>
              </a:ext>
            </a:extLst>
          </p:cNvPr>
          <p:cNvSpPr/>
          <p:nvPr/>
        </p:nvSpPr>
        <p:spPr>
          <a:xfrm>
            <a:off x="1208762" y="1134906"/>
            <a:ext cx="6194120" cy="2760688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1: Retrieve the playlist from Spotify. Fetch the lyrics from </a:t>
            </a:r>
            <a:r>
              <a:rPr lang="en-US" dirty="0" err="1"/>
              <a:t>musixmatch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2: Using “Vader” to predict the sentiment on the lyric and do song recommendation based on sentiment score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3: Compare three different sentiment-analysis models and rate the model accuracy referencing to the manual evaluation.</a:t>
            </a:r>
          </a:p>
        </p:txBody>
      </p:sp>
      <p:sp>
        <p:nvSpPr>
          <p:cNvPr id="3" name="Google Shape;76;p18">
            <a:extLst>
              <a:ext uri="{FF2B5EF4-FFF2-40B4-BE49-F238E27FC236}">
                <a16:creationId xmlns:a16="http://schemas.microsoft.com/office/drawing/2014/main" id="{85D91400-8D11-4EAB-8D9E-0A22F750B9BB}"/>
              </a:ext>
            </a:extLst>
          </p:cNvPr>
          <p:cNvSpPr txBox="1"/>
          <p:nvPr/>
        </p:nvSpPr>
        <p:spPr>
          <a:xfrm>
            <a:off x="3687309" y="1080630"/>
            <a:ext cx="6276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</a:rPr>
              <a:t>Summary</a:t>
            </a:r>
            <a:endParaRPr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31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;p20">
            <a:extLst>
              <a:ext uri="{FF2B5EF4-FFF2-40B4-BE49-F238E27FC236}">
                <a16:creationId xmlns:a16="http://schemas.microsoft.com/office/drawing/2014/main" id="{6AE956FC-6E56-45F8-989F-17645DFD976C}"/>
              </a:ext>
            </a:extLst>
          </p:cNvPr>
          <p:cNvSpPr txBox="1"/>
          <p:nvPr/>
        </p:nvSpPr>
        <p:spPr>
          <a:xfrm>
            <a:off x="539919" y="374504"/>
            <a:ext cx="6276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Reference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0E8ED-5EEB-4697-8A7D-F5D294F8868B}"/>
              </a:ext>
            </a:extLst>
          </p:cNvPr>
          <p:cNvSpPr txBox="1"/>
          <p:nvPr/>
        </p:nvSpPr>
        <p:spPr>
          <a:xfrm>
            <a:off x="8361124" y="4912668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Bocheng Yin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90E0E5A-4036-4E3E-8F81-7BD36A102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89" y="998733"/>
            <a:ext cx="8108245" cy="3877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Spotify console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3"/>
              </a:rPr>
              <a:t>https://developer.spotify.com/console/</a:t>
            </a:r>
            <a:endParaRPr lang="en-US" altLang="en-US" dirty="0">
              <a:solidFill>
                <a:schemeClr val="tx1"/>
              </a:solidFill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Musixmatch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 documentation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4"/>
              </a:rPr>
              <a:t>https://developer.musixmatch.com/documentation</a:t>
            </a:r>
            <a:endParaRPr lang="en-US" altLang="en-US" dirty="0">
              <a:solidFill>
                <a:schemeClr val="tx1"/>
              </a:solidFill>
              <a:latin typeface="Arial Unicode MS"/>
              <a:ea typeface="JetBrains Mono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F0F0F"/>
                </a:solidFill>
                <a:effectLst/>
                <a:latin typeface="YouTube Sans"/>
              </a:rPr>
              <a:t>Postman Tutorial - Getting started with Spotify API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5"/>
              </a:rPr>
              <a:t>https://www.youtube.com/watch?v=N34BM2CU_3g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Spotify Sentiment Analysis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6"/>
              </a:rPr>
              <a:t>https://towardsdatascience.com/spotify-sentiment-analysis-8d48b0a492f2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The-Most-Favorable-Pre-trained-Sentiment-Classifiers-in-Python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7"/>
              </a:rPr>
              <a:t>https://github.com/PetrKorab/The-Most-Favorable-Pre-trained-Sentiment-Classifiers-in-Python/blob/main/analysis.ipynb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Sentiment Analysis With Transformer Models Made Easy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8"/>
              </a:rPr>
              <a:t>https://www.youtube.com/watch?v=Ew72EAgM7FM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</a:rPr>
              <a:t>Hugging Face, AI community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  <a:ea typeface="JetBrains Mono"/>
                <a:hlinkClick r:id="rId9"/>
              </a:rPr>
              <a:t>https://huggingface.co/</a:t>
            </a:r>
            <a:endParaRPr lang="en-US" altLang="en-US" dirty="0">
              <a:solidFill>
                <a:schemeClr val="tx1"/>
              </a:solidFill>
              <a:latin typeface="Arial Unicode MS"/>
              <a:ea typeface="JetBrains Mon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900" dirty="0">
              <a:solidFill>
                <a:schemeClr val="tx1"/>
              </a:solidFill>
              <a:latin typeface="Arial Unicode MS"/>
              <a:ea typeface="JetBrains Mon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/>
        </p:nvSpPr>
        <p:spPr>
          <a:xfrm>
            <a:off x="642950" y="663375"/>
            <a:ext cx="6276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Acknowledgement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8C50F-8BFB-4AF7-9EC2-699C58A37E49}"/>
              </a:ext>
            </a:extLst>
          </p:cNvPr>
          <p:cNvSpPr txBox="1"/>
          <p:nvPr/>
        </p:nvSpPr>
        <p:spPr>
          <a:xfrm>
            <a:off x="8361124" y="4912668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Bocheng Yin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3B4AC-C37B-43C5-8AA5-F036417642D1}"/>
              </a:ext>
            </a:extLst>
          </p:cNvPr>
          <p:cNvSpPr txBox="1"/>
          <p:nvPr/>
        </p:nvSpPr>
        <p:spPr>
          <a:xfrm>
            <a:off x="642950" y="1697277"/>
            <a:ext cx="548579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Prof. </a:t>
            </a:r>
            <a:r>
              <a:rPr lang="en-US" dirty="0" err="1"/>
              <a:t>Zhai</a:t>
            </a:r>
            <a:r>
              <a:rPr lang="en-US" dirty="0"/>
              <a:t>, </a:t>
            </a:r>
            <a:r>
              <a:rPr lang="en-US" dirty="0" err="1"/>
              <a:t>Chengxiang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All T</a:t>
            </a:r>
            <a:r>
              <a:rPr lang="en-US" dirty="0"/>
              <a:t>As: </a:t>
            </a:r>
            <a:r>
              <a:rPr lang="en-US" dirty="0" err="1"/>
              <a:t>Assma</a:t>
            </a:r>
            <a:r>
              <a:rPr lang="en-US" dirty="0"/>
              <a:t> </a:t>
            </a:r>
            <a:r>
              <a:rPr lang="en-US" dirty="0" err="1"/>
              <a:t>Boughoula</a:t>
            </a:r>
            <a:r>
              <a:rPr lang="en-US" dirty="0"/>
              <a:t> , Kevin Ros, Campos Daniel, </a:t>
            </a:r>
          </a:p>
          <a:p>
            <a:pPr lvl="2"/>
            <a:r>
              <a:rPr lang="en-US" dirty="0"/>
              <a:t>	 </a:t>
            </a:r>
            <a:r>
              <a:rPr lang="en-US" dirty="0" err="1"/>
              <a:t>Yuxiang</a:t>
            </a:r>
            <a:r>
              <a:rPr lang="en-US" dirty="0"/>
              <a:t> </a:t>
            </a:r>
            <a:r>
              <a:rPr lang="en-US" dirty="0" err="1"/>
              <a:t>Liu,Harita</a:t>
            </a:r>
            <a:r>
              <a:rPr lang="en-US" dirty="0"/>
              <a:t> Reddy, Priyanka Dey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Team Members: </a:t>
            </a:r>
            <a:r>
              <a:rPr lang="en" dirty="0"/>
              <a:t>Zhuoya Chen, Franco Hui, Bocheng Yin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337</Words>
  <Application>Microsoft Office PowerPoint</Application>
  <PresentationFormat>On-screen Show (16:9)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YouTube Sans</vt:lpstr>
      <vt:lpstr>Arial Unicode MS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bocheng yin</cp:lastModifiedBy>
  <cp:revision>18</cp:revision>
  <dcterms:modified xsi:type="dcterms:W3CDTF">2022-12-05T22:27:07Z</dcterms:modified>
</cp:coreProperties>
</file>