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9" r:id="rId4"/>
    <p:sldId id="272" r:id="rId5"/>
    <p:sldId id="277" r:id="rId6"/>
    <p:sldId id="278" r:id="rId7"/>
    <p:sldId id="273" r:id="rId8"/>
    <p:sldId id="274" r:id="rId9"/>
    <p:sldId id="279" r:id="rId10"/>
    <p:sldId id="284" r:id="rId11"/>
    <p:sldId id="275" r:id="rId12"/>
    <p:sldId id="290" r:id="rId13"/>
    <p:sldId id="286" r:id="rId14"/>
    <p:sldId id="287" r:id="rId15"/>
    <p:sldId id="288" r:id="rId16"/>
    <p:sldId id="291" r:id="rId17"/>
    <p:sldId id="276" r:id="rId18"/>
    <p:sldId id="281" r:id="rId19"/>
    <p:sldId id="285" r:id="rId20"/>
    <p:sldId id="269"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F37AD-6190-49C8-A3F9-38AFC2B49BE6}" type="datetimeFigureOut">
              <a:rPr lang="zh-CN" altLang="en-US" smtClean="0"/>
              <a:t>2016/10/31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F7788-E6AF-4D1D-A2F2-8919625987F8}" type="slidenum">
              <a:rPr lang="zh-CN" altLang="en-US" smtClean="0"/>
              <a:t>‹#›</a:t>
            </a:fld>
            <a:endParaRPr lang="zh-CN" altLang="en-US"/>
          </a:p>
        </p:txBody>
      </p:sp>
    </p:spTree>
    <p:extLst>
      <p:ext uri="{BB962C8B-B14F-4D97-AF65-F5344CB8AC3E}">
        <p14:creationId xmlns:p14="http://schemas.microsoft.com/office/powerpoint/2010/main" val="356634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3</a:t>
            </a:fld>
            <a:endParaRPr lang="zh-CN" altLang="en-US"/>
          </a:p>
        </p:txBody>
      </p:sp>
    </p:spTree>
    <p:extLst>
      <p:ext uri="{BB962C8B-B14F-4D97-AF65-F5344CB8AC3E}">
        <p14:creationId xmlns:p14="http://schemas.microsoft.com/office/powerpoint/2010/main" val="420327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5</a:t>
            </a:fld>
            <a:endParaRPr lang="zh-CN" altLang="en-US"/>
          </a:p>
        </p:txBody>
      </p:sp>
    </p:spTree>
    <p:extLst>
      <p:ext uri="{BB962C8B-B14F-4D97-AF65-F5344CB8AC3E}">
        <p14:creationId xmlns:p14="http://schemas.microsoft.com/office/powerpoint/2010/main" val="197242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9</a:t>
            </a:fld>
            <a:endParaRPr lang="zh-CN" altLang="en-US"/>
          </a:p>
        </p:txBody>
      </p:sp>
    </p:spTree>
    <p:extLst>
      <p:ext uri="{BB962C8B-B14F-4D97-AF65-F5344CB8AC3E}">
        <p14:creationId xmlns:p14="http://schemas.microsoft.com/office/powerpoint/2010/main" val="285911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19</a:t>
            </a:fld>
            <a:endParaRPr lang="zh-CN" altLang="en-US"/>
          </a:p>
        </p:txBody>
      </p:sp>
    </p:spTree>
    <p:extLst>
      <p:ext uri="{BB962C8B-B14F-4D97-AF65-F5344CB8AC3E}">
        <p14:creationId xmlns:p14="http://schemas.microsoft.com/office/powerpoint/2010/main" val="218277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267AF5D-EC7A-4D6B-BBA2-EC316CF2F12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295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D642953-9934-406D-8088-81C6A279723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2515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5EB882A-8408-4D38-A33B-D48C0E7032B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9005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E36EAEFE-AAC8-4F20-BEF9-182103C355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545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4902D32-3657-421B-B4D9-70684A37774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92669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91A8484-E77F-454E-99EE-A9382B7A082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2443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556045AA-3C66-4FB5-9366-59D345907AC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3502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230DBA2B-7302-47D5-9E4D-D84BD49D393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4767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390CF5F0-C6A8-4AAD-95BA-048215E5E77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951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355D6C0B-A046-4536-8685-41CA7445C48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0555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4F8E189-CAA8-4E74-BBD2-594C8601DA7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60070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D68747A-A65D-4CE3-A96A-B51FD4403B2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56586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2948D94-6A11-491D-8262-41C8A122FF4F}" type="datetime1">
              <a:rPr lang="zh-CN" altLang="en-US"/>
              <a:pPr/>
              <a:t>2016/10/31</a:t>
            </a:fld>
            <a:endParaRPr lang="zh-CN" altLang="en-US" sz="1800">
              <a:solidFill>
                <a:schemeClr val="tx1"/>
              </a:solidFill>
            </a:endParaRPr>
          </a:p>
        </p:txBody>
      </p:sp>
      <p:sp>
        <p:nvSpPr>
          <p:cNvPr id="1028"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29"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0634B03-9C47-4FC2-99DA-33C7E0C3AEFA}" type="slidenum">
              <a:rPr lang="zh-CN" altLang="en-US"/>
              <a:pPr/>
              <a:t>‹#›</a:t>
            </a:fld>
            <a:endParaRPr lang="zh-CN" altLang="en-US" sz="1800">
              <a:solidFill>
                <a:schemeClr val="tx1"/>
              </a:solidFill>
            </a:endParaRPr>
          </a:p>
        </p:txBody>
      </p:sp>
      <p:pic>
        <p:nvPicPr>
          <p:cNvPr id="103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4"/>
          <p:cNvSpPr>
            <a:spLocks noChangeArrowheads="1"/>
          </p:cNvSpPr>
          <p:nvPr/>
        </p:nvSpPr>
        <p:spPr bwMode="auto">
          <a:xfrm>
            <a:off x="4874027" y="3352800"/>
            <a:ext cx="2552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3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MYSQL </a:t>
            </a:r>
            <a:r>
              <a:rPr lang="zh-CN" altLang="en-US" sz="3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dirty="0"/>
          </a:p>
        </p:txBody>
      </p:sp>
      <p:sp>
        <p:nvSpPr>
          <p:cNvPr id="3075" name="直接连接符 30"/>
          <p:cNvSpPr>
            <a:spLocks noChangeShapeType="1"/>
          </p:cNvSpPr>
          <p:nvPr/>
        </p:nvSpPr>
        <p:spPr bwMode="auto">
          <a:xfrm>
            <a:off x="3648075" y="4052888"/>
            <a:ext cx="4895850" cy="1587"/>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p:cBhvr>
                                        <p:cTn id="7" dur="250"/>
                                        <p:tgtEl>
                                          <p:spTgt spid="3075"/>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074"/>
                                        </p:tgtEl>
                                        <p:attrNameLst>
                                          <p:attrName>style.visibility</p:attrName>
                                        </p:attrNameLst>
                                      </p:cBhvr>
                                      <p:to>
                                        <p:strVal val="visible"/>
                                      </p:to>
                                    </p:set>
                                    <p:animEffect>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组合 8"/>
          <p:cNvGrpSpPr>
            <a:grpSpLocks/>
          </p:cNvGrpSpPr>
          <p:nvPr/>
        </p:nvGrpSpPr>
        <p:grpSpPr bwMode="auto">
          <a:xfrm>
            <a:off x="11353800" y="223838"/>
            <a:ext cx="647700" cy="425450"/>
            <a:chOff x="0" y="0"/>
            <a:chExt cx="3485322" cy="2092601"/>
          </a:xfrm>
        </p:grpSpPr>
        <p:sp>
          <p:nvSpPr>
            <p:cNvPr id="7173"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5" name="组合 11"/>
          <p:cNvGrpSpPr>
            <a:grpSpLocks/>
          </p:cNvGrpSpPr>
          <p:nvPr/>
        </p:nvGrpSpPr>
        <p:grpSpPr bwMode="auto">
          <a:xfrm flipH="1" flipV="1">
            <a:off x="190500" y="6296025"/>
            <a:ext cx="647700" cy="425450"/>
            <a:chOff x="0" y="0"/>
            <a:chExt cx="3485322" cy="2092601"/>
          </a:xfrm>
        </p:grpSpPr>
        <p:sp>
          <p:nvSpPr>
            <p:cNvPr id="7176"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7178" name="图片 42"/>
          <p:cNvPicPr preferRelativeResize="0">
            <a:picLocks noChangeArrowheads="1"/>
          </p:cNvPicPr>
          <p:nvPr/>
        </p:nvPicPr>
        <p:blipFill>
          <a:blip r:embed="rId4">
            <a:extLst>
              <a:ext uri="{28A0092B-C50C-407E-A947-70E740481C1C}">
                <a14:useLocalDpi xmlns:a14="http://schemas.microsoft.com/office/drawing/2010/main" val="0"/>
              </a:ext>
            </a:extLst>
          </a:blip>
          <a:srcRect r="41794" b="34877"/>
          <a:stretch>
            <a:fillRect/>
          </a:stretch>
        </p:blipFill>
        <p:spPr bwMode="auto">
          <a:xfrm>
            <a:off x="1466850" y="1549400"/>
            <a:ext cx="4519613"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矩形 8"/>
          <p:cNvSpPr>
            <a:spLocks noChangeArrowheads="1"/>
          </p:cNvSpPr>
          <p:nvPr/>
        </p:nvSpPr>
        <p:spPr bwMode="auto">
          <a:xfrm>
            <a:off x="6648450" y="1549400"/>
            <a:ext cx="4549775" cy="3857625"/>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80" name="TextBox 16"/>
          <p:cNvSpPr>
            <a:spLocks noChangeArrowheads="1"/>
          </p:cNvSpPr>
          <p:nvPr/>
        </p:nvSpPr>
        <p:spPr bwMode="auto">
          <a:xfrm>
            <a:off x="8004563" y="3329815"/>
            <a:ext cx="2321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ORDER BY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语句优化</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181" name="图片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075" y="1549400"/>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Box 16"/>
          <p:cNvSpPr>
            <a:spLocks noChangeArrowheads="1"/>
          </p:cNvSpPr>
          <p:nvPr/>
        </p:nvSpPr>
        <p:spPr bwMode="auto">
          <a:xfrm>
            <a:off x="8028207" y="2855913"/>
            <a:ext cx="2112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尽量避免全表扫描</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84" name="组合 44"/>
          <p:cNvGrpSpPr>
            <a:grpSpLocks/>
          </p:cNvGrpSpPr>
          <p:nvPr/>
        </p:nvGrpSpPr>
        <p:grpSpPr bwMode="auto">
          <a:xfrm flipV="1">
            <a:off x="3302000" y="3021013"/>
            <a:ext cx="647700" cy="468312"/>
            <a:chOff x="0" y="0"/>
            <a:chExt cx="3485322" cy="2301860"/>
          </a:xfrm>
        </p:grpSpPr>
        <p:sp>
          <p:nvSpPr>
            <p:cNvPr id="7185" name="直接连接符 45"/>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直接连接符 46"/>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87" name="组合 47"/>
          <p:cNvGrpSpPr>
            <a:grpSpLocks/>
          </p:cNvGrpSpPr>
          <p:nvPr/>
        </p:nvGrpSpPr>
        <p:grpSpPr bwMode="auto">
          <a:xfrm flipH="1">
            <a:off x="3302000" y="3016250"/>
            <a:ext cx="647700" cy="468313"/>
            <a:chOff x="0" y="0"/>
            <a:chExt cx="3485322" cy="2301860"/>
          </a:xfrm>
        </p:grpSpPr>
        <p:sp>
          <p:nvSpPr>
            <p:cNvPr id="7188" name="直接连接符 48"/>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直接连接符 49"/>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97" name="TextBox 16"/>
          <p:cNvSpPr>
            <a:spLocks noChangeArrowheads="1"/>
          </p:cNvSpPr>
          <p:nvPr/>
        </p:nvSpPr>
        <p:spPr bwMode="auto">
          <a:xfrm>
            <a:off x="8038209" y="3906023"/>
            <a:ext cx="158432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其他注意优化</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86540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84"/>
                                        </p:tgtEl>
                                        <p:attrNameLst>
                                          <p:attrName>style.visibility</p:attrName>
                                        </p:attrNameLst>
                                      </p:cBhvr>
                                      <p:to>
                                        <p:strVal val="visible"/>
                                      </p:to>
                                    </p:set>
                                  </p:childTnLst>
                                </p:cTn>
                              </p:par>
                              <p:par>
                                <p:cTn id="7" presetID="49" presetClass="path" presetSubtype="0" accel="50000" decel="50000" fill="hold" nodeType="withEffect">
                                  <p:stCondLst>
                                    <p:cond delay="0"/>
                                  </p:stCondLst>
                                  <p:childTnLst>
                                    <p:animMotion origin="layout" path="M 4.16667E-6 2.96296E-6 L 0.16927 0.27639 " pathEditMode="relative" rAng="0" ptsTypes="AA">
                                      <p:cBhvr>
                                        <p:cTn id="8" dur="250" fill="hold"/>
                                        <p:tgtEl>
                                          <p:spTgt spid="7184"/>
                                        </p:tgtEl>
                                        <p:attrNameLst>
                                          <p:attrName>ppt_x,ppt_y</p:attrName>
                                        </p:attrNameLst>
                                      </p:cBhvr>
                                      <p:rCtr x="846400" y="1381900"/>
                                    </p:animMotion>
                                  </p:childTnLst>
                                </p:cTn>
                              </p:par>
                              <p:par>
                                <p:cTn id="9" presetID="1" presetClass="entr" presetSubtype="0" fill="hold" nodeType="withEffect">
                                  <p:stCondLst>
                                    <p:cond delay="0"/>
                                  </p:stCondLst>
                                  <p:childTnLst>
                                    <p:set>
                                      <p:cBhvr>
                                        <p:cTn id="10" dur="1" fill="hold">
                                          <p:stCondLst>
                                            <p:cond delay="0"/>
                                          </p:stCondLst>
                                        </p:cTn>
                                        <p:tgtEl>
                                          <p:spTgt spid="7187"/>
                                        </p:tgtEl>
                                        <p:attrNameLst>
                                          <p:attrName>style.visibility</p:attrName>
                                        </p:attrNameLst>
                                      </p:cBhvr>
                                      <p:to>
                                        <p:strVal val="visible"/>
                                      </p:to>
                                    </p:set>
                                  </p:childTnLst>
                                </p:cTn>
                              </p:par>
                              <p:par>
                                <p:cTn id="11" presetID="49" presetClass="path" presetSubtype="0" accel="50000" decel="50000" fill="hold" nodeType="withEffect">
                                  <p:stCondLst>
                                    <p:cond delay="0"/>
                                  </p:stCondLst>
                                  <p:childTnLst>
                                    <p:animMotion origin="layout" path="M 4.16667E-6 -2.59259E-6 L -0.15157 -0.21551 " pathEditMode="relative" rAng="0" ptsTypes="AA">
                                      <p:cBhvr>
                                        <p:cTn id="12" dur="250" fill="hold"/>
                                        <p:tgtEl>
                                          <p:spTgt spid="7187"/>
                                        </p:tgtEl>
                                        <p:attrNameLst>
                                          <p:attrName>ppt_x,ppt_y</p:attrName>
                                        </p:attrNameLst>
                                      </p:cBhvr>
                                      <p:rCtr x="-757800" y="-1078700"/>
                                    </p:animMotion>
                                  </p:childTnLst>
                                </p:cTn>
                              </p:par>
                              <p:par>
                                <p:cTn id="13" presetID="4" presetClass="entr" presetSubtype="32" fill="hold" nodeType="withEffect">
                                  <p:stCondLst>
                                    <p:cond delay="0"/>
                                  </p:stCondLst>
                                  <p:childTnLst>
                                    <p:set>
                                      <p:cBhvr>
                                        <p:cTn id="14" dur="1" fill="hold">
                                          <p:stCondLst>
                                            <p:cond delay="0"/>
                                          </p:stCondLst>
                                        </p:cTn>
                                        <p:tgtEl>
                                          <p:spTgt spid="7178"/>
                                        </p:tgtEl>
                                        <p:attrNameLst>
                                          <p:attrName>style.visibility</p:attrName>
                                        </p:attrNameLst>
                                      </p:cBhvr>
                                      <p:to>
                                        <p:strVal val="visible"/>
                                      </p:to>
                                    </p:set>
                                    <p:animEffect>
                                      <p:cBhvr>
                                        <p:cTn id="15" dur="250"/>
                                        <p:tgtEl>
                                          <p:spTgt spid="7178"/>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7179"/>
                                        </p:tgtEl>
                                        <p:attrNameLst>
                                          <p:attrName>style.visibility</p:attrName>
                                        </p:attrNameLst>
                                      </p:cBhvr>
                                      <p:to>
                                        <p:strVal val="visible"/>
                                      </p:to>
                                    </p:set>
                                    <p:animEffect>
                                      <p:cBhvr>
                                        <p:cTn id="18" dur="250"/>
                                        <p:tgtEl>
                                          <p:spTgt spid="7179"/>
                                        </p:tgtEl>
                                      </p:cBhvr>
                                    </p:animEffect>
                                  </p:childTnLst>
                                </p:cTn>
                              </p:par>
                            </p:childTnLst>
                          </p:cTn>
                        </p:par>
                        <p:par>
                          <p:cTn id="19" fill="hold" nodeType="afterGroup">
                            <p:stCondLst>
                              <p:cond delay="250"/>
                            </p:stCondLst>
                            <p:childTnLst>
                              <p:par>
                                <p:cTn id="20" presetID="10" presetClass="entr" presetSubtype="0" fill="hold" nodeType="afterEffect">
                                  <p:stCondLst>
                                    <p:cond delay="0"/>
                                  </p:stCondLst>
                                  <p:childTnLst>
                                    <p:set>
                                      <p:cBhvr>
                                        <p:cTn id="21" dur="1" fill="hold">
                                          <p:stCondLst>
                                            <p:cond delay="0"/>
                                          </p:stCondLst>
                                        </p:cTn>
                                        <p:tgtEl>
                                          <p:spTgt spid="7181"/>
                                        </p:tgtEl>
                                        <p:attrNameLst>
                                          <p:attrName>style.visibility</p:attrName>
                                        </p:attrNameLst>
                                      </p:cBhvr>
                                      <p:to>
                                        <p:strVal val="visible"/>
                                      </p:to>
                                    </p:set>
                                    <p:animEffect>
                                      <p:cBhvr>
                                        <p:cTn id="22" dur="500"/>
                                        <p:tgtEl>
                                          <p:spTgt spid="71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82"/>
                                        </p:tgtEl>
                                        <p:attrNameLst>
                                          <p:attrName>style.visibility</p:attrName>
                                        </p:attrNameLst>
                                      </p:cBhvr>
                                      <p:to>
                                        <p:strVal val="visible"/>
                                      </p:to>
                                    </p:set>
                                    <p:animEffect>
                                      <p:cBhvr>
                                        <p:cTn id="25" dur="500"/>
                                        <p:tgtEl>
                                          <p:spTgt spid="718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80"/>
                                        </p:tgtEl>
                                        <p:attrNameLst>
                                          <p:attrName>style.visibility</p:attrName>
                                        </p:attrNameLst>
                                      </p:cBhvr>
                                      <p:to>
                                        <p:strVal val="visible"/>
                                      </p:to>
                                    </p:set>
                                    <p:animEffect>
                                      <p:cBhvr>
                                        <p:cTn id="28" dur="500"/>
                                        <p:tgtEl>
                                          <p:spTgt spid="71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97"/>
                                        </p:tgtEl>
                                        <p:attrNameLst>
                                          <p:attrName>style.visibility</p:attrName>
                                        </p:attrNameLst>
                                      </p:cBhvr>
                                      <p:to>
                                        <p:strVal val="visible"/>
                                      </p:to>
                                    </p:set>
                                    <p:animEffect>
                                      <p:cBhvr>
                                        <p:cTn id="31" dur="500"/>
                                        <p:tgtEl>
                                          <p:spTgt spid="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bldLvl="0" animBg="1" autoUpdateAnimBg="0"/>
      <p:bldP spid="7180" grpId="0" bldLvl="0" autoUpdateAnimBg="0"/>
      <p:bldP spid="7182" grpId="0" bldLvl="0" autoUpdateAnimBg="0"/>
      <p:bldP spid="719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98806" y="649288"/>
            <a:ext cx="8651631" cy="5078313"/>
          </a:xfrm>
          <a:prstGeom prst="rect">
            <a:avLst/>
          </a:prstGeom>
          <a:noFill/>
        </p:spPr>
        <p:txBody>
          <a:bodyPr wrap="square" rtlCol="0">
            <a:spAutoFit/>
          </a:bodyPr>
          <a:lstStyle/>
          <a:p>
            <a:r>
              <a:rPr lang="zh-CN" altLang="en-US" dirty="0" smtClean="0">
                <a:solidFill>
                  <a:schemeClr val="bg1"/>
                </a:solidFill>
              </a:rPr>
              <a:t>一、应尽量避免全表扫描</a:t>
            </a:r>
            <a:endParaRPr lang="en-US" altLang="zh-CN" dirty="0" smtClean="0">
              <a:solidFill>
                <a:schemeClr val="bg1"/>
              </a:solidFill>
            </a:endParaRPr>
          </a:p>
          <a:p>
            <a:r>
              <a:rPr lang="zh-CN" altLang="en-US" dirty="0" smtClean="0">
                <a:solidFill>
                  <a:schemeClr val="bg1"/>
                </a:solidFill>
              </a:rPr>
              <a:t>       对查询进行优化，应尽量避免全表扫描，首先应考虑在 </a:t>
            </a:r>
            <a:r>
              <a:rPr lang="en-US" altLang="zh-CN" dirty="0" smtClean="0">
                <a:solidFill>
                  <a:schemeClr val="bg1"/>
                </a:solidFill>
              </a:rPr>
              <a:t>where </a:t>
            </a:r>
            <a:r>
              <a:rPr lang="zh-CN" altLang="en-US" dirty="0" smtClean="0">
                <a:solidFill>
                  <a:schemeClr val="bg1"/>
                </a:solidFill>
              </a:rPr>
              <a:t>及 </a:t>
            </a:r>
            <a:r>
              <a:rPr lang="en-US" altLang="zh-CN" dirty="0" smtClean="0">
                <a:solidFill>
                  <a:schemeClr val="bg1"/>
                </a:solidFill>
              </a:rPr>
              <a:t>order by </a:t>
            </a:r>
            <a:r>
              <a:rPr lang="zh-CN" altLang="en-US" dirty="0" smtClean="0">
                <a:solidFill>
                  <a:schemeClr val="bg1"/>
                </a:solidFill>
              </a:rPr>
              <a:t>涉及的列上建立索引。</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1.</a:t>
            </a:r>
            <a:r>
              <a:rPr lang="zh-CN" altLang="en-US" dirty="0" smtClean="0">
                <a:solidFill>
                  <a:schemeClr val="bg1"/>
                </a:solidFill>
              </a:rPr>
              <a:t>应尽量避免在 </a:t>
            </a:r>
            <a:r>
              <a:rPr lang="en-US" altLang="zh-CN" dirty="0" smtClean="0">
                <a:solidFill>
                  <a:schemeClr val="bg1"/>
                </a:solidFill>
              </a:rPr>
              <a:t>where </a:t>
            </a:r>
            <a:r>
              <a:rPr lang="zh-CN" altLang="en-US" dirty="0" smtClean="0">
                <a:solidFill>
                  <a:schemeClr val="bg1"/>
                </a:solidFill>
              </a:rPr>
              <a:t>子句中对字段进行 </a:t>
            </a:r>
            <a:r>
              <a:rPr lang="en-US" altLang="zh-CN" dirty="0" smtClean="0">
                <a:solidFill>
                  <a:schemeClr val="bg1"/>
                </a:solidFill>
              </a:rPr>
              <a:t>null </a:t>
            </a:r>
            <a:r>
              <a:rPr lang="zh-CN" altLang="en-US" dirty="0" smtClean="0">
                <a:solidFill>
                  <a:schemeClr val="bg1"/>
                </a:solidFill>
              </a:rPr>
              <a:t>值判断</a:t>
            </a:r>
          </a:p>
          <a:p>
            <a:r>
              <a:rPr lang="zh-CN" altLang="en-US" dirty="0" smtClean="0">
                <a:solidFill>
                  <a:schemeClr val="bg1"/>
                </a:solidFill>
              </a:rPr>
              <a:t>        否则将导致引擎放弃使用索引而进行全表扫描，如：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 is null</a:t>
            </a:r>
          </a:p>
          <a:p>
            <a:r>
              <a:rPr lang="en-US" altLang="zh-CN" dirty="0" smtClean="0">
                <a:solidFill>
                  <a:schemeClr val="bg1"/>
                </a:solidFill>
              </a:rPr>
              <a:t>        NULL</a:t>
            </a:r>
            <a:r>
              <a:rPr lang="zh-CN" altLang="en-US" dirty="0" smtClean="0">
                <a:solidFill>
                  <a:schemeClr val="bg1"/>
                </a:solidFill>
              </a:rPr>
              <a:t>对于大多数数据库都需要特殊处理，</a:t>
            </a:r>
            <a:r>
              <a:rPr lang="en-US" altLang="zh-CN" dirty="0" smtClean="0">
                <a:solidFill>
                  <a:schemeClr val="bg1"/>
                </a:solidFill>
              </a:rPr>
              <a:t>MySQL</a:t>
            </a:r>
            <a:r>
              <a:rPr lang="zh-CN" altLang="en-US" dirty="0" smtClean="0">
                <a:solidFill>
                  <a:schemeClr val="bg1"/>
                </a:solidFill>
              </a:rPr>
              <a:t>也不例外，它需要更多的代码，更多的检查和特殊的索引逻辑，有些开发人员完全没有意识到，创建表时</a:t>
            </a:r>
            <a:r>
              <a:rPr lang="en-US" altLang="zh-CN" dirty="0" smtClean="0">
                <a:solidFill>
                  <a:schemeClr val="bg1"/>
                </a:solidFill>
              </a:rPr>
              <a:t>NULL</a:t>
            </a:r>
            <a:r>
              <a:rPr lang="zh-CN" altLang="en-US" dirty="0" smtClean="0">
                <a:solidFill>
                  <a:schemeClr val="bg1"/>
                </a:solidFill>
              </a:rPr>
              <a:t>是默认值，但大多数时候应该使用</a:t>
            </a:r>
            <a:r>
              <a:rPr lang="en-US" altLang="zh-CN" dirty="0" smtClean="0">
                <a:solidFill>
                  <a:schemeClr val="bg1"/>
                </a:solidFill>
              </a:rPr>
              <a:t>NOT NULL</a:t>
            </a:r>
            <a:r>
              <a:rPr lang="zh-CN" altLang="en-US" dirty="0" smtClean="0">
                <a:solidFill>
                  <a:schemeClr val="bg1"/>
                </a:solidFill>
              </a:rPr>
              <a:t>，或者使用一个特殊的值，如</a:t>
            </a:r>
            <a:r>
              <a:rPr lang="en-US" altLang="zh-CN" dirty="0" smtClean="0">
                <a:solidFill>
                  <a:schemeClr val="bg1"/>
                </a:solidFill>
              </a:rPr>
              <a:t>0</a:t>
            </a:r>
            <a:r>
              <a:rPr lang="zh-CN" altLang="en-US" dirty="0" smtClean="0">
                <a:solidFill>
                  <a:schemeClr val="bg1"/>
                </a:solidFill>
              </a:rPr>
              <a:t>，</a:t>
            </a:r>
            <a:r>
              <a:rPr lang="en-US" altLang="zh-CN" dirty="0" smtClean="0">
                <a:solidFill>
                  <a:schemeClr val="bg1"/>
                </a:solidFill>
              </a:rPr>
              <a:t>-1</a:t>
            </a:r>
            <a:r>
              <a:rPr lang="zh-CN" altLang="en-US" dirty="0" smtClean="0">
                <a:solidFill>
                  <a:schemeClr val="bg1"/>
                </a:solidFill>
              </a:rPr>
              <a:t>作为默认值。</a:t>
            </a:r>
          </a:p>
          <a:p>
            <a:r>
              <a:rPr lang="zh-CN" altLang="en-US" dirty="0" smtClean="0">
                <a:solidFill>
                  <a:schemeClr val="bg1"/>
                </a:solidFill>
              </a:rPr>
              <a:t>        不能用</a:t>
            </a:r>
            <a:r>
              <a:rPr lang="en-US" altLang="zh-CN" dirty="0" smtClean="0">
                <a:solidFill>
                  <a:schemeClr val="bg1"/>
                </a:solidFill>
              </a:rPr>
              <a:t>null</a:t>
            </a:r>
            <a:r>
              <a:rPr lang="zh-CN" altLang="en-US" dirty="0" smtClean="0">
                <a:solidFill>
                  <a:schemeClr val="bg1"/>
                </a:solidFill>
              </a:rPr>
              <a:t>作索引，任何包含</a:t>
            </a:r>
            <a:r>
              <a:rPr lang="en-US" altLang="zh-CN" dirty="0" smtClean="0">
                <a:solidFill>
                  <a:schemeClr val="bg1"/>
                </a:solidFill>
              </a:rPr>
              <a:t>null</a:t>
            </a:r>
            <a:r>
              <a:rPr lang="zh-CN" altLang="en-US" dirty="0" smtClean="0">
                <a:solidFill>
                  <a:schemeClr val="bg1"/>
                </a:solidFill>
              </a:rPr>
              <a:t>值的列都将不会被包含在索引中。即使索引有多列这样的情况下，只要这些列中有一列含有</a:t>
            </a:r>
            <a:r>
              <a:rPr lang="en-US" altLang="zh-CN" dirty="0" smtClean="0">
                <a:solidFill>
                  <a:schemeClr val="bg1"/>
                </a:solidFill>
              </a:rPr>
              <a:t>null</a:t>
            </a:r>
            <a:r>
              <a:rPr lang="zh-CN" altLang="en-US" dirty="0" smtClean="0">
                <a:solidFill>
                  <a:schemeClr val="bg1"/>
                </a:solidFill>
              </a:rPr>
              <a:t>，该列    就会从索引中排除。也就是说如果某列存在空值，即使对该列建索引也不会提高性能。 任何在</a:t>
            </a:r>
            <a:r>
              <a:rPr lang="en-US" altLang="zh-CN" dirty="0" smtClean="0">
                <a:solidFill>
                  <a:schemeClr val="bg1"/>
                </a:solidFill>
              </a:rPr>
              <a:t>where</a:t>
            </a:r>
            <a:r>
              <a:rPr lang="zh-CN" altLang="en-US" dirty="0" smtClean="0">
                <a:solidFill>
                  <a:schemeClr val="bg1"/>
                </a:solidFill>
              </a:rPr>
              <a:t>子句中使用</a:t>
            </a:r>
            <a:r>
              <a:rPr lang="en-US" altLang="zh-CN" dirty="0" smtClean="0">
                <a:solidFill>
                  <a:schemeClr val="bg1"/>
                </a:solidFill>
              </a:rPr>
              <a:t>is null</a:t>
            </a:r>
            <a:r>
              <a:rPr lang="zh-CN" altLang="en-US" dirty="0" smtClean="0">
                <a:solidFill>
                  <a:schemeClr val="bg1"/>
                </a:solidFill>
              </a:rPr>
              <a:t>或</a:t>
            </a:r>
            <a:r>
              <a:rPr lang="en-US" altLang="zh-CN" dirty="0" smtClean="0">
                <a:solidFill>
                  <a:schemeClr val="bg1"/>
                </a:solidFill>
              </a:rPr>
              <a:t>is not null</a:t>
            </a:r>
            <a:r>
              <a:rPr lang="zh-CN" altLang="en-US" dirty="0" smtClean="0">
                <a:solidFill>
                  <a:schemeClr val="bg1"/>
                </a:solidFill>
              </a:rPr>
              <a:t>的语句优化器是不允许使用索引的。</a:t>
            </a:r>
          </a:p>
          <a:p>
            <a:r>
              <a:rPr lang="zh-CN" altLang="en-US" dirty="0" smtClean="0">
                <a:solidFill>
                  <a:schemeClr val="bg1"/>
                </a:solidFill>
              </a:rPr>
              <a:t>        此例可以在</a:t>
            </a:r>
            <a:r>
              <a:rPr lang="en-US" altLang="zh-CN" dirty="0" err="1" smtClean="0">
                <a:solidFill>
                  <a:schemeClr val="bg1"/>
                </a:solidFill>
              </a:rPr>
              <a:t>num</a:t>
            </a:r>
            <a:r>
              <a:rPr lang="zh-CN" altLang="en-US" dirty="0" smtClean="0">
                <a:solidFill>
                  <a:schemeClr val="bg1"/>
                </a:solidFill>
              </a:rPr>
              <a:t>上设置默认值</a:t>
            </a:r>
            <a:r>
              <a:rPr lang="en-US" altLang="zh-CN" dirty="0" smtClean="0">
                <a:solidFill>
                  <a:schemeClr val="bg1"/>
                </a:solidFill>
              </a:rPr>
              <a:t>0</a:t>
            </a:r>
            <a:r>
              <a:rPr lang="zh-CN" altLang="en-US" dirty="0" smtClean="0">
                <a:solidFill>
                  <a:schemeClr val="bg1"/>
                </a:solidFill>
              </a:rPr>
              <a:t>，确保表中</a:t>
            </a:r>
            <a:r>
              <a:rPr lang="en-US" altLang="zh-CN" dirty="0" err="1" smtClean="0">
                <a:solidFill>
                  <a:schemeClr val="bg1"/>
                </a:solidFill>
              </a:rPr>
              <a:t>num</a:t>
            </a:r>
            <a:r>
              <a:rPr lang="zh-CN" altLang="en-US" dirty="0" smtClean="0">
                <a:solidFill>
                  <a:schemeClr val="bg1"/>
                </a:solidFill>
              </a:rPr>
              <a:t>列没有</a:t>
            </a:r>
            <a:r>
              <a:rPr lang="en-US" altLang="zh-CN" dirty="0" smtClean="0">
                <a:solidFill>
                  <a:schemeClr val="bg1"/>
                </a:solidFill>
              </a:rPr>
              <a:t>null</a:t>
            </a:r>
            <a:r>
              <a:rPr lang="zh-CN" altLang="en-US" dirty="0" smtClean="0">
                <a:solidFill>
                  <a:schemeClr val="bg1"/>
                </a:solidFill>
              </a:rPr>
              <a:t>值，然后这样查询：</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=0</a:t>
            </a:r>
          </a:p>
          <a:p>
            <a:endParaRPr lang="zh-CN" altLang="en-US" dirty="0">
              <a:solidFill>
                <a:schemeClr val="bg1"/>
              </a:solidFill>
            </a:endParaRPr>
          </a:p>
        </p:txBody>
      </p:sp>
    </p:spTree>
    <p:extLst>
      <p:ext uri="{BB962C8B-B14F-4D97-AF65-F5344CB8AC3E}">
        <p14:creationId xmlns:p14="http://schemas.microsoft.com/office/powerpoint/2010/main" val="1178993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98806" y="649288"/>
            <a:ext cx="8651631" cy="923330"/>
          </a:xfrm>
          <a:prstGeom prst="rect">
            <a:avLst/>
          </a:prstGeom>
          <a:noFill/>
        </p:spPr>
        <p:txBody>
          <a:bodyPr wrap="square" rtlCol="0">
            <a:spAutoFit/>
          </a:bodyPr>
          <a:lstStyle/>
          <a:p>
            <a:r>
              <a:rPr lang="en-US" altLang="zh-CN" dirty="0" smtClean="0">
                <a:solidFill>
                  <a:schemeClr val="bg1"/>
                </a:solidFill>
              </a:rPr>
              <a:t>2.</a:t>
            </a:r>
            <a:r>
              <a:rPr lang="zh-CN" altLang="zh-CN" dirty="0">
                <a:solidFill>
                  <a:schemeClr val="bg1"/>
                </a:solidFill>
              </a:rPr>
              <a:t>应尽量避免在</a:t>
            </a:r>
            <a:r>
              <a:rPr lang="en-US" altLang="zh-CN" dirty="0">
                <a:solidFill>
                  <a:schemeClr val="bg1"/>
                </a:solidFill>
              </a:rPr>
              <a:t> where </a:t>
            </a:r>
            <a:r>
              <a:rPr lang="zh-CN" altLang="zh-CN" dirty="0">
                <a:solidFill>
                  <a:schemeClr val="bg1"/>
                </a:solidFill>
              </a:rPr>
              <a:t>子句中使用</a:t>
            </a:r>
            <a:r>
              <a:rPr lang="en-US" altLang="zh-CN" dirty="0">
                <a:solidFill>
                  <a:schemeClr val="bg1"/>
                </a:solidFill>
              </a:rPr>
              <a:t>!=</a:t>
            </a:r>
            <a:r>
              <a:rPr lang="zh-CN" altLang="zh-CN" dirty="0">
                <a:solidFill>
                  <a:schemeClr val="bg1"/>
                </a:solidFill>
              </a:rPr>
              <a:t>或</a:t>
            </a:r>
            <a:r>
              <a:rPr lang="en-US" altLang="zh-CN" dirty="0">
                <a:solidFill>
                  <a:schemeClr val="bg1"/>
                </a:solidFill>
              </a:rPr>
              <a:t>&lt;&gt;</a:t>
            </a:r>
            <a:r>
              <a:rPr lang="zh-CN" altLang="zh-CN" dirty="0" smtClean="0">
                <a:solidFill>
                  <a:schemeClr val="bg1"/>
                </a:solidFill>
              </a:rPr>
              <a:t>操作符</a:t>
            </a:r>
            <a:endParaRPr lang="en-US" altLang="zh-CN" dirty="0" smtClean="0">
              <a:solidFill>
                <a:schemeClr val="bg1"/>
              </a:solidFill>
            </a:endParaRPr>
          </a:p>
          <a:p>
            <a:r>
              <a:rPr lang="zh-CN" altLang="en-US" dirty="0" smtClean="0">
                <a:solidFill>
                  <a:schemeClr val="bg1"/>
                </a:solidFill>
              </a:rPr>
              <a:t>   否则将导致引擎放弃使用索引而进行全表扫描，</a:t>
            </a:r>
            <a:r>
              <a:rPr lang="en-US" altLang="zh-CN" dirty="0" smtClean="0">
                <a:solidFill>
                  <a:schemeClr val="bg1"/>
                </a:solidFill>
              </a:rPr>
              <a:t>MySQL</a:t>
            </a:r>
            <a:r>
              <a:rPr lang="zh-CN" altLang="en-US" dirty="0" smtClean="0">
                <a:solidFill>
                  <a:schemeClr val="bg1"/>
                </a:solidFill>
              </a:rPr>
              <a:t>只有对以下操作符才使用索引：</a:t>
            </a:r>
            <a:r>
              <a:rPr lang="en-US" altLang="zh-CN" dirty="0" smtClean="0">
                <a:solidFill>
                  <a:schemeClr val="bg1"/>
                </a:solidFill>
              </a:rPr>
              <a:t>&lt;</a:t>
            </a:r>
            <a:r>
              <a:rPr lang="zh-CN" altLang="en-US" dirty="0" smtClean="0">
                <a:solidFill>
                  <a:schemeClr val="bg1"/>
                </a:solidFill>
              </a:rPr>
              <a:t>，</a:t>
            </a:r>
            <a:r>
              <a:rPr lang="en-US" altLang="zh-CN" dirty="0" smtClean="0">
                <a:solidFill>
                  <a:schemeClr val="bg1"/>
                </a:solidFill>
              </a:rPr>
              <a:t>&lt;=</a:t>
            </a:r>
            <a:r>
              <a:rPr lang="zh-CN" altLang="en-US" dirty="0" smtClean="0">
                <a:solidFill>
                  <a:schemeClr val="bg1"/>
                </a:solidFill>
              </a:rPr>
              <a:t>，</a:t>
            </a:r>
            <a:r>
              <a:rPr lang="en-US" altLang="zh-CN" dirty="0" smtClean="0">
                <a:solidFill>
                  <a:schemeClr val="bg1"/>
                </a:solidFill>
              </a:rPr>
              <a:t>=</a:t>
            </a:r>
            <a:r>
              <a:rPr lang="zh-CN" altLang="en-US" dirty="0" smtClean="0">
                <a:solidFill>
                  <a:schemeClr val="bg1"/>
                </a:solidFill>
              </a:rPr>
              <a:t>，</a:t>
            </a:r>
            <a:r>
              <a:rPr lang="en-US" altLang="zh-CN" dirty="0" smtClean="0">
                <a:solidFill>
                  <a:schemeClr val="bg1"/>
                </a:solidFill>
              </a:rPr>
              <a:t>&gt;</a:t>
            </a:r>
            <a:r>
              <a:rPr lang="zh-CN" altLang="en-US" dirty="0" smtClean="0">
                <a:solidFill>
                  <a:schemeClr val="bg1"/>
                </a:solidFill>
              </a:rPr>
              <a:t>，</a:t>
            </a:r>
            <a:r>
              <a:rPr lang="en-US" altLang="zh-CN" dirty="0" smtClean="0">
                <a:solidFill>
                  <a:schemeClr val="bg1"/>
                </a:solidFill>
              </a:rPr>
              <a:t>&gt;=</a:t>
            </a:r>
            <a:r>
              <a:rPr lang="zh-CN" altLang="en-US" dirty="0" smtClean="0">
                <a:solidFill>
                  <a:schemeClr val="bg1"/>
                </a:solidFill>
              </a:rPr>
              <a:t>，</a:t>
            </a:r>
            <a:r>
              <a:rPr lang="en-US" altLang="zh-CN" dirty="0" smtClean="0">
                <a:solidFill>
                  <a:schemeClr val="bg1"/>
                </a:solidFill>
              </a:rPr>
              <a:t>BETWEEN</a:t>
            </a:r>
            <a:r>
              <a:rPr lang="zh-CN" altLang="en-US" dirty="0" smtClean="0">
                <a:solidFill>
                  <a:schemeClr val="bg1"/>
                </a:solidFill>
              </a:rPr>
              <a:t>，</a:t>
            </a:r>
            <a:r>
              <a:rPr lang="en-US" altLang="zh-CN" dirty="0" smtClean="0">
                <a:solidFill>
                  <a:schemeClr val="bg1"/>
                </a:solidFill>
              </a:rPr>
              <a:t>IN</a:t>
            </a:r>
            <a:r>
              <a:rPr lang="zh-CN" altLang="en-US" dirty="0" smtClean="0">
                <a:solidFill>
                  <a:schemeClr val="bg1"/>
                </a:solidFill>
              </a:rPr>
              <a:t>，以及某些时候的</a:t>
            </a:r>
            <a:r>
              <a:rPr lang="en-US" altLang="zh-CN" dirty="0" smtClean="0">
                <a:solidFill>
                  <a:schemeClr val="bg1"/>
                </a:solidFill>
              </a:rPr>
              <a:t>LIKE</a:t>
            </a:r>
            <a:r>
              <a:rPr lang="zh-CN" altLang="en-US" dirty="0" smtClean="0">
                <a:solidFill>
                  <a:schemeClr val="bg1"/>
                </a:solidFill>
              </a:rPr>
              <a:t>。</a:t>
            </a:r>
            <a:endParaRPr lang="zh-CN" altLang="en-US" dirty="0">
              <a:solidFill>
                <a:schemeClr val="bg1"/>
              </a:solidFill>
            </a:endParaRPr>
          </a:p>
        </p:txBody>
      </p:sp>
      <p:pic>
        <p:nvPicPr>
          <p:cNvPr id="1843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06" y="1572618"/>
            <a:ext cx="10996347" cy="241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06" y="4182867"/>
            <a:ext cx="10996347" cy="240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071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8651631" cy="646331"/>
          </a:xfrm>
          <a:prstGeom prst="rect">
            <a:avLst/>
          </a:prstGeom>
          <a:noFill/>
        </p:spPr>
        <p:txBody>
          <a:bodyPr wrap="square" rtlCol="0">
            <a:spAutoFit/>
          </a:bodyPr>
          <a:lstStyle/>
          <a:p>
            <a:r>
              <a:rPr lang="en-US" altLang="zh-CN" dirty="0" smtClean="0">
                <a:solidFill>
                  <a:schemeClr val="bg1"/>
                </a:solidFill>
              </a:rPr>
              <a:t>3.</a:t>
            </a:r>
            <a:r>
              <a:rPr lang="zh-CN" altLang="en-US" dirty="0" smtClean="0">
                <a:solidFill>
                  <a:schemeClr val="bg1"/>
                </a:solidFill>
              </a:rPr>
              <a:t>在 </a:t>
            </a:r>
            <a:r>
              <a:rPr lang="en-US" altLang="zh-CN" dirty="0" smtClean="0">
                <a:solidFill>
                  <a:schemeClr val="bg1"/>
                </a:solidFill>
              </a:rPr>
              <a:t>where </a:t>
            </a:r>
            <a:r>
              <a:rPr lang="zh-CN" altLang="en-US" dirty="0" smtClean="0">
                <a:solidFill>
                  <a:schemeClr val="bg1"/>
                </a:solidFill>
              </a:rPr>
              <a:t>子句中使用 </a:t>
            </a:r>
            <a:r>
              <a:rPr lang="en-US" altLang="zh-CN" dirty="0" smtClean="0">
                <a:solidFill>
                  <a:schemeClr val="bg1"/>
                </a:solidFill>
              </a:rPr>
              <a:t>or </a:t>
            </a:r>
            <a:r>
              <a:rPr lang="zh-CN" altLang="en-US" dirty="0" smtClean="0">
                <a:solidFill>
                  <a:schemeClr val="bg1"/>
                </a:solidFill>
              </a:rPr>
              <a:t>来连接条件要注意必须所有的</a:t>
            </a:r>
            <a:r>
              <a:rPr lang="en-US" altLang="zh-CN" dirty="0" smtClean="0">
                <a:solidFill>
                  <a:schemeClr val="bg1"/>
                </a:solidFill>
              </a:rPr>
              <a:t>or</a:t>
            </a:r>
            <a:r>
              <a:rPr lang="zh-CN" altLang="en-US" dirty="0" smtClean="0">
                <a:solidFill>
                  <a:schemeClr val="bg1"/>
                </a:solidFill>
              </a:rPr>
              <a:t>条件都必须是独立索引</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否则将导致引擎放弃使用索引而进行全表扫描。</a:t>
            </a:r>
            <a:endParaRPr lang="zh-CN" altLang="en-US" dirty="0">
              <a:solidFill>
                <a:schemeClr val="bg1"/>
              </a:solidFill>
            </a:endParaRPr>
          </a:p>
        </p:txBody>
      </p:sp>
      <p:pic>
        <p:nvPicPr>
          <p:cNvPr id="19465"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06" y="1411286"/>
            <a:ext cx="11155857" cy="206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479" y="3689153"/>
            <a:ext cx="11118098" cy="239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556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8651631" cy="369332"/>
          </a:xfrm>
          <a:prstGeom prst="rect">
            <a:avLst/>
          </a:prstGeom>
          <a:noFill/>
        </p:spPr>
        <p:txBody>
          <a:bodyPr wrap="square" rtlCol="0">
            <a:spAutoFit/>
          </a:bodyPr>
          <a:lstStyle/>
          <a:p>
            <a:r>
              <a:rPr lang="en-US" altLang="zh-CN" dirty="0" smtClean="0">
                <a:solidFill>
                  <a:schemeClr val="bg1"/>
                </a:solidFill>
              </a:rPr>
              <a:t>4. in </a:t>
            </a:r>
            <a:r>
              <a:rPr lang="zh-CN" altLang="en-US" dirty="0" smtClean="0">
                <a:solidFill>
                  <a:schemeClr val="bg1"/>
                </a:solidFill>
              </a:rPr>
              <a:t>和 </a:t>
            </a:r>
            <a:r>
              <a:rPr lang="en-US" altLang="zh-CN" dirty="0" smtClean="0">
                <a:solidFill>
                  <a:schemeClr val="bg1"/>
                </a:solidFill>
              </a:rPr>
              <a:t>not in </a:t>
            </a:r>
            <a:r>
              <a:rPr lang="zh-CN" altLang="en-US" dirty="0" smtClean="0">
                <a:solidFill>
                  <a:schemeClr val="bg1"/>
                </a:solidFill>
              </a:rPr>
              <a:t>也要慎用，否则会导致全表扫描</a:t>
            </a:r>
            <a:endParaRPr lang="zh-CN" altLang="en-US" dirty="0">
              <a:solidFill>
                <a:schemeClr val="bg1"/>
              </a:solidFill>
            </a:endParaRPr>
          </a:p>
        </p:txBody>
      </p:sp>
      <p:pic>
        <p:nvPicPr>
          <p:cNvPr id="20483"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62" y="1018620"/>
            <a:ext cx="11047309" cy="20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806" y="3382627"/>
            <a:ext cx="11001699" cy="213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165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10799501" cy="5355312"/>
          </a:xfrm>
          <a:prstGeom prst="rect">
            <a:avLst/>
          </a:prstGeom>
          <a:noFill/>
        </p:spPr>
        <p:txBody>
          <a:bodyPr wrap="square" rtlCol="0">
            <a:spAutoFit/>
          </a:bodyPr>
          <a:lstStyle/>
          <a:p>
            <a:r>
              <a:rPr lang="en-US" altLang="zh-CN" dirty="0" smtClean="0">
                <a:solidFill>
                  <a:schemeClr val="bg1"/>
                </a:solidFill>
              </a:rPr>
              <a:t>5.LIKE</a:t>
            </a:r>
            <a:r>
              <a:rPr lang="zh-CN" altLang="en-US" dirty="0" smtClean="0">
                <a:solidFill>
                  <a:schemeClr val="bg1"/>
                </a:solidFill>
              </a:rPr>
              <a:t>使用不当会导致全表扫描</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        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或者</a:t>
            </a:r>
          </a:p>
          <a:p>
            <a:r>
              <a:rPr lang="zh-CN" altLang="en-US" dirty="0" smtClean="0">
                <a:solidFill>
                  <a:schemeClr val="bg1"/>
                </a:solidFill>
              </a:rPr>
              <a:t>        </a:t>
            </a:r>
            <a:r>
              <a:rPr lang="en-US" altLang="zh-CN" dirty="0" smtClean="0">
                <a:solidFill>
                  <a:schemeClr val="bg1"/>
                </a:solidFill>
              </a:rPr>
              <a:t>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或者</a:t>
            </a:r>
          </a:p>
          <a:p>
            <a:r>
              <a:rPr lang="zh-CN" altLang="en-US" dirty="0" smtClean="0">
                <a:solidFill>
                  <a:schemeClr val="bg1"/>
                </a:solidFill>
              </a:rPr>
              <a:t>        若要提高效率，可以考虑全文检索。</a:t>
            </a:r>
          </a:p>
          <a:p>
            <a:r>
              <a:rPr lang="zh-CN" altLang="en-US" dirty="0" smtClean="0">
                <a:solidFill>
                  <a:schemeClr val="bg1"/>
                </a:solidFill>
              </a:rPr>
              <a:t>        而</a:t>
            </a:r>
            <a:r>
              <a:rPr lang="en-US" altLang="zh-CN" dirty="0" smtClean="0">
                <a:solidFill>
                  <a:schemeClr val="bg1"/>
                </a:solidFill>
              </a:rPr>
              <a:t>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才用到索引</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6.</a:t>
            </a:r>
            <a:r>
              <a:rPr lang="zh-CN" altLang="en-US" dirty="0" smtClean="0">
                <a:solidFill>
                  <a:schemeClr val="bg1"/>
                </a:solidFill>
              </a:rPr>
              <a:t>如果在 </a:t>
            </a:r>
            <a:r>
              <a:rPr lang="en-US" altLang="zh-CN" dirty="0" smtClean="0">
                <a:solidFill>
                  <a:schemeClr val="bg1"/>
                </a:solidFill>
              </a:rPr>
              <a:t>where </a:t>
            </a:r>
            <a:r>
              <a:rPr lang="zh-CN" altLang="en-US" dirty="0" smtClean="0">
                <a:solidFill>
                  <a:schemeClr val="bg1"/>
                </a:solidFill>
              </a:rPr>
              <a:t>子句中使用参数，也会导致全表扫描</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因为</a:t>
            </a:r>
            <a:r>
              <a:rPr lang="en-US" altLang="zh-CN" dirty="0" smtClean="0">
                <a:solidFill>
                  <a:schemeClr val="bg1"/>
                </a:solidFill>
              </a:rPr>
              <a:t>SQL</a:t>
            </a:r>
            <a:r>
              <a:rPr lang="zh-CN" altLang="en-US" dirty="0" smtClean="0">
                <a:solidFill>
                  <a:schemeClr val="bg1"/>
                </a:solidFill>
              </a:rPr>
              <a:t>只有在运行时才会解析局部变量，但优化程序不能将访问计划的选择推 迟到运行时；它必须在编译时进行选择。然而，如果在编译时建立访问计划，变量的值还是未知的，因而无法作为索引选择的输入项。如下面语句将进行全表扫描：</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a:t>
            </a:r>
            <a:r>
              <a:rPr lang="en-US" altLang="zh-CN" dirty="0" err="1" smtClean="0">
                <a:solidFill>
                  <a:schemeClr val="bg1"/>
                </a:solidFill>
              </a:rPr>
              <a:t>num</a:t>
            </a:r>
            <a:endParaRPr lang="en-US" altLang="zh-CN" dirty="0" smtClean="0">
              <a:solidFill>
                <a:schemeClr val="bg1"/>
              </a:solidFill>
            </a:endParaRPr>
          </a:p>
          <a:p>
            <a:r>
              <a:rPr lang="en-US" altLang="zh-CN" dirty="0" smtClean="0">
                <a:solidFill>
                  <a:schemeClr val="bg1"/>
                </a:solidFill>
              </a:rPr>
              <a:t>       </a:t>
            </a:r>
            <a:r>
              <a:rPr lang="zh-CN" altLang="en-US" dirty="0" smtClean="0">
                <a:solidFill>
                  <a:schemeClr val="bg1"/>
                </a:solidFill>
              </a:rPr>
              <a:t>可以改为强制查询使用索引： </a:t>
            </a:r>
            <a:r>
              <a:rPr lang="en-US" altLang="zh-CN" dirty="0" smtClean="0">
                <a:solidFill>
                  <a:schemeClr val="bg1"/>
                </a:solidFill>
              </a:rPr>
              <a:t>select id from t with(index(</a:t>
            </a:r>
            <a:r>
              <a:rPr lang="zh-CN" altLang="en-US" dirty="0" smtClean="0">
                <a:solidFill>
                  <a:schemeClr val="bg1"/>
                </a:solidFill>
              </a:rPr>
              <a:t>索引名</a:t>
            </a:r>
            <a:r>
              <a:rPr lang="en-US" altLang="zh-CN" dirty="0" smtClean="0">
                <a:solidFill>
                  <a:schemeClr val="bg1"/>
                </a:solidFill>
              </a:rPr>
              <a:t>)) where </a:t>
            </a:r>
            <a:r>
              <a:rPr lang="en-US" altLang="zh-CN" dirty="0" err="1" smtClean="0">
                <a:solidFill>
                  <a:schemeClr val="bg1"/>
                </a:solidFill>
              </a:rPr>
              <a:t>num</a:t>
            </a:r>
            <a:r>
              <a:rPr lang="en-US" altLang="zh-CN" dirty="0" smtClean="0">
                <a:solidFill>
                  <a:schemeClr val="bg1"/>
                </a:solidFill>
              </a:rPr>
              <a:t>=@</a:t>
            </a:r>
            <a:r>
              <a:rPr lang="en-US" altLang="zh-CN" dirty="0" err="1" smtClean="0">
                <a:solidFill>
                  <a:schemeClr val="bg1"/>
                </a:solidFill>
              </a:rPr>
              <a:t>num</a:t>
            </a:r>
            <a:endParaRPr lang="en-US" altLang="zh-CN" dirty="0" smtClean="0">
              <a:solidFill>
                <a:schemeClr val="bg1"/>
              </a:solidFill>
            </a:endParaRPr>
          </a:p>
          <a:p>
            <a:endParaRPr lang="zh-CN" altLang="en-US" dirty="0" smtClean="0">
              <a:solidFill>
                <a:schemeClr val="bg1"/>
              </a:solidFill>
            </a:endParaRPr>
          </a:p>
          <a:p>
            <a:r>
              <a:rPr lang="en-US" altLang="zh-CN" dirty="0" smtClean="0">
                <a:solidFill>
                  <a:schemeClr val="bg1"/>
                </a:solidFill>
              </a:rPr>
              <a:t>7.</a:t>
            </a:r>
            <a:r>
              <a:rPr lang="zh-CN" altLang="en-US" dirty="0" smtClean="0">
                <a:solidFill>
                  <a:schemeClr val="bg1"/>
                </a:solidFill>
              </a:rPr>
              <a:t>应尽量避免在 </a:t>
            </a:r>
            <a:r>
              <a:rPr lang="en-US" altLang="zh-CN" dirty="0" smtClean="0">
                <a:solidFill>
                  <a:schemeClr val="bg1"/>
                </a:solidFill>
              </a:rPr>
              <a:t>where </a:t>
            </a:r>
            <a:r>
              <a:rPr lang="zh-CN" altLang="en-US" dirty="0" smtClean="0">
                <a:solidFill>
                  <a:schemeClr val="bg1"/>
                </a:solidFill>
              </a:rPr>
              <a:t>子句中对字段进行表达式操作</a:t>
            </a:r>
            <a:endParaRPr lang="en-US" altLang="zh-CN" dirty="0" smtClean="0">
              <a:solidFill>
                <a:schemeClr val="bg1"/>
              </a:solidFill>
            </a:endParaRPr>
          </a:p>
          <a:p>
            <a:r>
              <a:rPr lang="zh-CN" altLang="en-US" dirty="0" smtClean="0">
                <a:solidFill>
                  <a:schemeClr val="bg1"/>
                </a:solidFill>
              </a:rPr>
              <a:t>       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/2=100</a:t>
            </a:r>
          </a:p>
          <a:p>
            <a:r>
              <a:rPr lang="en-US" altLang="zh-CN" dirty="0" smtClean="0">
                <a:solidFill>
                  <a:schemeClr val="bg1"/>
                </a:solidFill>
              </a:rPr>
              <a:t>       </a:t>
            </a:r>
            <a:r>
              <a:rPr lang="zh-CN" altLang="en-US" dirty="0" smtClean="0">
                <a:solidFill>
                  <a:schemeClr val="bg1"/>
                </a:solidFill>
              </a:rPr>
              <a:t>应改为</a:t>
            </a:r>
            <a:r>
              <a:rPr lang="en-US" altLang="zh-CN" dirty="0" smtClean="0">
                <a:solidFill>
                  <a:schemeClr val="bg1"/>
                </a:solidFill>
              </a:rPr>
              <a:t>:  select id from t where </a:t>
            </a:r>
            <a:r>
              <a:rPr lang="en-US" altLang="zh-CN" dirty="0" err="1" smtClean="0">
                <a:solidFill>
                  <a:schemeClr val="bg1"/>
                </a:solidFill>
              </a:rPr>
              <a:t>num</a:t>
            </a:r>
            <a:r>
              <a:rPr lang="en-US" altLang="zh-CN" dirty="0" smtClean="0">
                <a:solidFill>
                  <a:schemeClr val="bg1"/>
                </a:solidFill>
              </a:rPr>
              <a:t>=100*2</a:t>
            </a:r>
          </a:p>
          <a:p>
            <a:endParaRPr lang="en-US" altLang="zh-CN" dirty="0" smtClean="0">
              <a:solidFill>
                <a:schemeClr val="bg1"/>
              </a:solidFill>
            </a:endParaRPr>
          </a:p>
        </p:txBody>
      </p:sp>
    </p:spTree>
    <p:extLst>
      <p:ext uri="{BB962C8B-B14F-4D97-AF65-F5344CB8AC3E}">
        <p14:creationId xmlns:p14="http://schemas.microsoft.com/office/powerpoint/2010/main" val="297349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10799501" cy="4801314"/>
          </a:xfrm>
          <a:prstGeom prst="rect">
            <a:avLst/>
          </a:prstGeom>
          <a:noFill/>
        </p:spPr>
        <p:txBody>
          <a:bodyPr wrap="square" rtlCol="0">
            <a:spAutoFit/>
          </a:bodyPr>
          <a:lstStyle/>
          <a:p>
            <a:r>
              <a:rPr lang="en-US" altLang="zh-CN" dirty="0" smtClean="0">
                <a:solidFill>
                  <a:schemeClr val="bg1"/>
                </a:solidFill>
              </a:rPr>
              <a:t>8.</a:t>
            </a:r>
            <a:r>
              <a:rPr lang="zh-CN" altLang="en-US" dirty="0" smtClean="0">
                <a:solidFill>
                  <a:schemeClr val="bg1"/>
                </a:solidFill>
              </a:rPr>
              <a:t>应尽量避免在</a:t>
            </a:r>
            <a:r>
              <a:rPr lang="en-US" altLang="zh-CN" dirty="0" smtClean="0">
                <a:solidFill>
                  <a:schemeClr val="bg1"/>
                </a:solidFill>
              </a:rPr>
              <a:t>where</a:t>
            </a:r>
            <a:r>
              <a:rPr lang="zh-CN" altLang="en-US" dirty="0" smtClean="0">
                <a:solidFill>
                  <a:schemeClr val="bg1"/>
                </a:solidFill>
              </a:rPr>
              <a:t>子句中对字段进行函数操作，</a:t>
            </a:r>
          </a:p>
          <a:p>
            <a:r>
              <a:rPr lang="zh-CN" altLang="en-US" dirty="0" smtClean="0">
                <a:solidFill>
                  <a:schemeClr val="bg1"/>
                </a:solidFill>
              </a:rPr>
              <a:t>      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substring(name,1,3)='</a:t>
            </a:r>
            <a:r>
              <a:rPr lang="en-US" altLang="zh-CN" dirty="0" err="1" smtClean="0">
                <a:solidFill>
                  <a:schemeClr val="bg1"/>
                </a:solidFill>
              </a:rPr>
              <a:t>abc</a:t>
            </a:r>
            <a:r>
              <a:rPr lang="en-US" altLang="zh-CN" dirty="0" smtClean="0">
                <a:solidFill>
                  <a:schemeClr val="bg1"/>
                </a:solidFill>
              </a:rPr>
              <a:t>'   --name</a:t>
            </a:r>
          </a:p>
          <a:p>
            <a:r>
              <a:rPr lang="en-US" altLang="zh-CN" dirty="0" smtClean="0">
                <a:solidFill>
                  <a:schemeClr val="bg1"/>
                </a:solidFill>
              </a:rPr>
              <a:t>      select id from t where </a:t>
            </a:r>
            <a:r>
              <a:rPr lang="en-US" altLang="zh-CN" dirty="0" err="1" smtClean="0">
                <a:solidFill>
                  <a:schemeClr val="bg1"/>
                </a:solidFill>
              </a:rPr>
              <a:t>datediff</a:t>
            </a:r>
            <a:r>
              <a:rPr lang="en-US" altLang="zh-CN" dirty="0" smtClean="0">
                <a:solidFill>
                  <a:schemeClr val="bg1"/>
                </a:solidFill>
              </a:rPr>
              <a:t>(day,createdate,'2005-11-30')=0--‘2005-11-30’ </a:t>
            </a:r>
          </a:p>
          <a:p>
            <a:r>
              <a:rPr lang="en-US" altLang="zh-CN" dirty="0" smtClean="0">
                <a:solidFill>
                  <a:schemeClr val="bg1"/>
                </a:solidFill>
              </a:rPr>
              <a:t>      </a:t>
            </a:r>
            <a:r>
              <a:rPr lang="zh-CN" altLang="en-US" dirty="0" smtClean="0">
                <a:solidFill>
                  <a:schemeClr val="bg1"/>
                </a:solidFill>
              </a:rPr>
              <a:t>生成的</a:t>
            </a:r>
            <a:r>
              <a:rPr lang="en-US" altLang="zh-CN" dirty="0" smtClean="0">
                <a:solidFill>
                  <a:schemeClr val="bg1"/>
                </a:solidFill>
              </a:rPr>
              <a:t>id </a:t>
            </a:r>
            <a:r>
              <a:rPr lang="zh-CN" altLang="en-US" dirty="0" smtClean="0">
                <a:solidFill>
                  <a:schemeClr val="bg1"/>
                </a:solidFill>
              </a:rPr>
              <a:t>应改为</a:t>
            </a:r>
            <a:r>
              <a:rPr lang="en-US" altLang="zh-CN" dirty="0" smtClean="0">
                <a:solidFill>
                  <a:schemeClr val="bg1"/>
                </a:solidFill>
              </a:rPr>
              <a:t>:</a:t>
            </a:r>
          </a:p>
          <a:p>
            <a:r>
              <a:rPr lang="en-US" altLang="zh-CN" dirty="0" smtClean="0">
                <a:solidFill>
                  <a:schemeClr val="bg1"/>
                </a:solidFill>
              </a:rPr>
              <a:t>      select id from t where name like '</a:t>
            </a:r>
            <a:r>
              <a:rPr lang="en-US" altLang="zh-CN" dirty="0" err="1" smtClean="0">
                <a:solidFill>
                  <a:schemeClr val="bg1"/>
                </a:solidFill>
              </a:rPr>
              <a:t>abc</a:t>
            </a:r>
            <a:r>
              <a:rPr lang="en-US" altLang="zh-CN" dirty="0" smtClean="0">
                <a:solidFill>
                  <a:schemeClr val="bg1"/>
                </a:solidFill>
              </a:rPr>
              <a:t>%'</a:t>
            </a:r>
          </a:p>
          <a:p>
            <a:r>
              <a:rPr lang="en-US" altLang="zh-CN" dirty="0" smtClean="0">
                <a:solidFill>
                  <a:schemeClr val="bg1"/>
                </a:solidFill>
              </a:rPr>
              <a:t>      select id from t where </a:t>
            </a:r>
            <a:r>
              <a:rPr lang="en-US" altLang="zh-CN" dirty="0" err="1" smtClean="0">
                <a:solidFill>
                  <a:schemeClr val="bg1"/>
                </a:solidFill>
              </a:rPr>
              <a:t>createdate</a:t>
            </a:r>
            <a:r>
              <a:rPr lang="en-US" altLang="zh-CN" dirty="0" smtClean="0">
                <a:solidFill>
                  <a:schemeClr val="bg1"/>
                </a:solidFill>
              </a:rPr>
              <a:t>&gt;='2005-11-30' and </a:t>
            </a:r>
            <a:r>
              <a:rPr lang="en-US" altLang="zh-CN" dirty="0" err="1" smtClean="0">
                <a:solidFill>
                  <a:schemeClr val="bg1"/>
                </a:solidFill>
              </a:rPr>
              <a:t>createdate</a:t>
            </a:r>
            <a:r>
              <a:rPr lang="en-US" altLang="zh-CN" dirty="0" smtClean="0">
                <a:solidFill>
                  <a:schemeClr val="bg1"/>
                </a:solidFill>
              </a:rPr>
              <a:t>&lt;'2005-12-1'</a:t>
            </a:r>
          </a:p>
          <a:p>
            <a:endParaRPr lang="en-US" altLang="zh-CN" dirty="0" smtClean="0">
              <a:solidFill>
                <a:schemeClr val="bg1"/>
              </a:solidFill>
            </a:endParaRPr>
          </a:p>
          <a:p>
            <a:r>
              <a:rPr lang="en-US" altLang="zh-CN" dirty="0" smtClean="0">
                <a:solidFill>
                  <a:schemeClr val="bg1"/>
                </a:solidFill>
              </a:rPr>
              <a:t>9.</a:t>
            </a:r>
            <a:r>
              <a:rPr lang="zh-CN" altLang="en-US" dirty="0" smtClean="0">
                <a:solidFill>
                  <a:schemeClr val="bg1"/>
                </a:solidFill>
              </a:rPr>
              <a:t>不要在 </a:t>
            </a:r>
            <a:r>
              <a:rPr lang="en-US" altLang="zh-CN" dirty="0" smtClean="0">
                <a:solidFill>
                  <a:schemeClr val="bg1"/>
                </a:solidFill>
              </a:rPr>
              <a:t>where </a:t>
            </a:r>
            <a:r>
              <a:rPr lang="zh-CN" altLang="en-US" dirty="0" smtClean="0">
                <a:solidFill>
                  <a:schemeClr val="bg1"/>
                </a:solidFill>
              </a:rPr>
              <a:t>子句中的“</a:t>
            </a:r>
            <a:r>
              <a:rPr lang="en-US" altLang="zh-CN" dirty="0" smtClean="0">
                <a:solidFill>
                  <a:schemeClr val="bg1"/>
                </a:solidFill>
              </a:rPr>
              <a:t>=”</a:t>
            </a:r>
            <a:r>
              <a:rPr lang="zh-CN" altLang="en-US" dirty="0" smtClean="0">
                <a:solidFill>
                  <a:schemeClr val="bg1"/>
                </a:solidFill>
              </a:rPr>
              <a:t>左边进行函数、算术运算或其他表达式运算</a:t>
            </a:r>
          </a:p>
          <a:p>
            <a:r>
              <a:rPr lang="zh-CN" altLang="en-US" dirty="0" smtClean="0">
                <a:solidFill>
                  <a:schemeClr val="bg1"/>
                </a:solidFill>
              </a:rPr>
              <a:t>   否则系统将可能无法正确使用索引</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10.</a:t>
            </a:r>
            <a:r>
              <a:rPr lang="zh-CN" altLang="en-US" dirty="0" smtClean="0">
                <a:solidFill>
                  <a:schemeClr val="bg1"/>
                </a:solidFill>
              </a:rPr>
              <a:t>索引字段不是复合索引的前缀索引</a:t>
            </a:r>
          </a:p>
          <a:p>
            <a:r>
              <a:rPr lang="zh-CN" altLang="en-US" dirty="0" smtClean="0">
                <a:solidFill>
                  <a:schemeClr val="bg1"/>
                </a:solidFill>
              </a:rPr>
              <a:t>       例如 在使用索引字段作为条件时，如果该索引是复合索引，那么必须使用到该索引中的第一个字段作为条件时才能保证系统使用该索引，否则该索引将不会被使用，并且应尽可能的让字段顺序与索引顺序相一致。</a:t>
            </a:r>
          </a:p>
          <a:p>
            <a:endParaRPr lang="zh-CN" altLang="en-US" dirty="0" smtClean="0">
              <a:solidFill>
                <a:schemeClr val="bg1"/>
              </a:solidFill>
            </a:endParaRPr>
          </a:p>
          <a:p>
            <a:endParaRPr lang="en-US" altLang="zh-CN" dirty="0" smtClean="0">
              <a:solidFill>
                <a:schemeClr val="bg1"/>
              </a:solidFill>
            </a:endParaRPr>
          </a:p>
        </p:txBody>
      </p:sp>
    </p:spTree>
    <p:extLst>
      <p:ext uri="{BB962C8B-B14F-4D97-AF65-F5344CB8AC3E}">
        <p14:creationId xmlns:p14="http://schemas.microsoft.com/office/powerpoint/2010/main" val="131459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703385" y="649288"/>
            <a:ext cx="11094921" cy="6063198"/>
          </a:xfrm>
          <a:prstGeom prst="rect">
            <a:avLst/>
          </a:prstGeom>
          <a:noFill/>
        </p:spPr>
        <p:txBody>
          <a:bodyPr wrap="square" rtlCol="0">
            <a:spAutoFit/>
          </a:bodyPr>
          <a:lstStyle/>
          <a:p>
            <a:r>
              <a:rPr lang="zh-CN" altLang="en-US" dirty="0" smtClean="0">
                <a:solidFill>
                  <a:schemeClr val="bg1"/>
                </a:solidFill>
              </a:rPr>
              <a:t>二、</a:t>
            </a:r>
            <a:r>
              <a:rPr lang="en-US" altLang="zh-CN" dirty="0" smtClean="0">
                <a:solidFill>
                  <a:schemeClr val="bg1"/>
                </a:solidFill>
              </a:rPr>
              <a:t>ORDER BY </a:t>
            </a:r>
            <a:r>
              <a:rPr lang="zh-CN" altLang="en-US" dirty="0" smtClean="0">
                <a:solidFill>
                  <a:schemeClr val="bg1"/>
                </a:solidFill>
              </a:rPr>
              <a:t>语句优化</a:t>
            </a:r>
            <a:endParaRPr lang="en-US" altLang="zh-CN" dirty="0" smtClean="0">
              <a:solidFill>
                <a:schemeClr val="bg1"/>
              </a:solidFill>
            </a:endParaRPr>
          </a:p>
          <a:p>
            <a:r>
              <a:rPr lang="en-US" altLang="zh-CN" sz="1600" dirty="0" smtClean="0">
                <a:solidFill>
                  <a:schemeClr val="bg1"/>
                </a:solidFill>
              </a:rPr>
              <a:t>     </a:t>
            </a:r>
            <a:r>
              <a:rPr lang="zh-CN" altLang="zh-CN" sz="1600" dirty="0" smtClean="0">
                <a:solidFill>
                  <a:schemeClr val="bg1"/>
                </a:solidFill>
              </a:rPr>
              <a:t>基于</a:t>
            </a:r>
            <a:r>
              <a:rPr lang="zh-CN" altLang="zh-CN" sz="1600" dirty="0">
                <a:solidFill>
                  <a:schemeClr val="bg1"/>
                </a:solidFill>
              </a:rPr>
              <a:t>索引的排序</a:t>
            </a:r>
            <a:r>
              <a:rPr lang="en-US" altLang="zh-CN" sz="1600" dirty="0">
                <a:solidFill>
                  <a:schemeClr val="bg1"/>
                </a:solidFill>
              </a:rPr>
              <a:t/>
            </a:r>
            <a:br>
              <a:rPr lang="en-US" altLang="zh-CN" sz="1600" dirty="0">
                <a:solidFill>
                  <a:schemeClr val="bg1"/>
                </a:solidFill>
              </a:rPr>
            </a:br>
            <a:r>
              <a:rPr lang="en-US" altLang="zh-CN" sz="1600" dirty="0">
                <a:solidFill>
                  <a:schemeClr val="bg1"/>
                </a:solidFill>
              </a:rPr>
              <a:t>     MySQL</a:t>
            </a:r>
            <a:r>
              <a:rPr lang="zh-CN" altLang="zh-CN" sz="1600" dirty="0">
                <a:solidFill>
                  <a:schemeClr val="bg1"/>
                </a:solidFill>
              </a:rPr>
              <a:t>的弱点之一是它的排序。虽然</a:t>
            </a:r>
            <a:r>
              <a:rPr lang="en-US" altLang="zh-CN" sz="1600" dirty="0">
                <a:solidFill>
                  <a:schemeClr val="bg1"/>
                </a:solidFill>
              </a:rPr>
              <a:t>MySQL</a:t>
            </a:r>
            <a:r>
              <a:rPr lang="zh-CN" altLang="zh-CN" sz="1600" dirty="0">
                <a:solidFill>
                  <a:schemeClr val="bg1"/>
                </a:solidFill>
              </a:rPr>
              <a:t>可以在</a:t>
            </a:r>
            <a:r>
              <a:rPr lang="en-US" altLang="zh-CN" sz="1600" dirty="0">
                <a:solidFill>
                  <a:schemeClr val="bg1"/>
                </a:solidFill>
              </a:rPr>
              <a:t>1</a:t>
            </a:r>
            <a:r>
              <a:rPr lang="zh-CN" altLang="zh-CN" sz="1600" dirty="0">
                <a:solidFill>
                  <a:schemeClr val="bg1"/>
                </a:solidFill>
              </a:rPr>
              <a:t>秒中查询大约</a:t>
            </a:r>
            <a:r>
              <a:rPr lang="en-US" altLang="zh-CN" sz="1600" dirty="0">
                <a:solidFill>
                  <a:schemeClr val="bg1"/>
                </a:solidFill>
              </a:rPr>
              <a:t>15,000</a:t>
            </a:r>
            <a:r>
              <a:rPr lang="zh-CN" altLang="zh-CN" sz="1600" dirty="0">
                <a:solidFill>
                  <a:schemeClr val="bg1"/>
                </a:solidFill>
              </a:rPr>
              <a:t>条记录，但由于</a:t>
            </a:r>
            <a:r>
              <a:rPr lang="en-US" altLang="zh-CN" sz="1600" dirty="0">
                <a:solidFill>
                  <a:schemeClr val="bg1"/>
                </a:solidFill>
              </a:rPr>
              <a:t>MySQL</a:t>
            </a:r>
            <a:r>
              <a:rPr lang="zh-CN" altLang="zh-CN" sz="1600" dirty="0">
                <a:solidFill>
                  <a:schemeClr val="bg1"/>
                </a:solidFill>
              </a:rPr>
              <a:t>在查询时最多只能使用一个索引。因此，如果</a:t>
            </a:r>
            <a:r>
              <a:rPr lang="en-US" altLang="zh-CN" sz="1600" dirty="0">
                <a:solidFill>
                  <a:schemeClr val="bg1"/>
                </a:solidFill>
              </a:rPr>
              <a:t>WHERE</a:t>
            </a:r>
            <a:r>
              <a:rPr lang="zh-CN" altLang="zh-CN" sz="1600" dirty="0">
                <a:solidFill>
                  <a:schemeClr val="bg1"/>
                </a:solidFill>
              </a:rPr>
              <a:t>条件已经占用了索引，那么在排序中就不使用索引了，这将大大降低查询的速度。我们可以看看如下的</a:t>
            </a:r>
            <a:r>
              <a:rPr lang="en-US" altLang="zh-CN" sz="1600" dirty="0">
                <a:solidFill>
                  <a:schemeClr val="bg1"/>
                </a:solidFill>
              </a:rPr>
              <a:t>SQL</a:t>
            </a:r>
            <a:r>
              <a:rPr lang="zh-CN" altLang="zh-CN" sz="1600" dirty="0">
                <a:solidFill>
                  <a:schemeClr val="bg1"/>
                </a:solidFill>
              </a:rPr>
              <a:t>语句</a:t>
            </a:r>
            <a:r>
              <a:rPr lang="en-US" altLang="zh-CN" sz="1600" dirty="0">
                <a:solidFill>
                  <a:schemeClr val="bg1"/>
                </a:solidFill>
              </a:rPr>
              <a:t>:</a:t>
            </a:r>
            <a:br>
              <a:rPr lang="en-US" altLang="zh-CN" sz="1600" dirty="0">
                <a:solidFill>
                  <a:schemeClr val="bg1"/>
                </a:solidFill>
              </a:rPr>
            </a:br>
            <a:r>
              <a:rPr lang="en-US" altLang="zh-CN" sz="1600" dirty="0">
                <a:solidFill>
                  <a:schemeClr val="bg1"/>
                </a:solidFill>
              </a:rPr>
              <a:t>     SELECT * FROM SALES WHERE NAME = </a:t>
            </a:r>
            <a:r>
              <a:rPr lang="zh-CN" altLang="zh-CN" sz="1600" dirty="0">
                <a:solidFill>
                  <a:schemeClr val="bg1"/>
                </a:solidFill>
              </a:rPr>
              <a:t>“</a:t>
            </a:r>
            <a:r>
              <a:rPr lang="en-US" altLang="zh-CN" sz="1600" dirty="0">
                <a:solidFill>
                  <a:schemeClr val="bg1"/>
                </a:solidFill>
              </a:rPr>
              <a:t>name</a:t>
            </a:r>
            <a:r>
              <a:rPr lang="zh-CN" altLang="zh-CN" sz="1600" dirty="0">
                <a:solidFill>
                  <a:schemeClr val="bg1"/>
                </a:solidFill>
              </a:rPr>
              <a:t>”</a:t>
            </a:r>
            <a:r>
              <a:rPr lang="en-US" altLang="zh-CN" sz="1600" dirty="0">
                <a:solidFill>
                  <a:schemeClr val="bg1"/>
                </a:solidFill>
              </a:rPr>
              <a:t> ORDER BY SALE_DATE DESC;</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在以上的</a:t>
            </a:r>
            <a:r>
              <a:rPr lang="en-US" altLang="zh-CN" sz="1600" dirty="0">
                <a:solidFill>
                  <a:schemeClr val="bg1"/>
                </a:solidFill>
              </a:rPr>
              <a:t>SQL</a:t>
            </a:r>
            <a:r>
              <a:rPr lang="zh-CN" altLang="zh-CN" sz="1600" dirty="0">
                <a:solidFill>
                  <a:schemeClr val="bg1"/>
                </a:solidFill>
              </a:rPr>
              <a:t>的</a:t>
            </a:r>
            <a:r>
              <a:rPr lang="en-US" altLang="zh-CN" sz="1600" dirty="0">
                <a:solidFill>
                  <a:schemeClr val="bg1"/>
                </a:solidFill>
              </a:rPr>
              <a:t>WHERE</a:t>
            </a:r>
            <a:r>
              <a:rPr lang="zh-CN" altLang="zh-CN" sz="1600" dirty="0">
                <a:solidFill>
                  <a:schemeClr val="bg1"/>
                </a:solidFill>
              </a:rPr>
              <a:t>子句中已经使用了</a:t>
            </a:r>
            <a:r>
              <a:rPr lang="en-US" altLang="zh-CN" sz="1600" dirty="0">
                <a:solidFill>
                  <a:schemeClr val="bg1"/>
                </a:solidFill>
              </a:rPr>
              <a:t>NAME</a:t>
            </a:r>
            <a:r>
              <a:rPr lang="zh-CN" altLang="zh-CN" sz="1600" dirty="0">
                <a:solidFill>
                  <a:schemeClr val="bg1"/>
                </a:solidFill>
              </a:rPr>
              <a:t>字段上的索引，因此，在对</a:t>
            </a:r>
            <a:r>
              <a:rPr lang="en-US" altLang="zh-CN" sz="1600" dirty="0">
                <a:solidFill>
                  <a:schemeClr val="bg1"/>
                </a:solidFill>
              </a:rPr>
              <a:t>SALE_DATE</a:t>
            </a:r>
            <a:r>
              <a:rPr lang="zh-CN" altLang="zh-CN" sz="1600" dirty="0">
                <a:solidFill>
                  <a:schemeClr val="bg1"/>
                </a:solidFill>
              </a:rPr>
              <a:t>进行排序时将不再使用索引。为了解决这个问题，我们可以对</a:t>
            </a:r>
            <a:r>
              <a:rPr lang="en-US" altLang="zh-CN" sz="1600" dirty="0">
                <a:solidFill>
                  <a:schemeClr val="bg1"/>
                </a:solidFill>
              </a:rPr>
              <a:t>SALES</a:t>
            </a:r>
            <a:r>
              <a:rPr lang="zh-CN" altLang="zh-CN" sz="1600" dirty="0">
                <a:solidFill>
                  <a:schemeClr val="bg1"/>
                </a:solidFill>
              </a:rPr>
              <a:t>表建立复合索引</a:t>
            </a:r>
            <a:r>
              <a:rPr lang="en-US" altLang="zh-CN" sz="1600" dirty="0">
                <a:solidFill>
                  <a:schemeClr val="bg1"/>
                </a:solidFill>
              </a:rPr>
              <a:t>:</a:t>
            </a:r>
            <a:br>
              <a:rPr lang="en-US" altLang="zh-CN" sz="1600" dirty="0">
                <a:solidFill>
                  <a:schemeClr val="bg1"/>
                </a:solidFill>
              </a:rPr>
            </a:br>
            <a:r>
              <a:rPr lang="en-US" altLang="zh-CN" sz="1600" dirty="0">
                <a:solidFill>
                  <a:schemeClr val="bg1"/>
                </a:solidFill>
              </a:rPr>
              <a:t>     ALTER TABLE SALES DROP INDEX NAME, ADD INDEX (NAME,SALE_DATE)</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这样再使用上述的</a:t>
            </a:r>
            <a:r>
              <a:rPr lang="en-US" altLang="zh-CN" sz="1600" dirty="0">
                <a:solidFill>
                  <a:schemeClr val="bg1"/>
                </a:solidFill>
              </a:rPr>
              <a:t>SELECT</a:t>
            </a:r>
            <a:r>
              <a:rPr lang="zh-CN" altLang="zh-CN" sz="1600" dirty="0">
                <a:solidFill>
                  <a:schemeClr val="bg1"/>
                </a:solidFill>
              </a:rPr>
              <a:t>语句进行查询时速度就会大副提升。但要注意，在使用这个方法时，要确保</a:t>
            </a:r>
            <a:r>
              <a:rPr lang="en-US" altLang="zh-CN" sz="1600" dirty="0">
                <a:solidFill>
                  <a:schemeClr val="bg1"/>
                </a:solidFill>
              </a:rPr>
              <a:t>WHERE</a:t>
            </a:r>
            <a:r>
              <a:rPr lang="zh-CN" altLang="zh-CN" sz="1600" dirty="0">
                <a:solidFill>
                  <a:schemeClr val="bg1"/>
                </a:solidFill>
              </a:rPr>
              <a:t>子句中没有排序字段，在上例中就是不能用</a:t>
            </a:r>
            <a:r>
              <a:rPr lang="en-US" altLang="zh-CN" sz="1600" dirty="0">
                <a:solidFill>
                  <a:schemeClr val="bg1"/>
                </a:solidFill>
              </a:rPr>
              <a:t>SALE_DATE</a:t>
            </a:r>
            <a:r>
              <a:rPr lang="zh-CN" altLang="zh-CN" sz="1600" dirty="0">
                <a:solidFill>
                  <a:schemeClr val="bg1"/>
                </a:solidFill>
              </a:rPr>
              <a:t>进行查询，否则虽然排序快了，但是</a:t>
            </a:r>
            <a:r>
              <a:rPr lang="en-US" altLang="zh-CN" sz="1600" dirty="0">
                <a:solidFill>
                  <a:schemeClr val="bg1"/>
                </a:solidFill>
              </a:rPr>
              <a:t>SALE_DATE</a:t>
            </a:r>
            <a:r>
              <a:rPr lang="zh-CN" altLang="zh-CN" sz="1600" dirty="0">
                <a:solidFill>
                  <a:schemeClr val="bg1"/>
                </a:solidFill>
              </a:rPr>
              <a:t>字段上没有单独的索引，因此查询又会慢下来。</a:t>
            </a:r>
          </a:p>
          <a:p>
            <a:r>
              <a:rPr lang="en-US" altLang="zh-CN" sz="1600" dirty="0">
                <a:solidFill>
                  <a:schemeClr val="bg1"/>
                </a:solidFill>
              </a:rPr>
              <a:t> </a:t>
            </a:r>
            <a:endParaRPr lang="zh-CN" altLang="zh-CN" sz="1600" dirty="0">
              <a:solidFill>
                <a:schemeClr val="bg1"/>
              </a:solidFill>
            </a:endParaRPr>
          </a:p>
          <a:p>
            <a:r>
              <a:rPr lang="en-US" altLang="zh-CN" sz="1600" dirty="0">
                <a:solidFill>
                  <a:schemeClr val="bg1"/>
                </a:solidFill>
              </a:rPr>
              <a:t>     </a:t>
            </a:r>
            <a:r>
              <a:rPr lang="zh-CN" altLang="zh-CN" sz="1600" dirty="0">
                <a:solidFill>
                  <a:schemeClr val="bg1"/>
                </a:solidFill>
              </a:rPr>
              <a:t>在某些情况中，</a:t>
            </a:r>
            <a:r>
              <a:rPr lang="en-US" altLang="zh-CN" sz="1600" dirty="0">
                <a:solidFill>
                  <a:schemeClr val="bg1"/>
                </a:solidFill>
              </a:rPr>
              <a:t> MySQL</a:t>
            </a:r>
            <a:r>
              <a:rPr lang="zh-CN" altLang="zh-CN" sz="1600" dirty="0">
                <a:solidFill>
                  <a:schemeClr val="bg1"/>
                </a:solidFill>
              </a:rPr>
              <a:t>可以使用一个索引来满足</a:t>
            </a:r>
            <a:r>
              <a:rPr lang="en-US" altLang="zh-CN" sz="1600" dirty="0">
                <a:solidFill>
                  <a:schemeClr val="bg1"/>
                </a:solidFill>
              </a:rPr>
              <a:t> ORDER BY</a:t>
            </a:r>
            <a:r>
              <a:rPr lang="zh-CN" altLang="zh-CN" sz="1600" dirty="0">
                <a:solidFill>
                  <a:schemeClr val="bg1"/>
                </a:solidFill>
              </a:rPr>
              <a:t>子句，而不需要额外的排序。</a:t>
            </a:r>
            <a:r>
              <a:rPr lang="en-US" altLang="zh-CN" sz="1600" dirty="0">
                <a:solidFill>
                  <a:schemeClr val="bg1"/>
                </a:solidFill>
              </a:rPr>
              <a:t> where</a:t>
            </a:r>
            <a:r>
              <a:rPr lang="zh-CN" altLang="zh-CN" sz="1600" dirty="0">
                <a:solidFill>
                  <a:schemeClr val="bg1"/>
                </a:solidFill>
              </a:rPr>
              <a:t>条件和</a:t>
            </a:r>
            <a:r>
              <a:rPr lang="en-US" altLang="zh-CN" sz="1600" dirty="0">
                <a:solidFill>
                  <a:schemeClr val="bg1"/>
                </a:solidFill>
              </a:rPr>
              <a:t>order by</a:t>
            </a:r>
            <a:r>
              <a:rPr lang="zh-CN" altLang="zh-CN" sz="1600" dirty="0">
                <a:solidFill>
                  <a:schemeClr val="bg1"/>
                </a:solidFill>
              </a:rPr>
              <a:t>使用相同的索引，并且</a:t>
            </a:r>
            <a:r>
              <a:rPr lang="en-US" altLang="zh-CN" sz="1600" dirty="0">
                <a:solidFill>
                  <a:schemeClr val="bg1"/>
                </a:solidFill>
              </a:rPr>
              <a:t>order by </a:t>
            </a:r>
            <a:r>
              <a:rPr lang="zh-CN" altLang="zh-CN" sz="1600" dirty="0">
                <a:solidFill>
                  <a:schemeClr val="bg1"/>
                </a:solidFill>
              </a:rPr>
              <a:t>的顺序和索引顺序相 同，并且</a:t>
            </a:r>
            <a:r>
              <a:rPr lang="en-US" altLang="zh-CN" sz="1600" dirty="0">
                <a:solidFill>
                  <a:schemeClr val="bg1"/>
                </a:solidFill>
              </a:rPr>
              <a:t>order by</a:t>
            </a:r>
            <a:r>
              <a:rPr lang="zh-CN" altLang="zh-CN" sz="1600" dirty="0">
                <a:solidFill>
                  <a:schemeClr val="bg1"/>
                </a:solidFill>
              </a:rPr>
              <a:t>的字段都是升序或者都是降序。例如：下列</a:t>
            </a:r>
            <a:r>
              <a:rPr lang="en-US" altLang="zh-CN" sz="1600" dirty="0" err="1">
                <a:solidFill>
                  <a:schemeClr val="bg1"/>
                </a:solidFill>
              </a:rPr>
              <a:t>sql</a:t>
            </a:r>
            <a:r>
              <a:rPr lang="zh-CN" altLang="zh-CN" sz="1600" dirty="0">
                <a:solidFill>
                  <a:schemeClr val="bg1"/>
                </a:solidFill>
              </a:rPr>
              <a:t>可以使用索引。</a:t>
            </a:r>
          </a:p>
          <a:p>
            <a:r>
              <a:rPr lang="en-US" altLang="zh-CN" sz="1600" dirty="0">
                <a:solidFill>
                  <a:schemeClr val="bg1"/>
                </a:solidFill>
              </a:rPr>
              <a:t>     SELECT * FROM t1 ORDER BY key_part1,key_part2,... ;</a:t>
            </a:r>
            <a:br>
              <a:rPr lang="en-US" altLang="zh-CN" sz="1600" dirty="0">
                <a:solidFill>
                  <a:schemeClr val="bg1"/>
                </a:solidFill>
              </a:rPr>
            </a:br>
            <a:r>
              <a:rPr lang="en-US" altLang="zh-CN" sz="1600" dirty="0">
                <a:solidFill>
                  <a:schemeClr val="bg1"/>
                </a:solidFill>
              </a:rPr>
              <a:t>     SELECT * FROM t1 WHERE key_part1=1 ORDER BY key_part1 DESC, key_part2 DESC;</a:t>
            </a:r>
            <a:br>
              <a:rPr lang="en-US" altLang="zh-CN" sz="1600" dirty="0">
                <a:solidFill>
                  <a:schemeClr val="bg1"/>
                </a:solidFill>
              </a:rPr>
            </a:br>
            <a:r>
              <a:rPr lang="en-US" altLang="zh-CN" sz="1600" dirty="0">
                <a:solidFill>
                  <a:schemeClr val="bg1"/>
                </a:solidFill>
              </a:rPr>
              <a:t>     SELECT * FROM t1 ORDER BY key_part1 DESC, key_part2 DESC;</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但是以下情况不使用索引：</a:t>
            </a:r>
            <a:r>
              <a:rPr lang="en-US" altLang="zh-CN" sz="1600" dirty="0">
                <a:solidFill>
                  <a:schemeClr val="bg1"/>
                </a:solidFill>
              </a:rPr>
              <a:t/>
            </a:r>
            <a:br>
              <a:rPr lang="en-US" altLang="zh-CN" sz="1600" dirty="0">
                <a:solidFill>
                  <a:schemeClr val="bg1"/>
                </a:solidFill>
              </a:rPr>
            </a:br>
            <a:r>
              <a:rPr lang="en-US" altLang="zh-CN" dirty="0">
                <a:solidFill>
                  <a:schemeClr val="bg1"/>
                </a:solidFill>
              </a:rPr>
              <a:t>    </a:t>
            </a:r>
            <a:r>
              <a:rPr lang="en-US" altLang="zh-CN" sz="1600" dirty="0">
                <a:solidFill>
                  <a:schemeClr val="bg1"/>
                </a:solidFill>
              </a:rPr>
              <a:t> SELECT * FROM t1 ORDER BY key_part1 DESC, key_part2 ASC </a:t>
            </a:r>
            <a:r>
              <a:rPr lang="zh-CN" altLang="zh-CN" sz="1600" dirty="0">
                <a:solidFill>
                  <a:schemeClr val="bg1"/>
                </a:solidFill>
              </a:rPr>
              <a:t>；</a:t>
            </a:r>
            <a:r>
              <a:rPr lang="en-US" altLang="zh-CN" sz="1600" dirty="0">
                <a:solidFill>
                  <a:schemeClr val="bg1"/>
                </a:solidFill>
              </a:rPr>
              <a:t> --order by </a:t>
            </a:r>
            <a:r>
              <a:rPr lang="zh-CN" altLang="zh-CN" sz="1600" dirty="0">
                <a:solidFill>
                  <a:schemeClr val="bg1"/>
                </a:solidFill>
              </a:rPr>
              <a:t>的字段混合</a:t>
            </a:r>
            <a:r>
              <a:rPr lang="en-US" altLang="zh-CN" sz="1600" dirty="0">
                <a:solidFill>
                  <a:schemeClr val="bg1"/>
                </a:solidFill>
              </a:rPr>
              <a:t> ASC </a:t>
            </a:r>
            <a:r>
              <a:rPr lang="zh-CN" altLang="zh-CN" sz="1600" dirty="0">
                <a:solidFill>
                  <a:schemeClr val="bg1"/>
                </a:solidFill>
              </a:rPr>
              <a:t>和</a:t>
            </a:r>
            <a:r>
              <a:rPr lang="en-US" altLang="zh-CN" sz="1600" dirty="0">
                <a:solidFill>
                  <a:schemeClr val="bg1"/>
                </a:solidFill>
              </a:rPr>
              <a:t> DESC</a:t>
            </a:r>
            <a:br>
              <a:rPr lang="en-US" altLang="zh-CN" sz="1600" dirty="0">
                <a:solidFill>
                  <a:schemeClr val="bg1"/>
                </a:solidFill>
              </a:rPr>
            </a:br>
            <a:r>
              <a:rPr lang="en-US" altLang="zh-CN" sz="1600" dirty="0">
                <a:solidFill>
                  <a:schemeClr val="bg1"/>
                </a:solidFill>
              </a:rPr>
              <a:t>     SELECT * FROM t1 WHERE key2=constant ORDER BY key1 </a:t>
            </a:r>
            <a:r>
              <a:rPr lang="zh-CN" altLang="zh-CN" sz="1600" dirty="0">
                <a:solidFill>
                  <a:schemeClr val="bg1"/>
                </a:solidFill>
              </a:rPr>
              <a:t>；</a:t>
            </a:r>
            <a:r>
              <a:rPr lang="en-US" altLang="zh-CN" sz="1600" dirty="0">
                <a:solidFill>
                  <a:schemeClr val="bg1"/>
                </a:solidFill>
              </a:rPr>
              <a:t>-- </a:t>
            </a:r>
            <a:r>
              <a:rPr lang="zh-CN" altLang="zh-CN" sz="1600" dirty="0">
                <a:solidFill>
                  <a:schemeClr val="bg1"/>
                </a:solidFill>
              </a:rPr>
              <a:t>用于查询行的关键字与</a:t>
            </a:r>
            <a:r>
              <a:rPr lang="en-US" altLang="zh-CN" sz="1600" dirty="0">
                <a:solidFill>
                  <a:schemeClr val="bg1"/>
                </a:solidFill>
              </a:rPr>
              <a:t> ORDER BY </a:t>
            </a:r>
            <a:r>
              <a:rPr lang="zh-CN" altLang="zh-CN" sz="1600" dirty="0">
                <a:solidFill>
                  <a:schemeClr val="bg1"/>
                </a:solidFill>
              </a:rPr>
              <a:t>中所使用的不相同</a:t>
            </a:r>
            <a:r>
              <a:rPr lang="en-US" altLang="zh-CN" sz="1600" dirty="0">
                <a:solidFill>
                  <a:schemeClr val="bg1"/>
                </a:solidFill>
              </a:rPr>
              <a:t/>
            </a:r>
            <a:br>
              <a:rPr lang="en-US" altLang="zh-CN" sz="1600" dirty="0">
                <a:solidFill>
                  <a:schemeClr val="bg1"/>
                </a:solidFill>
              </a:rPr>
            </a:br>
            <a:r>
              <a:rPr lang="en-US" altLang="zh-CN" sz="1600" dirty="0">
                <a:solidFill>
                  <a:schemeClr val="bg1"/>
                </a:solidFill>
              </a:rPr>
              <a:t>     </a:t>
            </a:r>
            <a:endParaRPr lang="zh-CN" altLang="en-US" sz="1600" dirty="0">
              <a:solidFill>
                <a:schemeClr val="bg1"/>
              </a:solidFill>
            </a:endParaRPr>
          </a:p>
        </p:txBody>
      </p:sp>
    </p:spTree>
    <p:extLst>
      <p:ext uri="{BB962C8B-B14F-4D97-AF65-F5344CB8AC3E}">
        <p14:creationId xmlns:p14="http://schemas.microsoft.com/office/powerpoint/2010/main" val="3920933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703385" y="649288"/>
            <a:ext cx="11094921" cy="5570756"/>
          </a:xfrm>
          <a:prstGeom prst="rect">
            <a:avLst/>
          </a:prstGeom>
          <a:noFill/>
        </p:spPr>
        <p:txBody>
          <a:bodyPr wrap="square" rtlCol="0">
            <a:spAutoFit/>
          </a:bodyPr>
          <a:lstStyle/>
          <a:p>
            <a:r>
              <a:rPr lang="zh-CN" altLang="en-US" dirty="0">
                <a:solidFill>
                  <a:schemeClr val="bg1"/>
                </a:solidFill>
              </a:rPr>
              <a:t>三</a:t>
            </a:r>
            <a:r>
              <a:rPr lang="zh-CN" altLang="en-US" dirty="0" smtClean="0">
                <a:solidFill>
                  <a:schemeClr val="bg1"/>
                </a:solidFill>
              </a:rPr>
              <a:t>、</a:t>
            </a:r>
            <a:r>
              <a:rPr lang="zh-CN" altLang="en-US" dirty="0" smtClean="0">
                <a:solidFill>
                  <a:schemeClr val="bg1"/>
                </a:solidFill>
              </a:rPr>
              <a:t>其他注意优化</a:t>
            </a:r>
          </a:p>
          <a:p>
            <a:endParaRPr lang="en-US" altLang="zh-CN" dirty="0" smtClean="0">
              <a:solidFill>
                <a:schemeClr val="bg1"/>
              </a:solidFill>
            </a:endParaRPr>
          </a:p>
          <a:p>
            <a:r>
              <a:rPr lang="en-US" altLang="zh-CN" sz="1600" dirty="0" smtClean="0">
                <a:solidFill>
                  <a:schemeClr val="bg1"/>
                </a:solidFill>
              </a:rPr>
              <a:t>1. </a:t>
            </a:r>
            <a:r>
              <a:rPr lang="zh-CN" altLang="en-US" sz="1600" dirty="0" smtClean="0">
                <a:solidFill>
                  <a:schemeClr val="bg1"/>
                </a:solidFill>
              </a:rPr>
              <a:t>不要写一些没有意义的查询，</a:t>
            </a:r>
          </a:p>
          <a:p>
            <a:r>
              <a:rPr lang="zh-CN" altLang="en-US" sz="1600" dirty="0" smtClean="0">
                <a:solidFill>
                  <a:schemeClr val="bg1"/>
                </a:solidFill>
              </a:rPr>
              <a:t>        如需要生成一个空表结构：</a:t>
            </a:r>
          </a:p>
          <a:p>
            <a:r>
              <a:rPr lang="zh-CN" altLang="en-US" sz="1600" dirty="0" smtClean="0">
                <a:solidFill>
                  <a:schemeClr val="bg1"/>
                </a:solidFill>
              </a:rPr>
              <a:t>        </a:t>
            </a:r>
            <a:r>
              <a:rPr lang="en-US" altLang="zh-CN" sz="1600" dirty="0" smtClean="0">
                <a:solidFill>
                  <a:schemeClr val="bg1"/>
                </a:solidFill>
              </a:rPr>
              <a:t>select col1,col2 into #t from t where 1=0</a:t>
            </a:r>
          </a:p>
          <a:p>
            <a:r>
              <a:rPr lang="en-US" altLang="zh-CN" sz="1600" dirty="0" smtClean="0">
                <a:solidFill>
                  <a:schemeClr val="bg1"/>
                </a:solidFill>
              </a:rPr>
              <a:t>        </a:t>
            </a:r>
            <a:r>
              <a:rPr lang="zh-CN" altLang="en-US" sz="1600" dirty="0" smtClean="0">
                <a:solidFill>
                  <a:schemeClr val="bg1"/>
                </a:solidFill>
              </a:rPr>
              <a:t>这类代码不会返回任何结果集，但是会消耗系统资源的，应改成这样： </a:t>
            </a:r>
            <a:r>
              <a:rPr lang="en-US" altLang="zh-CN" sz="1600" dirty="0" smtClean="0">
                <a:solidFill>
                  <a:schemeClr val="bg1"/>
                </a:solidFill>
              </a:rPr>
              <a:t>create table #t(...)</a:t>
            </a:r>
          </a:p>
          <a:p>
            <a:r>
              <a:rPr lang="en-US" altLang="zh-CN" sz="1600" dirty="0" smtClean="0">
                <a:solidFill>
                  <a:schemeClr val="bg1"/>
                </a:solidFill>
              </a:rPr>
              <a:t>2. </a:t>
            </a:r>
            <a:r>
              <a:rPr lang="zh-CN" altLang="en-US" sz="1600" dirty="0" smtClean="0">
                <a:solidFill>
                  <a:schemeClr val="bg1"/>
                </a:solidFill>
              </a:rPr>
              <a:t>很多时候用 </a:t>
            </a:r>
            <a:r>
              <a:rPr lang="en-US" altLang="zh-CN" sz="1600" dirty="0" smtClean="0">
                <a:solidFill>
                  <a:schemeClr val="bg1"/>
                </a:solidFill>
              </a:rPr>
              <a:t>exists </a:t>
            </a:r>
            <a:r>
              <a:rPr lang="zh-CN" altLang="en-US" sz="1600" dirty="0" smtClean="0">
                <a:solidFill>
                  <a:schemeClr val="bg1"/>
                </a:solidFill>
              </a:rPr>
              <a:t>代替 </a:t>
            </a:r>
            <a:r>
              <a:rPr lang="en-US" altLang="zh-CN" sz="1600" dirty="0" smtClean="0">
                <a:solidFill>
                  <a:schemeClr val="bg1"/>
                </a:solidFill>
              </a:rPr>
              <a:t>in </a:t>
            </a:r>
            <a:r>
              <a:rPr lang="zh-CN" altLang="en-US" sz="1600" dirty="0" smtClean="0">
                <a:solidFill>
                  <a:schemeClr val="bg1"/>
                </a:solidFill>
              </a:rPr>
              <a:t>是一个好的选择：</a:t>
            </a:r>
          </a:p>
          <a:p>
            <a:r>
              <a:rPr lang="zh-CN" altLang="en-US" sz="1600" dirty="0" smtClean="0">
                <a:solidFill>
                  <a:schemeClr val="bg1"/>
                </a:solidFill>
              </a:rPr>
              <a:t>       </a:t>
            </a:r>
            <a:r>
              <a:rPr lang="en-US" altLang="zh-CN" sz="1600" dirty="0" smtClean="0">
                <a:solidFill>
                  <a:schemeClr val="bg1"/>
                </a:solidFill>
              </a:rPr>
              <a:t>select </a:t>
            </a:r>
            <a:r>
              <a:rPr lang="en-US" altLang="zh-CN" sz="1600" dirty="0" err="1" smtClean="0">
                <a:solidFill>
                  <a:schemeClr val="bg1"/>
                </a:solidFill>
              </a:rPr>
              <a:t>num</a:t>
            </a:r>
            <a:r>
              <a:rPr lang="en-US" altLang="zh-CN" sz="1600" dirty="0" smtClean="0">
                <a:solidFill>
                  <a:schemeClr val="bg1"/>
                </a:solidFill>
              </a:rPr>
              <a:t> from a where </a:t>
            </a:r>
            <a:r>
              <a:rPr lang="en-US" altLang="zh-CN" sz="1600" dirty="0" err="1" smtClean="0">
                <a:solidFill>
                  <a:schemeClr val="bg1"/>
                </a:solidFill>
              </a:rPr>
              <a:t>num</a:t>
            </a:r>
            <a:r>
              <a:rPr lang="en-US" altLang="zh-CN" sz="1600" dirty="0" smtClean="0">
                <a:solidFill>
                  <a:schemeClr val="bg1"/>
                </a:solidFill>
              </a:rPr>
              <a:t> in(select </a:t>
            </a:r>
            <a:r>
              <a:rPr lang="en-US" altLang="zh-CN" sz="1600" dirty="0" err="1" smtClean="0">
                <a:solidFill>
                  <a:schemeClr val="bg1"/>
                </a:solidFill>
              </a:rPr>
              <a:t>num</a:t>
            </a:r>
            <a:r>
              <a:rPr lang="en-US" altLang="zh-CN" sz="1600" dirty="0" smtClean="0">
                <a:solidFill>
                  <a:schemeClr val="bg1"/>
                </a:solidFill>
              </a:rPr>
              <a:t> from b)</a:t>
            </a:r>
          </a:p>
          <a:p>
            <a:r>
              <a:rPr lang="en-US" altLang="zh-CN" sz="1600" dirty="0" smtClean="0">
                <a:solidFill>
                  <a:schemeClr val="bg1"/>
                </a:solidFill>
              </a:rPr>
              <a:t>       </a:t>
            </a:r>
            <a:r>
              <a:rPr lang="zh-CN" altLang="en-US" sz="1600" dirty="0" smtClean="0">
                <a:solidFill>
                  <a:schemeClr val="bg1"/>
                </a:solidFill>
              </a:rPr>
              <a:t>用下面的语句替换：</a:t>
            </a:r>
          </a:p>
          <a:p>
            <a:r>
              <a:rPr lang="zh-CN" altLang="en-US" sz="1600" dirty="0" smtClean="0">
                <a:solidFill>
                  <a:schemeClr val="bg1"/>
                </a:solidFill>
              </a:rPr>
              <a:t>       </a:t>
            </a:r>
            <a:r>
              <a:rPr lang="en-US" altLang="zh-CN" sz="1600" dirty="0" smtClean="0">
                <a:solidFill>
                  <a:schemeClr val="bg1"/>
                </a:solidFill>
              </a:rPr>
              <a:t>select </a:t>
            </a:r>
            <a:r>
              <a:rPr lang="en-US" altLang="zh-CN" sz="1600" dirty="0" err="1" smtClean="0">
                <a:solidFill>
                  <a:schemeClr val="bg1"/>
                </a:solidFill>
              </a:rPr>
              <a:t>num</a:t>
            </a:r>
            <a:r>
              <a:rPr lang="en-US" altLang="zh-CN" sz="1600" dirty="0" smtClean="0">
                <a:solidFill>
                  <a:schemeClr val="bg1"/>
                </a:solidFill>
              </a:rPr>
              <a:t> from a where exists(select 1 from b where </a:t>
            </a:r>
            <a:r>
              <a:rPr lang="en-US" altLang="zh-CN" sz="1600" dirty="0" err="1" smtClean="0">
                <a:solidFill>
                  <a:schemeClr val="bg1"/>
                </a:solidFill>
              </a:rPr>
              <a:t>num</a:t>
            </a:r>
            <a:r>
              <a:rPr lang="en-US" altLang="zh-CN" sz="1600" dirty="0" smtClean="0">
                <a:solidFill>
                  <a:schemeClr val="bg1"/>
                </a:solidFill>
              </a:rPr>
              <a:t>=</a:t>
            </a:r>
            <a:r>
              <a:rPr lang="en-US" altLang="zh-CN" sz="1600" dirty="0" err="1" smtClean="0">
                <a:solidFill>
                  <a:schemeClr val="bg1"/>
                </a:solidFill>
              </a:rPr>
              <a:t>a.num</a:t>
            </a:r>
            <a:r>
              <a:rPr lang="en-US" altLang="zh-CN" sz="1600" dirty="0" smtClean="0">
                <a:solidFill>
                  <a:schemeClr val="bg1"/>
                </a:solidFill>
              </a:rPr>
              <a:t>)</a:t>
            </a:r>
          </a:p>
          <a:p>
            <a:r>
              <a:rPr lang="en-US" altLang="zh-CN" sz="1600" dirty="0">
                <a:solidFill>
                  <a:schemeClr val="bg1"/>
                </a:solidFill>
              </a:rPr>
              <a:t>3</a:t>
            </a:r>
            <a:r>
              <a:rPr lang="en-US" altLang="zh-CN" sz="1600" dirty="0" smtClean="0">
                <a:solidFill>
                  <a:schemeClr val="bg1"/>
                </a:solidFill>
              </a:rPr>
              <a:t>. </a:t>
            </a:r>
            <a:r>
              <a:rPr lang="zh-CN" altLang="en-US" sz="1600" dirty="0" smtClean="0">
                <a:solidFill>
                  <a:schemeClr val="bg1"/>
                </a:solidFill>
              </a:rPr>
              <a:t>并不是所有索引对查询都有效，</a:t>
            </a:r>
          </a:p>
          <a:p>
            <a:r>
              <a:rPr lang="zh-CN" altLang="en-US" sz="1600" dirty="0" smtClean="0">
                <a:solidFill>
                  <a:schemeClr val="bg1"/>
                </a:solidFill>
              </a:rPr>
              <a:t>       </a:t>
            </a:r>
            <a:r>
              <a:rPr lang="en-US" altLang="zh-CN" sz="1600" dirty="0" smtClean="0">
                <a:solidFill>
                  <a:schemeClr val="bg1"/>
                </a:solidFill>
              </a:rPr>
              <a:t>SQL</a:t>
            </a:r>
            <a:r>
              <a:rPr lang="zh-CN" altLang="en-US" sz="1600" dirty="0" smtClean="0">
                <a:solidFill>
                  <a:schemeClr val="bg1"/>
                </a:solidFill>
              </a:rPr>
              <a:t>是根据表中数据来进行查询优化的，当索引列有大量数据重复时，</a:t>
            </a:r>
            <a:r>
              <a:rPr lang="en-US" altLang="zh-CN" sz="1600" dirty="0" smtClean="0">
                <a:solidFill>
                  <a:schemeClr val="bg1"/>
                </a:solidFill>
              </a:rPr>
              <a:t>SQL</a:t>
            </a:r>
            <a:r>
              <a:rPr lang="zh-CN" altLang="en-US" sz="1600" dirty="0" smtClean="0">
                <a:solidFill>
                  <a:schemeClr val="bg1"/>
                </a:solidFill>
              </a:rPr>
              <a:t>查询可能不会去利用索引，如一表中有字段</a:t>
            </a:r>
            <a:r>
              <a:rPr lang="en-US" altLang="zh-CN" sz="1600" dirty="0" smtClean="0">
                <a:solidFill>
                  <a:schemeClr val="bg1"/>
                </a:solidFill>
              </a:rPr>
              <a:t>sex</a:t>
            </a:r>
            <a:r>
              <a:rPr lang="zh-CN" altLang="en-US" sz="1600" dirty="0" smtClean="0">
                <a:solidFill>
                  <a:schemeClr val="bg1"/>
                </a:solidFill>
              </a:rPr>
              <a:t>，</a:t>
            </a:r>
            <a:r>
              <a:rPr lang="en-US" altLang="zh-CN" sz="1600" dirty="0" smtClean="0">
                <a:solidFill>
                  <a:schemeClr val="bg1"/>
                </a:solidFill>
              </a:rPr>
              <a:t>male</a:t>
            </a:r>
            <a:r>
              <a:rPr lang="zh-CN" altLang="en-US" sz="1600" dirty="0" smtClean="0">
                <a:solidFill>
                  <a:schemeClr val="bg1"/>
                </a:solidFill>
              </a:rPr>
              <a:t>、</a:t>
            </a:r>
            <a:r>
              <a:rPr lang="en-US" altLang="zh-CN" sz="1600" dirty="0" smtClean="0">
                <a:solidFill>
                  <a:schemeClr val="bg1"/>
                </a:solidFill>
              </a:rPr>
              <a:t>female</a:t>
            </a:r>
            <a:r>
              <a:rPr lang="zh-CN" altLang="en-US" sz="1600" dirty="0" smtClean="0">
                <a:solidFill>
                  <a:schemeClr val="bg1"/>
                </a:solidFill>
              </a:rPr>
              <a:t>几乎各一半，那么即使在</a:t>
            </a:r>
            <a:r>
              <a:rPr lang="en-US" altLang="zh-CN" sz="1600" dirty="0" smtClean="0">
                <a:solidFill>
                  <a:schemeClr val="bg1"/>
                </a:solidFill>
              </a:rPr>
              <a:t>sex</a:t>
            </a:r>
            <a:r>
              <a:rPr lang="zh-CN" altLang="en-US" sz="1600" dirty="0" smtClean="0">
                <a:solidFill>
                  <a:schemeClr val="bg1"/>
                </a:solidFill>
              </a:rPr>
              <a:t>上建了索引也对查询效率起不了作用。</a:t>
            </a:r>
          </a:p>
          <a:p>
            <a:r>
              <a:rPr lang="en-US" altLang="zh-CN" sz="1600" dirty="0">
                <a:solidFill>
                  <a:schemeClr val="bg1"/>
                </a:solidFill>
              </a:rPr>
              <a:t>4</a:t>
            </a:r>
            <a:r>
              <a:rPr lang="en-US" altLang="zh-CN" sz="1600" dirty="0" smtClean="0">
                <a:solidFill>
                  <a:schemeClr val="bg1"/>
                </a:solidFill>
              </a:rPr>
              <a:t>. </a:t>
            </a:r>
            <a:r>
              <a:rPr lang="zh-CN" altLang="en-US" sz="1600" dirty="0" smtClean="0">
                <a:solidFill>
                  <a:schemeClr val="bg1"/>
                </a:solidFill>
              </a:rPr>
              <a:t>索引并不是越多越好，</a:t>
            </a:r>
          </a:p>
          <a:p>
            <a:r>
              <a:rPr lang="zh-CN" altLang="en-US" sz="1600" dirty="0" smtClean="0">
                <a:solidFill>
                  <a:schemeClr val="bg1"/>
                </a:solidFill>
              </a:rPr>
              <a:t>       索引固然可以提高相应的 </a:t>
            </a:r>
            <a:r>
              <a:rPr lang="en-US" altLang="zh-CN" sz="1600" dirty="0" smtClean="0">
                <a:solidFill>
                  <a:schemeClr val="bg1"/>
                </a:solidFill>
              </a:rPr>
              <a:t>select </a:t>
            </a:r>
            <a:r>
              <a:rPr lang="zh-CN" altLang="en-US" sz="1600" dirty="0" smtClean="0">
                <a:solidFill>
                  <a:schemeClr val="bg1"/>
                </a:solidFill>
              </a:rPr>
              <a:t>的效率，但同时也降低了 </a:t>
            </a:r>
            <a:r>
              <a:rPr lang="en-US" altLang="zh-CN" sz="1600" dirty="0" smtClean="0">
                <a:solidFill>
                  <a:schemeClr val="bg1"/>
                </a:solidFill>
              </a:rPr>
              <a:t>insert </a:t>
            </a:r>
            <a:r>
              <a:rPr lang="zh-CN" altLang="en-US" sz="1600" dirty="0" smtClean="0">
                <a:solidFill>
                  <a:schemeClr val="bg1"/>
                </a:solidFill>
              </a:rPr>
              <a:t>及 </a:t>
            </a:r>
            <a:r>
              <a:rPr lang="en-US" altLang="zh-CN" sz="1600" dirty="0" smtClean="0">
                <a:solidFill>
                  <a:schemeClr val="bg1"/>
                </a:solidFill>
              </a:rPr>
              <a:t>update </a:t>
            </a:r>
            <a:r>
              <a:rPr lang="zh-CN" altLang="en-US" sz="1600" dirty="0" smtClean="0">
                <a:solidFill>
                  <a:schemeClr val="bg1"/>
                </a:solidFill>
              </a:rPr>
              <a:t>的效率，因为 </a:t>
            </a:r>
            <a:r>
              <a:rPr lang="en-US" altLang="zh-CN" sz="1600" dirty="0" smtClean="0">
                <a:solidFill>
                  <a:schemeClr val="bg1"/>
                </a:solidFill>
              </a:rPr>
              <a:t>insert </a:t>
            </a:r>
            <a:r>
              <a:rPr lang="zh-CN" altLang="en-US" sz="1600" dirty="0" smtClean="0">
                <a:solidFill>
                  <a:schemeClr val="bg1"/>
                </a:solidFill>
              </a:rPr>
              <a:t>或 </a:t>
            </a:r>
            <a:r>
              <a:rPr lang="en-US" altLang="zh-CN" sz="1600" dirty="0" smtClean="0">
                <a:solidFill>
                  <a:schemeClr val="bg1"/>
                </a:solidFill>
              </a:rPr>
              <a:t>update </a:t>
            </a:r>
            <a:r>
              <a:rPr lang="zh-CN" altLang="en-US" sz="1600" dirty="0" smtClean="0">
                <a:solidFill>
                  <a:schemeClr val="bg1"/>
                </a:solidFill>
              </a:rPr>
              <a:t>时有可能会重建索引，所以怎样建索引需要慎重考虑，视具体情况而定。一个表的索引数最好不要超过</a:t>
            </a:r>
            <a:r>
              <a:rPr lang="en-US" altLang="zh-CN" sz="1600" dirty="0" smtClean="0">
                <a:solidFill>
                  <a:schemeClr val="bg1"/>
                </a:solidFill>
              </a:rPr>
              <a:t>6</a:t>
            </a:r>
            <a:r>
              <a:rPr lang="zh-CN" altLang="en-US" sz="1600" dirty="0" smtClean="0">
                <a:solidFill>
                  <a:schemeClr val="bg1"/>
                </a:solidFill>
              </a:rPr>
              <a:t>个，若太多则应考虑一些不常使用到的列上建的索引是否有必要。</a:t>
            </a:r>
          </a:p>
          <a:p>
            <a:r>
              <a:rPr lang="en-US" altLang="zh-CN" sz="1600" dirty="0">
                <a:solidFill>
                  <a:schemeClr val="bg1"/>
                </a:solidFill>
              </a:rPr>
              <a:t>5</a:t>
            </a:r>
            <a:r>
              <a:rPr lang="en-US" altLang="zh-CN" sz="1600" dirty="0" smtClean="0">
                <a:solidFill>
                  <a:schemeClr val="bg1"/>
                </a:solidFill>
              </a:rPr>
              <a:t>.</a:t>
            </a:r>
            <a:r>
              <a:rPr lang="zh-CN" altLang="en-US" sz="1600" dirty="0" smtClean="0">
                <a:solidFill>
                  <a:schemeClr val="bg1"/>
                </a:solidFill>
              </a:rPr>
              <a:t>尽量使用数字型字段，</a:t>
            </a:r>
          </a:p>
          <a:p>
            <a:r>
              <a:rPr lang="zh-CN" altLang="en-US" sz="1600" dirty="0" smtClean="0">
                <a:solidFill>
                  <a:schemeClr val="bg1"/>
                </a:solidFill>
              </a:rPr>
              <a:t>      若只含数值信息的字段尽量不要设计为字符型，这会降低查询和连接的性能，并会增加存储开销。这是因为引擎在处理查询和连接时会逐个比较字符串中每一个字符，而对于数字型而言只需要比较一次就够了。</a:t>
            </a:r>
          </a:p>
          <a:p>
            <a:r>
              <a:rPr lang="en-US" altLang="zh-CN" sz="1600" dirty="0">
                <a:solidFill>
                  <a:schemeClr val="bg1"/>
                </a:solidFill>
              </a:rPr>
              <a:t>6</a:t>
            </a:r>
            <a:r>
              <a:rPr lang="en-US" altLang="zh-CN" sz="1600" dirty="0" smtClean="0">
                <a:solidFill>
                  <a:schemeClr val="bg1"/>
                </a:solidFill>
              </a:rPr>
              <a:t>.</a:t>
            </a:r>
            <a:r>
              <a:rPr lang="zh-CN" altLang="en-US" sz="1600" dirty="0" smtClean="0">
                <a:solidFill>
                  <a:schemeClr val="bg1"/>
                </a:solidFill>
              </a:rPr>
              <a:t>最好不要使用</a:t>
            </a:r>
            <a:r>
              <a:rPr lang="en-US" altLang="zh-CN" sz="1600" dirty="0" smtClean="0">
                <a:solidFill>
                  <a:schemeClr val="bg1"/>
                </a:solidFill>
              </a:rPr>
              <a:t>"*"</a:t>
            </a:r>
            <a:r>
              <a:rPr lang="zh-CN" altLang="en-US" sz="1600" dirty="0" smtClean="0">
                <a:solidFill>
                  <a:schemeClr val="bg1"/>
                </a:solidFill>
              </a:rPr>
              <a:t>返回所有： </a:t>
            </a:r>
            <a:r>
              <a:rPr lang="en-US" altLang="zh-CN" sz="1600" dirty="0" smtClean="0">
                <a:solidFill>
                  <a:schemeClr val="bg1"/>
                </a:solidFill>
              </a:rPr>
              <a:t>select * from t </a:t>
            </a:r>
            <a:r>
              <a:rPr lang="zh-CN" altLang="en-US" sz="1600" dirty="0" smtClean="0">
                <a:solidFill>
                  <a:schemeClr val="bg1"/>
                </a:solidFill>
              </a:rPr>
              <a:t>，</a:t>
            </a:r>
          </a:p>
          <a:p>
            <a:r>
              <a:rPr lang="zh-CN" altLang="en-US" sz="1600" dirty="0" smtClean="0">
                <a:solidFill>
                  <a:schemeClr val="bg1"/>
                </a:solidFill>
              </a:rPr>
              <a:t>     用具体的字段列表代替“*”，不要返回用不到的任何字段。</a:t>
            </a:r>
          </a:p>
        </p:txBody>
      </p:sp>
    </p:spTree>
    <p:extLst>
      <p:ext uri="{BB962C8B-B14F-4D97-AF65-F5344CB8AC3E}">
        <p14:creationId xmlns:p14="http://schemas.microsoft.com/office/powerpoint/2010/main" val="3656872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273245" y="4311650"/>
            <a:ext cx="1444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EXPLAIN</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PART.4</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93728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组合 8"/>
          <p:cNvGrpSpPr>
            <a:grpSpLocks/>
          </p:cNvGrpSpPr>
          <p:nvPr/>
        </p:nvGrpSpPr>
        <p:grpSpPr bwMode="auto">
          <a:xfrm>
            <a:off x="11353800" y="223838"/>
            <a:ext cx="647700" cy="425450"/>
            <a:chOff x="0" y="0"/>
            <a:chExt cx="3485322" cy="2092601"/>
          </a:xfrm>
        </p:grpSpPr>
        <p:sp>
          <p:nvSpPr>
            <p:cNvPr id="5125"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7" name="组合 11"/>
          <p:cNvGrpSpPr>
            <a:grpSpLocks/>
          </p:cNvGrpSpPr>
          <p:nvPr/>
        </p:nvGrpSpPr>
        <p:grpSpPr bwMode="auto">
          <a:xfrm flipH="1" flipV="1">
            <a:off x="190500" y="6296025"/>
            <a:ext cx="647700" cy="425450"/>
            <a:chOff x="0" y="0"/>
            <a:chExt cx="3485322" cy="2092601"/>
          </a:xfrm>
        </p:grpSpPr>
        <p:sp>
          <p:nvSpPr>
            <p:cNvPr id="5128"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30" name="TextBox 16"/>
          <p:cNvSpPr>
            <a:spLocks noChangeArrowheads="1"/>
          </p:cNvSpPr>
          <p:nvPr/>
        </p:nvSpPr>
        <p:spPr bwMode="auto">
          <a:xfrm>
            <a:off x="5562600" y="1398588"/>
            <a:ext cx="938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sp>
        <p:nvSpPr>
          <p:cNvPr id="5131" name="椭圆 15"/>
          <p:cNvSpPr>
            <a:spLocks noChangeAspect="1" noChangeArrowheads="1"/>
          </p:cNvSpPr>
          <p:nvPr/>
        </p:nvSpPr>
        <p:spPr bwMode="auto">
          <a:xfrm>
            <a:off x="5942013" y="2001838"/>
            <a:ext cx="179387"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32" name="椭圆 16"/>
          <p:cNvSpPr>
            <a:spLocks noChangeAspect="1" noChangeArrowheads="1"/>
          </p:cNvSpPr>
          <p:nvPr/>
        </p:nvSpPr>
        <p:spPr bwMode="auto">
          <a:xfrm>
            <a:off x="2117725" y="2930525"/>
            <a:ext cx="179388" cy="180975"/>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33" name="组合 11"/>
          <p:cNvGrpSpPr>
            <a:grpSpLocks/>
          </p:cNvGrpSpPr>
          <p:nvPr/>
        </p:nvGrpSpPr>
        <p:grpSpPr bwMode="auto">
          <a:xfrm>
            <a:off x="2206625" y="2541588"/>
            <a:ext cx="7424738" cy="431800"/>
            <a:chOff x="0" y="0"/>
            <a:chExt cx="7423604" cy="431801"/>
          </a:xfrm>
        </p:grpSpPr>
        <p:sp>
          <p:nvSpPr>
            <p:cNvPr id="5134" name="直接连接符 3"/>
            <p:cNvSpPr>
              <a:spLocks noChangeShapeType="1"/>
            </p:cNvSpPr>
            <p:nvPr/>
          </p:nvSpPr>
          <p:spPr bwMode="auto">
            <a:xfrm>
              <a:off x="435202" y="0"/>
              <a:ext cx="6553200" cy="1"/>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直接连接符 7"/>
            <p:cNvSpPr>
              <a:spLocks noChangeShapeType="1"/>
            </p:cNvSpPr>
            <p:nvPr/>
          </p:nvSpPr>
          <p:spPr bwMode="auto">
            <a:xfrm flipH="1">
              <a:off x="0" y="1"/>
              <a:ext cx="435202" cy="431800"/>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直接连接符 23"/>
            <p:cNvSpPr>
              <a:spLocks noChangeShapeType="1"/>
            </p:cNvSpPr>
            <p:nvPr/>
          </p:nvSpPr>
          <p:spPr bwMode="auto">
            <a:xfrm>
              <a:off x="6988402" y="1"/>
              <a:ext cx="435202" cy="431800"/>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37" name="直接连接符 19"/>
          <p:cNvSpPr>
            <a:spLocks noChangeShapeType="1"/>
          </p:cNvSpPr>
          <p:nvPr/>
        </p:nvSpPr>
        <p:spPr bwMode="auto">
          <a:xfrm>
            <a:off x="4813300" y="2541588"/>
            <a:ext cx="1588" cy="449262"/>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直接连接符 33"/>
          <p:cNvSpPr>
            <a:spLocks noChangeShapeType="1"/>
          </p:cNvSpPr>
          <p:nvPr/>
        </p:nvSpPr>
        <p:spPr bwMode="auto">
          <a:xfrm>
            <a:off x="7264400" y="2541588"/>
            <a:ext cx="1588" cy="449262"/>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直接连接符 34"/>
          <p:cNvSpPr>
            <a:spLocks noChangeShapeType="1"/>
          </p:cNvSpPr>
          <p:nvPr/>
        </p:nvSpPr>
        <p:spPr bwMode="auto">
          <a:xfrm>
            <a:off x="6030913" y="2105025"/>
            <a:ext cx="1587" cy="449263"/>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椭圆 35"/>
          <p:cNvSpPr>
            <a:spLocks noChangeAspect="1" noChangeArrowheads="1"/>
          </p:cNvSpPr>
          <p:nvPr/>
        </p:nvSpPr>
        <p:spPr bwMode="auto">
          <a:xfrm>
            <a:off x="4724400" y="2932113"/>
            <a:ext cx="179388"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41" name="椭圆 36"/>
          <p:cNvSpPr>
            <a:spLocks noChangeAspect="1" noChangeArrowheads="1"/>
          </p:cNvSpPr>
          <p:nvPr/>
        </p:nvSpPr>
        <p:spPr bwMode="auto">
          <a:xfrm>
            <a:off x="7175500" y="2992438"/>
            <a:ext cx="179388"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42" name="椭圆 37"/>
          <p:cNvSpPr>
            <a:spLocks noChangeAspect="1" noChangeArrowheads="1"/>
          </p:cNvSpPr>
          <p:nvPr/>
        </p:nvSpPr>
        <p:spPr bwMode="auto">
          <a:xfrm>
            <a:off x="9561513" y="2973388"/>
            <a:ext cx="179387"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43" name="组合 8"/>
          <p:cNvGrpSpPr>
            <a:grpSpLocks noChangeAspect="1"/>
          </p:cNvGrpSpPr>
          <p:nvPr/>
        </p:nvGrpSpPr>
        <p:grpSpPr bwMode="auto">
          <a:xfrm>
            <a:off x="1412875" y="3271838"/>
            <a:ext cx="1395413" cy="1393825"/>
            <a:chOff x="0" y="0"/>
            <a:chExt cx="1394905" cy="1394650"/>
          </a:xfrm>
        </p:grpSpPr>
      </p:grpSp>
      <p:grpSp>
        <p:nvGrpSpPr>
          <p:cNvPr id="5146" name="组合 6"/>
          <p:cNvGrpSpPr>
            <a:grpSpLocks noChangeAspect="1"/>
          </p:cNvGrpSpPr>
          <p:nvPr/>
        </p:nvGrpSpPr>
        <p:grpSpPr bwMode="auto">
          <a:xfrm>
            <a:off x="1655763" y="3525838"/>
            <a:ext cx="885825" cy="909637"/>
            <a:chOff x="0" y="0"/>
            <a:chExt cx="886021" cy="910530"/>
          </a:xfrm>
        </p:grpSpPr>
      </p:grpSp>
      <p:grpSp>
        <p:nvGrpSpPr>
          <p:cNvPr id="5149" name="组合 1"/>
          <p:cNvGrpSpPr>
            <a:grpSpLocks/>
          </p:cNvGrpSpPr>
          <p:nvPr/>
        </p:nvGrpSpPr>
        <p:grpSpPr bwMode="auto">
          <a:xfrm>
            <a:off x="1854200" y="3722688"/>
            <a:ext cx="503238" cy="503237"/>
            <a:chOff x="0" y="0"/>
            <a:chExt cx="503366" cy="503366"/>
          </a:xfrm>
        </p:grpSpPr>
        <p:sp>
          <p:nvSpPr>
            <p:cNvPr id="5150" name="椭圆 46"/>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51" name="TextBox 16"/>
            <p:cNvSpPr>
              <a:spLocks noChangeArrowheads="1"/>
            </p:cNvSpPr>
            <p:nvPr/>
          </p:nvSpPr>
          <p:spPr bwMode="auto">
            <a:xfrm>
              <a:off x="95202" y="51628"/>
              <a:ext cx="408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52" name="组合 9"/>
          <p:cNvGrpSpPr>
            <a:grpSpLocks noChangeAspect="1"/>
          </p:cNvGrpSpPr>
          <p:nvPr/>
        </p:nvGrpSpPr>
        <p:grpSpPr bwMode="auto">
          <a:xfrm>
            <a:off x="4122738" y="3271838"/>
            <a:ext cx="1395412" cy="1393825"/>
            <a:chOff x="0" y="0"/>
            <a:chExt cx="1394905" cy="1394650"/>
          </a:xfrm>
        </p:grpSpPr>
      </p:grpSp>
      <p:grpSp>
        <p:nvGrpSpPr>
          <p:cNvPr id="5155" name="组合 17"/>
          <p:cNvGrpSpPr>
            <a:grpSpLocks noChangeAspect="1"/>
          </p:cNvGrpSpPr>
          <p:nvPr/>
        </p:nvGrpSpPr>
        <p:grpSpPr bwMode="auto">
          <a:xfrm>
            <a:off x="4408488" y="3497263"/>
            <a:ext cx="785812" cy="981075"/>
            <a:chOff x="0" y="0"/>
            <a:chExt cx="786005" cy="981970"/>
          </a:xfrm>
        </p:grpSpPr>
      </p:grpSp>
      <p:grpSp>
        <p:nvGrpSpPr>
          <p:cNvPr id="5158" name="组合 2"/>
          <p:cNvGrpSpPr>
            <a:grpSpLocks/>
          </p:cNvGrpSpPr>
          <p:nvPr/>
        </p:nvGrpSpPr>
        <p:grpSpPr bwMode="auto">
          <a:xfrm>
            <a:off x="4562475" y="3722688"/>
            <a:ext cx="617538" cy="503237"/>
            <a:chOff x="0" y="0"/>
            <a:chExt cx="616984" cy="503366"/>
          </a:xfrm>
        </p:grpSpPr>
        <p:sp>
          <p:nvSpPr>
            <p:cNvPr id="5159" name="椭圆 54"/>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60"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61" name="组合 10"/>
          <p:cNvGrpSpPr>
            <a:grpSpLocks noChangeAspect="1"/>
          </p:cNvGrpSpPr>
          <p:nvPr/>
        </p:nvGrpSpPr>
        <p:grpSpPr bwMode="auto">
          <a:xfrm>
            <a:off x="6559550" y="3271838"/>
            <a:ext cx="1393825" cy="1393825"/>
            <a:chOff x="0" y="0"/>
            <a:chExt cx="1394905" cy="1394650"/>
          </a:xfrm>
        </p:grpSpPr>
      </p:grpSp>
      <p:grpSp>
        <p:nvGrpSpPr>
          <p:cNvPr id="5164" name="组合 13"/>
          <p:cNvGrpSpPr>
            <a:grpSpLocks noChangeAspect="1"/>
          </p:cNvGrpSpPr>
          <p:nvPr/>
        </p:nvGrpSpPr>
        <p:grpSpPr bwMode="auto">
          <a:xfrm>
            <a:off x="6845300" y="3497263"/>
            <a:ext cx="812800" cy="995362"/>
            <a:chOff x="0" y="0"/>
            <a:chExt cx="814141" cy="996038"/>
          </a:xfrm>
        </p:grpSpPr>
      </p:grpSp>
      <p:grpSp>
        <p:nvGrpSpPr>
          <p:cNvPr id="5167" name="组合 4"/>
          <p:cNvGrpSpPr>
            <a:grpSpLocks/>
          </p:cNvGrpSpPr>
          <p:nvPr/>
        </p:nvGrpSpPr>
        <p:grpSpPr bwMode="auto">
          <a:xfrm>
            <a:off x="6999288" y="3722688"/>
            <a:ext cx="617537" cy="503237"/>
            <a:chOff x="0" y="0"/>
            <a:chExt cx="616984" cy="503366"/>
          </a:xfrm>
        </p:grpSpPr>
        <p:sp>
          <p:nvSpPr>
            <p:cNvPr id="5168" name="椭圆 60"/>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69"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70" name="组合 12"/>
          <p:cNvGrpSpPr>
            <a:grpSpLocks noChangeAspect="1"/>
          </p:cNvGrpSpPr>
          <p:nvPr/>
        </p:nvGrpSpPr>
        <p:grpSpPr bwMode="auto">
          <a:xfrm>
            <a:off x="9096375" y="3286125"/>
            <a:ext cx="1393825" cy="1393825"/>
            <a:chOff x="0" y="0"/>
            <a:chExt cx="1394905" cy="1394650"/>
          </a:xfrm>
        </p:grpSpPr>
      </p:grpSp>
      <p:grpSp>
        <p:nvGrpSpPr>
          <p:cNvPr id="5173" name="组合 5"/>
          <p:cNvGrpSpPr>
            <a:grpSpLocks/>
          </p:cNvGrpSpPr>
          <p:nvPr/>
        </p:nvGrpSpPr>
        <p:grpSpPr bwMode="auto">
          <a:xfrm>
            <a:off x="9534525" y="3736975"/>
            <a:ext cx="617538" cy="504825"/>
            <a:chOff x="0" y="0"/>
            <a:chExt cx="616984" cy="503366"/>
          </a:xfrm>
        </p:grpSpPr>
        <p:sp>
          <p:nvSpPr>
            <p:cNvPr id="5174" name="椭圆 66"/>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75"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76" name="TextBox 16"/>
          <p:cNvSpPr>
            <a:spLocks noChangeArrowheads="1"/>
          </p:cNvSpPr>
          <p:nvPr/>
        </p:nvSpPr>
        <p:spPr bwMode="auto">
          <a:xfrm>
            <a:off x="1664861" y="4922838"/>
            <a:ext cx="946150"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慢查询</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7" name="TextBox 16"/>
          <p:cNvSpPr>
            <a:spLocks noChangeArrowheads="1"/>
          </p:cNvSpPr>
          <p:nvPr/>
        </p:nvSpPr>
        <p:spPr bwMode="auto">
          <a:xfrm>
            <a:off x="4439642" y="4922838"/>
            <a:ext cx="760153" cy="40011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8" name="TextBox 16"/>
          <p:cNvSpPr>
            <a:spLocks noChangeArrowheads="1"/>
          </p:cNvSpPr>
          <p:nvPr/>
        </p:nvSpPr>
        <p:spPr bwMode="auto">
          <a:xfrm>
            <a:off x="6892122" y="4922838"/>
            <a:ext cx="758032"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9" name="TextBox 16"/>
          <p:cNvSpPr>
            <a:spLocks noChangeArrowheads="1"/>
          </p:cNvSpPr>
          <p:nvPr/>
        </p:nvSpPr>
        <p:spPr bwMode="auto">
          <a:xfrm>
            <a:off x="9196093" y="4922838"/>
            <a:ext cx="1354431"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EXPLAIN</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80" name="组合 18"/>
          <p:cNvGrpSpPr>
            <a:grpSpLocks noChangeAspect="1"/>
          </p:cNvGrpSpPr>
          <p:nvPr/>
        </p:nvGrpSpPr>
        <p:grpSpPr bwMode="auto">
          <a:xfrm>
            <a:off x="9339263" y="3525838"/>
            <a:ext cx="882650" cy="939800"/>
            <a:chOff x="0" y="0"/>
            <a:chExt cx="882064" cy="939106"/>
          </a:xfrm>
        </p:grpSpPr>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Effect>
                                      <p:cBhvr>
                                        <p:cTn id="7" dur="500"/>
                                        <p:tgtEl>
                                          <p:spTgt spid="5130"/>
                                        </p:tgtEl>
                                      </p:cBhvr>
                                    </p:animEffect>
                                  </p:childTnLst>
                                </p:cTn>
                              </p:par>
                              <p:par>
                                <p:cTn id="8" presetID="16" presetClass="entr" presetSubtype="37" fill="hold" nodeType="withEffect">
                                  <p:stCondLst>
                                    <p:cond delay="0"/>
                                  </p:stCondLst>
                                  <p:childTnLst>
                                    <p:set>
                                      <p:cBhvr>
                                        <p:cTn id="9" dur="1" fill="hold">
                                          <p:stCondLst>
                                            <p:cond delay="0"/>
                                          </p:stCondLst>
                                        </p:cTn>
                                        <p:tgtEl>
                                          <p:spTgt spid="5133"/>
                                        </p:tgtEl>
                                        <p:attrNameLst>
                                          <p:attrName>style.visibility</p:attrName>
                                        </p:attrNameLst>
                                      </p:cBhvr>
                                      <p:to>
                                        <p:strVal val="visible"/>
                                      </p:to>
                                    </p:set>
                                    <p:animEffect>
                                      <p:cBhvr>
                                        <p:cTn id="10" dur="250"/>
                                        <p:tgtEl>
                                          <p:spTgt spid="513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137"/>
                                        </p:tgtEl>
                                        <p:attrNameLst>
                                          <p:attrName>style.visibility</p:attrName>
                                        </p:attrNameLst>
                                      </p:cBhvr>
                                      <p:to>
                                        <p:strVal val="visible"/>
                                      </p:to>
                                    </p:set>
                                    <p:animEffect>
                                      <p:cBhvr>
                                        <p:cTn id="13" dur="250"/>
                                        <p:tgtEl>
                                          <p:spTgt spid="513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38"/>
                                        </p:tgtEl>
                                        <p:attrNameLst>
                                          <p:attrName>style.visibility</p:attrName>
                                        </p:attrNameLst>
                                      </p:cBhvr>
                                      <p:to>
                                        <p:strVal val="visible"/>
                                      </p:to>
                                    </p:set>
                                    <p:animEffect>
                                      <p:cBhvr>
                                        <p:cTn id="16" dur="250"/>
                                        <p:tgtEl>
                                          <p:spTgt spid="513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39"/>
                                        </p:tgtEl>
                                        <p:attrNameLst>
                                          <p:attrName>style.visibility</p:attrName>
                                        </p:attrNameLst>
                                      </p:cBhvr>
                                      <p:to>
                                        <p:strVal val="visible"/>
                                      </p:to>
                                    </p:set>
                                    <p:animEffect>
                                      <p:cBhvr>
                                        <p:cTn id="19" dur="250"/>
                                        <p:tgtEl>
                                          <p:spTgt spid="5139"/>
                                        </p:tgtEl>
                                      </p:cBhvr>
                                    </p:animEffect>
                                  </p:childTnLst>
                                </p:cTn>
                              </p:par>
                              <p:par>
                                <p:cTn id="20" presetID="21" presetClass="entr" presetSubtype="1" fill="hold" grpId="0" nodeType="withEffect">
                                  <p:stCondLst>
                                    <p:cond delay="250"/>
                                  </p:stCondLst>
                                  <p:childTnLst>
                                    <p:set>
                                      <p:cBhvr>
                                        <p:cTn id="21" dur="1" fill="hold">
                                          <p:stCondLst>
                                            <p:cond delay="0"/>
                                          </p:stCondLst>
                                        </p:cTn>
                                        <p:tgtEl>
                                          <p:spTgt spid="5131"/>
                                        </p:tgtEl>
                                        <p:attrNameLst>
                                          <p:attrName>style.visibility</p:attrName>
                                        </p:attrNameLst>
                                      </p:cBhvr>
                                      <p:to>
                                        <p:strVal val="visible"/>
                                      </p:to>
                                    </p:set>
                                    <p:animEffect>
                                      <p:cBhvr>
                                        <p:cTn id="22" dur="250"/>
                                        <p:tgtEl>
                                          <p:spTgt spid="5131"/>
                                        </p:tgtEl>
                                      </p:cBhvr>
                                    </p:animEffect>
                                  </p:childTnLst>
                                </p:cTn>
                              </p:par>
                              <p:par>
                                <p:cTn id="23" presetID="21" presetClass="entr" presetSubtype="1" fill="hold" grpId="0" nodeType="withEffect">
                                  <p:stCondLst>
                                    <p:cond delay="250"/>
                                  </p:stCondLst>
                                  <p:childTnLst>
                                    <p:set>
                                      <p:cBhvr>
                                        <p:cTn id="24" dur="1" fill="hold">
                                          <p:stCondLst>
                                            <p:cond delay="0"/>
                                          </p:stCondLst>
                                        </p:cTn>
                                        <p:tgtEl>
                                          <p:spTgt spid="5132"/>
                                        </p:tgtEl>
                                        <p:attrNameLst>
                                          <p:attrName>style.visibility</p:attrName>
                                        </p:attrNameLst>
                                      </p:cBhvr>
                                      <p:to>
                                        <p:strVal val="visible"/>
                                      </p:to>
                                    </p:set>
                                    <p:animEffect>
                                      <p:cBhvr>
                                        <p:cTn id="25" dur="250"/>
                                        <p:tgtEl>
                                          <p:spTgt spid="5132"/>
                                        </p:tgtEl>
                                      </p:cBhvr>
                                    </p:animEffect>
                                  </p:childTnLst>
                                </p:cTn>
                              </p:par>
                              <p:par>
                                <p:cTn id="26" presetID="21" presetClass="entr" presetSubtype="1" fill="hold" grpId="0" nodeType="withEffect">
                                  <p:stCondLst>
                                    <p:cond delay="250"/>
                                  </p:stCondLst>
                                  <p:childTnLst>
                                    <p:set>
                                      <p:cBhvr>
                                        <p:cTn id="27" dur="1" fill="hold">
                                          <p:stCondLst>
                                            <p:cond delay="0"/>
                                          </p:stCondLst>
                                        </p:cTn>
                                        <p:tgtEl>
                                          <p:spTgt spid="5140"/>
                                        </p:tgtEl>
                                        <p:attrNameLst>
                                          <p:attrName>style.visibility</p:attrName>
                                        </p:attrNameLst>
                                      </p:cBhvr>
                                      <p:to>
                                        <p:strVal val="visible"/>
                                      </p:to>
                                    </p:set>
                                    <p:animEffect>
                                      <p:cBhvr>
                                        <p:cTn id="28" dur="250"/>
                                        <p:tgtEl>
                                          <p:spTgt spid="5140"/>
                                        </p:tgtEl>
                                      </p:cBhvr>
                                    </p:animEffect>
                                  </p:childTnLst>
                                </p:cTn>
                              </p:par>
                              <p:par>
                                <p:cTn id="29" presetID="21" presetClass="entr" presetSubtype="1" fill="hold" grpId="0" nodeType="withEffect">
                                  <p:stCondLst>
                                    <p:cond delay="250"/>
                                  </p:stCondLst>
                                  <p:childTnLst>
                                    <p:set>
                                      <p:cBhvr>
                                        <p:cTn id="30" dur="1" fill="hold">
                                          <p:stCondLst>
                                            <p:cond delay="0"/>
                                          </p:stCondLst>
                                        </p:cTn>
                                        <p:tgtEl>
                                          <p:spTgt spid="5141"/>
                                        </p:tgtEl>
                                        <p:attrNameLst>
                                          <p:attrName>style.visibility</p:attrName>
                                        </p:attrNameLst>
                                      </p:cBhvr>
                                      <p:to>
                                        <p:strVal val="visible"/>
                                      </p:to>
                                    </p:set>
                                    <p:animEffect>
                                      <p:cBhvr>
                                        <p:cTn id="31" dur="250"/>
                                        <p:tgtEl>
                                          <p:spTgt spid="5141"/>
                                        </p:tgtEl>
                                      </p:cBhvr>
                                    </p:animEffect>
                                  </p:childTnLst>
                                </p:cTn>
                              </p:par>
                              <p:par>
                                <p:cTn id="32" presetID="21" presetClass="entr" presetSubtype="1" fill="hold" grpId="0" nodeType="withEffect">
                                  <p:stCondLst>
                                    <p:cond delay="250"/>
                                  </p:stCondLst>
                                  <p:childTnLst>
                                    <p:set>
                                      <p:cBhvr>
                                        <p:cTn id="33" dur="1" fill="hold">
                                          <p:stCondLst>
                                            <p:cond delay="0"/>
                                          </p:stCondLst>
                                        </p:cTn>
                                        <p:tgtEl>
                                          <p:spTgt spid="5142"/>
                                        </p:tgtEl>
                                        <p:attrNameLst>
                                          <p:attrName>style.visibility</p:attrName>
                                        </p:attrNameLst>
                                      </p:cBhvr>
                                      <p:to>
                                        <p:strVal val="visible"/>
                                      </p:to>
                                    </p:set>
                                    <p:animEffect>
                                      <p:cBhvr>
                                        <p:cTn id="34" dur="250"/>
                                        <p:tgtEl>
                                          <p:spTgt spid="5142"/>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5146"/>
                                        </p:tgtEl>
                                        <p:attrNameLst>
                                          <p:attrName>style.visibility</p:attrName>
                                        </p:attrNameLst>
                                      </p:cBhvr>
                                      <p:to>
                                        <p:strVal val="visible"/>
                                      </p:to>
                                    </p:set>
                                  </p:childTnLst>
                                </p:cTn>
                              </p:par>
                              <p:par>
                                <p:cTn id="38" presetID="8" presetClass="emph" presetSubtype="0" fill="hold" nodeType="withEffect">
                                  <p:stCondLst>
                                    <p:cond delay="0"/>
                                  </p:stCondLst>
                                  <p:childTnLst>
                                    <p:animRot by="21600000">
                                      <p:cBhvr>
                                        <p:cTn id="39" dur="500" fill="hold"/>
                                        <p:tgtEl>
                                          <p:spTgt spid="5146"/>
                                        </p:tgtEl>
                                        <p:attrNameLst>
                                          <p:attrName>r</p:attrName>
                                        </p:attrNameLst>
                                      </p:cBhvr>
                                    </p:animRot>
                                  </p:childTnLst>
                                </p:cTn>
                              </p:par>
                              <p:par>
                                <p:cTn id="40" presetID="6" presetClass="entr" presetSubtype="16" fill="hold" nodeType="withEffect">
                                  <p:stCondLst>
                                    <p:cond delay="0"/>
                                  </p:stCondLst>
                                  <p:childTnLst>
                                    <p:set>
                                      <p:cBhvr>
                                        <p:cTn id="41" dur="1" fill="hold">
                                          <p:stCondLst>
                                            <p:cond delay="0"/>
                                          </p:stCondLst>
                                        </p:cTn>
                                        <p:tgtEl>
                                          <p:spTgt spid="5143"/>
                                        </p:tgtEl>
                                        <p:attrNameLst>
                                          <p:attrName>style.visibility</p:attrName>
                                        </p:attrNameLst>
                                      </p:cBhvr>
                                      <p:to>
                                        <p:strVal val="visible"/>
                                      </p:to>
                                    </p:set>
                                    <p:animEffect>
                                      <p:cBhvr>
                                        <p:cTn id="42" dur="500"/>
                                        <p:tgtEl>
                                          <p:spTgt spid="5143"/>
                                        </p:tgtEl>
                                      </p:cBhvr>
                                    </p:animEffect>
                                  </p:childTnLst>
                                </p:cTn>
                              </p:par>
                              <p:par>
                                <p:cTn id="43" presetID="1" presetClass="entr" presetSubtype="0" fill="hold" nodeType="withEffect">
                                  <p:stCondLst>
                                    <p:cond delay="0"/>
                                  </p:stCondLst>
                                  <p:childTnLst>
                                    <p:set>
                                      <p:cBhvr>
                                        <p:cTn id="44" dur="1" fill="hold">
                                          <p:stCondLst>
                                            <p:cond delay="0"/>
                                          </p:stCondLst>
                                        </p:cTn>
                                        <p:tgtEl>
                                          <p:spTgt spid="5155"/>
                                        </p:tgtEl>
                                        <p:attrNameLst>
                                          <p:attrName>style.visibility</p:attrName>
                                        </p:attrNameLst>
                                      </p:cBhvr>
                                      <p:to>
                                        <p:strVal val="visible"/>
                                      </p:to>
                                    </p:set>
                                  </p:childTnLst>
                                </p:cTn>
                              </p:par>
                              <p:par>
                                <p:cTn id="45" presetID="8" presetClass="emph" presetSubtype="0" fill="hold" nodeType="withEffect">
                                  <p:stCondLst>
                                    <p:cond delay="0"/>
                                  </p:stCondLst>
                                  <p:childTnLst>
                                    <p:animRot by="21600000">
                                      <p:cBhvr>
                                        <p:cTn id="46" dur="500" fill="hold"/>
                                        <p:tgtEl>
                                          <p:spTgt spid="5155"/>
                                        </p:tgtEl>
                                        <p:attrNameLst>
                                          <p:attrName>r</p:attrName>
                                        </p:attrNameLst>
                                      </p:cBhvr>
                                    </p:animRot>
                                  </p:childTnLst>
                                </p:cTn>
                              </p:par>
                              <p:par>
                                <p:cTn id="47" presetID="6" presetClass="entr" presetSubtype="16" fill="hold" nodeType="withEffect">
                                  <p:stCondLst>
                                    <p:cond delay="0"/>
                                  </p:stCondLst>
                                  <p:childTnLst>
                                    <p:set>
                                      <p:cBhvr>
                                        <p:cTn id="48" dur="1" fill="hold">
                                          <p:stCondLst>
                                            <p:cond delay="0"/>
                                          </p:stCondLst>
                                        </p:cTn>
                                        <p:tgtEl>
                                          <p:spTgt spid="5152"/>
                                        </p:tgtEl>
                                        <p:attrNameLst>
                                          <p:attrName>style.visibility</p:attrName>
                                        </p:attrNameLst>
                                      </p:cBhvr>
                                      <p:to>
                                        <p:strVal val="visible"/>
                                      </p:to>
                                    </p:set>
                                    <p:animEffect>
                                      <p:cBhvr>
                                        <p:cTn id="49" dur="500"/>
                                        <p:tgtEl>
                                          <p:spTgt spid="5152"/>
                                        </p:tgtEl>
                                      </p:cBhvr>
                                    </p:animEffect>
                                  </p:childTnLst>
                                </p:cTn>
                              </p:par>
                              <p:par>
                                <p:cTn id="50" presetID="1" presetClass="entr" presetSubtype="0" fill="hold" nodeType="withEffect">
                                  <p:stCondLst>
                                    <p:cond delay="0"/>
                                  </p:stCondLst>
                                  <p:childTnLst>
                                    <p:set>
                                      <p:cBhvr>
                                        <p:cTn id="51" dur="1" fill="hold">
                                          <p:stCondLst>
                                            <p:cond delay="0"/>
                                          </p:stCondLst>
                                        </p:cTn>
                                        <p:tgtEl>
                                          <p:spTgt spid="5164"/>
                                        </p:tgtEl>
                                        <p:attrNameLst>
                                          <p:attrName>style.visibility</p:attrName>
                                        </p:attrNameLst>
                                      </p:cBhvr>
                                      <p:to>
                                        <p:strVal val="visible"/>
                                      </p:to>
                                    </p:set>
                                  </p:childTnLst>
                                </p:cTn>
                              </p:par>
                              <p:par>
                                <p:cTn id="52" presetID="8" presetClass="emph" presetSubtype="0" fill="hold" nodeType="withEffect">
                                  <p:stCondLst>
                                    <p:cond delay="0"/>
                                  </p:stCondLst>
                                  <p:childTnLst>
                                    <p:animRot by="21600000">
                                      <p:cBhvr>
                                        <p:cTn id="53" dur="500" fill="hold"/>
                                        <p:tgtEl>
                                          <p:spTgt spid="5164"/>
                                        </p:tgtEl>
                                        <p:attrNameLst>
                                          <p:attrName>r</p:attrName>
                                        </p:attrNameLst>
                                      </p:cBhvr>
                                    </p:animRot>
                                  </p:childTnLst>
                                </p:cTn>
                              </p:par>
                              <p:par>
                                <p:cTn id="54" presetID="6" presetClass="entr" presetSubtype="16" fill="hold" nodeType="withEffect">
                                  <p:stCondLst>
                                    <p:cond delay="0"/>
                                  </p:stCondLst>
                                  <p:childTnLst>
                                    <p:set>
                                      <p:cBhvr>
                                        <p:cTn id="55" dur="1" fill="hold">
                                          <p:stCondLst>
                                            <p:cond delay="0"/>
                                          </p:stCondLst>
                                        </p:cTn>
                                        <p:tgtEl>
                                          <p:spTgt spid="5161"/>
                                        </p:tgtEl>
                                        <p:attrNameLst>
                                          <p:attrName>style.visibility</p:attrName>
                                        </p:attrNameLst>
                                      </p:cBhvr>
                                      <p:to>
                                        <p:strVal val="visible"/>
                                      </p:to>
                                    </p:set>
                                    <p:animEffect>
                                      <p:cBhvr>
                                        <p:cTn id="56" dur="500"/>
                                        <p:tgtEl>
                                          <p:spTgt spid="5161"/>
                                        </p:tgtEl>
                                      </p:cBhvr>
                                    </p:animEffect>
                                  </p:childTnLst>
                                </p:cTn>
                              </p:par>
                              <p:par>
                                <p:cTn id="57" presetID="1" presetClass="entr" presetSubtype="0" fill="hold" nodeType="withEffect">
                                  <p:stCondLst>
                                    <p:cond delay="0"/>
                                  </p:stCondLst>
                                  <p:childTnLst>
                                    <p:set>
                                      <p:cBhvr>
                                        <p:cTn id="58" dur="1" fill="hold">
                                          <p:stCondLst>
                                            <p:cond delay="0"/>
                                          </p:stCondLst>
                                        </p:cTn>
                                        <p:tgtEl>
                                          <p:spTgt spid="5180"/>
                                        </p:tgtEl>
                                        <p:attrNameLst>
                                          <p:attrName>style.visibility</p:attrName>
                                        </p:attrNameLst>
                                      </p:cBhvr>
                                      <p:to>
                                        <p:strVal val="visible"/>
                                      </p:to>
                                    </p:set>
                                  </p:childTnLst>
                                </p:cTn>
                              </p:par>
                              <p:par>
                                <p:cTn id="59" presetID="8" presetClass="emph" presetSubtype="0" fill="hold" nodeType="withEffect">
                                  <p:stCondLst>
                                    <p:cond delay="0"/>
                                  </p:stCondLst>
                                  <p:childTnLst>
                                    <p:animRot by="21600000">
                                      <p:cBhvr>
                                        <p:cTn id="60" dur="500" fill="hold"/>
                                        <p:tgtEl>
                                          <p:spTgt spid="5180"/>
                                        </p:tgtEl>
                                        <p:attrNameLst>
                                          <p:attrName>r</p:attrName>
                                        </p:attrNameLst>
                                      </p:cBhvr>
                                    </p:animRot>
                                  </p:childTnLst>
                                </p:cTn>
                              </p:par>
                              <p:par>
                                <p:cTn id="61" presetID="6" presetClass="entr" presetSubtype="16" fill="hold" nodeType="withEffect">
                                  <p:stCondLst>
                                    <p:cond delay="0"/>
                                  </p:stCondLst>
                                  <p:childTnLst>
                                    <p:set>
                                      <p:cBhvr>
                                        <p:cTn id="62" dur="1" fill="hold">
                                          <p:stCondLst>
                                            <p:cond delay="0"/>
                                          </p:stCondLst>
                                        </p:cTn>
                                        <p:tgtEl>
                                          <p:spTgt spid="5170"/>
                                        </p:tgtEl>
                                        <p:attrNameLst>
                                          <p:attrName>style.visibility</p:attrName>
                                        </p:attrNameLst>
                                      </p:cBhvr>
                                      <p:to>
                                        <p:strVal val="visible"/>
                                      </p:to>
                                    </p:set>
                                    <p:animEffect>
                                      <p:cBhvr>
                                        <p:cTn id="63" dur="500"/>
                                        <p:tgtEl>
                                          <p:spTgt spid="5170"/>
                                        </p:tgtEl>
                                      </p:cBhvr>
                                    </p:animEffect>
                                  </p:childTnLst>
                                </p:cTn>
                              </p:par>
                              <p:par>
                                <p:cTn id="64" presetID="21" presetClass="entr" presetSubtype="1" fill="hold" nodeType="withEffect">
                                  <p:stCondLst>
                                    <p:cond delay="0"/>
                                  </p:stCondLst>
                                  <p:childTnLst>
                                    <p:set>
                                      <p:cBhvr>
                                        <p:cTn id="65" dur="1" fill="hold">
                                          <p:stCondLst>
                                            <p:cond delay="0"/>
                                          </p:stCondLst>
                                        </p:cTn>
                                        <p:tgtEl>
                                          <p:spTgt spid="5149"/>
                                        </p:tgtEl>
                                        <p:attrNameLst>
                                          <p:attrName>style.visibility</p:attrName>
                                        </p:attrNameLst>
                                      </p:cBhvr>
                                      <p:to>
                                        <p:strVal val="visible"/>
                                      </p:to>
                                    </p:set>
                                    <p:animEffect>
                                      <p:cBhvr>
                                        <p:cTn id="66" dur="250"/>
                                        <p:tgtEl>
                                          <p:spTgt spid="5149"/>
                                        </p:tgtEl>
                                      </p:cBhvr>
                                    </p:animEffect>
                                  </p:childTnLst>
                                </p:cTn>
                              </p:par>
                              <p:par>
                                <p:cTn id="67" presetID="21" presetClass="entr" presetSubtype="1" fill="hold" nodeType="withEffect">
                                  <p:stCondLst>
                                    <p:cond delay="0"/>
                                  </p:stCondLst>
                                  <p:childTnLst>
                                    <p:set>
                                      <p:cBhvr>
                                        <p:cTn id="68" dur="1" fill="hold">
                                          <p:stCondLst>
                                            <p:cond delay="0"/>
                                          </p:stCondLst>
                                        </p:cTn>
                                        <p:tgtEl>
                                          <p:spTgt spid="5158"/>
                                        </p:tgtEl>
                                        <p:attrNameLst>
                                          <p:attrName>style.visibility</p:attrName>
                                        </p:attrNameLst>
                                      </p:cBhvr>
                                      <p:to>
                                        <p:strVal val="visible"/>
                                      </p:to>
                                    </p:set>
                                    <p:animEffect>
                                      <p:cBhvr>
                                        <p:cTn id="69" dur="250"/>
                                        <p:tgtEl>
                                          <p:spTgt spid="5158"/>
                                        </p:tgtEl>
                                      </p:cBhvr>
                                    </p:animEffect>
                                  </p:childTnLst>
                                </p:cTn>
                              </p:par>
                              <p:par>
                                <p:cTn id="70" presetID="21" presetClass="entr" presetSubtype="1" fill="hold" nodeType="withEffect">
                                  <p:stCondLst>
                                    <p:cond delay="0"/>
                                  </p:stCondLst>
                                  <p:childTnLst>
                                    <p:set>
                                      <p:cBhvr>
                                        <p:cTn id="71" dur="1" fill="hold">
                                          <p:stCondLst>
                                            <p:cond delay="0"/>
                                          </p:stCondLst>
                                        </p:cTn>
                                        <p:tgtEl>
                                          <p:spTgt spid="5167"/>
                                        </p:tgtEl>
                                        <p:attrNameLst>
                                          <p:attrName>style.visibility</p:attrName>
                                        </p:attrNameLst>
                                      </p:cBhvr>
                                      <p:to>
                                        <p:strVal val="visible"/>
                                      </p:to>
                                    </p:set>
                                    <p:animEffect>
                                      <p:cBhvr>
                                        <p:cTn id="72" dur="250"/>
                                        <p:tgtEl>
                                          <p:spTgt spid="5167"/>
                                        </p:tgtEl>
                                      </p:cBhvr>
                                    </p:animEffect>
                                  </p:childTnLst>
                                </p:cTn>
                              </p:par>
                              <p:par>
                                <p:cTn id="73" presetID="21" presetClass="entr" presetSubtype="1" fill="hold" nodeType="withEffect">
                                  <p:stCondLst>
                                    <p:cond delay="0"/>
                                  </p:stCondLst>
                                  <p:childTnLst>
                                    <p:set>
                                      <p:cBhvr>
                                        <p:cTn id="74" dur="1" fill="hold">
                                          <p:stCondLst>
                                            <p:cond delay="0"/>
                                          </p:stCondLst>
                                        </p:cTn>
                                        <p:tgtEl>
                                          <p:spTgt spid="5173"/>
                                        </p:tgtEl>
                                        <p:attrNameLst>
                                          <p:attrName>style.visibility</p:attrName>
                                        </p:attrNameLst>
                                      </p:cBhvr>
                                      <p:to>
                                        <p:strVal val="visible"/>
                                      </p:to>
                                    </p:set>
                                    <p:animEffect>
                                      <p:cBhvr>
                                        <p:cTn id="75" dur="250"/>
                                        <p:tgtEl>
                                          <p:spTgt spid="5173"/>
                                        </p:tgtEl>
                                      </p:cBhvr>
                                    </p:animEffect>
                                  </p:childTnLst>
                                </p:cTn>
                              </p:par>
                              <p:par>
                                <p:cTn id="76" presetID="4" presetClass="entr" presetSubtype="32" fill="hold" grpId="0" nodeType="withEffect">
                                  <p:stCondLst>
                                    <p:cond delay="250"/>
                                  </p:stCondLst>
                                  <p:childTnLst>
                                    <p:set>
                                      <p:cBhvr>
                                        <p:cTn id="77" dur="1" fill="hold">
                                          <p:stCondLst>
                                            <p:cond delay="0"/>
                                          </p:stCondLst>
                                        </p:cTn>
                                        <p:tgtEl>
                                          <p:spTgt spid="5176"/>
                                        </p:tgtEl>
                                        <p:attrNameLst>
                                          <p:attrName>style.visibility</p:attrName>
                                        </p:attrNameLst>
                                      </p:cBhvr>
                                      <p:to>
                                        <p:strVal val="visible"/>
                                      </p:to>
                                    </p:set>
                                    <p:animEffect>
                                      <p:cBhvr>
                                        <p:cTn id="78" dur="250"/>
                                        <p:tgtEl>
                                          <p:spTgt spid="5176"/>
                                        </p:tgtEl>
                                      </p:cBhvr>
                                    </p:animEffect>
                                  </p:childTnLst>
                                </p:cTn>
                              </p:par>
                              <p:par>
                                <p:cTn id="79" presetID="4" presetClass="entr" presetSubtype="32" fill="hold" grpId="0" nodeType="withEffect">
                                  <p:stCondLst>
                                    <p:cond delay="250"/>
                                  </p:stCondLst>
                                  <p:childTnLst>
                                    <p:set>
                                      <p:cBhvr>
                                        <p:cTn id="80" dur="1" fill="hold">
                                          <p:stCondLst>
                                            <p:cond delay="0"/>
                                          </p:stCondLst>
                                        </p:cTn>
                                        <p:tgtEl>
                                          <p:spTgt spid="5177"/>
                                        </p:tgtEl>
                                        <p:attrNameLst>
                                          <p:attrName>style.visibility</p:attrName>
                                        </p:attrNameLst>
                                      </p:cBhvr>
                                      <p:to>
                                        <p:strVal val="visible"/>
                                      </p:to>
                                    </p:set>
                                    <p:animEffect>
                                      <p:cBhvr>
                                        <p:cTn id="81" dur="250"/>
                                        <p:tgtEl>
                                          <p:spTgt spid="5177"/>
                                        </p:tgtEl>
                                      </p:cBhvr>
                                    </p:animEffect>
                                  </p:childTnLst>
                                </p:cTn>
                              </p:par>
                              <p:par>
                                <p:cTn id="82" presetID="4" presetClass="entr" presetSubtype="32" fill="hold" grpId="0" nodeType="withEffect">
                                  <p:stCondLst>
                                    <p:cond delay="250"/>
                                  </p:stCondLst>
                                  <p:childTnLst>
                                    <p:set>
                                      <p:cBhvr>
                                        <p:cTn id="83" dur="1" fill="hold">
                                          <p:stCondLst>
                                            <p:cond delay="0"/>
                                          </p:stCondLst>
                                        </p:cTn>
                                        <p:tgtEl>
                                          <p:spTgt spid="5178"/>
                                        </p:tgtEl>
                                        <p:attrNameLst>
                                          <p:attrName>style.visibility</p:attrName>
                                        </p:attrNameLst>
                                      </p:cBhvr>
                                      <p:to>
                                        <p:strVal val="visible"/>
                                      </p:to>
                                    </p:set>
                                    <p:animEffect>
                                      <p:cBhvr>
                                        <p:cTn id="84" dur="250"/>
                                        <p:tgtEl>
                                          <p:spTgt spid="5178"/>
                                        </p:tgtEl>
                                      </p:cBhvr>
                                    </p:animEffect>
                                  </p:childTnLst>
                                </p:cTn>
                              </p:par>
                              <p:par>
                                <p:cTn id="85" presetID="4" presetClass="entr" presetSubtype="32" fill="hold" grpId="0" nodeType="withEffect">
                                  <p:stCondLst>
                                    <p:cond delay="250"/>
                                  </p:stCondLst>
                                  <p:childTnLst>
                                    <p:set>
                                      <p:cBhvr>
                                        <p:cTn id="86" dur="1" fill="hold">
                                          <p:stCondLst>
                                            <p:cond delay="0"/>
                                          </p:stCondLst>
                                        </p:cTn>
                                        <p:tgtEl>
                                          <p:spTgt spid="5179"/>
                                        </p:tgtEl>
                                        <p:attrNameLst>
                                          <p:attrName>style.visibility</p:attrName>
                                        </p:attrNameLst>
                                      </p:cBhvr>
                                      <p:to>
                                        <p:strVal val="visible"/>
                                      </p:to>
                                    </p:set>
                                    <p:animEffect>
                                      <p:cBhvr>
                                        <p:cTn id="87" dur="250"/>
                                        <p:tgtEl>
                                          <p:spTgt spid="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ldLvl="0" autoUpdateAnimBg="0"/>
      <p:bldP spid="5131" grpId="0" bldLvl="0" animBg="1" autoUpdateAnimBg="0"/>
      <p:bldP spid="5132" grpId="0" bldLvl="0" animBg="1" autoUpdateAnimBg="0"/>
      <p:bldP spid="5137" grpId="0" animBg="1"/>
      <p:bldP spid="5138" grpId="0" animBg="1"/>
      <p:bldP spid="5139" grpId="0" animBg="1"/>
      <p:bldP spid="5140" grpId="0" bldLvl="0" animBg="1" autoUpdateAnimBg="0"/>
      <p:bldP spid="5141" grpId="0" bldLvl="0" animBg="1" autoUpdateAnimBg="0"/>
      <p:bldP spid="5142" grpId="0" bldLvl="0" animBg="1" autoUpdateAnimBg="0"/>
      <p:bldP spid="5176" grpId="0" bldLvl="0" animBg="1" autoUpdateAnimBg="0"/>
      <p:bldP spid="5177" grpId="0" bldLvl="0" animBg="1" autoUpdateAnimBg="0"/>
      <p:bldP spid="5178" grpId="0" bldLvl="0" animBg="1" autoUpdateAnimBg="0"/>
      <p:bldP spid="5179"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5"/>
          <p:cNvSpPr>
            <a:spLocks noChangeArrowheads="1"/>
          </p:cNvSpPr>
          <p:nvPr/>
        </p:nvSpPr>
        <p:spPr bwMode="auto">
          <a:xfrm>
            <a:off x="3924300" y="2414588"/>
            <a:ext cx="4343400" cy="2028825"/>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87" name="TextBox 14"/>
          <p:cNvSpPr>
            <a:spLocks noChangeArrowheads="1"/>
          </p:cNvSpPr>
          <p:nvPr/>
        </p:nvSpPr>
        <p:spPr bwMode="auto">
          <a:xfrm>
            <a:off x="5592763" y="3136900"/>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a:t>
            </a:r>
          </a:p>
        </p:txBody>
      </p:sp>
      <p:grpSp>
        <p:nvGrpSpPr>
          <p:cNvPr id="16388" name="组合 12"/>
          <p:cNvGrpSpPr>
            <a:grpSpLocks/>
          </p:cNvGrpSpPr>
          <p:nvPr/>
        </p:nvGrpSpPr>
        <p:grpSpPr bwMode="auto">
          <a:xfrm flipV="1">
            <a:off x="5949950" y="3435350"/>
            <a:ext cx="647700" cy="265113"/>
            <a:chOff x="0" y="0"/>
            <a:chExt cx="3485322" cy="1302001"/>
          </a:xfrm>
        </p:grpSpPr>
        <p:sp>
          <p:nvSpPr>
            <p:cNvPr id="16389" name="直接连接符 13"/>
            <p:cNvSpPr>
              <a:spLocks noChangeShapeType="1"/>
            </p:cNvSpPr>
            <p:nvPr/>
          </p:nvSpPr>
          <p:spPr bwMode="auto">
            <a:xfrm>
              <a:off x="0" y="0"/>
              <a:ext cx="3485322" cy="1"/>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直接连接符 14"/>
            <p:cNvSpPr>
              <a:spLocks noChangeShapeType="1"/>
            </p:cNvSpPr>
            <p:nvPr/>
          </p:nvSpPr>
          <p:spPr bwMode="auto">
            <a:xfrm>
              <a:off x="3408473" y="2661"/>
              <a:ext cx="1" cy="1299340"/>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1" name="组合 15"/>
          <p:cNvGrpSpPr>
            <a:grpSpLocks/>
          </p:cNvGrpSpPr>
          <p:nvPr/>
        </p:nvGrpSpPr>
        <p:grpSpPr bwMode="auto">
          <a:xfrm flipH="1">
            <a:off x="5592763" y="3138488"/>
            <a:ext cx="647700" cy="265112"/>
            <a:chOff x="0" y="0"/>
            <a:chExt cx="3485322" cy="1302001"/>
          </a:xfrm>
        </p:grpSpPr>
        <p:sp>
          <p:nvSpPr>
            <p:cNvPr id="16392" name="直接连接符 16"/>
            <p:cNvSpPr>
              <a:spLocks noChangeShapeType="1"/>
            </p:cNvSpPr>
            <p:nvPr/>
          </p:nvSpPr>
          <p:spPr bwMode="auto">
            <a:xfrm>
              <a:off x="0" y="0"/>
              <a:ext cx="3485322" cy="1"/>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直接连接符 17"/>
            <p:cNvSpPr>
              <a:spLocks noChangeShapeType="1"/>
            </p:cNvSpPr>
            <p:nvPr/>
          </p:nvSpPr>
          <p:spPr bwMode="auto">
            <a:xfrm>
              <a:off x="3408473" y="2661"/>
              <a:ext cx="1" cy="1299340"/>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1"/>
                                        </p:tgtEl>
                                        <p:attrNameLst>
                                          <p:attrName>style.visibility</p:attrName>
                                        </p:attrNameLst>
                                      </p:cBhvr>
                                      <p:to>
                                        <p:strVal val="visible"/>
                                      </p:to>
                                    </p:set>
                                  </p:childTnLst>
                                </p:cTn>
                              </p:par>
                              <p:par>
                                <p:cTn id="9" presetID="49" presetClass="path" presetSubtype="0" accel="50000" decel="50000" fill="hold" nodeType="withEffect">
                                  <p:stCondLst>
                                    <p:cond delay="0"/>
                                  </p:stCondLst>
                                  <p:childTnLst>
                                    <p:animMotion origin="layout" path="M -3.33333E-6 -3.7037E-7 L 0.13698 0.10602 " pathEditMode="relative" rAng="0" ptsTypes="AA">
                                      <p:cBhvr>
                                        <p:cTn id="10" dur="250" fill="hold"/>
                                        <p:tgtEl>
                                          <p:spTgt spid="16388"/>
                                        </p:tgtEl>
                                        <p:attrNameLst>
                                          <p:attrName>ppt_x,ppt_y</p:attrName>
                                        </p:attrNameLst>
                                      </p:cBhvr>
                                      <p:rCtr x="684900" y="530100"/>
                                    </p:animMotion>
                                  </p:childTnLst>
                                </p:cTn>
                              </p:par>
                              <p:par>
                                <p:cTn id="11" presetID="49" presetClass="path" presetSubtype="0" accel="50000" decel="50000" fill="hold" nodeType="withEffect">
                                  <p:stCondLst>
                                    <p:cond delay="0"/>
                                  </p:stCondLst>
                                  <p:childTnLst>
                                    <p:animMotion origin="layout" path="M 3.54167E-6 -1.85185E-6 L -0.13685 -0.10555 " pathEditMode="relative" rAng="0" ptsTypes="AA">
                                      <p:cBhvr>
                                        <p:cTn id="12" dur="250" fill="hold"/>
                                        <p:tgtEl>
                                          <p:spTgt spid="16391"/>
                                        </p:tgtEl>
                                        <p:attrNameLst>
                                          <p:attrName>ppt_x,ppt_y</p:attrName>
                                        </p:attrNameLst>
                                      </p:cBhvr>
                                      <p:rCtr x="-684900" y="-527800"/>
                                    </p:animMotion>
                                  </p:childTnLst>
                                </p:cTn>
                              </p:par>
                              <p:par>
                                <p:cTn id="13" presetID="4" presetClass="entr" presetSubtype="32" fill="hold" grpId="0" nodeType="withEffect">
                                  <p:stCondLst>
                                    <p:cond delay="0"/>
                                  </p:stCondLst>
                                  <p:childTnLst>
                                    <p:set>
                                      <p:cBhvr>
                                        <p:cTn id="14" dur="1" fill="hold">
                                          <p:stCondLst>
                                            <p:cond delay="0"/>
                                          </p:stCondLst>
                                        </p:cTn>
                                        <p:tgtEl>
                                          <p:spTgt spid="16386"/>
                                        </p:tgtEl>
                                        <p:attrNameLst>
                                          <p:attrName>style.visibility</p:attrName>
                                        </p:attrNameLst>
                                      </p:cBhvr>
                                      <p:to>
                                        <p:strVal val="visible"/>
                                      </p:to>
                                    </p:set>
                                    <p:animEffect>
                                      <p:cBhvr>
                                        <p:cTn id="15" dur="250"/>
                                        <p:tgtEl>
                                          <p:spTgt spid="16386"/>
                                        </p:tgtEl>
                                      </p:cBhvr>
                                    </p:animEffect>
                                  </p:childTnLst>
                                </p:cTn>
                              </p:par>
                            </p:childTnLst>
                          </p:cTn>
                        </p:par>
                        <p:par>
                          <p:cTn id="16" fill="hold" nodeType="afterGroup">
                            <p:stCondLst>
                              <p:cond delay="250"/>
                            </p:stCondLst>
                            <p:childTnLst>
                              <p:par>
                                <p:cTn id="17" presetID="10" presetClass="entr" presetSubtype="0" fill="hold" grpId="0" nodeType="afterEffect">
                                  <p:stCondLst>
                                    <p:cond delay="250"/>
                                  </p:stCondLst>
                                  <p:childTnLst>
                                    <p:set>
                                      <p:cBhvr>
                                        <p:cTn id="18" dur="1" fill="hold">
                                          <p:stCondLst>
                                            <p:cond delay="0"/>
                                          </p:stCondLst>
                                        </p:cTn>
                                        <p:tgtEl>
                                          <p:spTgt spid="16387"/>
                                        </p:tgtEl>
                                        <p:attrNameLst>
                                          <p:attrName>style.visibility</p:attrName>
                                        </p:attrNameLst>
                                      </p:cBhvr>
                                      <p:to>
                                        <p:strVal val="visible"/>
                                      </p:to>
                                    </p:set>
                                    <p:animEffect>
                                      <p:cBhvr>
                                        <p:cTn id="19"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autoUpdateAnimBg="0"/>
      <p:bldP spid="1638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368782" y="4311650"/>
            <a:ext cx="1072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慢查询</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PART.1</a:t>
            </a:r>
            <a:endParaRPr lang="zh-CN" altLang="en-US" sz="4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55342" y="750627"/>
            <a:ext cx="10699845" cy="3693319"/>
          </a:xfrm>
          <a:prstGeom prst="rect">
            <a:avLst/>
          </a:prstGeom>
          <a:noFill/>
        </p:spPr>
        <p:txBody>
          <a:bodyPr wrap="square" rtlCol="0">
            <a:spAutoFit/>
          </a:bodyPr>
          <a:lstStyle/>
          <a:p>
            <a:r>
              <a:rPr lang="en-US" altLang="zh-CN" dirty="0" smtClean="0">
                <a:solidFill>
                  <a:schemeClr val="accent3"/>
                </a:solidFill>
              </a:rPr>
              <a:t>1.</a:t>
            </a:r>
            <a:r>
              <a:rPr lang="zh-CN" altLang="en-US" dirty="0" smtClean="0">
                <a:solidFill>
                  <a:schemeClr val="accent3"/>
                </a:solidFill>
              </a:rPr>
              <a:t>什么是慢查询？执行效率较低的</a:t>
            </a:r>
            <a:r>
              <a:rPr lang="en-US" altLang="zh-CN" dirty="0" smtClean="0">
                <a:solidFill>
                  <a:schemeClr val="accent3"/>
                </a:solidFill>
              </a:rPr>
              <a:t>SQL</a:t>
            </a:r>
            <a:r>
              <a:rPr lang="zh-CN" altLang="en-US" dirty="0" smtClean="0">
                <a:solidFill>
                  <a:schemeClr val="accent3"/>
                </a:solidFill>
              </a:rPr>
              <a:t>语句！</a:t>
            </a:r>
            <a:endParaRPr lang="en-US" altLang="zh-CN" dirty="0" smtClean="0">
              <a:solidFill>
                <a:schemeClr val="accent3"/>
              </a:solidFill>
            </a:endParaRPr>
          </a:p>
          <a:p>
            <a:r>
              <a:rPr lang="en-US" altLang="zh-CN" dirty="0" smtClean="0">
                <a:solidFill>
                  <a:schemeClr val="accent3"/>
                </a:solidFill>
              </a:rPr>
              <a:t>2.</a:t>
            </a:r>
            <a:r>
              <a:rPr lang="zh-CN" altLang="en-US" dirty="0" smtClean="0">
                <a:solidFill>
                  <a:schemeClr val="accent3"/>
                </a:solidFill>
              </a:rPr>
              <a:t>如何定位慢查询</a:t>
            </a:r>
            <a:endParaRPr lang="en-US" altLang="zh-CN" dirty="0" smtClean="0">
              <a:solidFill>
                <a:schemeClr val="accent3"/>
              </a:solidFill>
            </a:endParaRPr>
          </a:p>
          <a:p>
            <a:r>
              <a:rPr lang="en-US" altLang="zh-CN" dirty="0">
                <a:solidFill>
                  <a:schemeClr val="accent3"/>
                </a:solidFill>
              </a:rPr>
              <a:t> </a:t>
            </a:r>
            <a:r>
              <a:rPr lang="en-US" altLang="zh-CN" dirty="0" smtClean="0">
                <a:solidFill>
                  <a:schemeClr val="accent3"/>
                </a:solidFill>
              </a:rPr>
              <a:t>  a.</a:t>
            </a:r>
            <a:r>
              <a:rPr lang="zh-CN" altLang="en-US" dirty="0" smtClean="0">
                <a:solidFill>
                  <a:schemeClr val="accent3"/>
                </a:solidFill>
              </a:rPr>
              <a:t>可以通过满查询日志；</a:t>
            </a:r>
            <a:endParaRPr lang="en-US" altLang="zh-CN" dirty="0" smtClean="0">
              <a:solidFill>
                <a:schemeClr val="accent3"/>
              </a:solidFill>
            </a:endParaRPr>
          </a:p>
          <a:p>
            <a:r>
              <a:rPr lang="en-US" altLang="zh-CN" dirty="0" smtClean="0">
                <a:solidFill>
                  <a:schemeClr val="accent3"/>
                </a:solidFill>
              </a:rPr>
              <a:t>	</a:t>
            </a:r>
            <a:r>
              <a:rPr lang="zh-CN" altLang="en-US" dirty="0" smtClean="0">
                <a:solidFill>
                  <a:schemeClr val="accent3"/>
                </a:solidFill>
              </a:rPr>
              <a:t>在配置文件开启</a:t>
            </a:r>
            <a:endParaRPr lang="en-US" altLang="zh-CN" dirty="0" smtClean="0">
              <a:solidFill>
                <a:schemeClr val="accent3"/>
              </a:solidFill>
            </a:endParaRPr>
          </a:p>
          <a:p>
            <a:r>
              <a:rPr lang="en-US" altLang="zh-CN" dirty="0" smtClean="0">
                <a:solidFill>
                  <a:schemeClr val="accent3"/>
                </a:solidFill>
              </a:rPr>
              <a:t>       	</a:t>
            </a:r>
            <a:r>
              <a:rPr lang="zh-CN" altLang="en-US" dirty="0" smtClean="0">
                <a:solidFill>
                  <a:schemeClr val="accent3"/>
                </a:solidFill>
              </a:rPr>
              <a:t>在控制台启动：</a:t>
            </a:r>
            <a:endParaRPr lang="en-US" altLang="zh-CN" dirty="0" smtClean="0">
              <a:solidFill>
                <a:schemeClr val="accent3"/>
              </a:solidFill>
            </a:endParaRPr>
          </a:p>
          <a:p>
            <a:r>
              <a:rPr lang="en-US" altLang="zh-CN" dirty="0" smtClean="0">
                <a:solidFill>
                  <a:schemeClr val="accent3"/>
                </a:solidFill>
              </a:rPr>
              <a:t>	  set global </a:t>
            </a:r>
            <a:r>
              <a:rPr lang="en-US" altLang="zh-CN" dirty="0" err="1" smtClean="0">
                <a:solidFill>
                  <a:schemeClr val="accent3"/>
                </a:solidFill>
              </a:rPr>
              <a:t>slow_query_log</a:t>
            </a:r>
            <a:r>
              <a:rPr lang="en-US" altLang="zh-CN" dirty="0" smtClean="0">
                <a:solidFill>
                  <a:schemeClr val="accent3"/>
                </a:solidFill>
              </a:rPr>
              <a:t>=ON</a:t>
            </a:r>
          </a:p>
          <a:p>
            <a:pPr lvl="2"/>
            <a:r>
              <a:rPr lang="en-US" altLang="zh-CN" dirty="0" smtClean="0">
                <a:solidFill>
                  <a:schemeClr val="accent3"/>
                </a:solidFill>
              </a:rPr>
              <a:t>  set global </a:t>
            </a:r>
            <a:r>
              <a:rPr lang="en-US" altLang="zh-CN" dirty="0" err="1" smtClean="0">
                <a:solidFill>
                  <a:schemeClr val="accent3"/>
                </a:solidFill>
              </a:rPr>
              <a:t>slow_launch_time</a:t>
            </a:r>
            <a:r>
              <a:rPr lang="en-US" altLang="zh-CN" dirty="0" smtClean="0">
                <a:solidFill>
                  <a:schemeClr val="accent3"/>
                </a:solidFill>
              </a:rPr>
              <a:t>=5</a:t>
            </a:r>
          </a:p>
          <a:p>
            <a:pPr lvl="2"/>
            <a:r>
              <a:rPr lang="en-US" altLang="zh-CN" dirty="0" smtClean="0">
                <a:solidFill>
                  <a:schemeClr val="accent3"/>
                </a:solidFill>
              </a:rPr>
              <a:t>  show variables like “%slow%”</a:t>
            </a:r>
          </a:p>
          <a:p>
            <a:endParaRPr lang="en-US" altLang="zh-CN" dirty="0">
              <a:solidFill>
                <a:schemeClr val="accent3"/>
              </a:solidFill>
            </a:endParaRPr>
          </a:p>
          <a:p>
            <a:r>
              <a:rPr lang="en-US" altLang="zh-CN" dirty="0" smtClean="0">
                <a:solidFill>
                  <a:schemeClr val="accent3"/>
                </a:solidFill>
              </a:rPr>
              <a:t>   b.</a:t>
            </a:r>
            <a:r>
              <a:rPr lang="zh-CN" altLang="en-US" dirty="0" smtClean="0">
                <a:solidFill>
                  <a:schemeClr val="accent3"/>
                </a:solidFill>
              </a:rPr>
              <a:t>使用 </a:t>
            </a:r>
            <a:r>
              <a:rPr lang="en-US" altLang="zh-CN" dirty="0" smtClean="0">
                <a:solidFill>
                  <a:schemeClr val="accent3"/>
                </a:solidFill>
              </a:rPr>
              <a:t>show </a:t>
            </a:r>
            <a:r>
              <a:rPr lang="en-US" altLang="zh-CN" dirty="0" err="1" smtClean="0">
                <a:solidFill>
                  <a:schemeClr val="accent3"/>
                </a:solidFill>
              </a:rPr>
              <a:t>processlist</a:t>
            </a:r>
            <a:r>
              <a:rPr lang="zh-CN" altLang="en-US" dirty="0" smtClean="0">
                <a:solidFill>
                  <a:schemeClr val="accent3"/>
                </a:solidFill>
              </a:rPr>
              <a:t>查看当前</a:t>
            </a:r>
            <a:r>
              <a:rPr lang="en-US" altLang="zh-CN" dirty="0" smtClean="0">
                <a:solidFill>
                  <a:schemeClr val="accent3"/>
                </a:solidFill>
              </a:rPr>
              <a:t>MYSQL</a:t>
            </a:r>
            <a:r>
              <a:rPr lang="zh-CN" altLang="en-US" dirty="0" smtClean="0">
                <a:solidFill>
                  <a:schemeClr val="accent3"/>
                </a:solidFill>
              </a:rPr>
              <a:t>的线程</a:t>
            </a:r>
            <a:endParaRPr lang="en-US" altLang="zh-CN" dirty="0" smtClean="0">
              <a:solidFill>
                <a:schemeClr val="accent3"/>
              </a:solidFill>
            </a:endParaRPr>
          </a:p>
          <a:p>
            <a:r>
              <a:rPr lang="en-US" altLang="zh-CN" dirty="0">
                <a:solidFill>
                  <a:schemeClr val="accent3"/>
                </a:solidFill>
              </a:rPr>
              <a:t>	</a:t>
            </a:r>
            <a:r>
              <a:rPr lang="zh-CN" altLang="zh-CN" dirty="0" smtClean="0">
                <a:solidFill>
                  <a:schemeClr val="accent3"/>
                </a:solidFill>
              </a:rPr>
              <a:t>慢</a:t>
            </a:r>
            <a:r>
              <a:rPr lang="zh-CN" altLang="zh-CN" dirty="0">
                <a:solidFill>
                  <a:schemeClr val="accent3"/>
                </a:solidFill>
              </a:rPr>
              <a:t>查询日志在查询结束以后才纪录，所以在应用反映执行效率出现问题的时候查 询慢查询日志并不能定位问题，可以使用</a:t>
            </a:r>
            <a:r>
              <a:rPr lang="en-US" altLang="zh-CN" dirty="0">
                <a:solidFill>
                  <a:schemeClr val="accent3"/>
                </a:solidFill>
              </a:rPr>
              <a:t> show </a:t>
            </a:r>
            <a:r>
              <a:rPr lang="en-US" altLang="zh-CN" dirty="0" err="1">
                <a:solidFill>
                  <a:schemeClr val="accent3"/>
                </a:solidFill>
              </a:rPr>
              <a:t>processlist</a:t>
            </a:r>
            <a:r>
              <a:rPr lang="en-US" altLang="zh-CN" dirty="0">
                <a:solidFill>
                  <a:schemeClr val="accent3"/>
                </a:solidFill>
              </a:rPr>
              <a:t> </a:t>
            </a:r>
            <a:r>
              <a:rPr lang="zh-CN" altLang="zh-CN" dirty="0">
                <a:solidFill>
                  <a:schemeClr val="accent3"/>
                </a:solidFill>
              </a:rPr>
              <a:t>命令查看当前</a:t>
            </a:r>
            <a:r>
              <a:rPr lang="en-US" altLang="zh-CN" dirty="0">
                <a:solidFill>
                  <a:schemeClr val="accent3"/>
                </a:solidFill>
              </a:rPr>
              <a:t> MySQL </a:t>
            </a:r>
            <a:r>
              <a:rPr lang="zh-CN" altLang="zh-CN" dirty="0">
                <a:solidFill>
                  <a:schemeClr val="accent3"/>
                </a:solidFill>
              </a:rPr>
              <a:t>在进行的线程，包括线程的状态，是否锁表等等，可以实时的查看</a:t>
            </a:r>
            <a:r>
              <a:rPr lang="en-US" altLang="zh-CN" dirty="0">
                <a:solidFill>
                  <a:schemeClr val="accent3"/>
                </a:solidFill>
              </a:rPr>
              <a:t> SQL </a:t>
            </a:r>
            <a:r>
              <a:rPr lang="zh-CN" altLang="zh-CN" dirty="0">
                <a:solidFill>
                  <a:schemeClr val="accent3"/>
                </a:solidFill>
              </a:rPr>
              <a:t>执行情况， 同时对一些锁表操作进行优化。</a:t>
            </a:r>
            <a:endParaRPr lang="en-US" altLang="zh-CN" dirty="0">
              <a:solidFill>
                <a:schemeClr val="accent3"/>
              </a:solidFill>
            </a:endParaRPr>
          </a:p>
        </p:txBody>
      </p:sp>
      <p:sp>
        <p:nvSpPr>
          <p:cNvPr id="25" name="文本框 24"/>
          <p:cNvSpPr txBox="1"/>
          <p:nvPr/>
        </p:nvSpPr>
        <p:spPr>
          <a:xfrm>
            <a:off x="914495" y="4587689"/>
            <a:ext cx="10636257" cy="923330"/>
          </a:xfrm>
          <a:prstGeom prst="rect">
            <a:avLst/>
          </a:prstGeom>
          <a:noFill/>
        </p:spPr>
        <p:txBody>
          <a:bodyPr wrap="square" rtlCol="0">
            <a:spAutoFit/>
          </a:bodyPr>
          <a:lstStyle/>
          <a:p>
            <a:r>
              <a:rPr lang="en-US" altLang="zh-CN" dirty="0" smtClean="0">
                <a:solidFill>
                  <a:schemeClr val="accent3"/>
                </a:solidFill>
              </a:rPr>
              <a:t>3.</a:t>
            </a:r>
            <a:r>
              <a:rPr lang="zh-CN" altLang="en-US" dirty="0" smtClean="0">
                <a:solidFill>
                  <a:schemeClr val="accent3"/>
                </a:solidFill>
              </a:rPr>
              <a:t>分析低效</a:t>
            </a:r>
            <a:r>
              <a:rPr lang="en-US" altLang="zh-CN" dirty="0" smtClean="0">
                <a:solidFill>
                  <a:schemeClr val="accent3"/>
                </a:solidFill>
              </a:rPr>
              <a:t>SQL</a:t>
            </a:r>
            <a:r>
              <a:rPr lang="zh-CN" altLang="en-US" dirty="0" smtClean="0">
                <a:solidFill>
                  <a:schemeClr val="accent3"/>
                </a:solidFill>
              </a:rPr>
              <a:t>语句的执行计划</a:t>
            </a:r>
            <a:endParaRPr lang="en-US" altLang="zh-CN" dirty="0">
              <a:solidFill>
                <a:schemeClr val="accent3"/>
              </a:solidFill>
            </a:endParaRPr>
          </a:p>
          <a:p>
            <a:r>
              <a:rPr lang="en-US" altLang="zh-CN" dirty="0">
                <a:solidFill>
                  <a:schemeClr val="accent3"/>
                </a:solidFill>
              </a:rPr>
              <a:t> </a:t>
            </a:r>
            <a:r>
              <a:rPr lang="en-US" altLang="zh-CN" dirty="0" smtClean="0">
                <a:solidFill>
                  <a:schemeClr val="accent3"/>
                </a:solidFill>
              </a:rPr>
              <a:t>   </a:t>
            </a:r>
            <a:r>
              <a:rPr lang="zh-CN" altLang="zh-CN" dirty="0" smtClean="0">
                <a:solidFill>
                  <a:schemeClr val="accent3"/>
                </a:solidFill>
              </a:rPr>
              <a:t>通过</a:t>
            </a:r>
            <a:r>
              <a:rPr lang="zh-CN" altLang="zh-CN" dirty="0">
                <a:solidFill>
                  <a:schemeClr val="accent3"/>
                </a:solidFill>
              </a:rPr>
              <a:t>以上步骤查询到效率低的</a:t>
            </a:r>
            <a:r>
              <a:rPr lang="en-US" altLang="zh-CN" dirty="0">
                <a:solidFill>
                  <a:schemeClr val="accent3"/>
                </a:solidFill>
              </a:rPr>
              <a:t> SQL </a:t>
            </a:r>
            <a:r>
              <a:rPr lang="zh-CN" altLang="zh-CN" dirty="0">
                <a:solidFill>
                  <a:schemeClr val="accent3"/>
                </a:solidFill>
              </a:rPr>
              <a:t>后，我们可以通过</a:t>
            </a:r>
            <a:r>
              <a:rPr lang="en-US" altLang="zh-CN" dirty="0">
                <a:solidFill>
                  <a:schemeClr val="accent3"/>
                </a:solidFill>
              </a:rPr>
              <a:t> explain </a:t>
            </a:r>
            <a:r>
              <a:rPr lang="zh-CN" altLang="zh-CN" dirty="0">
                <a:solidFill>
                  <a:schemeClr val="accent3"/>
                </a:solidFill>
              </a:rPr>
              <a:t>或者</a:t>
            </a:r>
            <a:r>
              <a:rPr lang="en-US" altLang="zh-CN" dirty="0">
                <a:solidFill>
                  <a:schemeClr val="accent3"/>
                </a:solidFill>
              </a:rPr>
              <a:t> </a:t>
            </a:r>
            <a:r>
              <a:rPr lang="en-US" altLang="zh-CN" dirty="0" err="1">
                <a:solidFill>
                  <a:schemeClr val="accent3"/>
                </a:solidFill>
              </a:rPr>
              <a:t>desc</a:t>
            </a:r>
            <a:r>
              <a:rPr lang="en-US" altLang="zh-CN" dirty="0">
                <a:solidFill>
                  <a:schemeClr val="accent3"/>
                </a:solidFill>
              </a:rPr>
              <a:t> </a:t>
            </a:r>
            <a:r>
              <a:rPr lang="zh-CN" altLang="zh-CN" dirty="0">
                <a:solidFill>
                  <a:schemeClr val="accent3"/>
                </a:solidFill>
              </a:rPr>
              <a:t>获取</a:t>
            </a:r>
            <a:r>
              <a:rPr lang="en-US" altLang="zh-CN" dirty="0">
                <a:solidFill>
                  <a:schemeClr val="accent3"/>
                </a:solidFill>
              </a:rPr>
              <a:t>MySQL </a:t>
            </a:r>
            <a:r>
              <a:rPr lang="zh-CN" altLang="zh-CN" dirty="0">
                <a:solidFill>
                  <a:schemeClr val="accent3"/>
                </a:solidFill>
              </a:rPr>
              <a:t>如何执行</a:t>
            </a:r>
            <a:r>
              <a:rPr lang="en-US" altLang="zh-CN" dirty="0">
                <a:solidFill>
                  <a:schemeClr val="accent3"/>
                </a:solidFill>
              </a:rPr>
              <a:t> SELECT </a:t>
            </a:r>
            <a:r>
              <a:rPr lang="zh-CN" altLang="zh-CN" dirty="0">
                <a:solidFill>
                  <a:schemeClr val="accent3"/>
                </a:solidFill>
              </a:rPr>
              <a:t>语句的信息，包括</a:t>
            </a:r>
            <a:r>
              <a:rPr lang="en-US" altLang="zh-CN" dirty="0">
                <a:solidFill>
                  <a:schemeClr val="accent3"/>
                </a:solidFill>
              </a:rPr>
              <a:t> select </a:t>
            </a:r>
            <a:r>
              <a:rPr lang="zh-CN" altLang="zh-CN" dirty="0">
                <a:solidFill>
                  <a:schemeClr val="accent3"/>
                </a:solidFill>
              </a:rPr>
              <a:t>语句执行过程表如何连接和连接 的次序。</a:t>
            </a:r>
            <a:endParaRPr lang="zh-CN" altLang="en-US" dirty="0">
              <a:solidFill>
                <a:schemeClr val="accent3"/>
              </a:solidFill>
            </a:endParaRPr>
          </a:p>
        </p:txBody>
      </p:sp>
      <p:pic>
        <p:nvPicPr>
          <p:cNvPr id="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42" y="728374"/>
            <a:ext cx="10839451" cy="556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82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423374" y="4311650"/>
            <a:ext cx="7317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PART.2</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7632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组合 8"/>
          <p:cNvGrpSpPr>
            <a:grpSpLocks/>
          </p:cNvGrpSpPr>
          <p:nvPr/>
        </p:nvGrpSpPr>
        <p:grpSpPr bwMode="auto">
          <a:xfrm>
            <a:off x="11353800" y="223838"/>
            <a:ext cx="647700" cy="425450"/>
            <a:chOff x="0" y="0"/>
            <a:chExt cx="3485322" cy="2092601"/>
          </a:xfrm>
        </p:grpSpPr>
        <p:sp>
          <p:nvSpPr>
            <p:cNvPr id="8197"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组合 11"/>
          <p:cNvGrpSpPr>
            <a:grpSpLocks/>
          </p:cNvGrpSpPr>
          <p:nvPr/>
        </p:nvGrpSpPr>
        <p:grpSpPr bwMode="auto">
          <a:xfrm flipH="1" flipV="1">
            <a:off x="190500" y="6296025"/>
            <a:ext cx="647700" cy="425450"/>
            <a:chOff x="0" y="0"/>
            <a:chExt cx="3485322" cy="2092601"/>
          </a:xfrm>
        </p:grpSpPr>
        <p:sp>
          <p:nvSpPr>
            <p:cNvPr id="8200"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2" name="组合 3"/>
          <p:cNvGrpSpPr>
            <a:grpSpLocks/>
          </p:cNvGrpSpPr>
          <p:nvPr/>
        </p:nvGrpSpPr>
        <p:grpSpPr bwMode="auto">
          <a:xfrm>
            <a:off x="4876800" y="1752600"/>
            <a:ext cx="6321425" cy="3857625"/>
            <a:chOff x="0" y="0"/>
            <a:chExt cx="5476357" cy="3588010"/>
          </a:xfrm>
        </p:grpSpPr>
        <p:sp>
          <p:nvSpPr>
            <p:cNvPr id="8203" name="矩形 8"/>
            <p:cNvSpPr>
              <a:spLocks noChangeArrowheads="1"/>
            </p:cNvSpPr>
            <p:nvPr/>
          </p:nvSpPr>
          <p:spPr bwMode="auto">
            <a:xfrm>
              <a:off x="1535502" y="0"/>
              <a:ext cx="3940855" cy="358801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4" name="等腰三角形 2"/>
            <p:cNvSpPr>
              <a:spLocks noChangeArrowheads="1"/>
            </p:cNvSpPr>
            <p:nvPr/>
          </p:nvSpPr>
          <p:spPr bwMode="auto">
            <a:xfrm>
              <a:off x="0" y="0"/>
              <a:ext cx="1535502" cy="3588010"/>
            </a:xfrm>
            <a:prstGeom prst="triangle">
              <a:avLst>
                <a:gd name="adj" fmla="val 100000"/>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8205" name="组合 1"/>
          <p:cNvGrpSpPr>
            <a:grpSpLocks/>
          </p:cNvGrpSpPr>
          <p:nvPr/>
        </p:nvGrpSpPr>
        <p:grpSpPr bwMode="auto">
          <a:xfrm>
            <a:off x="1466850" y="1730375"/>
            <a:ext cx="4932363" cy="3859213"/>
            <a:chOff x="0" y="0"/>
            <a:chExt cx="4931856" cy="3858420"/>
          </a:xfrm>
        </p:grpSpPr>
        <p:grpSp>
          <p:nvGrpSpPr>
            <p:cNvPr id="8206" name="组合 15"/>
            <p:cNvGrpSpPr>
              <a:grpSpLocks/>
            </p:cNvGrpSpPr>
            <p:nvPr/>
          </p:nvGrpSpPr>
          <p:grpSpPr bwMode="auto">
            <a:xfrm flipH="1" flipV="1">
              <a:off x="0" y="0"/>
              <a:ext cx="4931856" cy="3858420"/>
              <a:chOff x="0" y="0"/>
              <a:chExt cx="6151357" cy="3588011"/>
            </a:xfrm>
          </p:grpSpPr>
          <p:sp>
            <p:nvSpPr>
              <p:cNvPr id="8207" name="矩形 16"/>
              <p:cNvSpPr>
                <a:spLocks noChangeArrowheads="1"/>
              </p:cNvSpPr>
              <p:nvPr/>
            </p:nvSpPr>
            <p:spPr bwMode="auto">
              <a:xfrm>
                <a:off x="2210502" y="0"/>
                <a:ext cx="3940855" cy="3588010"/>
              </a:xfrm>
              <a:prstGeom prst="rect">
                <a:avLst/>
              </a:prstGeom>
              <a:solidFill>
                <a:srgbClr val="FFFFFF">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等腰三角形 17"/>
              <p:cNvSpPr>
                <a:spLocks noChangeArrowheads="1"/>
              </p:cNvSpPr>
              <p:nvPr/>
            </p:nvSpPr>
            <p:spPr bwMode="auto">
              <a:xfrm>
                <a:off x="0" y="1"/>
                <a:ext cx="2210502" cy="3588010"/>
              </a:xfrm>
              <a:prstGeom prst="triangle">
                <a:avLst>
                  <a:gd name="adj" fmla="val 100000"/>
                </a:avLst>
              </a:prstGeom>
              <a:solidFill>
                <a:srgbClr val="FFFFFF">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209" name="TextBox 16"/>
            <p:cNvSpPr>
              <a:spLocks noChangeArrowheads="1"/>
            </p:cNvSpPr>
            <p:nvPr/>
          </p:nvSpPr>
          <p:spPr bwMode="auto">
            <a:xfrm>
              <a:off x="1451500" y="1729154"/>
              <a:ext cx="1138231" cy="40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Index</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210" name="直接连接符 20"/>
          <p:cNvSpPr>
            <a:spLocks noChangeShapeType="1"/>
          </p:cNvSpPr>
          <p:nvPr/>
        </p:nvSpPr>
        <p:spPr bwMode="auto">
          <a:xfrm>
            <a:off x="6870700" y="3057525"/>
            <a:ext cx="3679825" cy="1588"/>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直接连接符 21"/>
          <p:cNvSpPr>
            <a:spLocks noChangeShapeType="1"/>
          </p:cNvSpPr>
          <p:nvPr/>
        </p:nvSpPr>
        <p:spPr bwMode="auto">
          <a:xfrm>
            <a:off x="6484938" y="4270375"/>
            <a:ext cx="4449762"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TextBox 16"/>
          <p:cNvSpPr>
            <a:spLocks noChangeArrowheads="1"/>
          </p:cNvSpPr>
          <p:nvPr/>
        </p:nvSpPr>
        <p:spPr bwMode="auto">
          <a:xfrm>
            <a:off x="6399213" y="2038350"/>
            <a:ext cx="7096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en-US" sz="6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3" name="TextBox 16"/>
          <p:cNvSpPr>
            <a:spLocks noChangeArrowheads="1"/>
          </p:cNvSpPr>
          <p:nvPr/>
        </p:nvSpPr>
        <p:spPr bwMode="auto">
          <a:xfrm>
            <a:off x="5838825" y="3254375"/>
            <a:ext cx="708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en-US" sz="6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5" name="TextBox 16"/>
          <p:cNvSpPr>
            <a:spLocks noChangeArrowheads="1"/>
          </p:cNvSpPr>
          <p:nvPr/>
        </p:nvSpPr>
        <p:spPr bwMode="auto">
          <a:xfrm>
            <a:off x="7210425" y="2238375"/>
            <a:ext cx="377190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如何使用索引</a:t>
            </a: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7" name="TextBox 16"/>
          <p:cNvSpPr>
            <a:spLocks noChangeArrowheads="1"/>
          </p:cNvSpPr>
          <p:nvPr/>
        </p:nvSpPr>
        <p:spPr bwMode="auto">
          <a:xfrm>
            <a:off x="6742281" y="3493480"/>
            <a:ext cx="377348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索引使用情况</a:t>
            </a: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9898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8205"/>
                                        </p:tgtEl>
                                        <p:attrNameLst>
                                          <p:attrName>style.visibility</p:attrName>
                                        </p:attrNameLst>
                                      </p:cBhvr>
                                      <p:to>
                                        <p:strVal val="visible"/>
                                      </p:to>
                                    </p:set>
                                    <p:animEffect>
                                      <p:cBhvr>
                                        <p:cTn id="7" dur="500"/>
                                        <p:tgtEl>
                                          <p:spTgt spid="8205"/>
                                        </p:tgtEl>
                                      </p:cBhvr>
                                    </p:animEffect>
                                  </p:childTnLst>
                                </p:cTn>
                              </p:par>
                              <p:par>
                                <p:cTn id="8" presetID="22" presetClass="entr" presetSubtype="8" fill="hold" nodeType="withEffect">
                                  <p:stCondLst>
                                    <p:cond delay="0"/>
                                  </p:stCondLst>
                                  <p:childTnLst>
                                    <p:set>
                                      <p:cBhvr>
                                        <p:cTn id="9" dur="1" fill="hold">
                                          <p:stCondLst>
                                            <p:cond delay="0"/>
                                          </p:stCondLst>
                                        </p:cTn>
                                        <p:tgtEl>
                                          <p:spTgt spid="8202"/>
                                        </p:tgtEl>
                                        <p:attrNameLst>
                                          <p:attrName>style.visibility</p:attrName>
                                        </p:attrNameLst>
                                      </p:cBhvr>
                                      <p:to>
                                        <p:strVal val="visible"/>
                                      </p:to>
                                    </p:set>
                                    <p:animEffect>
                                      <p:cBhvr>
                                        <p:cTn id="10" dur="250"/>
                                        <p:tgtEl>
                                          <p:spTgt spid="8202"/>
                                        </p:tgtEl>
                                      </p:cBhvr>
                                    </p:animEffect>
                                  </p:childTnLst>
                                </p:cTn>
                              </p:par>
                              <p:par>
                                <p:cTn id="11" presetID="16" presetClass="entr" presetSubtype="37" fill="hold" grpId="0" nodeType="withEffect">
                                  <p:stCondLst>
                                    <p:cond delay="250"/>
                                  </p:stCondLst>
                                  <p:childTnLst>
                                    <p:set>
                                      <p:cBhvr>
                                        <p:cTn id="12" dur="1" fill="hold">
                                          <p:stCondLst>
                                            <p:cond delay="0"/>
                                          </p:stCondLst>
                                        </p:cTn>
                                        <p:tgtEl>
                                          <p:spTgt spid="8210"/>
                                        </p:tgtEl>
                                        <p:attrNameLst>
                                          <p:attrName>style.visibility</p:attrName>
                                        </p:attrNameLst>
                                      </p:cBhvr>
                                      <p:to>
                                        <p:strVal val="visible"/>
                                      </p:to>
                                    </p:set>
                                    <p:animEffect>
                                      <p:cBhvr>
                                        <p:cTn id="13" dur="250"/>
                                        <p:tgtEl>
                                          <p:spTgt spid="8210"/>
                                        </p:tgtEl>
                                      </p:cBhvr>
                                    </p:animEffect>
                                  </p:childTnLst>
                                </p:cTn>
                              </p:par>
                              <p:par>
                                <p:cTn id="14" presetID="16" presetClass="entr" presetSubtype="37" fill="hold" grpId="0" nodeType="withEffect">
                                  <p:stCondLst>
                                    <p:cond delay="250"/>
                                  </p:stCondLst>
                                  <p:childTnLst>
                                    <p:set>
                                      <p:cBhvr>
                                        <p:cTn id="15" dur="1" fill="hold">
                                          <p:stCondLst>
                                            <p:cond delay="0"/>
                                          </p:stCondLst>
                                        </p:cTn>
                                        <p:tgtEl>
                                          <p:spTgt spid="8211"/>
                                        </p:tgtEl>
                                        <p:attrNameLst>
                                          <p:attrName>style.visibility</p:attrName>
                                        </p:attrNameLst>
                                      </p:cBhvr>
                                      <p:to>
                                        <p:strVal val="visible"/>
                                      </p:to>
                                    </p:set>
                                    <p:animEffect>
                                      <p:cBhvr>
                                        <p:cTn id="16" dur="250"/>
                                        <p:tgtEl>
                                          <p:spTgt spid="8211"/>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212"/>
                                        </p:tgtEl>
                                        <p:attrNameLst>
                                          <p:attrName>style.visibility</p:attrName>
                                        </p:attrNameLst>
                                      </p:cBhvr>
                                      <p:to>
                                        <p:strVal val="visible"/>
                                      </p:to>
                                    </p:set>
                                    <p:animEffect>
                                      <p:cBhvr>
                                        <p:cTn id="19" dur="500"/>
                                        <p:tgtEl>
                                          <p:spTgt spid="8212"/>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8213"/>
                                        </p:tgtEl>
                                        <p:attrNameLst>
                                          <p:attrName>style.visibility</p:attrName>
                                        </p:attrNameLst>
                                      </p:cBhvr>
                                      <p:to>
                                        <p:strVal val="visible"/>
                                      </p:to>
                                    </p:set>
                                    <p:animEffect>
                                      <p:cBhvr>
                                        <p:cTn id="22" dur="500"/>
                                        <p:tgtEl>
                                          <p:spTgt spid="82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8215"/>
                                        </p:tgtEl>
                                        <p:attrNameLst>
                                          <p:attrName>style.visibility</p:attrName>
                                        </p:attrNameLst>
                                      </p:cBhvr>
                                      <p:to>
                                        <p:strVal val="visible"/>
                                      </p:to>
                                    </p:set>
                                    <p:animEffect>
                                      <p:cBhvr>
                                        <p:cTn id="25" dur="500"/>
                                        <p:tgtEl>
                                          <p:spTgt spid="8215"/>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217"/>
                                        </p:tgtEl>
                                        <p:attrNameLst>
                                          <p:attrName>style.visibility</p:attrName>
                                        </p:attrNameLst>
                                      </p:cBhvr>
                                      <p:to>
                                        <p:strVal val="visible"/>
                                      </p:to>
                                    </p:set>
                                    <p:animEffect>
                                      <p:cBhvr>
                                        <p:cTn id="28" dur="500"/>
                                        <p:tgtEl>
                                          <p:spTgt spid="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animBg="1"/>
      <p:bldP spid="8211" grpId="0" animBg="1"/>
      <p:bldP spid="8212" grpId="0" bldLvl="0" autoUpdateAnimBg="0"/>
      <p:bldP spid="8213" grpId="0" bldLvl="0" autoUpdateAnimBg="0"/>
      <p:bldP spid="8215" grpId="0" bldLvl="0" autoUpdateAnimBg="0"/>
      <p:bldP spid="8217"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31519" y="663281"/>
            <a:ext cx="10832123" cy="5734903"/>
          </a:xfrm>
          <a:prstGeom prst="rect">
            <a:avLst/>
          </a:prstGeom>
        </p:spPr>
        <p:txBody>
          <a:bodyPr wrap="square">
            <a:spAutoFit/>
          </a:bodyPr>
          <a:lstStyle/>
          <a:p>
            <a:pPr marL="342900" indent="-342900">
              <a:lnSpc>
                <a:spcPts val="1950"/>
              </a:lnSpc>
              <a:spcAft>
                <a:spcPts val="0"/>
              </a:spcAft>
              <a:buAutoNum type="arabicPeriod"/>
            </a:pPr>
            <a:r>
              <a:rPr lang="en-US" altLang="zh-CN" b="1" dirty="0" err="1"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mysql</a:t>
            </a:r>
            <a:r>
              <a:rPr lang="zh-CN"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如何使用索引</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endParaRPr lang="zh-CN" altLang="zh-CN" sz="28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索引用于快速找出在某个列中有一特定值的行。对相关列使用索引是提高</a:t>
            </a:r>
            <a:r>
              <a:rPr lang="en-US" altLang="zh-CN" dirty="0" smtClean="0">
                <a:solidFill>
                  <a:schemeClr val="bg1"/>
                </a:solidFill>
                <a:effectLst/>
                <a:latin typeface="微软雅黑" panose="020B0503020204020204" pitchFamily="34" charset="-122"/>
                <a:ea typeface="微软雅黑" panose="020B0503020204020204" pitchFamily="34" charset="-122"/>
              </a:rPr>
              <a:t>SELECT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操作性能的最佳途径。</a:t>
            </a: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查询要使用索引最主要的条件是查询条件中需要使用索引关键字，如果是多列</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索引，那么只有查询条件使用了多列关键字最左边的前缀</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时，</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才可以使用索引，否则</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将不能使用索引。</a:t>
            </a:r>
            <a:endParaRPr lang="en-US"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endParaRPr lang="zh-CN" altLang="zh-CN" sz="2400" dirty="0">
              <a:solidFill>
                <a:schemeClr val="bg1"/>
              </a:solidFill>
              <a:latin typeface="微软雅黑" panose="020B0503020204020204" pitchFamily="34" charset="-122"/>
              <a:ea typeface="微软雅黑" panose="020B0503020204020204" pitchFamily="34" charset="-122"/>
            </a:endParaRPr>
          </a:p>
          <a:p>
            <a:pPr>
              <a:lnSpc>
                <a:spcPts val="195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下列</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情况下，</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Mysql</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不会使用已有的索引</a:t>
            </a:r>
            <a:r>
              <a:rPr lang="zh-CN"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a:solidFill>
                  <a:schemeClr val="bg1"/>
                </a:solidFill>
                <a:latin typeface="微软雅黑" panose="020B0503020204020204" pitchFamily="34" charset="-122"/>
                <a:ea typeface="微软雅黑" panose="020B0503020204020204" pitchFamily="34" charset="-122"/>
              </a:rPr>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1</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、如果</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mysql</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估计使用索引比全表扫描更慢，则不使用索引。例如：如果</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key_part</a:t>
            </a:r>
            <a:r>
              <a:rPr lang="en-US" altLang="zh-CN" dirty="0">
                <a:solidFill>
                  <a:schemeClr val="bg1"/>
                </a:solidFill>
                <a:latin typeface="微软雅黑" panose="020B0503020204020204" pitchFamily="34" charset="-122"/>
                <a:ea typeface="微软雅黑" panose="020B0503020204020204" pitchFamily="34" charset="-122"/>
              </a:rPr>
              <a:t> 1</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均匀分布在</a:t>
            </a:r>
            <a:r>
              <a:rPr lang="en-US" altLang="zh-CN" dirty="0">
                <a:solidFill>
                  <a:schemeClr val="bg1"/>
                </a:solidFill>
                <a:latin typeface="微软雅黑" panose="020B0503020204020204" pitchFamily="34" charset="-122"/>
                <a:ea typeface="微软雅黑" panose="020B0503020204020204" pitchFamily="34" charset="-122"/>
              </a:rPr>
              <a:t> 1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dirty="0">
                <a:solidFill>
                  <a:schemeClr val="bg1"/>
                </a:solidFill>
                <a:latin typeface="微软雅黑" panose="020B0503020204020204" pitchFamily="34" charset="-122"/>
                <a:ea typeface="微软雅黑" panose="020B0503020204020204" pitchFamily="34" charset="-122"/>
              </a:rPr>
              <a:t> 100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之间，下列查询中使用索引就不是很好：</a:t>
            </a:r>
            <a:r>
              <a:rPr lang="en-US" altLang="zh-CN" dirty="0">
                <a:solidFill>
                  <a:schemeClr val="bg1"/>
                </a:solidFill>
                <a:latin typeface="微软雅黑" panose="020B0503020204020204" pitchFamily="34" charset="-122"/>
                <a:ea typeface="微软雅黑" panose="020B0503020204020204" pitchFamily="34" charset="-122"/>
              </a:rPr>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SELECT * FROM </a:t>
            </a:r>
            <a:r>
              <a:rPr lang="en-US" altLang="zh-CN" dirty="0" err="1">
                <a:solidFill>
                  <a:schemeClr val="bg1"/>
                </a:solidFill>
                <a:latin typeface="微软雅黑" panose="020B0503020204020204" pitchFamily="34" charset="-122"/>
                <a:ea typeface="微软雅黑" panose="020B0503020204020204" pitchFamily="34" charset="-122"/>
              </a:rPr>
              <a:t>table_name</a:t>
            </a:r>
            <a:r>
              <a:rPr lang="en-US" altLang="zh-CN" dirty="0">
                <a:solidFill>
                  <a:schemeClr val="bg1"/>
                </a:solidFill>
                <a:latin typeface="微软雅黑" panose="020B0503020204020204" pitchFamily="34" charset="-122"/>
                <a:ea typeface="微软雅黑" panose="020B0503020204020204" pitchFamily="34" charset="-122"/>
              </a:rPr>
              <a:t> where key_part1 &gt; 1 and key_part1 &lt; </a:t>
            </a:r>
            <a:r>
              <a:rPr lang="en-US" altLang="zh-CN" dirty="0" smtClean="0">
                <a:solidFill>
                  <a:schemeClr val="bg1"/>
                </a:solidFill>
                <a:latin typeface="微软雅黑" panose="020B0503020204020204" pitchFamily="34" charset="-122"/>
                <a:ea typeface="微软雅黑" panose="020B0503020204020204" pitchFamily="34" charset="-122"/>
              </a:rPr>
              <a:t>90</a:t>
            </a:r>
          </a:p>
          <a:p>
            <a:pPr>
              <a:lnSpc>
                <a:spcPts val="1950"/>
              </a:lnSpc>
            </a:pPr>
            <a:endParaRPr lang="zh-CN" altLang="zh-CN" sz="2400" dirty="0">
              <a:solidFill>
                <a:schemeClr val="bg1"/>
              </a:solidFill>
              <a:latin typeface="微软雅黑" panose="020B0503020204020204" pitchFamily="34" charset="-122"/>
              <a:ea typeface="微软雅黑" panose="020B0503020204020204" pitchFamily="34" charset="-122"/>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2</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、使用</a:t>
            </a:r>
            <a:r>
              <a:rPr lang="en-US" altLang="zh-CN" dirty="0" smtClean="0">
                <a:solidFill>
                  <a:schemeClr val="bg1"/>
                </a:solidFill>
                <a:effectLst/>
                <a:latin typeface="微软雅黑" panose="020B0503020204020204" pitchFamily="34" charset="-122"/>
                <a:ea typeface="微软雅黑" panose="020B0503020204020204" pitchFamily="34" charset="-122"/>
              </a:rPr>
              <a:t>or</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分割的条件，如果</a:t>
            </a:r>
            <a:r>
              <a:rPr lang="en-US" altLang="zh-CN" dirty="0" smtClean="0">
                <a:solidFill>
                  <a:schemeClr val="bg1"/>
                </a:solidFill>
                <a:effectLst/>
                <a:latin typeface="微软雅黑" panose="020B0503020204020204" pitchFamily="34" charset="-122"/>
                <a:ea typeface="微软雅黑" panose="020B0503020204020204" pitchFamily="34" charset="-122"/>
              </a:rPr>
              <a:t>or</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前的条件中的列有索引，后面的列中没有索引，那么涉及到的索引都不会使用。</a:t>
            </a:r>
            <a:endParaRPr lang="en-US"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3</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、创建</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复合索引，如果条件中使用的列不是索引列的第</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一部分</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b="1" dirty="0" smtClean="0">
                <a:solidFill>
                  <a:schemeClr val="bg1"/>
                </a:solidFill>
                <a:effectLst/>
                <a:latin typeface="微软雅黑" panose="020B0503020204020204" pitchFamily="34" charset="-122"/>
                <a:ea typeface="微软雅黑" panose="020B0503020204020204" pitchFamily="34" charset="-122"/>
              </a:rPr>
              <a:t/>
            </a:r>
            <a:br>
              <a:rPr lang="en-US" altLang="zh-CN" b="1" dirty="0" smtClean="0">
                <a:solidFill>
                  <a:schemeClr val="bg1"/>
                </a:solidFill>
                <a:effectLst/>
                <a:latin typeface="微软雅黑" panose="020B0503020204020204" pitchFamily="34" charset="-122"/>
                <a:ea typeface="微软雅黑" panose="020B0503020204020204" pitchFamily="34" charset="-122"/>
              </a:rPr>
            </a:br>
            <a:r>
              <a:rPr lang="en-US" altLang="zh-CN" b="1" dirty="0" smtClean="0">
                <a:solidFill>
                  <a:schemeClr val="bg1"/>
                </a:solidFill>
                <a:effectLst/>
                <a:latin typeface="微软雅黑" panose="020B0503020204020204" pitchFamily="34" charset="-122"/>
                <a:ea typeface="微软雅黑" panose="020B0503020204020204" pitchFamily="34" charset="-122"/>
              </a:rPr>
              <a:t>      4</a:t>
            </a:r>
            <a:r>
              <a:rPr lang="zh-CN"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、如果</a:t>
            </a:r>
            <a:r>
              <a:rPr lang="en-US" altLang="zh-CN" b="1" dirty="0" smtClean="0">
                <a:solidFill>
                  <a:schemeClr val="bg1"/>
                </a:solidFill>
                <a:effectLst/>
                <a:latin typeface="微软雅黑" panose="020B0503020204020204" pitchFamily="34" charset="-122"/>
                <a:ea typeface="微软雅黑" panose="020B0503020204020204" pitchFamily="34" charset="-122"/>
              </a:rPr>
              <a:t> like </a:t>
            </a:r>
            <a:r>
              <a:rPr lang="zh-CN"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是以％开始；</a:t>
            </a:r>
            <a:endParaRPr lang="en-US"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5</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、对</a:t>
            </a:r>
            <a:r>
              <a:rPr lang="en-US" altLang="zh-CN" dirty="0" smtClean="0">
                <a:solidFill>
                  <a:schemeClr val="bg1"/>
                </a:solidFill>
                <a:effectLst/>
                <a:latin typeface="微软雅黑" panose="020B0503020204020204" pitchFamily="34" charset="-122"/>
                <a:ea typeface="微软雅黑" panose="020B0503020204020204" pitchFamily="34" charset="-122"/>
              </a:rPr>
              <a:t> where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后边条件为字符串的一定要加引号，字符串如果为数字</a:t>
            </a: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en-US" altLang="zh-CN" dirty="0" err="1" smtClean="0">
                <a:solidFill>
                  <a:schemeClr val="bg1"/>
                </a:solidFill>
                <a:effectLst/>
                <a:latin typeface="微软雅黑" panose="020B0503020204020204" pitchFamily="34" charset="-122"/>
                <a:ea typeface="微软雅黑" panose="020B0503020204020204" pitchFamily="34" charset="-122"/>
              </a:rPr>
              <a:t>mysql</a:t>
            </a: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会自动转</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为字符串，但是不使用索引。</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474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838200" y="649288"/>
            <a:ext cx="10247141" cy="2400657"/>
          </a:xfrm>
          <a:prstGeom prst="rect">
            <a:avLst/>
          </a:prstGeom>
        </p:spPr>
        <p:txBody>
          <a:bodyPr wrap="square">
            <a:spAutoFit/>
          </a:bodyPr>
          <a:lstStyle/>
          <a:p>
            <a:pPr>
              <a:lnSpc>
                <a:spcPts val="1950"/>
              </a:lnSpc>
              <a:spcAft>
                <a:spcPts val="0"/>
              </a:spcAft>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2. </a:t>
            </a:r>
            <a:r>
              <a:rPr lang="zh-CN"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查看索引使用情况</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endParaRPr lang="zh-CN" altLang="zh-CN" sz="28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如果索引正在工作，</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en-US" altLang="zh-CN" kern="0" dirty="0" err="1" smtClean="0">
                <a:solidFill>
                  <a:schemeClr val="bg1"/>
                </a:solidFill>
                <a:effectLst/>
                <a:latin typeface="微软雅黑" panose="020B0503020204020204" pitchFamily="34" charset="-122"/>
                <a:ea typeface="微软雅黑" panose="020B0503020204020204" pitchFamily="34" charset="-122"/>
              </a:rPr>
              <a:t>Handler_read_key</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的值将很高，这个值代表了一个行被索引值读的次数，很低的值表明增加索引得到的性能改善不高，因为索引并不经常使</a:t>
            </a:r>
            <a:r>
              <a:rPr lang="zh-CN"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用。</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en-US" altLang="zh-CN" kern="0" dirty="0" err="1" smtClean="0">
                <a:solidFill>
                  <a:schemeClr val="bg1"/>
                </a:solidFill>
                <a:effectLst/>
                <a:latin typeface="微软雅黑" panose="020B0503020204020204" pitchFamily="34" charset="-122"/>
                <a:ea typeface="微软雅黑" panose="020B0503020204020204" pitchFamily="34" charset="-122"/>
              </a:rPr>
              <a:t>Handler_read_rnd_next</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的值高则意味着查询运行低效，并且应该建立索引补救。这个值的含义是在数据文件中读下一行的请求数。如果你正进行大量的表扫描，</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该值较高。通常说明表索引不正确或写入的查询没有利用索引。</a:t>
            </a:r>
            <a:endParaRPr lang="zh-CN" altLang="zh-CN" kern="100" dirty="0" smtClean="0">
              <a:solidFill>
                <a:schemeClr val="bg1"/>
              </a:solidFill>
              <a:effectLst/>
              <a:latin typeface="微软雅黑" panose="020B0503020204020204" pitchFamily="34" charset="-122"/>
              <a:ea typeface="微软雅黑" panose="020B0503020204020204" pitchFamily="34" charset="-122"/>
            </a:endParaRPr>
          </a:p>
          <a:p>
            <a:pPr>
              <a:lnSpc>
                <a:spcPts val="1950"/>
              </a:lnSpc>
              <a:spcAft>
                <a:spcPts val="0"/>
              </a:spcAft>
            </a:pP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语法：</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en-US" altLang="zh-CN" b="1" kern="0" dirty="0" err="1" smtClean="0">
                <a:solidFill>
                  <a:schemeClr val="bg1"/>
                </a:solidFill>
                <a:effectLst/>
                <a:latin typeface="微软雅黑" panose="020B0503020204020204" pitchFamily="34" charset="-122"/>
                <a:ea typeface="微软雅黑" panose="020B0503020204020204" pitchFamily="34" charset="-122"/>
              </a:rPr>
              <a:t>mysql</a:t>
            </a:r>
            <a:r>
              <a:rPr lang="en-US" altLang="zh-CN" b="1" kern="0" dirty="0" smtClean="0">
                <a:solidFill>
                  <a:schemeClr val="bg1"/>
                </a:solidFill>
                <a:effectLst/>
                <a:latin typeface="微软雅黑" panose="020B0503020204020204" pitchFamily="34" charset="-122"/>
                <a:ea typeface="微软雅黑" panose="020B0503020204020204" pitchFamily="34" charset="-122"/>
              </a:rPr>
              <a:t>&gt; show status like '</a:t>
            </a:r>
            <a:r>
              <a:rPr lang="en-US" altLang="zh-CN" b="1" kern="0" dirty="0" err="1" smtClean="0">
                <a:solidFill>
                  <a:schemeClr val="bg1"/>
                </a:solidFill>
                <a:effectLst/>
                <a:latin typeface="微软雅黑" panose="020B0503020204020204" pitchFamily="34" charset="-122"/>
                <a:ea typeface="微软雅黑" panose="020B0503020204020204" pitchFamily="34" charset="-122"/>
              </a:rPr>
              <a:t>Handler_read</a:t>
            </a:r>
            <a:r>
              <a:rPr lang="en-US" altLang="zh-CN" b="1" kern="0" dirty="0" smtClean="0">
                <a:solidFill>
                  <a:schemeClr val="bg1"/>
                </a:solidFill>
                <a:effectLst/>
                <a:latin typeface="微软雅黑" panose="020B0503020204020204" pitchFamily="34" charset="-122"/>
                <a:ea typeface="微软雅黑" panose="020B0503020204020204" pitchFamily="34" charset="-122"/>
              </a:rPr>
              <a:t>%';</a:t>
            </a:r>
            <a:endParaRPr lang="zh-CN" altLang="zh-CN" kern="10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129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423374" y="4311650"/>
            <a:ext cx="7317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PART.3</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9033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Pages>0</Pages>
  <Words>1293</Words>
  <Characters>0</Characters>
  <Application>Microsoft Office PowerPoint</Application>
  <DocSecurity>0</DocSecurity>
  <PresentationFormat>宽屏</PresentationFormat>
  <Lines>0</Lines>
  <Paragraphs>124</Paragraphs>
  <Slides>20</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Hewlett-Packard</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qianfang</dc:creator>
  <cp:keywords/>
  <dc:description/>
  <cp:lastModifiedBy>jeffreyduan(段杰锋)</cp:lastModifiedBy>
  <cp:revision>191</cp:revision>
  <dcterms:created xsi:type="dcterms:W3CDTF">2014-12-03T02:29:00Z</dcterms:created>
  <dcterms:modified xsi:type="dcterms:W3CDTF">2016-10-31T02:12:08Z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