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01" r:id="rId3"/>
    <p:sldId id="286" r:id="rId4"/>
    <p:sldId id="298" r:id="rId5"/>
    <p:sldId id="291" r:id="rId6"/>
    <p:sldId id="289" r:id="rId7"/>
    <p:sldId id="290" r:id="rId8"/>
    <p:sldId id="292" r:id="rId9"/>
    <p:sldId id="293" r:id="rId10"/>
    <p:sldId id="294" r:id="rId11"/>
    <p:sldId id="299" r:id="rId12"/>
    <p:sldId id="296" r:id="rId13"/>
    <p:sldId id="271" r:id="rId14"/>
    <p:sldId id="274" r:id="rId15"/>
    <p:sldId id="280" r:id="rId16"/>
    <p:sldId id="302" r:id="rId17"/>
    <p:sldId id="305" r:id="rId18"/>
    <p:sldId id="306" r:id="rId19"/>
    <p:sldId id="304" r:id="rId20"/>
    <p:sldId id="307" r:id="rId21"/>
    <p:sldId id="308" r:id="rId22"/>
    <p:sldId id="309" r:id="rId23"/>
    <p:sldId id="31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0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7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6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2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7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5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7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E94D-743D-4E46-8248-9EE3BEE500E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抽样分布与参数估计实习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73691"/>
          </a:xfrm>
        </p:spPr>
        <p:txBody>
          <a:bodyPr/>
          <a:lstStyle/>
          <a:p>
            <a:r>
              <a:rPr lang="zh-CN" altLang="en-US" dirty="0"/>
              <a:t>内容回顾</a:t>
            </a:r>
            <a:endParaRPr lang="en-US" altLang="zh-CN" dirty="0"/>
          </a:p>
          <a:p>
            <a:r>
              <a:rPr lang="zh-CN" altLang="en-US" dirty="0"/>
              <a:t>课堂问答</a:t>
            </a:r>
            <a:endParaRPr lang="en-US" altLang="zh-CN" dirty="0"/>
          </a:p>
          <a:p>
            <a:r>
              <a:rPr lang="zh-CN" altLang="en-US" dirty="0"/>
              <a:t>课堂练习</a:t>
            </a:r>
            <a:endParaRPr lang="en-US" altLang="zh-CN" dirty="0"/>
          </a:p>
          <a:p>
            <a:r>
              <a:rPr lang="zh-CN" altLang="en-US" dirty="0"/>
              <a:t>课堂测验和讲解</a:t>
            </a:r>
            <a:endParaRPr lang="en-US" altLang="zh-CN" dirty="0"/>
          </a:p>
          <a:p>
            <a:r>
              <a:rPr lang="zh-CN" altLang="en-US" dirty="0"/>
              <a:t>布置作业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8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t</a:t>
            </a:r>
            <a:r>
              <a:rPr lang="zh-CN" altLang="en-US" dirty="0"/>
              <a:t>分布 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-distribution ,  student’s distribution)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90584" cy="4845520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定义：设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X~N(0,1)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Y~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ν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相互独立，则随机变量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ν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服从自由度为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ν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i="1" dirty="0"/>
                  <a:t>t</a:t>
                </a:r>
                <a:r>
                  <a:rPr lang="zh-CN" altLang="en-US" dirty="0"/>
                  <a:t>分布，记为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~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ν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分布以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为中心左右对称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ν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→∞,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ν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90584" cy="4845520"/>
              </a:xfrm>
              <a:blipFill>
                <a:blip r:embed="rId2"/>
                <a:stretch>
                  <a:fillRect l="-2376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2009029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5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均数的抽样误差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抽样误差是抽样产生的误差，均数的抽样误差为样本均数与总体均数的差别，或多次抽样中样本均数之间的差别</a:t>
                </a:r>
                <a:endParaRPr lang="en-US" altLang="zh-CN" dirty="0"/>
              </a:p>
              <a:p>
                <a:r>
                  <a:rPr lang="zh-CN" altLang="en-US" dirty="0"/>
                  <a:t>均数的抽样误差的大小，常用样本均数的变异性大小来度量，即样本均数的标准差，为避免混淆，统计量的标准差通称为“标准误（</a:t>
                </a:r>
                <a:r>
                  <a:rPr lang="en-US" altLang="zh-CN" dirty="0"/>
                  <a:t>standard error, SE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SEM</a:t>
                </a:r>
                <a:r>
                  <a:rPr lang="zh-CN" altLang="en-US" dirty="0"/>
                  <a:t>）”</a:t>
                </a:r>
                <a:endParaRPr lang="en-US" altLang="zh-CN" dirty="0"/>
              </a:p>
              <a:p>
                <a:r>
                  <a:rPr lang="en-US" altLang="zh-CN" dirty="0"/>
                  <a:t>SEM=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l-GR" altLang="zh-CN" dirty="0"/>
                  <a:t> σ</a:t>
                </a:r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        </a:t>
                </a:r>
                <a:r>
                  <a:rPr lang="zh-CN" altLang="en-US" dirty="0"/>
                  <a:t>或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SEM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l-GR" altLang="zh-CN" dirty="0"/>
                  <a:t> </a:t>
                </a:r>
                <a:r>
                  <a:rPr lang="en-US" altLang="zh-CN" dirty="0"/>
                  <a:t>S/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202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样本均数的抽样分布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accent4"/>
              </a:solidFill>
            </p:spPr>
            <p:txBody>
              <a:bodyPr/>
              <a:lstStyle/>
              <a:p>
                <a:r>
                  <a:rPr lang="zh-CN" altLang="en-US" dirty="0"/>
                  <a:t>正态总体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非正态总体</a:t>
                </a:r>
                <a:r>
                  <a:rPr lang="en-US" altLang="zh-CN" dirty="0"/>
                  <a:t>?    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  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b="0" dirty="0"/>
                  <a:t>       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较小时？   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充分大时？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42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总体均数的点估计和区间估计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点估计：以样本均数作为总体均数的点估计，即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置信区间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设随机变量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的分布函数</a:t>
                </a:r>
                <a:r>
                  <a:rPr lang="en-US" altLang="zh-CN" dirty="0"/>
                  <a:t>F(x,</a:t>
                </a:r>
                <a:r>
                  <a:rPr lang="el-GR" altLang="zh-CN" dirty="0"/>
                  <a:t>θ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含未知参数</a:t>
                </a:r>
                <a:r>
                  <a:rPr lang="el-GR" altLang="zh-CN" dirty="0"/>
                  <a:t>θ</a:t>
                </a:r>
                <a:r>
                  <a:rPr lang="zh-CN" altLang="en-US" dirty="0"/>
                  <a:t>，对于给定值</a:t>
                </a:r>
                <a:r>
                  <a:rPr lang="el-GR" altLang="zh-CN" dirty="0"/>
                  <a:t>α</a:t>
                </a:r>
                <a:r>
                  <a:rPr lang="en-US" altLang="zh-CN" dirty="0"/>
                  <a:t>(0&lt;</a:t>
                </a:r>
                <a:r>
                  <a:rPr lang="el-GR" altLang="zh-CN" dirty="0"/>
                  <a:t>α</a:t>
                </a:r>
                <a:r>
                  <a:rPr lang="en-US" altLang="zh-CN" dirty="0"/>
                  <a:t>&lt;1)</a:t>
                </a:r>
                <a:r>
                  <a:rPr lang="zh-CN" altLang="en-US" dirty="0"/>
                  <a:t>，若由样本</a:t>
                </a:r>
                <a:r>
                  <a:rPr lang="en-US" altLang="zh-CN" dirty="0"/>
                  <a:t>X1,X2,…,</a:t>
                </a:r>
                <a:r>
                  <a:rPr lang="en-US" altLang="zh-CN" dirty="0" err="1"/>
                  <a:t>Xn</a:t>
                </a:r>
                <a:r>
                  <a:rPr lang="zh-CN" altLang="en-US" dirty="0"/>
                  <a:t>确定的两个统计量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，若满足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则称随机区间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是参数</a:t>
                </a:r>
                <a:r>
                  <a:rPr lang="el-GR" altLang="zh-CN" dirty="0"/>
                  <a:t>θ</a:t>
                </a:r>
                <a:r>
                  <a:rPr lang="zh-CN" altLang="en-US" dirty="0"/>
                  <a:t>的置信度为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的置信区间。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置信区间</a:t>
                </a:r>
                <a:r>
                  <a:rPr lang="en-US" altLang="zh-CN" dirty="0"/>
                  <a:t>(confidence interval, CI),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(lower limit, </a:t>
                </a:r>
                <a:r>
                  <a:rPr lang="en-US" altLang="zh-CN" dirty="0" err="1"/>
                  <a:t>ll</a:t>
                </a:r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(upper limit, </a:t>
                </a:r>
                <a:r>
                  <a:rPr lang="en-US" altLang="zh-CN" dirty="0" err="1"/>
                  <a:t>ul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37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正态总体的总体均数的区间估计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未知，已知样本标准差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时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  ~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 ， 有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f>
                                  <m:fPr>
                                    <m:type m:val="skw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则总体均数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置信区间为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448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置信区间（</a:t>
            </a:r>
            <a:r>
              <a:rPr lang="en-US" altLang="zh-CN" sz="3600" dirty="0"/>
              <a:t>confidence interval, CI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在多次抽样中，按照</a:t>
            </a:r>
            <a:r>
              <a:rPr lang="en-US" altLang="zh-CN" dirty="0"/>
              <a:t>CI</a:t>
            </a:r>
            <a:r>
              <a:rPr lang="zh-CN" altLang="en-US" dirty="0"/>
              <a:t>的计算方法所获得的区间，有（</a:t>
            </a:r>
            <a:r>
              <a:rPr lang="en-US" altLang="zh-CN" dirty="0"/>
              <a:t>1-</a:t>
            </a:r>
            <a:r>
              <a:rPr lang="el-GR" altLang="zh-CN" dirty="0">
                <a:latin typeface="Calibri"/>
              </a:rPr>
              <a:t>α</a:t>
            </a:r>
            <a:r>
              <a:rPr lang="zh-CN" altLang="en-US" dirty="0">
                <a:latin typeface="Calibri"/>
              </a:rPr>
              <a:t>）的区间包含了总体均数。</a:t>
            </a:r>
            <a:endParaRPr lang="en-US" altLang="zh-CN" dirty="0">
              <a:latin typeface="Calibri"/>
            </a:endParaRPr>
          </a:p>
          <a:p>
            <a:r>
              <a:rPr lang="zh-CN" altLang="en-US" dirty="0">
                <a:latin typeface="Calibri"/>
              </a:rPr>
              <a:t>一次抽样，可以计算出</a:t>
            </a:r>
            <a:r>
              <a:rPr lang="en-US" altLang="zh-CN" dirty="0">
                <a:latin typeface="Calibri"/>
              </a:rPr>
              <a:t>1</a:t>
            </a:r>
            <a:r>
              <a:rPr lang="zh-CN" altLang="en-US" dirty="0">
                <a:latin typeface="Calibri"/>
              </a:rPr>
              <a:t>个区间，其结果为包含或不包含总体均数，二者取一。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36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抽样分布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大数定律的意义</a:t>
            </a:r>
            <a:endParaRPr lang="en-US" altLang="zh-CN" dirty="0"/>
          </a:p>
          <a:p>
            <a:r>
              <a:rPr lang="zh-CN" altLang="en-US" dirty="0"/>
              <a:t>中心极限定理的意义</a:t>
            </a:r>
            <a:endParaRPr lang="en-US" altLang="zh-CN" dirty="0"/>
          </a:p>
          <a:p>
            <a:r>
              <a:rPr lang="en-US" altLang="zh-CN" i="1" dirty="0"/>
              <a:t>t</a:t>
            </a:r>
            <a:r>
              <a:rPr lang="zh-CN" altLang="en-US" dirty="0"/>
              <a:t>分布的图形特征</a:t>
            </a:r>
            <a:endParaRPr lang="en-US" altLang="zh-CN" dirty="0"/>
          </a:p>
          <a:p>
            <a:r>
              <a:rPr lang="en-US" altLang="zh-CN" i="1" dirty="0"/>
              <a:t>t</a:t>
            </a:r>
            <a:r>
              <a:rPr lang="zh-CN" altLang="en-US" dirty="0"/>
              <a:t>分布的用途（目前看来）</a:t>
            </a:r>
          </a:p>
        </p:txBody>
      </p:sp>
    </p:spTree>
    <p:extLst>
      <p:ext uri="{BB962C8B-B14F-4D97-AF65-F5344CB8AC3E}">
        <p14:creationId xmlns:p14="http://schemas.microsoft.com/office/powerpoint/2010/main" val="173894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抽样误差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抽样误差的概念</a:t>
            </a:r>
            <a:endParaRPr lang="en-US" altLang="zh-CN" dirty="0"/>
          </a:p>
          <a:p>
            <a:r>
              <a:rPr lang="zh-CN" altLang="en-US" dirty="0"/>
              <a:t>衡量抽样误差大小的工具</a:t>
            </a:r>
          </a:p>
        </p:txBody>
      </p:sp>
    </p:spTree>
    <p:extLst>
      <p:ext uri="{BB962C8B-B14F-4D97-AF65-F5344CB8AC3E}">
        <p14:creationId xmlns:p14="http://schemas.microsoft.com/office/powerpoint/2010/main" val="3607595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样本均数的抽样分布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accent4"/>
              </a:solidFill>
            </p:spPr>
            <p:txBody>
              <a:bodyPr/>
              <a:lstStyle/>
              <a:p>
                <a:r>
                  <a:rPr lang="zh-CN" altLang="en-US" dirty="0"/>
                  <a:t>正态总体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非正态总体</a:t>
                </a:r>
                <a:r>
                  <a:rPr lang="en-US" altLang="zh-CN" dirty="0"/>
                  <a:t>?    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  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b="0" dirty="0"/>
                  <a:t>       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较小时？   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充分大时？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04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基础知识：连续型随机变量的分布定义和数字特征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分布函数、密度函数、数学期望、方差</a:t>
            </a:r>
            <a:endParaRPr lang="en-US" altLang="zh-CN" dirty="0"/>
          </a:p>
          <a:p>
            <a:r>
              <a:rPr lang="zh-CN" altLang="en-US" dirty="0"/>
              <a:t>均数抽样分布的重要定理：大数定律和中心极限定理</a:t>
            </a:r>
            <a:endParaRPr lang="en-US" altLang="zh-CN" dirty="0"/>
          </a:p>
          <a:p>
            <a:r>
              <a:rPr lang="zh-CN" altLang="en-US" dirty="0"/>
              <a:t>经验分布的定义、</a:t>
            </a:r>
            <a:r>
              <a:rPr lang="el-GR" altLang="zh-CN" dirty="0">
                <a:cs typeface="Times New Roman" panose="02020603050405020304" pitchFamily="18" charset="0"/>
              </a:rPr>
              <a:t> Χ</a:t>
            </a:r>
            <a:r>
              <a:rPr lang="en-US" altLang="zh-CN" baseline="30000" dirty="0"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分布、</a:t>
            </a:r>
            <a:r>
              <a:rPr lang="en-US" altLang="zh-CN" i="1" dirty="0"/>
              <a:t>t</a:t>
            </a:r>
            <a:r>
              <a:rPr lang="zh-CN" altLang="en-US" dirty="0"/>
              <a:t>分布的定义与图形特征</a:t>
            </a:r>
            <a:endParaRPr lang="en-US" altLang="zh-CN" dirty="0"/>
          </a:p>
          <a:p>
            <a:r>
              <a:rPr lang="zh-CN" altLang="en-US" dirty="0"/>
              <a:t>抽样误差的定义、均数抽样误差的计算</a:t>
            </a:r>
            <a:endParaRPr lang="en-US" altLang="zh-CN" dirty="0"/>
          </a:p>
          <a:p>
            <a:r>
              <a:rPr lang="zh-CN" altLang="en-US" dirty="0"/>
              <a:t>参数估计：总体均数的点估计和区间估计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819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参数估计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置信区间是什么？</a:t>
            </a:r>
            <a:endParaRPr lang="en-US" altLang="zh-CN" dirty="0"/>
          </a:p>
          <a:p>
            <a:r>
              <a:rPr lang="zh-CN" altLang="en-US" dirty="0"/>
              <a:t>区间估计的作用</a:t>
            </a:r>
            <a:endParaRPr lang="en-US" altLang="zh-CN" dirty="0"/>
          </a:p>
          <a:p>
            <a:r>
              <a:rPr lang="zh-CN" altLang="en-US" dirty="0"/>
              <a:t>非正态总体或总体分布未知时的区间估计问题，何时可以给出区间估计，如何计算？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74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依定义使用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函数求自由度为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l-GR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Χ</a:t>
            </a:r>
            <a:r>
              <a:rPr lang="en-US" altLang="zh-CN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分布的数学期望和方差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假设某地成年男子身高服从正态分布，平均身高为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173cm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，标准差为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4cm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1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）现某人身高为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，估算该地比此人高的人的占总人群的比例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2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）估算身高在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158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160cm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之间的人占总人群的比例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3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）如果组建个模特队，希望队员的身高高于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90%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的人，则入选者身高不得低于多少？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运行和适当修改示例程序观察大数定律和中心极限定理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/>
              <a:t>4 </a:t>
            </a:r>
            <a:r>
              <a:rPr lang="zh-CN" altLang="zh-CN" dirty="0"/>
              <a:t>从标准正态分布抽取</a:t>
            </a:r>
            <a:r>
              <a:rPr lang="en-US" altLang="zh-CN" dirty="0"/>
              <a:t>1000</a:t>
            </a:r>
            <a:r>
              <a:rPr lang="zh-CN" altLang="zh-CN" dirty="0"/>
              <a:t>个样本含量为</a:t>
            </a:r>
            <a:r>
              <a:rPr lang="en-US" altLang="zh-CN" dirty="0"/>
              <a:t>4</a:t>
            </a:r>
            <a:r>
              <a:rPr lang="zh-CN" altLang="zh-CN" dirty="0"/>
              <a:t>的样本，假设σ未知，计算此</a:t>
            </a:r>
            <a:r>
              <a:rPr lang="en-US" altLang="zh-CN" dirty="0"/>
              <a:t>1000</a:t>
            </a:r>
            <a:r>
              <a:rPr lang="zh-CN" altLang="zh-CN" dirty="0"/>
              <a:t>个</a:t>
            </a:r>
            <a:r>
              <a:rPr lang="en-US" altLang="zh-CN" dirty="0"/>
              <a:t>95%CI</a:t>
            </a:r>
            <a:r>
              <a:rPr lang="zh-CN" altLang="zh-CN" dirty="0"/>
              <a:t>，并统计此</a:t>
            </a:r>
            <a:r>
              <a:rPr lang="en-US" altLang="zh-CN" dirty="0"/>
              <a:t>1000</a:t>
            </a:r>
            <a:r>
              <a:rPr lang="zh-CN" altLang="zh-CN" dirty="0"/>
              <a:t>个</a:t>
            </a:r>
            <a:r>
              <a:rPr lang="en-US" altLang="zh-CN" dirty="0"/>
              <a:t>CI</a:t>
            </a:r>
            <a:r>
              <a:rPr lang="zh-CN" altLang="zh-CN" dirty="0"/>
              <a:t>有多少个包含总体均数？如果说包含了总体均数的区间是“正确的”，那么，理论上这个正确率是多少？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205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课堂测验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21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527"/>
            <a:ext cx="10515600" cy="47934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 </a:t>
            </a:r>
            <a:r>
              <a:rPr lang="zh-CN" altLang="en-US" dirty="0"/>
              <a:t>冠心病患者与健康人血清中的锌含量</a:t>
            </a:r>
            <a:r>
              <a:rPr lang="en-US" altLang="zh-CN" dirty="0"/>
              <a:t>(μ</a:t>
            </a:r>
            <a:r>
              <a:rPr lang="zh-CN" altLang="en-US" dirty="0"/>
              <a:t>ｍｏｌ </a:t>
            </a:r>
            <a:r>
              <a:rPr lang="en-US" altLang="zh-CN" dirty="0"/>
              <a:t>/ </a:t>
            </a:r>
            <a:r>
              <a:rPr lang="zh-CN" altLang="en-US" dirty="0"/>
              <a:t>Ｌ</a:t>
            </a:r>
            <a:r>
              <a:rPr lang="en-US" altLang="zh-CN" dirty="0"/>
              <a:t>)</a:t>
            </a:r>
            <a:r>
              <a:rPr lang="zh-CN" altLang="en-US" dirty="0"/>
              <a:t>数据如下</a:t>
            </a:r>
          </a:p>
          <a:p>
            <a:pPr marL="0" indent="0">
              <a:buNone/>
            </a:pPr>
            <a:r>
              <a:rPr lang="zh-CN" altLang="en-US" dirty="0"/>
              <a:t>冠心病患者  </a:t>
            </a:r>
            <a:r>
              <a:rPr lang="en-US" altLang="zh-CN" dirty="0"/>
              <a:t>18.95  15.53  20.85  24.47  24.19  26.07  12.36  19.18  23.83  16.20</a:t>
            </a:r>
          </a:p>
          <a:p>
            <a:pPr marL="0" indent="0">
              <a:buNone/>
            </a:pPr>
            <a:r>
              <a:rPr lang="zh-CN" altLang="en-US" dirty="0"/>
              <a:t>健康人 </a:t>
            </a:r>
            <a:r>
              <a:rPr lang="en-US" altLang="zh-CN" dirty="0"/>
              <a:t>16.85  10.46  17.29  17.49  18.38  20.40  11.62  15.84</a:t>
            </a:r>
          </a:p>
          <a:p>
            <a:pPr marL="0" indent="0">
              <a:buNone/>
            </a:pPr>
            <a:r>
              <a:rPr lang="en-US" altLang="zh-CN" dirty="0"/>
              <a:t>17.12  14.66  16.62  12.18  19.64  11.58  15.85</a:t>
            </a:r>
          </a:p>
          <a:p>
            <a:pPr marL="0" indent="0">
              <a:buNone/>
            </a:pPr>
            <a:r>
              <a:rPr lang="en-US" altLang="zh-CN" sz="2400" dirty="0"/>
              <a:t>  1) </a:t>
            </a:r>
            <a:r>
              <a:rPr lang="zh-CN" altLang="en-US" sz="2400" dirty="0"/>
              <a:t>请绘制两组样本的经验分布图，假设两组样本均来自正态总体，请在图上添加理论分布参考线（交手绘或机打图）。</a:t>
            </a:r>
          </a:p>
          <a:p>
            <a:pPr marL="0" indent="0"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2) </a:t>
            </a:r>
            <a:r>
              <a:rPr lang="zh-CN" altLang="en-US" sz="2400" dirty="0"/>
              <a:t>观察图形，判断两组样本是否可能均来自正态总体？是否可能来自同一总体？</a:t>
            </a:r>
          </a:p>
          <a:p>
            <a:pPr marL="0" indent="0"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3</a:t>
            </a:r>
            <a:r>
              <a:rPr lang="zh-CN" altLang="en-US" sz="2400" dirty="0"/>
              <a:t>）请分别计算冠心病患者、健康人血清锌含量的</a:t>
            </a:r>
            <a:r>
              <a:rPr lang="en-US" altLang="zh-CN" sz="2400" dirty="0"/>
              <a:t>95%CI</a:t>
            </a:r>
            <a:r>
              <a:rPr lang="zh-CN" altLang="en-US" sz="2400" dirty="0"/>
              <a:t>，以及患者和健康人总体均数之差的</a:t>
            </a:r>
            <a:r>
              <a:rPr lang="en-US" altLang="zh-CN" sz="2400" dirty="0"/>
              <a:t>95%CI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 </a:t>
            </a:r>
            <a:r>
              <a:rPr lang="zh-CN" altLang="en-US" dirty="0"/>
              <a:t>请编制</a:t>
            </a:r>
            <a:r>
              <a:rPr lang="en-US" altLang="zh-CN" dirty="0"/>
              <a:t>R</a:t>
            </a:r>
            <a:r>
              <a:rPr lang="zh-CN" altLang="en-US" dirty="0"/>
              <a:t>程序，通过模拟抽样方式估算</a:t>
            </a:r>
            <a:r>
              <a:rPr lang="en-US" altLang="zh-CN" dirty="0"/>
              <a:t>t</a:t>
            </a:r>
            <a:r>
              <a:rPr lang="zh-CN" altLang="en-US" dirty="0"/>
              <a:t>分布的均数和方差。（写出估算思路和估算结果即可，不必提交程序）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564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连续型随机变量的分布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定义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对于随机变量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，如果存在非负函数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，对于任意实数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，总有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−∞&lt;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&lt;∞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则，称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为连续型随机变量，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的概率密度函数，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为概率分布函数。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/>
                  <a:t>=1;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）对于任意实数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(a&lt;b)</a:t>
                </a:r>
                <a:r>
                  <a:rPr lang="zh-CN" altLang="en-US" dirty="0"/>
                  <a:t>，都有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在点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处连续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）对于任意实数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，总有</a:t>
                </a:r>
                <a:r>
                  <a:rPr lang="en-US" altLang="zh-CN" dirty="0"/>
                  <a:t>P{X=a}=0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922" r="-290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4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连续型随机变量的数字特征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数学期望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方差            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)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关于数学期望和方差的重要结论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设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有期望</a:t>
                </a:r>
                <a:r>
                  <a:rPr lang="en-US" altLang="zh-CN" dirty="0"/>
                  <a:t>E(X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、方差</a:t>
                </a:r>
                <a:r>
                  <a:rPr lang="en-US" altLang="zh-CN" dirty="0"/>
                  <a:t>D(X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有期望</a:t>
                </a:r>
                <a:r>
                  <a:rPr lang="en-US" altLang="zh-CN" dirty="0"/>
                  <a:t>E(X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、方差</a:t>
                </a:r>
                <a:r>
                  <a:rPr lang="en-US" altLang="zh-CN" dirty="0"/>
                  <a:t>D(X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，且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互相独立，则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)=E(X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)+E(X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     D(X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)=D(X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)+D(X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E(X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-X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)=E(X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)-E(X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     D(X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-X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)=D(X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)+D(X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E(aX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)=</a:t>
                </a:r>
                <a:r>
                  <a:rPr lang="en-US" altLang="zh-CN" dirty="0" err="1"/>
                  <a:t>aE</a:t>
                </a:r>
                <a:r>
                  <a:rPr lang="en-US" altLang="zh-CN" dirty="0"/>
                  <a:t>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        D(aX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)=a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D(X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     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87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抽样分布（</a:t>
            </a:r>
            <a:r>
              <a:rPr lang="en-US" altLang="zh-CN" dirty="0"/>
              <a:t>sampling distribution</a:t>
            </a:r>
            <a:r>
              <a:rPr lang="zh-CN" altLang="en-US" dirty="0"/>
              <a:t>）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X1,X2,…</a:t>
                </a:r>
                <a:r>
                  <a:rPr lang="en-US" altLang="zh-CN" dirty="0" err="1"/>
                  <a:t>Xn</a:t>
                </a:r>
                <a:r>
                  <a:rPr lang="zh-CN" altLang="en-US" dirty="0"/>
                  <a:t>是总体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的一个随机样本，</a:t>
                </a:r>
                <a:r>
                  <a:rPr lang="en-US" altLang="zh-CN" dirty="0"/>
                  <a:t>T(X1,X2,…</a:t>
                </a:r>
                <a:r>
                  <a:rPr lang="en-US" altLang="zh-CN" dirty="0" err="1"/>
                  <a:t>Xn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为一个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元连续函数，且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中不含任何关于总体分布的未知参数，则称</a:t>
                </a:r>
                <a:r>
                  <a:rPr lang="en-US" altLang="zh-CN" dirty="0"/>
                  <a:t>T(X1,X2,…</a:t>
                </a:r>
                <a:r>
                  <a:rPr lang="en-US" altLang="zh-CN" dirty="0" err="1"/>
                  <a:t>Xn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为一个统计量（</a:t>
                </a:r>
                <a:r>
                  <a:rPr lang="en-US" altLang="zh-CN" dirty="0"/>
                  <a:t>statistic</a:t>
                </a:r>
                <a:r>
                  <a:rPr lang="zh-CN" altLang="en-US" dirty="0"/>
                  <a:t>），称统计量的分布为抽样分布。</a:t>
                </a:r>
                <a:endParaRPr lang="en-US" altLang="zh-CN" dirty="0"/>
              </a:p>
              <a:p>
                <a:r>
                  <a:rPr lang="zh-CN" altLang="en-US" dirty="0"/>
                  <a:t>常见的样本统计量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17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切比雪夫（</a:t>
            </a:r>
            <a:r>
              <a:rPr lang="en-US" altLang="zh-CN" dirty="0" err="1"/>
              <a:t>Chebyshev</a:t>
            </a:r>
            <a:r>
              <a:rPr lang="zh-CN" altLang="en-US" dirty="0"/>
              <a:t>）大数定律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设随机变量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…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相互独立，</a:t>
                </a:r>
                <a:r>
                  <a:rPr lang="en-US" altLang="zh-CN" dirty="0"/>
                  <a:t>E(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)=</a:t>
                </a:r>
                <a:r>
                  <a:rPr lang="el-GR" altLang="zh-CN" dirty="0"/>
                  <a:t>μ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var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)=</a:t>
                </a:r>
                <a:r>
                  <a:rPr lang="el-GR" altLang="zh-CN" dirty="0"/>
                  <a:t>σ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k=1,2,…n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则对于任意的正数</a:t>
                </a:r>
                <a:r>
                  <a:rPr lang="el-GR" altLang="zh-CN" dirty="0"/>
                  <a:t>ε</a:t>
                </a:r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3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中心极限定理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8554"/>
                <a:ext cx="10515600" cy="503372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设随机变量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…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， </a:t>
                </a:r>
                <a:r>
                  <a:rPr lang="en-US" altLang="zh-CN" dirty="0" err="1"/>
                  <a:t>iid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)=</a:t>
                </a:r>
                <a:r>
                  <a:rPr lang="el-GR" altLang="zh-CN" dirty="0"/>
                  <a:t>μ</a:t>
                </a:r>
                <a:r>
                  <a:rPr lang="en-US" altLang="zh-CN" dirty="0"/>
                  <a:t>,D(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)=</a:t>
                </a:r>
                <a:r>
                  <a:rPr lang="el-GR" altLang="zh-CN" dirty="0"/>
                  <a:t>σ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k=1,2,…n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(0,1)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8554"/>
                <a:ext cx="10515600" cy="5033727"/>
              </a:xfrm>
              <a:blipFill>
                <a:blip r:embed="rId2"/>
                <a:stretch>
                  <a:fillRect l="-1043" t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4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经验分布函数</a:t>
            </a:r>
            <a:r>
              <a:rPr lang="en-US" altLang="zh-CN" dirty="0"/>
              <a:t>(</a:t>
            </a:r>
            <a:r>
              <a:rPr lang="en-US" altLang="zh-CN" sz="3600" dirty="0"/>
              <a:t>empirical distribution function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33230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是总体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的一个样本，</a:t>
                </a:r>
                <a:r>
                  <a:rPr lang="en-US" altLang="zh-CN" dirty="0"/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F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(X)</a:t>
                </a:r>
                <a:r>
                  <a:rPr lang="zh-CN" altLang="en-US" dirty="0"/>
                  <a:t>称为经验分布函数。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/>
              </a:p>
              <a:p>
                <a:pPr marL="0" indent="0">
                  <a:buNone/>
                </a:pPr>
                <a:endParaRPr lang="en-US" altLang="zh-CN" sz="2600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                其中，</a:t>
                </a:r>
                <a:r>
                  <a:rPr lang="en-US" altLang="zh-CN" dirty="0"/>
                  <a:t>X(k)</a:t>
                </a:r>
                <a:r>
                  <a:rPr lang="zh-CN" altLang="en-US" dirty="0"/>
                  <a:t>为顺序统计量，</a:t>
                </a:r>
                <a:r>
                  <a:rPr lang="en-US" altLang="zh-CN" dirty="0"/>
                  <a:t>X(1)=min(Xi)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X(n)=max(X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33230" cy="4351338"/>
              </a:xfrm>
              <a:blipFill>
                <a:blip r:embed="rId2"/>
                <a:stretch>
                  <a:fillRect l="-1900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74" y="1519403"/>
            <a:ext cx="4887775" cy="50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758" y="166342"/>
            <a:ext cx="10515600" cy="1325563"/>
          </a:xfrm>
        </p:spPr>
        <p:txBody>
          <a:bodyPr/>
          <a:lstStyle/>
          <a:p>
            <a:r>
              <a:rPr lang="el-GR" altLang="zh-CN" dirty="0">
                <a:cs typeface="Times New Roman" panose="02020603050405020304" pitchFamily="18" charset="0"/>
              </a:rPr>
              <a:t>Χ</a:t>
            </a:r>
            <a:r>
              <a:rPr lang="en-US" altLang="zh-CN" baseline="30000" dirty="0"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分布   （</a:t>
            </a:r>
            <a:r>
              <a:rPr lang="en-US" altLang="zh-CN" dirty="0"/>
              <a:t>chi-square distribution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72477" cy="4351338"/>
              </a:xfrm>
            </p:spPr>
            <p:txBody>
              <a:bodyPr/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是总体</a:t>
                </a:r>
                <a:r>
                  <a:rPr lang="en-US" altLang="zh-CN" dirty="0"/>
                  <a:t>N(0,1)</a:t>
                </a:r>
                <a:r>
                  <a:rPr lang="zh-CN" altLang="en-US" dirty="0"/>
                  <a:t>的一个样本，则称统计量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服从自由度为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</a:t>
                </a:r>
                <a:r>
                  <a:rPr lang="el-GR" altLang="zh-CN" dirty="0">
                    <a:latin typeface="Gulim" panose="020B0600000101010101" pitchFamily="34" charset="-127"/>
                    <a:ea typeface="Gulim" panose="020B0600000101010101" pitchFamily="34" charset="-127"/>
                  </a:rPr>
                  <a:t>Χ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分布，记作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E(Y)=n             D(Y)=2n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72477" cy="4351338"/>
              </a:xfrm>
              <a:blipFill>
                <a:blip r:embed="rId2"/>
                <a:stretch>
                  <a:fillRect l="-2043" t="-2941" r="-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student.zjzk.cn/course_ware/web_xlyjytjx/images/inserpic/p1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88" y="1690688"/>
            <a:ext cx="4845795" cy="48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3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</TotalTime>
  <Words>1571</Words>
  <Application>Microsoft Office PowerPoint</Application>
  <PresentationFormat>宽屏</PresentationFormat>
  <Paragraphs>128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Gulim</vt:lpstr>
      <vt:lpstr>等线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抽样分布与参数估计实习</vt:lpstr>
      <vt:lpstr>内容回顾</vt:lpstr>
      <vt:lpstr>连续型随机变量的分布</vt:lpstr>
      <vt:lpstr>连续型随机变量的数字特征</vt:lpstr>
      <vt:lpstr>抽样分布（sampling distribution）  </vt:lpstr>
      <vt:lpstr>切比雪夫（Chebyshev）大数定律</vt:lpstr>
      <vt:lpstr>中心极限定理</vt:lpstr>
      <vt:lpstr>经验分布函数(empirical distribution function)</vt:lpstr>
      <vt:lpstr>Χ2分布   （chi-square distribution）</vt:lpstr>
      <vt:lpstr>t分布 (t-distribution ,  student’s distribution)</vt:lpstr>
      <vt:lpstr>均数的抽样误差</vt:lpstr>
      <vt:lpstr>样本均数的抽样分布</vt:lpstr>
      <vt:lpstr>总体均数的点估计和区间估计</vt:lpstr>
      <vt:lpstr>正态总体的总体均数的区间估计</vt:lpstr>
      <vt:lpstr>置信区间（confidence interval, CI）</vt:lpstr>
      <vt:lpstr>课堂问答</vt:lpstr>
      <vt:lpstr>抽样分布</vt:lpstr>
      <vt:lpstr>抽样误差</vt:lpstr>
      <vt:lpstr>样本均数的抽样分布</vt:lpstr>
      <vt:lpstr>参数估计</vt:lpstr>
      <vt:lpstr>课堂练习</vt:lpstr>
      <vt:lpstr>课堂测验</vt:lpstr>
      <vt:lpstr>课后作业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抽样分布（1）</dc:title>
  <dc:creator>datasaving</dc:creator>
  <cp:lastModifiedBy>Admin</cp:lastModifiedBy>
  <cp:revision>101</cp:revision>
  <dcterms:created xsi:type="dcterms:W3CDTF">2017-09-10T03:23:40Z</dcterms:created>
  <dcterms:modified xsi:type="dcterms:W3CDTF">2022-10-24T06:57:01Z</dcterms:modified>
</cp:coreProperties>
</file>